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7" r:id="rId3"/>
    <p:sldId id="263" r:id="rId4"/>
    <p:sldId id="266" r:id="rId5"/>
    <p:sldId id="264" r:id="rId6"/>
    <p:sldId id="265" r:id="rId7"/>
    <p:sldId id="261" r:id="rId8"/>
    <p:sldId id="259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s Weger" initials="HW" lastIdx="24" clrIdx="0">
    <p:extLst>
      <p:ext uri="{19B8F6BF-5375-455C-9EA6-DF929625EA0E}">
        <p15:presenceInfo xmlns:p15="http://schemas.microsoft.com/office/powerpoint/2012/main" userId="S::Hans.Weger@tceq.texas.gov::94bfb022-1998-4231-9317-fdabd4df8f77" providerId="AD"/>
      </p:ext>
    </p:extLst>
  </p:cmAuthor>
  <p:cmAuthor id="2" name="Vaishali Tendolkar" initials="VT" lastIdx="19" clrIdx="1">
    <p:extLst>
      <p:ext uri="{19B8F6BF-5375-455C-9EA6-DF929625EA0E}">
        <p15:presenceInfo xmlns:p15="http://schemas.microsoft.com/office/powerpoint/2012/main" userId="S::vaishali.tendolkar@tceq.texas.gov::0c51419f-c62b-446c-bae6-cf5b1fbd5c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5C8"/>
    <a:srgbClr val="799B3E"/>
    <a:srgbClr val="009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73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4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157C1-8A6C-4321-846D-B358E31D509E}" type="datetimeFigureOut">
              <a:rPr lang="en-US" smtClean="0"/>
              <a:t>3/29/22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5D64E-FCB6-4D4F-B94C-7AD7D485F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1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945A42-3DAB-4A73-A240-737F50704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"/>
            <a:ext cx="12206352" cy="42104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072125-10F1-4A70-ACD6-568BEA2B19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3945274"/>
            <a:ext cx="12206352" cy="26517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D7F7DC4-8FED-45B0-969C-C4A858F66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167" y="4613148"/>
            <a:ext cx="10845895" cy="930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F5F65BD-C4B9-433D-9C40-605910DB7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167" y="5634210"/>
            <a:ext cx="10845895" cy="706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BD8C9D-B235-4639-8E4D-3789CCBE75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45" y="296028"/>
            <a:ext cx="3490517" cy="344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6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A33E5-D8CF-4D19-9373-D1AD6960B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6" y="367213"/>
            <a:ext cx="11362113" cy="624726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ED0963-014F-42B9-869C-422842A5B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C88E39-922D-4758-A3F1-0D4735E73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478" y="6356352"/>
            <a:ext cx="813261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FE96E056-139D-44BA-96DA-C01F9CC7459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E8EECC-2D5E-4E12-9BC6-8CDF928423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1" y="6317795"/>
            <a:ext cx="1813215" cy="3207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2C9ED-3131-45FD-9034-93B353AD02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3934"/>
            <a:ext cx="12206352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5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E47C500-5E1A-43C3-9B21-8AF7705E2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478" y="6356352"/>
            <a:ext cx="813261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FE96E056-139D-44BA-96DA-C01F9CC745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ACF21CD-820D-469C-B352-C283E2319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D30E9-13E9-4C2D-A007-5EE049812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1" y="6317795"/>
            <a:ext cx="1813215" cy="320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73E954-4B3D-43B1-9619-D933DA287D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3934"/>
            <a:ext cx="12206352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1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E57A-7CDC-4198-A88C-0C63F55AC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22531"/>
            <a:ext cx="9144000" cy="1655762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67F6EB-2AA7-427E-826F-1F28813EB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55894"/>
            <a:ext cx="9144000" cy="24560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A54BAB3-F385-4942-ADE4-BB7AB7BCA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478" y="6356352"/>
            <a:ext cx="813261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FE96E056-139D-44BA-96DA-C01F9CC745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3337523-A91A-4E47-A355-4D71DC00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80F282-72AD-4512-A0F8-2AD0451ED4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1" y="6317795"/>
            <a:ext cx="1813215" cy="3207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31F31E-DF97-4BE5-86A1-CDA6AE8773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3934"/>
            <a:ext cx="12206352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72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BE9CF-CA45-4E03-B725-E36190857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664" y="889579"/>
            <a:ext cx="9426633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3361C-1846-4ED7-B0F1-0BE490AAE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664" y="2581796"/>
            <a:ext cx="9426633" cy="33294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DB4C7368-154E-48A0-B4F1-407B4A891476}"/>
              </a:ext>
            </a:extLst>
          </p:cNvPr>
          <p:cNvSpPr txBox="1">
            <a:spLocks/>
          </p:cNvSpPr>
          <p:nvPr userDrawn="1"/>
        </p:nvSpPr>
        <p:spPr>
          <a:xfrm>
            <a:off x="11238478" y="6356352"/>
            <a:ext cx="8132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0875C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96E056-139D-44BA-96DA-C01F9CC74598}" type="slidenum">
              <a:rPr lang="en-US" sz="1400" smtClean="0">
                <a:solidFill>
                  <a:schemeClr val="accent6">
                    <a:lumMod val="75000"/>
                  </a:schemeClr>
                </a:solidFill>
              </a:rPr>
              <a:pPr/>
              <a:t>‹#›</a:t>
            </a:fld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AB75875-0AAD-4D65-A5D4-F9B1E7E19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09DC0B-6581-46FB-BFA6-3C16D3C06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1" y="6317795"/>
            <a:ext cx="1813215" cy="3207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6CF562-FD44-4A06-A590-4D188C6C0B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3934"/>
            <a:ext cx="12206352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3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2A47E-A368-4603-AEE7-F130157B0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45" y="825013"/>
            <a:ext cx="10724343" cy="68946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AA510-3005-4AE1-AC26-C6AA1DEDF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181" y="1681163"/>
            <a:ext cx="557639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7C7642-EFA0-4D81-9C5A-64ECA8E00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1181" y="2505076"/>
            <a:ext cx="5576396" cy="35258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60E5AA-45B8-48F7-A622-F812EEF6D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57639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7E5416-7E74-4139-A8DF-3655128A4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598620" cy="35258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981990F-F9DD-4A71-ABE4-239733381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084DF5FD-D814-4D4A-A6FE-8A3E3B643CE8}"/>
              </a:ext>
            </a:extLst>
          </p:cNvPr>
          <p:cNvSpPr txBox="1">
            <a:spLocks/>
          </p:cNvSpPr>
          <p:nvPr userDrawn="1"/>
        </p:nvSpPr>
        <p:spPr>
          <a:xfrm>
            <a:off x="11238478" y="6356352"/>
            <a:ext cx="8132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0875C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96E056-139D-44BA-96DA-C01F9CC74598}" type="slidenum">
              <a:rPr lang="en-US" sz="1400" smtClean="0">
                <a:solidFill>
                  <a:schemeClr val="accent6">
                    <a:lumMod val="75000"/>
                  </a:schemeClr>
                </a:solidFill>
              </a:rPr>
              <a:pPr/>
              <a:t>‹#›</a:t>
            </a:fld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CC5A15-8DC3-4D31-8368-0CB25E5BF5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1" y="6317795"/>
            <a:ext cx="1813215" cy="3207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2BBA1F-AC55-441B-BE6A-7933EF58D9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3934"/>
            <a:ext cx="12206352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43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2A47E-A368-4603-AEE7-F130157B0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45" y="825013"/>
            <a:ext cx="10724343" cy="68946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981990F-F9DD-4A71-ABE4-239733381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084DF5FD-D814-4D4A-A6FE-8A3E3B643CE8}"/>
              </a:ext>
            </a:extLst>
          </p:cNvPr>
          <p:cNvSpPr txBox="1">
            <a:spLocks/>
          </p:cNvSpPr>
          <p:nvPr userDrawn="1"/>
        </p:nvSpPr>
        <p:spPr>
          <a:xfrm>
            <a:off x="11238478" y="6356352"/>
            <a:ext cx="8132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0875C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96E056-139D-44BA-96DA-C01F9CC74598}" type="slidenum">
              <a:rPr lang="en-US" sz="1400" smtClean="0">
                <a:solidFill>
                  <a:schemeClr val="accent6">
                    <a:lumMod val="75000"/>
                  </a:schemeClr>
                </a:solidFill>
              </a:rPr>
              <a:pPr/>
              <a:t>‹#›</a:t>
            </a:fld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CC5A15-8DC3-4D31-8368-0CB25E5BF5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1" y="6317795"/>
            <a:ext cx="1813215" cy="3207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2BBA1F-AC55-441B-BE6A-7933EF58D9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3934"/>
            <a:ext cx="12206352" cy="265177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39C5446-C458-4C5E-AC93-3A00BF95B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4A5F25AF-D288-4C5C-9383-30D235A61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864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EA34A-12AA-40E1-9B7A-9009907B1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423265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97D3D-59BC-455A-9C3B-9A44B1D8B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4512A-3321-4947-AC15-9859C3C25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0215"/>
            <a:ext cx="3932237" cy="3448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6B95672A-67DA-464F-B765-8FECE424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E0BE398-4BC8-4738-B958-BF27BFE2240D}"/>
              </a:ext>
            </a:extLst>
          </p:cNvPr>
          <p:cNvSpPr txBox="1">
            <a:spLocks/>
          </p:cNvSpPr>
          <p:nvPr userDrawn="1"/>
        </p:nvSpPr>
        <p:spPr>
          <a:xfrm>
            <a:off x="11238478" y="6356352"/>
            <a:ext cx="8132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0875C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96E056-139D-44BA-96DA-C01F9CC74598}" type="slidenum">
              <a:rPr lang="en-US" sz="1400" smtClean="0">
                <a:solidFill>
                  <a:schemeClr val="accent6">
                    <a:lumMod val="75000"/>
                  </a:schemeClr>
                </a:solidFill>
              </a:rPr>
              <a:pPr/>
              <a:t>‹#›</a:t>
            </a:fld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97E2D2-A5CB-4023-B977-D3AD05DABA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1" y="6317795"/>
            <a:ext cx="1813215" cy="3207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9F4F39-9453-4DF1-B5A1-D72CBA1782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3934"/>
            <a:ext cx="12206352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0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9EB22-CCB0-4AB6-89CB-D27CF2EC6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7"/>
            <a:ext cx="3932237" cy="980599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3473F4-60B1-4F2B-9806-C3C502ECE7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BB4825-4F80-4F5E-B945-48B675269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64751"/>
            <a:ext cx="3932237" cy="3804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D3ED671-3D3A-40D2-9186-CAC9845A6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E71A3AB-3665-403B-8E7F-84192DB2DF65}"/>
              </a:ext>
            </a:extLst>
          </p:cNvPr>
          <p:cNvSpPr txBox="1">
            <a:spLocks/>
          </p:cNvSpPr>
          <p:nvPr userDrawn="1"/>
        </p:nvSpPr>
        <p:spPr>
          <a:xfrm>
            <a:off x="11238478" y="6356352"/>
            <a:ext cx="8132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0875C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96E056-139D-44BA-96DA-C01F9CC74598}" type="slidenum">
              <a:rPr lang="en-US" sz="1400" smtClean="0">
                <a:solidFill>
                  <a:schemeClr val="accent6">
                    <a:lumMod val="75000"/>
                  </a:schemeClr>
                </a:solidFill>
              </a:rPr>
              <a:pPr/>
              <a:t>‹#›</a:t>
            </a:fld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E22023-EDC9-4EE5-B6DA-6B98F178D7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1" y="6317795"/>
            <a:ext cx="1813215" cy="3207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C45777-A603-43E3-86EB-E9A51F1990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3934"/>
            <a:ext cx="12206352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6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06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8" r:id="rId2"/>
    <p:sldLayoutId id="2147483679" r:id="rId3"/>
    <p:sldLayoutId id="2147483673" r:id="rId4"/>
    <p:sldLayoutId id="2147483674" r:id="rId5"/>
    <p:sldLayoutId id="2147483677" r:id="rId6"/>
    <p:sldLayoutId id="2147483683" r:id="rId7"/>
    <p:sldLayoutId id="2147483680" r:id="rId8"/>
    <p:sldLayoutId id="2147483681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shley.forbes@tceq.texas.gov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ceq.texas.gov/permitting/radmat/licensing/generator-site-access#summary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972034F-F4B0-494F-9640-A37ED66F2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TCEQ Certification Process for Nonparty Low-Level Radioactive Waste Import Applications</a:t>
            </a:r>
          </a:p>
        </p:txBody>
      </p:sp>
    </p:spTree>
    <p:extLst>
      <p:ext uri="{BB962C8B-B14F-4D97-AF65-F5344CB8AC3E}">
        <p14:creationId xmlns:p14="http://schemas.microsoft.com/office/powerpoint/2010/main" val="229484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4C88B3-A1C3-4F7D-ACAE-AB5698EB5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22530"/>
            <a:ext cx="9144000" cy="3062958"/>
          </a:xfrm>
        </p:spPr>
        <p:txBody>
          <a:bodyPr/>
          <a:lstStyle/>
          <a:p>
            <a:br>
              <a:rPr lang="en-US" sz="4400" dirty="0">
                <a:latin typeface="Sanskrit Text" panose="020B0502040204020203" pitchFamily="18" charset="0"/>
                <a:cs typeface="Sanskrit Text" panose="020B0502040204020203" pitchFamily="18" charset="0"/>
              </a:rPr>
            </a:br>
            <a:br>
              <a:rPr lang="en-US" sz="4400" dirty="0">
                <a:latin typeface="Sanskrit Text" panose="020B0502040204020203" pitchFamily="18" charset="0"/>
                <a:cs typeface="Sanskrit Text" panose="020B0502040204020203" pitchFamily="18" charset="0"/>
              </a:rPr>
            </a:br>
            <a:br>
              <a:rPr lang="en-US" sz="4400" dirty="0">
                <a:latin typeface="Sanskrit Text" panose="020B0502040204020203" pitchFamily="18" charset="0"/>
                <a:cs typeface="Sanskrit Text" panose="020B0502040204020203" pitchFamily="18" charset="0"/>
              </a:rPr>
            </a:br>
            <a:br>
              <a:rPr lang="en-US" sz="4400" dirty="0">
                <a:latin typeface="Sanskrit Text" panose="020B0502040204020203" pitchFamily="18" charset="0"/>
                <a:cs typeface="Sanskrit Text" panose="020B0502040204020203" pitchFamily="18" charset="0"/>
              </a:rPr>
            </a:br>
            <a:r>
              <a:rPr lang="en-US" sz="4400" dirty="0">
                <a:latin typeface="Sanskrit Text" panose="020B0502040204020203" pitchFamily="18" charset="0"/>
                <a:cs typeface="Sanskrit Text" panose="020B0502040204020203" pitchFamily="18" charset="0"/>
              </a:rPr>
              <a:t>Ashley Forbes</a:t>
            </a:r>
            <a:br>
              <a:rPr lang="en-US" sz="4400" dirty="0">
                <a:latin typeface="Sanskrit Text" panose="020B0502040204020203" pitchFamily="18" charset="0"/>
                <a:cs typeface="Sanskrit Text" panose="020B0502040204020203" pitchFamily="18" charset="0"/>
              </a:rPr>
            </a:br>
            <a:r>
              <a:rPr lang="en-US" sz="4400" dirty="0">
                <a:latin typeface="Sanskrit Text" panose="020B0502040204020203" pitchFamily="18" charset="0"/>
                <a:cs typeface="Sanskrit Text" panose="020B0502040204020203" pitchFamily="18" charset="0"/>
              </a:rPr>
              <a:t>Deputy Director</a:t>
            </a:r>
            <a:br>
              <a:rPr lang="en-US" sz="4400" dirty="0">
                <a:latin typeface="Sanskrit Text" panose="020B0502040204020203" pitchFamily="18" charset="0"/>
                <a:cs typeface="Sanskrit Text" panose="020B0502040204020203" pitchFamily="18" charset="0"/>
              </a:rPr>
            </a:br>
            <a:r>
              <a:rPr lang="en-US" sz="4400" dirty="0">
                <a:latin typeface="Sanskrit Text" panose="020B0502040204020203" pitchFamily="18" charset="0"/>
                <a:cs typeface="Sanskrit Text" panose="020B0502040204020203" pitchFamily="18" charset="0"/>
              </a:rPr>
              <a:t>Office of Waste </a:t>
            </a:r>
            <a:br>
              <a:rPr lang="en-US" sz="4400" dirty="0">
                <a:latin typeface="Sanskrit Text" panose="020B0502040204020203" pitchFamily="18" charset="0"/>
                <a:cs typeface="Sanskrit Text" panose="020B0502040204020203" pitchFamily="18" charset="0"/>
              </a:rPr>
            </a:br>
            <a:r>
              <a:rPr lang="en-US" sz="4400" dirty="0">
                <a:latin typeface="Sanskrit Text" panose="020B0502040204020203" pitchFamily="18" charset="0"/>
                <a:cs typeface="Sanskrit Text" panose="020B0502040204020203" pitchFamily="18" charset="0"/>
              </a:rPr>
              <a:t>Radioactive Materials Division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007CEA6-0499-4EE0-90F6-A92D843A34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Sanskrit Text" panose="02020503050405020304" pitchFamily="18" charset="0"/>
              <a:cs typeface="Sanskrit Text" panose="02020503050405020304" pitchFamily="18" charset="0"/>
            </a:endParaRPr>
          </a:p>
          <a:p>
            <a:pPr algn="l"/>
            <a:endParaRPr lang="en-US" dirty="0">
              <a:latin typeface="Sanskrit Text" panose="02020503050405020304" pitchFamily="18" charset="0"/>
              <a:cs typeface="Sanskrit Text" panose="02020503050405020304" pitchFamily="18" charset="0"/>
              <a:hlinkClick r:id="rId2"/>
            </a:endParaRPr>
          </a:p>
          <a:p>
            <a:pPr algn="l"/>
            <a:endParaRPr lang="en-US" dirty="0">
              <a:latin typeface="Sanskrit Text" panose="02020503050405020304" pitchFamily="18" charset="0"/>
              <a:cs typeface="Sanskrit Text" panose="02020503050405020304" pitchFamily="18" charset="0"/>
              <a:hlinkClick r:id="rId2"/>
            </a:endParaRPr>
          </a:p>
          <a:p>
            <a:pPr algn="l"/>
            <a:endParaRPr lang="en-US" dirty="0">
              <a:latin typeface="Sanskrit Text" panose="02020503050405020304" pitchFamily="18" charset="0"/>
              <a:cs typeface="Sanskrit Text" panose="02020503050405020304" pitchFamily="18" charset="0"/>
              <a:hlinkClick r:id="rId2"/>
            </a:endParaRPr>
          </a:p>
          <a:p>
            <a:pPr algn="l"/>
            <a:r>
              <a:rPr lang="en-US" dirty="0">
                <a:latin typeface="Sanskrit Text" panose="02020503050405020304" pitchFamily="18" charset="0"/>
                <a:cs typeface="Sanskrit Text" panose="02020503050405020304" pitchFamily="18" charset="0"/>
                <a:hlinkClick r:id="rId2"/>
              </a:rPr>
              <a:t>ashley.forbes@tceq.texas.gov</a:t>
            </a:r>
            <a:endParaRPr lang="en-US" dirty="0">
              <a:latin typeface="Sanskrit Text" panose="02020503050405020304" pitchFamily="18" charset="0"/>
              <a:cs typeface="Sanskrit Text" panose="02020503050405020304" pitchFamily="18" charset="0"/>
            </a:endParaRPr>
          </a:p>
          <a:p>
            <a:pPr algn="l"/>
            <a:r>
              <a:rPr lang="en-US" sz="1800" b="1" dirty="0">
                <a:solidFill>
                  <a:schemeClr val="accent6"/>
                </a:solidFill>
                <a:latin typeface="Sanskrit Text" panose="02020503050405020304" pitchFamily="18" charset="0"/>
                <a:cs typeface="Sanskrit Text" panose="02020503050405020304" pitchFamily="18" charset="0"/>
              </a:rPr>
              <a:t>512.239.0493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187A4-A781-4202-A10A-C24188CCB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E056-139D-44BA-96DA-C01F9CC7459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27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FA402-7E44-4E96-95BB-6864DE68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Authority for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49D85-EF73-44F0-BEE2-87871BF90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664" y="2215142"/>
            <a:ext cx="9426633" cy="3696136"/>
          </a:xfrm>
        </p:spPr>
        <p:txBody>
          <a:bodyPr/>
          <a:lstStyle/>
          <a:p>
            <a:r>
              <a:rPr lang="en-US" dirty="0"/>
              <a:t>Texas Health and Safety Code §401.207(d) requires that TCEQ must certify through a written evaluation that the waste is authorized for disposal under the license.</a:t>
            </a:r>
          </a:p>
          <a:p>
            <a:r>
              <a:rPr lang="en-US" dirty="0"/>
              <a:t>The TCEQ reviews applications for importation of nonparty compact waste for disposal at the Compact Waste Disposal Facility.</a:t>
            </a:r>
          </a:p>
        </p:txBody>
      </p:sp>
    </p:spTree>
    <p:extLst>
      <p:ext uri="{BB962C8B-B14F-4D97-AF65-F5344CB8AC3E}">
        <p14:creationId xmlns:p14="http://schemas.microsoft.com/office/powerpoint/2010/main" val="1159965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7230B-FB9B-4EAD-B33F-5DDF9D143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TCEQ Review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86E56-3081-4B32-BEBC-C498EBAB1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664" y="2142067"/>
            <a:ext cx="9426633" cy="37692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following items are reviewed for each import application:</a:t>
            </a:r>
          </a:p>
          <a:p>
            <a:r>
              <a:rPr lang="en-US" dirty="0"/>
              <a:t>Waste classification (Class A, B, C)</a:t>
            </a:r>
          </a:p>
          <a:p>
            <a:r>
              <a:rPr lang="en-US" dirty="0"/>
              <a:t>Waste volume (cubic feet) and radioactivity (curies) – no more than 30% of the initial licensed capacity</a:t>
            </a:r>
          </a:p>
          <a:p>
            <a:r>
              <a:rPr lang="en-US" dirty="0"/>
              <a:t>Waste is not of international origin </a:t>
            </a:r>
          </a:p>
          <a:p>
            <a:r>
              <a:rPr lang="en-US" dirty="0"/>
              <a:t>Waste meets the Waste Acceptance Criteria under radioactive material license R04100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408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C2255-56CB-4B70-8F10-2928D4C30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Waste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F8B1E-0599-44A3-B0C2-73F4510C7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664" y="2215142"/>
            <a:ext cx="9426633" cy="3696136"/>
          </a:xfrm>
        </p:spPr>
        <p:txBody>
          <a:bodyPr/>
          <a:lstStyle/>
          <a:p>
            <a:r>
              <a:rPr lang="en-US" dirty="0"/>
              <a:t>After certifying that the waste proposed for import meets all requirements in statute, rule and the R04100 license, the TCEQ generates a letter to certify that the waste is authorized for disposal under R04100. A copy of the letter is sent to WCS and the TLLRWDCC.</a:t>
            </a:r>
          </a:p>
        </p:txBody>
      </p:sp>
    </p:spTree>
    <p:extLst>
      <p:ext uri="{BB962C8B-B14F-4D97-AF65-F5344CB8AC3E}">
        <p14:creationId xmlns:p14="http://schemas.microsoft.com/office/powerpoint/2010/main" val="2316566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F6D6-52FB-4A3C-B578-603506FC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Additional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C09CB-7AF8-4F2C-A3F3-34E888E1D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664" y="2215142"/>
            <a:ext cx="9426633" cy="369613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Waste Generator Disposal Guide</a:t>
            </a:r>
            <a:r>
              <a:rPr lang="en-US" dirty="0"/>
              <a:t> on TCEQ’s webpage.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https://www.tceq.texas.gov/permitting/radmat/licensing/generator-site-access#summary</a:t>
            </a:r>
          </a:p>
        </p:txBody>
      </p:sp>
    </p:spTree>
    <p:extLst>
      <p:ext uri="{BB962C8B-B14F-4D97-AF65-F5344CB8AC3E}">
        <p14:creationId xmlns:p14="http://schemas.microsoft.com/office/powerpoint/2010/main" val="3190359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3C7D0-EC57-4535-88C2-7C1C402AD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45" y="825013"/>
            <a:ext cx="10724343" cy="689464"/>
          </a:xfrm>
        </p:spPr>
        <p:txBody>
          <a:bodyPr>
            <a:normAutofit/>
          </a:bodyPr>
          <a:lstStyle/>
          <a:p>
            <a:r>
              <a:rPr lang="en-US" sz="3400" dirty="0"/>
              <a:t>Contracts for Nonparty Compact Waste Disposal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8A57C-7132-4562-B57E-3B11C925F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In accordance with Texas Health and Safety Code Sec. 401.2456, rates and contract terms negotiated for nonparty compact waste disposal are subject to review and approval by TCEQ.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C5D048-66A8-40B1-911F-1871FB1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" b="8012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0604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3C7D0-EC57-4535-88C2-7C1C402AD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Contracts for Nonparty Compact Waste Disposal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F80FA-7B79-4AA1-8532-266E8C390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Negotiated rates must be set both by a price per curie and a price per cubic foot.</a:t>
            </a:r>
          </a:p>
          <a:p>
            <a:r>
              <a:rPr lang="en-US" dirty="0"/>
              <a:t>Fees resulting from the negotiated rates must be greater than the compact waste disposal fees as set by TCEQ that are in effect at the time the rates are negotiated.</a:t>
            </a:r>
          </a:p>
          <a:p>
            <a:r>
              <a:rPr lang="en-US" dirty="0"/>
              <a:t>A contract must:</a:t>
            </a:r>
          </a:p>
          <a:p>
            <a:pPr lvl="1"/>
            <a:r>
              <a:rPr lang="en-US" dirty="0"/>
              <a:t>Be negotiated in good faith;</a:t>
            </a:r>
          </a:p>
          <a:p>
            <a:pPr lvl="1"/>
            <a:r>
              <a:rPr lang="en-US" dirty="0"/>
              <a:t>Conform to applicable antitrust statutes and regulations; and</a:t>
            </a:r>
          </a:p>
          <a:p>
            <a:pPr lvl="1"/>
            <a:r>
              <a:rPr lang="en-US" dirty="0"/>
              <a:t>Be nondiscriminatory.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609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7C965-75A8-4A38-A015-7A64653C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6EDB440C-0C20-4EE8-98F1-494BBF2A3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37" y="3339782"/>
            <a:ext cx="5829300" cy="1813560"/>
          </a:xfrm>
        </p:spPr>
      </p:pic>
    </p:spTree>
    <p:extLst>
      <p:ext uri="{BB962C8B-B14F-4D97-AF65-F5344CB8AC3E}">
        <p14:creationId xmlns:p14="http://schemas.microsoft.com/office/powerpoint/2010/main" val="87444163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2" id="{F1C41842-FA01-4772-8E78-607B066AEBBD}" vid="{BCDB14E1-0713-48CE-8D65-8A4B2A267D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TCEQ-crosshatch blue-light</Template>
  <TotalTime>1039</TotalTime>
  <Words>353</Words>
  <Application>Microsoft Macintosh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Sanskrit Text</vt:lpstr>
      <vt:lpstr>Custom Design</vt:lpstr>
      <vt:lpstr>TCEQ Certification Process for Nonparty Low-Level Radioactive Waste Import Applications</vt:lpstr>
      <vt:lpstr>    Ashley Forbes Deputy Director Office of Waste  Radioactive Materials Division</vt:lpstr>
      <vt:lpstr>Authority for Certification</vt:lpstr>
      <vt:lpstr>TCEQ Review Process</vt:lpstr>
      <vt:lpstr>Waste Certification</vt:lpstr>
      <vt:lpstr>Additional information</vt:lpstr>
      <vt:lpstr>Contracts for Nonparty Compact Waste Disposal</vt:lpstr>
      <vt:lpstr>Contracts for Nonparty Compact Waste Disposal cont.</vt:lpstr>
      <vt:lpstr>Questions?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TCEQ</dc:creator>
  <cp:lastModifiedBy>Lori Beagles</cp:lastModifiedBy>
  <cp:revision>59</cp:revision>
  <cp:lastPrinted>2022-03-03T21:15:07Z</cp:lastPrinted>
  <dcterms:created xsi:type="dcterms:W3CDTF">2022-03-02T14:45:37Z</dcterms:created>
  <dcterms:modified xsi:type="dcterms:W3CDTF">2022-03-29T13:11:10Z</dcterms:modified>
</cp:coreProperties>
</file>