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61" r:id="rId4"/>
    <p:sldId id="262" r:id="rId5"/>
    <p:sldId id="270" r:id="rId6"/>
    <p:sldId id="277" r:id="rId7"/>
    <p:sldId id="281" r:id="rId8"/>
    <p:sldId id="280" r:id="rId9"/>
    <p:sldId id="282" r:id="rId10"/>
    <p:sldId id="288" r:id="rId11"/>
    <p:sldId id="289" r:id="rId12"/>
    <p:sldId id="28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62534" autoAdjust="0"/>
  </p:normalViewPr>
  <p:slideViewPr>
    <p:cSldViewPr snapToGrid="0">
      <p:cViewPr varScale="1">
        <p:scale>
          <a:sx n="77" d="100"/>
          <a:sy n="77" d="100"/>
        </p:scale>
        <p:origin x="2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0A325-690F-479B-B7DA-B569DF9A9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EE82E-49B5-4C6E-BD44-B8498AE84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6B6D-C770-4821-8A42-5A2142EF0D78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9A57E-3A04-4CBB-B0B3-5EB343F0E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3DE61-0DBB-4C91-9DFE-3E6D2EDDA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2442-1664-4FC0-B844-DA5A1AB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2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38F7D-9429-4DBB-B647-3AA7693E6593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6459-9507-469B-A43E-474AFF79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meetings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months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preparation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published – March 2014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recommendations for improving the security of sealed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0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2" b="5333"/>
          <a:stretch/>
        </p:blipFill>
        <p:spPr>
          <a:xfrm>
            <a:off x="0" y="5194449"/>
            <a:ext cx="12207240" cy="1648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F06B-D47B-4501-9695-6DDB9F649876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A96A-BB08-42B3-8827-47E709BB0A8B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66DB-86B5-4572-9E5C-8DB506959B43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fld id="{F4E780E4-64F7-406B-B7FF-5AFC86C96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69068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81000" y="162972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3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35C-6F5A-427F-94F0-26A507F54A11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4CA7-B4F3-4B87-8D17-40D2AC77DD4E}" type="datetime1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447C-4382-480A-A539-49290F1B96D3}" type="datetime1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C2-9D88-4E71-BCC3-0E42EF00B00A}" type="datetime1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C800-8CB2-4D85-B6A1-9EDDC6DB0E92}" type="datetime1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A9AC-1CBC-451C-A33E-FE002E9B0EEB}" type="datetime1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C60-523B-44F2-935E-9E36F01A0629}" type="datetime1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545B-450B-4FED-B06A-54D37771D326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1" t="37111" r="37346" b="37918"/>
          <a:stretch/>
        </p:blipFill>
        <p:spPr>
          <a:xfrm>
            <a:off x="11353190" y="5746750"/>
            <a:ext cx="838810" cy="10960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971801"/>
            <a:ext cx="9144000" cy="23752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Overview of the LLW Forum’s </a:t>
            </a:r>
            <a:br>
              <a:rPr lang="en-US" sz="3600" b="1" dirty="0"/>
            </a:br>
            <a:r>
              <a:rPr lang="en-US" sz="3600" b="1" dirty="0"/>
              <a:t>Disused Sources Working Group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Michael Klebe</a:t>
            </a:r>
            <a:b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April 6, 20221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black, food, red, white&#10;&#10;Description automatically generated">
            <a:extLst>
              <a:ext uri="{FF2B5EF4-FFF2-40B4-BE49-F238E27FC236}">
                <a16:creationId xmlns:a16="http://schemas.microsoft.com/office/drawing/2014/main" id="{0540B4E4-183E-446D-A0F8-35CCA923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6"/>
          <a:stretch/>
        </p:blipFill>
        <p:spPr>
          <a:xfrm>
            <a:off x="-1" y="-64691"/>
            <a:ext cx="12192001" cy="30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35A7-3627-455C-9922-CD5AAEAC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 International Inc. – Optimus L &amp;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ABA9-7CF9-4367-8DDA-F7DF658F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797830" cy="5032375"/>
          </a:xfrm>
        </p:spPr>
        <p:txBody>
          <a:bodyPr>
            <a:normAutofit/>
          </a:bodyPr>
          <a:lstStyle/>
          <a:p>
            <a:r>
              <a:rPr lang="en-US" dirty="0"/>
              <a:t>Cavity dimension:</a:t>
            </a:r>
          </a:p>
          <a:p>
            <a:pPr lvl="1"/>
            <a:r>
              <a:rPr lang="en-US" dirty="0"/>
              <a:t>32.5” dia. x 47” </a:t>
            </a:r>
          </a:p>
          <a:p>
            <a:r>
              <a:rPr lang="en-US" dirty="0"/>
              <a:t>Optimus L</a:t>
            </a:r>
          </a:p>
          <a:p>
            <a:pPr lvl="1"/>
            <a:r>
              <a:rPr lang="en-US" dirty="0"/>
              <a:t>49” dia. x 70” </a:t>
            </a:r>
          </a:p>
          <a:p>
            <a:pPr lvl="1"/>
            <a:r>
              <a:rPr lang="en-US" dirty="0"/>
              <a:t>Weights:</a:t>
            </a:r>
          </a:p>
          <a:p>
            <a:pPr lvl="2"/>
            <a:r>
              <a:rPr lang="en-US" dirty="0"/>
              <a:t>Contents – 3,150 lbs.</a:t>
            </a:r>
          </a:p>
          <a:p>
            <a:pPr lvl="2"/>
            <a:r>
              <a:rPr lang="en-US" dirty="0"/>
              <a:t>Gross – 9,200 lbs.</a:t>
            </a:r>
          </a:p>
          <a:p>
            <a:r>
              <a:rPr lang="en-US" dirty="0"/>
              <a:t>Optimus H</a:t>
            </a:r>
          </a:p>
          <a:p>
            <a:pPr lvl="1"/>
            <a:r>
              <a:rPr lang="en-US" dirty="0"/>
              <a:t>74.2” dia. x 83.2” </a:t>
            </a:r>
          </a:p>
          <a:p>
            <a:pPr lvl="1"/>
            <a:r>
              <a:rPr lang="en-US" dirty="0"/>
              <a:t>Weights</a:t>
            </a:r>
          </a:p>
          <a:p>
            <a:pPr lvl="2"/>
            <a:r>
              <a:rPr lang="en-US" dirty="0"/>
              <a:t>Contents – 7,300 lbs.</a:t>
            </a:r>
          </a:p>
          <a:p>
            <a:pPr lvl="2"/>
            <a:r>
              <a:rPr lang="en-US" dirty="0"/>
              <a:t>Gross – 32,000 lbs.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42316-EE62-4CDD-A8EA-32AF6F76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C7DFB-68CE-438B-84C3-A2FD9CD93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031" y="1794756"/>
            <a:ext cx="5419897" cy="46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8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1724-DDB2-41EB-8EAB-6D3847DF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 International Inc. – Optimus L &amp;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C94F-D54D-4F2B-A628-FC01459EB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Optimus L</a:t>
            </a:r>
          </a:p>
          <a:p>
            <a:pPr lvl="1"/>
            <a:r>
              <a:rPr lang="en-US" dirty="0"/>
              <a:t>Certificate of Compliance issued December 2021</a:t>
            </a:r>
          </a:p>
          <a:p>
            <a:pPr lvl="1"/>
            <a:r>
              <a:rPr lang="en-US" dirty="0"/>
              <a:t>2 constructed and delivered in June 2022</a:t>
            </a:r>
          </a:p>
          <a:p>
            <a:pPr lvl="1"/>
            <a:r>
              <a:rPr lang="en-US" dirty="0"/>
              <a:t>2 to be constructed and delivered in December 2022</a:t>
            </a:r>
          </a:p>
          <a:p>
            <a:pPr lvl="1"/>
            <a:r>
              <a:rPr lang="en-US" dirty="0"/>
              <a:t>Additional casks constructed in 2023 and 2024</a:t>
            </a:r>
          </a:p>
          <a:p>
            <a:pPr lvl="1"/>
            <a:endParaRPr lang="en-US" dirty="0"/>
          </a:p>
          <a:p>
            <a:r>
              <a:rPr lang="en-US" dirty="0"/>
              <a:t>Optimus H</a:t>
            </a:r>
          </a:p>
          <a:p>
            <a:pPr lvl="1"/>
            <a:r>
              <a:rPr lang="en-US" dirty="0"/>
              <a:t>Submitted to NRC for approval</a:t>
            </a:r>
          </a:p>
          <a:p>
            <a:pPr lvl="1"/>
            <a:r>
              <a:rPr lang="en-US" dirty="0"/>
              <a:t>Certificate of Compliance anticipated in December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F415F-3EA6-4464-BC64-32C13616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0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1681-005A-4EE8-B41E-28861EC9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for Sealed Source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830EE-6B87-4AEE-B74C-3473073B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687"/>
            <a:ext cx="10515600" cy="3899276"/>
          </a:xfrm>
        </p:spPr>
        <p:txBody>
          <a:bodyPr/>
          <a:lstStyle/>
          <a:p>
            <a:r>
              <a:rPr lang="en-US" dirty="0"/>
              <a:t>Lack of an incentive for licensees to dispose of unused sources</a:t>
            </a:r>
          </a:p>
          <a:p>
            <a:r>
              <a:rPr lang="en-US" dirty="0"/>
              <a:t>Not a priority for regulatory programs</a:t>
            </a:r>
          </a:p>
          <a:p>
            <a:r>
              <a:rPr lang="en-US" dirty="0"/>
              <a:t>Possible options:</a:t>
            </a:r>
          </a:p>
          <a:p>
            <a:pPr lvl="1"/>
            <a:r>
              <a:rPr lang="en-US" dirty="0"/>
              <a:t>Possession limit (2-year)</a:t>
            </a:r>
          </a:p>
          <a:p>
            <a:pPr lvl="1"/>
            <a:r>
              <a:rPr lang="en-US" dirty="0"/>
              <a:t>Possession fee (annual source fee)</a:t>
            </a:r>
          </a:p>
          <a:p>
            <a:r>
              <a:rPr lang="en-US" dirty="0"/>
              <a:t>Management awareness</a:t>
            </a:r>
          </a:p>
          <a:p>
            <a:pPr lvl="1"/>
            <a:r>
              <a:rPr lang="en-US" dirty="0"/>
              <a:t>Use of the inspection entrance and exit </a:t>
            </a:r>
            <a:r>
              <a:rPr lang="en-US"/>
              <a:t>interview process</a:t>
            </a:r>
          </a:p>
          <a:p>
            <a:r>
              <a:rPr lang="en-US" dirty="0"/>
              <a:t>Discussed at the Friday’s DSWG meeting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944E0-018A-4594-8C54-AF561044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6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5FE96-9CEA-49C5-9FD5-E1AC2004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Information: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DEC2A-459F-4CBB-A76F-D51C8F312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3" b="72847"/>
          <a:stretch/>
        </p:blipFill>
        <p:spPr>
          <a:xfrm>
            <a:off x="908670" y="2395523"/>
            <a:ext cx="4830762" cy="2930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CA62C-994B-4547-8F8C-45A38BE6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BEA53E-DBF0-49AD-9810-9B946E3D1EE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0" b="73064"/>
          <a:stretch/>
        </p:blipFill>
        <p:spPr>
          <a:xfrm>
            <a:off x="6452568" y="2419349"/>
            <a:ext cx="4830762" cy="2906713"/>
          </a:xfrm>
        </p:spPr>
      </p:pic>
    </p:spTree>
    <p:extLst>
      <p:ext uri="{BB962C8B-B14F-4D97-AF65-F5344CB8AC3E}">
        <p14:creationId xmlns:p14="http://schemas.microsoft.com/office/powerpoint/2010/main" val="177140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91BF-2F7B-427C-AC9B-EAC67CD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DSWG Current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2DE0-EA70-4A74-83C8-84D8BE6C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Members:</a:t>
            </a:r>
          </a:p>
          <a:p>
            <a:pPr marL="0" indent="0">
              <a:buNone/>
            </a:pPr>
            <a:r>
              <a:rPr lang="en-US" sz="2400" dirty="0"/>
              <a:t>	Joseph Klinger, CMCC – Chair 		Earl Fordham, WA</a:t>
            </a:r>
          </a:p>
          <a:p>
            <a:pPr marL="0" indent="0">
              <a:buNone/>
            </a:pPr>
            <a:r>
              <a:rPr lang="en-US" sz="2400" dirty="0"/>
              <a:t>	Rich Janati, PA 				John Williamson, FL</a:t>
            </a:r>
          </a:p>
          <a:p>
            <a:pPr marL="0" indent="0">
              <a:buNone/>
            </a:pPr>
            <a:r>
              <a:rPr lang="en-US" sz="2400" dirty="0"/>
              <a:t>	Kevin Siebert, WA 				Michael Kurth, US Army</a:t>
            </a:r>
          </a:p>
          <a:p>
            <a:r>
              <a:rPr lang="en-US" dirty="0"/>
              <a:t>Organizational Liaisons</a:t>
            </a:r>
          </a:p>
          <a:p>
            <a:pPr marL="914400" lvl="1" indent="0">
              <a:buNone/>
            </a:pPr>
            <a:r>
              <a:rPr lang="en-US" dirty="0"/>
              <a:t>Denny Galloway, CRCPD			Craig Little, HPS</a:t>
            </a:r>
          </a:p>
          <a:p>
            <a:pPr marL="914400" lvl="1" indent="0">
              <a:buNone/>
            </a:pPr>
            <a:r>
              <a:rPr lang="en-US" dirty="0" err="1"/>
              <a:t>Augustinus</a:t>
            </a:r>
            <a:r>
              <a:rPr lang="en-US" dirty="0"/>
              <a:t> Ong, OAS</a:t>
            </a:r>
          </a:p>
          <a:p>
            <a:r>
              <a:rPr lang="en-US" dirty="0"/>
              <a:t>Staff</a:t>
            </a:r>
          </a:p>
          <a:p>
            <a:pPr marL="914400" indent="0">
              <a:buNone/>
            </a:pPr>
            <a:r>
              <a:rPr lang="en-US" sz="2400" dirty="0"/>
              <a:t>Dan Shrum		Michael Klebe	Cecilia Snyder	</a:t>
            </a:r>
          </a:p>
          <a:p>
            <a:pPr marL="914400" indent="0">
              <a:buNone/>
            </a:pPr>
            <a:r>
              <a:rPr lang="en-US" sz="2400" dirty="0"/>
              <a:t>Lori Beagles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1EC6D-B01E-43A4-AD00-7FD99AF3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96D5-FFB0-4E7B-8DFE-0777DF57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Disused Sources Working Group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C40A-7962-4C6C-BC4A-E5F64139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DSWG formed in 2011 at the request of the NNSA/GTRI to address the problem of disused radioactive sealed sources</a:t>
            </a:r>
          </a:p>
          <a:p>
            <a:pPr lvl="1"/>
            <a:r>
              <a:rPr lang="en-US" dirty="0"/>
              <a:t>Approximately 2 million sealed sources in use</a:t>
            </a:r>
          </a:p>
          <a:p>
            <a:pPr lvl="1"/>
            <a:r>
              <a:rPr lang="en-US" dirty="0"/>
              <a:t>Tens of thousands disused sources with no exact knowledge of number, activity, and storage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CCD2-8D39-4FC5-A22D-6C342DB1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5639-FD61-4B74-AF97-7F505463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Disused Source Problem Contributing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355CC-DF52-4593-93DC-164E1AC4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Life-cycle costs for managing and disposing of sources not internalized</a:t>
            </a:r>
          </a:p>
          <a:p>
            <a:r>
              <a:rPr lang="en-US" dirty="0"/>
              <a:t>Inconsistent view of which sources pose a security threat</a:t>
            </a:r>
          </a:p>
          <a:p>
            <a:r>
              <a:rPr lang="en-US" dirty="0"/>
              <a:t>Regulatory system inadequacies for a post-9/11 threat environment</a:t>
            </a:r>
          </a:p>
          <a:p>
            <a:r>
              <a:rPr lang="en-US" dirty="0"/>
              <a:t>No financial incentive for reuse, recycle, or disposal</a:t>
            </a:r>
          </a:p>
          <a:p>
            <a:r>
              <a:rPr lang="en-US" dirty="0"/>
              <a:t>Opportunities for recycling and reusing sources are underutilized</a:t>
            </a:r>
          </a:p>
          <a:p>
            <a:r>
              <a:rPr lang="en-US" dirty="0"/>
              <a:t>Type B shipping container availability and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8B60-8852-4170-8483-E1D7563C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7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974-EC2F-46B9-95E5-147443BD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DSWG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53592-9E66-4D91-BB74-B55E5C97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9CFEB89-3E99-4ACF-A8FB-33FD2B76B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7103" cy="4351338"/>
          </a:xfrm>
        </p:spPr>
        <p:txBody>
          <a:bodyPr/>
          <a:lstStyle/>
          <a:p>
            <a:r>
              <a:rPr lang="en-US" dirty="0"/>
              <a:t>Report published – March 2014</a:t>
            </a:r>
          </a:p>
          <a:p>
            <a:r>
              <a:rPr lang="en-US" dirty="0"/>
              <a:t>24 recommendations for improving the security of sealed sources</a:t>
            </a:r>
          </a:p>
          <a:p>
            <a:r>
              <a:rPr lang="en-US" dirty="0"/>
              <a:t>Several recommendations have been completed</a:t>
            </a:r>
          </a:p>
          <a:p>
            <a:r>
              <a:rPr lang="en-US" dirty="0"/>
              <a:t>Currently revising the priority of the remaining recommendations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FC2A0640-BA26-47A8-9A94-BDBCB1E3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37" y="1825625"/>
            <a:ext cx="3362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F0A5-C963-4E28-99A9-20980EB5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NRC BTP on Concentration Averaging and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E990E-559A-4815-95E4-F46A7288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BTP provides:</a:t>
            </a:r>
          </a:p>
          <a:p>
            <a:pPr lvl="1"/>
            <a:r>
              <a:rPr lang="en-US" dirty="0"/>
              <a:t>Guidance for proper classification of waste for disposal</a:t>
            </a:r>
          </a:p>
          <a:p>
            <a:pPr lvl="1"/>
            <a:r>
              <a:rPr lang="en-US" dirty="0"/>
              <a:t>Acceptable methods for averaging radionuclide concentrations over the volume or mass of waste</a:t>
            </a:r>
          </a:p>
          <a:p>
            <a:r>
              <a:rPr lang="en-US" dirty="0"/>
              <a:t>Original in 1995</a:t>
            </a:r>
          </a:p>
          <a:p>
            <a:r>
              <a:rPr lang="en-US" dirty="0"/>
              <a:t>Revised in 2015:</a:t>
            </a:r>
          </a:p>
          <a:p>
            <a:pPr lvl="1"/>
            <a:r>
              <a:rPr lang="en-US" dirty="0"/>
              <a:t>Improve clarity</a:t>
            </a:r>
          </a:p>
          <a:p>
            <a:pPr lvl="1"/>
            <a:r>
              <a:rPr lang="en-US" dirty="0"/>
              <a:t>Update position on LLRW blending</a:t>
            </a:r>
          </a:p>
          <a:p>
            <a:pPr lvl="1"/>
            <a:r>
              <a:rPr lang="en-US" dirty="0"/>
              <a:t>Align the BTP with the NRC’s risk-informed performance regulatory approach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47942-526A-46E9-A12E-CED38BBD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4B8ADF-B115-4DA4-B10F-79A5C5FAC3B0}"/>
              </a:ext>
            </a:extLst>
          </p:cNvPr>
          <p:cNvSpPr txBox="1">
            <a:spLocks/>
          </p:cNvSpPr>
          <p:nvPr/>
        </p:nvSpPr>
        <p:spPr>
          <a:xfrm>
            <a:off x="838200" y="1869168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7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7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974-EC2F-46B9-95E5-147443BD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DSWG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53592-9E66-4D91-BB74-B55E5C97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9CFEB89-3E99-4ACF-A8FB-33FD2B76B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7103" cy="4351338"/>
          </a:xfrm>
        </p:spPr>
        <p:txBody>
          <a:bodyPr/>
          <a:lstStyle/>
          <a:p>
            <a:r>
              <a:rPr lang="en-US" dirty="0"/>
              <a:t>Report published – May 2021</a:t>
            </a:r>
          </a:p>
          <a:p>
            <a:pPr lvl="1"/>
            <a:r>
              <a:rPr lang="en-US" dirty="0"/>
              <a:t>Evaluates the revised BTP as it relates to sealed sources</a:t>
            </a:r>
          </a:p>
          <a:p>
            <a:pPr lvl="1"/>
            <a:r>
              <a:rPr lang="en-US" dirty="0"/>
              <a:t>Describes classification process for encapsulated sealed sources</a:t>
            </a:r>
          </a:p>
          <a:p>
            <a:pPr lvl="1"/>
            <a:r>
              <a:rPr lang="en-US" dirty="0"/>
              <a:t>Provide a classification example</a:t>
            </a:r>
          </a:p>
          <a:p>
            <a:pPr lvl="1"/>
            <a:r>
              <a:rPr lang="en-US" dirty="0"/>
              <a:t>Discusses alternative approach for waste classification</a:t>
            </a:r>
          </a:p>
          <a:p>
            <a:pPr lvl="1"/>
            <a:r>
              <a:rPr lang="en-US" dirty="0"/>
              <a:t>Identifies some BTP related obstacles for sealed source disposal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D2AC1-4813-4B85-A4D6-C2A63318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779" y="1825625"/>
            <a:ext cx="3765884" cy="48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4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E030-6ABF-43BC-A0ED-2E936AEA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NRC BTP on Concentration Averaging and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AB67-CBE9-4A67-9CAD-4A0A33A0F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BTP does not appear to have increased the disposal of sealed sources.</a:t>
            </a:r>
          </a:p>
          <a:p>
            <a:r>
              <a:rPr lang="en-US" dirty="0"/>
              <a:t>General industry consensus is the revised BTP has improved the classification process</a:t>
            </a:r>
          </a:p>
          <a:p>
            <a:pPr lvl="1"/>
            <a:r>
              <a:rPr lang="en-US" dirty="0"/>
              <a:t>Adds clarity</a:t>
            </a:r>
          </a:p>
          <a:p>
            <a:pPr lvl="1"/>
            <a:r>
              <a:rPr lang="en-US" dirty="0"/>
              <a:t>Reduced interpretation</a:t>
            </a:r>
          </a:p>
          <a:p>
            <a:pPr lvl="1"/>
            <a:r>
              <a:rPr lang="en-US" dirty="0"/>
              <a:t>Allows for the use of larger containers</a:t>
            </a:r>
          </a:p>
          <a:p>
            <a:pPr lvl="1"/>
            <a:r>
              <a:rPr lang="en-US" dirty="0"/>
              <a:t>Provides flexibility to apply the least restrictive classification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91702-2253-4578-964E-41DDB7E1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8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89E5-7016-49A3-9C3A-06A2D6B9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for Sealed Source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72399-BD66-4783-BE8E-6201A8494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B shipping cask</a:t>
            </a:r>
          </a:p>
          <a:p>
            <a:pPr lvl="1"/>
            <a:r>
              <a:rPr lang="en-US" dirty="0"/>
              <a:t>Cost and availability</a:t>
            </a:r>
          </a:p>
          <a:p>
            <a:pPr lvl="1"/>
            <a:r>
              <a:rPr lang="en-US" dirty="0"/>
              <a:t>Commercial fleet (EnergySolutions and WCS)</a:t>
            </a:r>
          </a:p>
          <a:p>
            <a:pPr lvl="1"/>
            <a:r>
              <a:rPr lang="en-US" dirty="0"/>
              <a:t>NNSA designed</a:t>
            </a:r>
          </a:p>
          <a:p>
            <a:pPr lvl="1"/>
            <a:r>
              <a:rPr lang="en-US" dirty="0"/>
              <a:t>NAC International Optimus</a:t>
            </a:r>
          </a:p>
          <a:p>
            <a:r>
              <a:rPr lang="en-US" dirty="0"/>
              <a:t>Incentive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9664-0599-4B5C-89DD-A7BEA0AC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3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619</Words>
  <Application>Microsoft Macintosh PowerPoint</Application>
  <PresentationFormat>Widescreen</PresentationFormat>
  <Paragraphs>114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Overview of the LLW Forum’s  Disused Sources Working Group   Michael Klebe April 6, 20221</vt:lpstr>
      <vt:lpstr>DSWG Current Membership</vt:lpstr>
      <vt:lpstr>Disused Sources Working Group Origin</vt:lpstr>
      <vt:lpstr>Disused Source Problem Contributing Factors </vt:lpstr>
      <vt:lpstr>DSWG Report</vt:lpstr>
      <vt:lpstr>US NRC BTP on Concentration Averaging and Encapsulation</vt:lpstr>
      <vt:lpstr>DSWG Report</vt:lpstr>
      <vt:lpstr>US NRC BTP on Concentration Averaging and Encapsulation</vt:lpstr>
      <vt:lpstr>Obstacles for Sealed Source Disposal</vt:lpstr>
      <vt:lpstr>NAC International Inc. – Optimus L &amp; H</vt:lpstr>
      <vt:lpstr>NAC International Inc. – Optimus L &amp; H</vt:lpstr>
      <vt:lpstr>Obstacles for Sealed Source Disposal</vt:lpstr>
      <vt:lpstr>Additional Information: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Snyder</dc:creator>
  <cp:lastModifiedBy>Lori Beagles</cp:lastModifiedBy>
  <cp:revision>46</cp:revision>
  <dcterms:created xsi:type="dcterms:W3CDTF">2016-01-17T00:04:51Z</dcterms:created>
  <dcterms:modified xsi:type="dcterms:W3CDTF">2022-03-28T17:29:27Z</dcterms:modified>
</cp:coreProperties>
</file>