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86" r:id="rId2"/>
    <p:sldId id="265" r:id="rId3"/>
    <p:sldId id="263" r:id="rId4"/>
    <p:sldId id="264" r:id="rId5"/>
    <p:sldId id="266" r:id="rId6"/>
    <p:sldId id="267" r:id="rId7"/>
    <p:sldId id="279" r:id="rId8"/>
    <p:sldId id="280" r:id="rId9"/>
    <p:sldId id="281" r:id="rId10"/>
    <p:sldId id="284" r:id="rId11"/>
    <p:sldId id="28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975BF9-4A63-4A92-9CE8-76A0B701127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2A44055-F041-4A02-8D69-4A0FC0DE02E7}">
      <dgm:prSet/>
      <dgm:spPr/>
      <dgm:t>
        <a:bodyPr/>
        <a:lstStyle/>
        <a:p>
          <a:r>
            <a:rPr lang="en-US" b="0" i="0"/>
            <a:t>Regularly scheduled, periodic review of Texas State regulatory agencies</a:t>
          </a:r>
          <a:endParaRPr lang="en-US"/>
        </a:p>
      </dgm:t>
    </dgm:pt>
    <dgm:pt modelId="{B3934428-4F8E-402C-B665-9D9751E51246}" type="parTrans" cxnId="{F8EBEEFE-077A-49CE-97F0-925FB6C5229A}">
      <dgm:prSet/>
      <dgm:spPr/>
      <dgm:t>
        <a:bodyPr/>
        <a:lstStyle/>
        <a:p>
          <a:endParaRPr lang="en-US"/>
        </a:p>
      </dgm:t>
    </dgm:pt>
    <dgm:pt modelId="{91B9956F-6076-4BD4-AFB7-AE95D4A3C5B2}" type="sibTrans" cxnId="{F8EBEEFE-077A-49CE-97F0-925FB6C5229A}">
      <dgm:prSet/>
      <dgm:spPr/>
      <dgm:t>
        <a:bodyPr/>
        <a:lstStyle/>
        <a:p>
          <a:endParaRPr lang="en-US"/>
        </a:p>
      </dgm:t>
    </dgm:pt>
    <dgm:pt modelId="{61DDBC9A-F051-4419-AEA6-9D72DCFCFCD0}">
      <dgm:prSet/>
      <dgm:spPr/>
      <dgm:t>
        <a:bodyPr/>
        <a:lstStyle/>
        <a:p>
          <a:r>
            <a:rPr lang="en-US" b="0" i="0"/>
            <a:t>Designed to make sure an agency is still needed and/or is not duplicating the functions of another agency or entity</a:t>
          </a:r>
          <a:endParaRPr lang="en-US"/>
        </a:p>
      </dgm:t>
    </dgm:pt>
    <dgm:pt modelId="{5C66A24F-D4DD-4A20-A310-A0AEE2A5105C}" type="parTrans" cxnId="{553D0FE9-746D-4782-8CE8-7027EEE3F0B2}">
      <dgm:prSet/>
      <dgm:spPr/>
      <dgm:t>
        <a:bodyPr/>
        <a:lstStyle/>
        <a:p>
          <a:endParaRPr lang="en-US"/>
        </a:p>
      </dgm:t>
    </dgm:pt>
    <dgm:pt modelId="{9B25AEDA-68FA-47CE-A072-734C429FFF4F}" type="sibTrans" cxnId="{553D0FE9-746D-4782-8CE8-7027EEE3F0B2}">
      <dgm:prSet/>
      <dgm:spPr/>
      <dgm:t>
        <a:bodyPr/>
        <a:lstStyle/>
        <a:p>
          <a:endParaRPr lang="en-US"/>
        </a:p>
      </dgm:t>
    </dgm:pt>
    <dgm:pt modelId="{D5480829-6EA0-4402-A56E-269BFFE73EC9}">
      <dgm:prSet/>
      <dgm:spPr/>
      <dgm:t>
        <a:bodyPr/>
        <a:lstStyle/>
        <a:p>
          <a:r>
            <a:rPr lang="en-US" b="0" i="0"/>
            <a:t>Overseen by a 12-member Sunset Commission (10 legislators and two members of the public)</a:t>
          </a:r>
          <a:endParaRPr lang="en-US"/>
        </a:p>
      </dgm:t>
    </dgm:pt>
    <dgm:pt modelId="{9E6A9FD7-EE73-49E5-B6DB-E70B049FB111}" type="parTrans" cxnId="{23E458C0-2403-49D1-A86C-56950694CBF2}">
      <dgm:prSet/>
      <dgm:spPr/>
      <dgm:t>
        <a:bodyPr/>
        <a:lstStyle/>
        <a:p>
          <a:endParaRPr lang="en-US"/>
        </a:p>
      </dgm:t>
    </dgm:pt>
    <dgm:pt modelId="{3264DACA-0846-4423-ADEF-04E6836C7468}" type="sibTrans" cxnId="{23E458C0-2403-49D1-A86C-56950694CBF2}">
      <dgm:prSet/>
      <dgm:spPr/>
      <dgm:t>
        <a:bodyPr/>
        <a:lstStyle/>
        <a:p>
          <a:endParaRPr lang="en-US"/>
        </a:p>
      </dgm:t>
    </dgm:pt>
    <dgm:pt modelId="{8084156F-6AD7-4616-9455-C72C889066EB}" type="pres">
      <dgm:prSet presAssocID="{B8975BF9-4A63-4A92-9CE8-76A0B7011279}" presName="linear" presStyleCnt="0">
        <dgm:presLayoutVars>
          <dgm:animLvl val="lvl"/>
          <dgm:resizeHandles val="exact"/>
        </dgm:presLayoutVars>
      </dgm:prSet>
      <dgm:spPr/>
    </dgm:pt>
    <dgm:pt modelId="{B18393F4-C580-47AC-A506-E5768ECAB56A}" type="pres">
      <dgm:prSet presAssocID="{22A44055-F041-4A02-8D69-4A0FC0DE02E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E799283-0F67-4C75-805E-2920DD986DAC}" type="pres">
      <dgm:prSet presAssocID="{91B9956F-6076-4BD4-AFB7-AE95D4A3C5B2}" presName="spacer" presStyleCnt="0"/>
      <dgm:spPr/>
    </dgm:pt>
    <dgm:pt modelId="{FE01FD29-076D-436B-85E1-DAC196BD7777}" type="pres">
      <dgm:prSet presAssocID="{61DDBC9A-F051-4419-AEA6-9D72DCFCFCD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020CD5D-8907-40F5-8246-9782AFE112E2}" type="pres">
      <dgm:prSet presAssocID="{9B25AEDA-68FA-47CE-A072-734C429FFF4F}" presName="spacer" presStyleCnt="0"/>
      <dgm:spPr/>
    </dgm:pt>
    <dgm:pt modelId="{B5EA3DDE-4415-4DEA-A0EB-BB1392D00803}" type="pres">
      <dgm:prSet presAssocID="{D5480829-6EA0-4402-A56E-269BFFE73EC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0FDF90F-D1BD-4594-97C2-62673BEF1129}" type="presOf" srcId="{22A44055-F041-4A02-8D69-4A0FC0DE02E7}" destId="{B18393F4-C580-47AC-A506-E5768ECAB56A}" srcOrd="0" destOrd="0" presId="urn:microsoft.com/office/officeart/2005/8/layout/vList2"/>
    <dgm:cxn modelId="{153E4E5E-678F-43CF-852B-D405B175BC09}" type="presOf" srcId="{D5480829-6EA0-4402-A56E-269BFFE73EC9}" destId="{B5EA3DDE-4415-4DEA-A0EB-BB1392D00803}" srcOrd="0" destOrd="0" presId="urn:microsoft.com/office/officeart/2005/8/layout/vList2"/>
    <dgm:cxn modelId="{F7650F94-B511-486B-A7AB-6873C0E528A5}" type="presOf" srcId="{61DDBC9A-F051-4419-AEA6-9D72DCFCFCD0}" destId="{FE01FD29-076D-436B-85E1-DAC196BD7777}" srcOrd="0" destOrd="0" presId="urn:microsoft.com/office/officeart/2005/8/layout/vList2"/>
    <dgm:cxn modelId="{23E458C0-2403-49D1-A86C-56950694CBF2}" srcId="{B8975BF9-4A63-4A92-9CE8-76A0B7011279}" destId="{D5480829-6EA0-4402-A56E-269BFFE73EC9}" srcOrd="2" destOrd="0" parTransId="{9E6A9FD7-EE73-49E5-B6DB-E70B049FB111}" sibTransId="{3264DACA-0846-4423-ADEF-04E6836C7468}"/>
    <dgm:cxn modelId="{553D0FE9-746D-4782-8CE8-7027EEE3F0B2}" srcId="{B8975BF9-4A63-4A92-9CE8-76A0B7011279}" destId="{61DDBC9A-F051-4419-AEA6-9D72DCFCFCD0}" srcOrd="1" destOrd="0" parTransId="{5C66A24F-D4DD-4A20-A310-A0AEE2A5105C}" sibTransId="{9B25AEDA-68FA-47CE-A072-734C429FFF4F}"/>
    <dgm:cxn modelId="{41345AF5-B6B4-4711-9106-6B65B8E5F06F}" type="presOf" srcId="{B8975BF9-4A63-4A92-9CE8-76A0B7011279}" destId="{8084156F-6AD7-4616-9455-C72C889066EB}" srcOrd="0" destOrd="0" presId="urn:microsoft.com/office/officeart/2005/8/layout/vList2"/>
    <dgm:cxn modelId="{F8EBEEFE-077A-49CE-97F0-925FB6C5229A}" srcId="{B8975BF9-4A63-4A92-9CE8-76A0B7011279}" destId="{22A44055-F041-4A02-8D69-4A0FC0DE02E7}" srcOrd="0" destOrd="0" parTransId="{B3934428-4F8E-402C-B665-9D9751E51246}" sibTransId="{91B9956F-6076-4BD4-AFB7-AE95D4A3C5B2}"/>
    <dgm:cxn modelId="{9D728787-5ADB-43B0-BF11-4EC77EE89BA5}" type="presParOf" srcId="{8084156F-6AD7-4616-9455-C72C889066EB}" destId="{B18393F4-C580-47AC-A506-E5768ECAB56A}" srcOrd="0" destOrd="0" presId="urn:microsoft.com/office/officeart/2005/8/layout/vList2"/>
    <dgm:cxn modelId="{1CADAC60-576A-4A46-B296-5D397C38B394}" type="presParOf" srcId="{8084156F-6AD7-4616-9455-C72C889066EB}" destId="{FE799283-0F67-4C75-805E-2920DD986DAC}" srcOrd="1" destOrd="0" presId="urn:microsoft.com/office/officeart/2005/8/layout/vList2"/>
    <dgm:cxn modelId="{2C110F60-672F-407D-9CC1-AA1B06D4AA64}" type="presParOf" srcId="{8084156F-6AD7-4616-9455-C72C889066EB}" destId="{FE01FD29-076D-436B-85E1-DAC196BD7777}" srcOrd="2" destOrd="0" presId="urn:microsoft.com/office/officeart/2005/8/layout/vList2"/>
    <dgm:cxn modelId="{86DFF53F-B67F-4361-B61B-6C518E107894}" type="presParOf" srcId="{8084156F-6AD7-4616-9455-C72C889066EB}" destId="{B020CD5D-8907-40F5-8246-9782AFE112E2}" srcOrd="3" destOrd="0" presId="urn:microsoft.com/office/officeart/2005/8/layout/vList2"/>
    <dgm:cxn modelId="{251CC407-58DD-47EF-A385-D9B46352DBB1}" type="presParOf" srcId="{8084156F-6AD7-4616-9455-C72C889066EB}" destId="{B5EA3DDE-4415-4DEA-A0EB-BB1392D0080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336BBA-4F14-4AC4-B19C-267FF3CA950C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860941-1F73-4C03-A376-B311250AA9BB}">
      <dgm:prSet/>
      <dgm:spPr/>
      <dgm:t>
        <a:bodyPr/>
        <a:lstStyle/>
        <a:p>
          <a:r>
            <a:rPr lang="en-US"/>
            <a:t>Monitoring</a:t>
          </a:r>
        </a:p>
      </dgm:t>
    </dgm:pt>
    <dgm:pt modelId="{410E6A8B-407B-4687-99FD-A8DAF1E22776}" type="parTrans" cxnId="{3CC55793-AE3E-4DFD-A252-9819FCD09AD3}">
      <dgm:prSet/>
      <dgm:spPr/>
      <dgm:t>
        <a:bodyPr/>
        <a:lstStyle/>
        <a:p>
          <a:endParaRPr lang="en-US"/>
        </a:p>
      </dgm:t>
    </dgm:pt>
    <dgm:pt modelId="{597C3685-196D-4930-A397-C2B6198A35BF}" type="sibTrans" cxnId="{3CC55793-AE3E-4DFD-A252-9819FCD09AD3}">
      <dgm:prSet/>
      <dgm:spPr/>
      <dgm:t>
        <a:bodyPr/>
        <a:lstStyle/>
        <a:p>
          <a:endParaRPr lang="en-US"/>
        </a:p>
      </dgm:t>
    </dgm:pt>
    <dgm:pt modelId="{1665AC72-23DC-4EAC-9463-3E010AE4E55E}">
      <dgm:prSet/>
      <dgm:spPr/>
      <dgm:t>
        <a:bodyPr/>
        <a:lstStyle/>
        <a:p>
          <a:r>
            <a:rPr lang="en-US"/>
            <a:t>Monitoring emerging issues at Federal and State Regulatory Agencies</a:t>
          </a:r>
        </a:p>
      </dgm:t>
    </dgm:pt>
    <dgm:pt modelId="{809F1CDA-EC25-4B0A-B42C-471CB4A23304}" type="parTrans" cxnId="{EF3F0D7A-A1C9-4438-A8A1-1798A296E51B}">
      <dgm:prSet/>
      <dgm:spPr/>
      <dgm:t>
        <a:bodyPr/>
        <a:lstStyle/>
        <a:p>
          <a:endParaRPr lang="en-US"/>
        </a:p>
      </dgm:t>
    </dgm:pt>
    <dgm:pt modelId="{BEE54358-3C1D-43ED-A937-48200E811429}" type="sibTrans" cxnId="{EF3F0D7A-A1C9-4438-A8A1-1798A296E51B}">
      <dgm:prSet/>
      <dgm:spPr/>
      <dgm:t>
        <a:bodyPr/>
        <a:lstStyle/>
        <a:p>
          <a:endParaRPr lang="en-US"/>
        </a:p>
      </dgm:t>
    </dgm:pt>
    <dgm:pt modelId="{875AD083-2EA8-48BC-8FF6-B971D84B0EAE}">
      <dgm:prSet/>
      <dgm:spPr/>
      <dgm:t>
        <a:bodyPr/>
        <a:lstStyle/>
        <a:p>
          <a:r>
            <a:rPr lang="en-US"/>
            <a:t>NRC and DOE (LLRW Forum an indispensable resource for this)</a:t>
          </a:r>
        </a:p>
      </dgm:t>
    </dgm:pt>
    <dgm:pt modelId="{D67A68CF-FEBF-4D25-BE7E-8FF25A7F746C}" type="parTrans" cxnId="{39C06A76-42EB-4C58-AA4A-CEC6C3673F76}">
      <dgm:prSet/>
      <dgm:spPr/>
      <dgm:t>
        <a:bodyPr/>
        <a:lstStyle/>
        <a:p>
          <a:endParaRPr lang="en-US"/>
        </a:p>
      </dgm:t>
    </dgm:pt>
    <dgm:pt modelId="{25B28B97-BD6F-4773-8445-11A69B81ACB9}" type="sibTrans" cxnId="{39C06A76-42EB-4C58-AA4A-CEC6C3673F76}">
      <dgm:prSet/>
      <dgm:spPr/>
      <dgm:t>
        <a:bodyPr/>
        <a:lstStyle/>
        <a:p>
          <a:endParaRPr lang="en-US"/>
        </a:p>
      </dgm:t>
    </dgm:pt>
    <dgm:pt modelId="{AEBC8EF8-FF78-47B6-9948-24771AB4FE06}">
      <dgm:prSet/>
      <dgm:spPr/>
      <dgm:t>
        <a:bodyPr/>
        <a:lstStyle/>
        <a:p>
          <a:r>
            <a:rPr lang="en-US"/>
            <a:t>TCEQ and TLLLRWDCC regulatory initiatives and WCS License amendments</a:t>
          </a:r>
        </a:p>
      </dgm:t>
    </dgm:pt>
    <dgm:pt modelId="{A65816A9-11D7-4757-B525-CDC1519E40C0}" type="parTrans" cxnId="{0112B247-B789-4611-B644-0C1B15A973B9}">
      <dgm:prSet/>
      <dgm:spPr/>
      <dgm:t>
        <a:bodyPr/>
        <a:lstStyle/>
        <a:p>
          <a:endParaRPr lang="en-US"/>
        </a:p>
      </dgm:t>
    </dgm:pt>
    <dgm:pt modelId="{6E200D14-CDB7-4313-BD6A-F60410727A65}" type="sibTrans" cxnId="{0112B247-B789-4611-B644-0C1B15A973B9}">
      <dgm:prSet/>
      <dgm:spPr/>
      <dgm:t>
        <a:bodyPr/>
        <a:lstStyle/>
        <a:p>
          <a:endParaRPr lang="en-US"/>
        </a:p>
      </dgm:t>
    </dgm:pt>
    <dgm:pt modelId="{9EEF427F-49BC-4EB9-8EBC-BB8901E5DA37}">
      <dgm:prSet/>
      <dgm:spPr/>
      <dgm:t>
        <a:bodyPr/>
        <a:lstStyle/>
        <a:p>
          <a:r>
            <a:rPr lang="en-US"/>
            <a:t>Partnering</a:t>
          </a:r>
        </a:p>
      </dgm:t>
    </dgm:pt>
    <dgm:pt modelId="{1F487312-A748-4F68-B498-58AF3DD04CE6}" type="parTrans" cxnId="{2661D162-DB56-4621-AB42-9BE04018D4B7}">
      <dgm:prSet/>
      <dgm:spPr/>
      <dgm:t>
        <a:bodyPr/>
        <a:lstStyle/>
        <a:p>
          <a:endParaRPr lang="en-US"/>
        </a:p>
      </dgm:t>
    </dgm:pt>
    <dgm:pt modelId="{7132BBC8-594F-4D54-99C2-F1FA58D96E6D}" type="sibTrans" cxnId="{2661D162-DB56-4621-AB42-9BE04018D4B7}">
      <dgm:prSet/>
      <dgm:spPr/>
      <dgm:t>
        <a:bodyPr/>
        <a:lstStyle/>
        <a:p>
          <a:endParaRPr lang="en-US"/>
        </a:p>
      </dgm:t>
    </dgm:pt>
    <dgm:pt modelId="{18470635-EADF-4615-B56A-995D2D4EE2A0}">
      <dgm:prSet/>
      <dgm:spPr/>
      <dgm:t>
        <a:bodyPr/>
        <a:lstStyle/>
        <a:p>
          <a:r>
            <a:rPr lang="en-US" dirty="0"/>
            <a:t>Partnering with Higher Education</a:t>
          </a:r>
        </a:p>
      </dgm:t>
    </dgm:pt>
    <dgm:pt modelId="{7269005F-719A-47CF-9509-9F6A4A7B1B12}" type="parTrans" cxnId="{078870E6-CD9F-4599-8A90-03D04A38EC89}">
      <dgm:prSet/>
      <dgm:spPr/>
      <dgm:t>
        <a:bodyPr/>
        <a:lstStyle/>
        <a:p>
          <a:endParaRPr lang="en-US"/>
        </a:p>
      </dgm:t>
    </dgm:pt>
    <dgm:pt modelId="{3D5A0250-EBA8-42FF-A247-11AC156720DE}" type="sibTrans" cxnId="{078870E6-CD9F-4599-8A90-03D04A38EC89}">
      <dgm:prSet/>
      <dgm:spPr/>
      <dgm:t>
        <a:bodyPr/>
        <a:lstStyle/>
        <a:p>
          <a:endParaRPr lang="en-US"/>
        </a:p>
      </dgm:t>
    </dgm:pt>
    <dgm:pt modelId="{6B6F8902-4A1C-4B1E-99E8-455B1FF73168}">
      <dgm:prSet/>
      <dgm:spPr/>
      <dgm:t>
        <a:bodyPr/>
        <a:lstStyle/>
        <a:p>
          <a:r>
            <a:rPr lang="en-US"/>
            <a:t>Long-standing relationships with UT-Austin and TAMU</a:t>
          </a:r>
        </a:p>
      </dgm:t>
    </dgm:pt>
    <dgm:pt modelId="{1CC53257-8830-46EE-8595-E9FAB3797FA3}" type="parTrans" cxnId="{EBCDD82C-9752-41DD-9C77-585CEC75EED4}">
      <dgm:prSet/>
      <dgm:spPr/>
      <dgm:t>
        <a:bodyPr/>
        <a:lstStyle/>
        <a:p>
          <a:endParaRPr lang="en-US"/>
        </a:p>
      </dgm:t>
    </dgm:pt>
    <dgm:pt modelId="{85BFBD00-BD3F-4F7B-B802-B6A9477617A7}" type="sibTrans" cxnId="{EBCDD82C-9752-41DD-9C77-585CEC75EED4}">
      <dgm:prSet/>
      <dgm:spPr/>
      <dgm:t>
        <a:bodyPr/>
        <a:lstStyle/>
        <a:p>
          <a:endParaRPr lang="en-US"/>
        </a:p>
      </dgm:t>
    </dgm:pt>
    <dgm:pt modelId="{35773DC9-A36D-4090-BCA7-BA84206274B5}">
      <dgm:prSet/>
      <dgm:spPr/>
      <dgm:t>
        <a:bodyPr/>
        <a:lstStyle/>
        <a:p>
          <a:r>
            <a:rPr lang="en-US" dirty="0"/>
            <a:t>Develop a new relationship with Abilene Christian University</a:t>
          </a:r>
        </a:p>
      </dgm:t>
    </dgm:pt>
    <dgm:pt modelId="{AA185486-1B06-4005-8207-54BEBD75DA07}" type="parTrans" cxnId="{552CEB04-08D6-4A7B-A1E2-7220D3FBC55E}">
      <dgm:prSet/>
      <dgm:spPr/>
      <dgm:t>
        <a:bodyPr/>
        <a:lstStyle/>
        <a:p>
          <a:endParaRPr lang="en-US"/>
        </a:p>
      </dgm:t>
    </dgm:pt>
    <dgm:pt modelId="{A613CF77-D25A-4EEE-B975-DF86BBDE2699}" type="sibTrans" cxnId="{552CEB04-08D6-4A7B-A1E2-7220D3FBC55E}">
      <dgm:prSet/>
      <dgm:spPr/>
      <dgm:t>
        <a:bodyPr/>
        <a:lstStyle/>
        <a:p>
          <a:endParaRPr lang="en-US"/>
        </a:p>
      </dgm:t>
    </dgm:pt>
    <dgm:pt modelId="{40B1C0E4-ED5A-41EC-8CEC-4E993CC0395B}">
      <dgm:prSet/>
      <dgm:spPr/>
      <dgm:t>
        <a:bodyPr/>
        <a:lstStyle/>
        <a:p>
          <a:r>
            <a:rPr lang="en-US"/>
            <a:t>Developing</a:t>
          </a:r>
        </a:p>
      </dgm:t>
    </dgm:pt>
    <dgm:pt modelId="{8E6E49EF-C1C1-4A00-8878-4E10A6AD6566}" type="parTrans" cxnId="{76A8406B-B4A2-4ED5-9F97-90F47E3F889E}">
      <dgm:prSet/>
      <dgm:spPr/>
      <dgm:t>
        <a:bodyPr/>
        <a:lstStyle/>
        <a:p>
          <a:endParaRPr lang="en-US"/>
        </a:p>
      </dgm:t>
    </dgm:pt>
    <dgm:pt modelId="{F25B370B-5652-400A-B23E-A9EB244F3C99}" type="sibTrans" cxnId="{76A8406B-B4A2-4ED5-9F97-90F47E3F889E}">
      <dgm:prSet/>
      <dgm:spPr/>
      <dgm:t>
        <a:bodyPr/>
        <a:lstStyle/>
        <a:p>
          <a:endParaRPr lang="en-US"/>
        </a:p>
      </dgm:t>
    </dgm:pt>
    <dgm:pt modelId="{D3DF6A04-10E1-4D55-BCBB-1AAB17F919E4}">
      <dgm:prSet/>
      <dgm:spPr/>
      <dgm:t>
        <a:bodyPr/>
        <a:lstStyle/>
        <a:p>
          <a:r>
            <a:rPr lang="en-US"/>
            <a:t>Developing Educational Materials</a:t>
          </a:r>
        </a:p>
      </dgm:t>
    </dgm:pt>
    <dgm:pt modelId="{FB2AB103-D88A-4F56-B42F-7E245C77CAD3}" type="parTrans" cxnId="{59898BEB-ACB3-4CEE-9F59-66059F9C4B27}">
      <dgm:prSet/>
      <dgm:spPr/>
      <dgm:t>
        <a:bodyPr/>
        <a:lstStyle/>
        <a:p>
          <a:endParaRPr lang="en-US"/>
        </a:p>
      </dgm:t>
    </dgm:pt>
    <dgm:pt modelId="{C06DDA48-6585-4409-870F-0AAC8334102D}" type="sibTrans" cxnId="{59898BEB-ACB3-4CEE-9F59-66059F9C4B27}">
      <dgm:prSet/>
      <dgm:spPr/>
      <dgm:t>
        <a:bodyPr/>
        <a:lstStyle/>
        <a:p>
          <a:endParaRPr lang="en-US"/>
        </a:p>
      </dgm:t>
    </dgm:pt>
    <dgm:pt modelId="{3D6741AB-3A8A-4CBD-8556-67F6923CD132}">
      <dgm:prSet/>
      <dgm:spPr/>
      <dgm:t>
        <a:bodyPr/>
        <a:lstStyle/>
        <a:p>
          <a:r>
            <a:rPr lang="en-US"/>
            <a:t>LLRW “Primer” in 2021</a:t>
          </a:r>
        </a:p>
      </dgm:t>
    </dgm:pt>
    <dgm:pt modelId="{04CE862C-7EEF-44BF-A10B-891FE79E40F6}" type="parTrans" cxnId="{21E9AF7E-A5A9-4E7B-AFFA-3586E82823D6}">
      <dgm:prSet/>
      <dgm:spPr/>
      <dgm:t>
        <a:bodyPr/>
        <a:lstStyle/>
        <a:p>
          <a:endParaRPr lang="en-US"/>
        </a:p>
      </dgm:t>
    </dgm:pt>
    <dgm:pt modelId="{47B13B47-31F1-427C-8473-2B17AB9790C8}" type="sibTrans" cxnId="{21E9AF7E-A5A9-4E7B-AFFA-3586E82823D6}">
      <dgm:prSet/>
      <dgm:spPr/>
      <dgm:t>
        <a:bodyPr/>
        <a:lstStyle/>
        <a:p>
          <a:endParaRPr lang="en-US"/>
        </a:p>
      </dgm:t>
    </dgm:pt>
    <dgm:pt modelId="{8D88F838-23A9-4F3F-8D28-B3D4F83EF912}">
      <dgm:prSet/>
      <dgm:spPr/>
      <dgm:t>
        <a:bodyPr/>
        <a:lstStyle/>
        <a:p>
          <a:r>
            <a:rPr lang="en-US"/>
            <a:t>Focused materials on GTCC, etc.</a:t>
          </a:r>
        </a:p>
      </dgm:t>
    </dgm:pt>
    <dgm:pt modelId="{397100FD-557F-48A3-A812-8F20CD2763D7}" type="parTrans" cxnId="{EC0A62D2-D391-4340-89D6-A89298343212}">
      <dgm:prSet/>
      <dgm:spPr/>
      <dgm:t>
        <a:bodyPr/>
        <a:lstStyle/>
        <a:p>
          <a:endParaRPr lang="en-US"/>
        </a:p>
      </dgm:t>
    </dgm:pt>
    <dgm:pt modelId="{B2D88E29-448C-40EC-B80A-635463B93580}" type="sibTrans" cxnId="{EC0A62D2-D391-4340-89D6-A89298343212}">
      <dgm:prSet/>
      <dgm:spPr/>
      <dgm:t>
        <a:bodyPr/>
        <a:lstStyle/>
        <a:p>
          <a:endParaRPr lang="en-US"/>
        </a:p>
      </dgm:t>
    </dgm:pt>
    <dgm:pt modelId="{D34E31D9-6AA1-4C2E-9007-4972F393CCA1}" type="pres">
      <dgm:prSet presAssocID="{F9336BBA-4F14-4AC4-B19C-267FF3CA950C}" presName="Name0" presStyleCnt="0">
        <dgm:presLayoutVars>
          <dgm:dir/>
          <dgm:animLvl val="lvl"/>
          <dgm:resizeHandles val="exact"/>
        </dgm:presLayoutVars>
      </dgm:prSet>
      <dgm:spPr/>
    </dgm:pt>
    <dgm:pt modelId="{8CD7C4C2-50A1-4073-A138-D3254314A22F}" type="pres">
      <dgm:prSet presAssocID="{A7860941-1F73-4C03-A376-B311250AA9BB}" presName="linNode" presStyleCnt="0"/>
      <dgm:spPr/>
    </dgm:pt>
    <dgm:pt modelId="{FB74975E-056E-43AE-B4E5-4DE5ADDE437B}" type="pres">
      <dgm:prSet presAssocID="{A7860941-1F73-4C03-A376-B311250AA9BB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E4AF145C-4F23-4062-A047-D9CF35D77244}" type="pres">
      <dgm:prSet presAssocID="{A7860941-1F73-4C03-A376-B311250AA9BB}" presName="descendantText" presStyleLbl="alignAccFollowNode1" presStyleIdx="0" presStyleCnt="3">
        <dgm:presLayoutVars>
          <dgm:bulletEnabled/>
        </dgm:presLayoutVars>
      </dgm:prSet>
      <dgm:spPr/>
    </dgm:pt>
    <dgm:pt modelId="{5ADBED8F-1F61-4B0B-9B01-75D54526DBCF}" type="pres">
      <dgm:prSet presAssocID="{597C3685-196D-4930-A397-C2B6198A35BF}" presName="sp" presStyleCnt="0"/>
      <dgm:spPr/>
    </dgm:pt>
    <dgm:pt modelId="{97224802-6F9D-40B4-A677-87FADD2BC63D}" type="pres">
      <dgm:prSet presAssocID="{9EEF427F-49BC-4EB9-8EBC-BB8901E5DA37}" presName="linNode" presStyleCnt="0"/>
      <dgm:spPr/>
    </dgm:pt>
    <dgm:pt modelId="{A9721FDA-04E9-4A44-AE74-7E6EF4ED8481}" type="pres">
      <dgm:prSet presAssocID="{9EEF427F-49BC-4EB9-8EBC-BB8901E5DA37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399283DC-AE84-458B-8AD6-979CF7B622C9}" type="pres">
      <dgm:prSet presAssocID="{9EEF427F-49BC-4EB9-8EBC-BB8901E5DA37}" presName="descendantText" presStyleLbl="alignAccFollowNode1" presStyleIdx="1" presStyleCnt="3">
        <dgm:presLayoutVars>
          <dgm:bulletEnabled/>
        </dgm:presLayoutVars>
      </dgm:prSet>
      <dgm:spPr/>
    </dgm:pt>
    <dgm:pt modelId="{F5654EB9-B0A0-4569-B508-EE61C9A5BFD0}" type="pres">
      <dgm:prSet presAssocID="{7132BBC8-594F-4D54-99C2-F1FA58D96E6D}" presName="sp" presStyleCnt="0"/>
      <dgm:spPr/>
    </dgm:pt>
    <dgm:pt modelId="{89EC4CAD-A5C1-4C41-8719-A42941D64FB5}" type="pres">
      <dgm:prSet presAssocID="{40B1C0E4-ED5A-41EC-8CEC-4E993CC0395B}" presName="linNode" presStyleCnt="0"/>
      <dgm:spPr/>
    </dgm:pt>
    <dgm:pt modelId="{4CE475BF-A908-482B-BA5E-986B7CAF9453}" type="pres">
      <dgm:prSet presAssocID="{40B1C0E4-ED5A-41EC-8CEC-4E993CC0395B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75817E9F-459A-4F75-ACD2-D66E84E89EC0}" type="pres">
      <dgm:prSet presAssocID="{40B1C0E4-ED5A-41EC-8CEC-4E993CC0395B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552CEB04-08D6-4A7B-A1E2-7220D3FBC55E}" srcId="{18470635-EADF-4615-B56A-995D2D4EE2A0}" destId="{35773DC9-A36D-4090-BCA7-BA84206274B5}" srcOrd="1" destOrd="0" parTransId="{AA185486-1B06-4005-8207-54BEBD75DA07}" sibTransId="{A613CF77-D25A-4EEE-B975-DF86BBDE2699}"/>
    <dgm:cxn modelId="{38A01D0D-4216-4953-96CA-558A65E9B061}" type="presOf" srcId="{35773DC9-A36D-4090-BCA7-BA84206274B5}" destId="{399283DC-AE84-458B-8AD6-979CF7B622C9}" srcOrd="0" destOrd="2" presId="urn:microsoft.com/office/officeart/2016/7/layout/VerticalSolidActionList"/>
    <dgm:cxn modelId="{6E79E917-D83F-4B70-B419-D23CAD6D0F43}" type="presOf" srcId="{6B6F8902-4A1C-4B1E-99E8-455B1FF73168}" destId="{399283DC-AE84-458B-8AD6-979CF7B622C9}" srcOrd="0" destOrd="1" presId="urn:microsoft.com/office/officeart/2016/7/layout/VerticalSolidActionList"/>
    <dgm:cxn modelId="{EBCDD82C-9752-41DD-9C77-585CEC75EED4}" srcId="{18470635-EADF-4615-B56A-995D2D4EE2A0}" destId="{6B6F8902-4A1C-4B1E-99E8-455B1FF73168}" srcOrd="0" destOrd="0" parTransId="{1CC53257-8830-46EE-8595-E9FAB3797FA3}" sibTransId="{85BFBD00-BD3F-4F7B-B802-B6A9477617A7}"/>
    <dgm:cxn modelId="{0112B247-B789-4611-B644-0C1B15A973B9}" srcId="{1665AC72-23DC-4EAC-9463-3E010AE4E55E}" destId="{AEBC8EF8-FF78-47B6-9948-24771AB4FE06}" srcOrd="1" destOrd="0" parTransId="{A65816A9-11D7-4757-B525-CDC1519E40C0}" sibTransId="{6E200D14-CDB7-4313-BD6A-F60410727A65}"/>
    <dgm:cxn modelId="{E24BEB47-23B5-43F0-A059-92B7839245C1}" type="presOf" srcId="{18470635-EADF-4615-B56A-995D2D4EE2A0}" destId="{399283DC-AE84-458B-8AD6-979CF7B622C9}" srcOrd="0" destOrd="0" presId="urn:microsoft.com/office/officeart/2016/7/layout/VerticalSolidActionList"/>
    <dgm:cxn modelId="{318BEC51-DD3E-4110-82A3-447BDE206BF0}" type="presOf" srcId="{40B1C0E4-ED5A-41EC-8CEC-4E993CC0395B}" destId="{4CE475BF-A908-482B-BA5E-986B7CAF9453}" srcOrd="0" destOrd="0" presId="urn:microsoft.com/office/officeart/2016/7/layout/VerticalSolidActionList"/>
    <dgm:cxn modelId="{2661D162-DB56-4621-AB42-9BE04018D4B7}" srcId="{F9336BBA-4F14-4AC4-B19C-267FF3CA950C}" destId="{9EEF427F-49BC-4EB9-8EBC-BB8901E5DA37}" srcOrd="1" destOrd="0" parTransId="{1F487312-A748-4F68-B498-58AF3DD04CE6}" sibTransId="{7132BBC8-594F-4D54-99C2-F1FA58D96E6D}"/>
    <dgm:cxn modelId="{C78BC867-2ABF-49AC-B683-3C59DC149ED8}" type="presOf" srcId="{875AD083-2EA8-48BC-8FF6-B971D84B0EAE}" destId="{E4AF145C-4F23-4062-A047-D9CF35D77244}" srcOrd="0" destOrd="1" presId="urn:microsoft.com/office/officeart/2016/7/layout/VerticalSolidActionList"/>
    <dgm:cxn modelId="{76A8406B-B4A2-4ED5-9F97-90F47E3F889E}" srcId="{F9336BBA-4F14-4AC4-B19C-267FF3CA950C}" destId="{40B1C0E4-ED5A-41EC-8CEC-4E993CC0395B}" srcOrd="2" destOrd="0" parTransId="{8E6E49EF-C1C1-4A00-8878-4E10A6AD6566}" sibTransId="{F25B370B-5652-400A-B23E-A9EB244F3C99}"/>
    <dgm:cxn modelId="{39C06A76-42EB-4C58-AA4A-CEC6C3673F76}" srcId="{1665AC72-23DC-4EAC-9463-3E010AE4E55E}" destId="{875AD083-2EA8-48BC-8FF6-B971D84B0EAE}" srcOrd="0" destOrd="0" parTransId="{D67A68CF-FEBF-4D25-BE7E-8FF25A7F746C}" sibTransId="{25B28B97-BD6F-4773-8445-11A69B81ACB9}"/>
    <dgm:cxn modelId="{56734077-BF30-4CEE-90EB-1D67F207B35B}" type="presOf" srcId="{D3DF6A04-10E1-4D55-BCBB-1AAB17F919E4}" destId="{75817E9F-459A-4F75-ACD2-D66E84E89EC0}" srcOrd="0" destOrd="0" presId="urn:microsoft.com/office/officeart/2016/7/layout/VerticalSolidActionList"/>
    <dgm:cxn modelId="{EF3F0D7A-A1C9-4438-A8A1-1798A296E51B}" srcId="{A7860941-1F73-4C03-A376-B311250AA9BB}" destId="{1665AC72-23DC-4EAC-9463-3E010AE4E55E}" srcOrd="0" destOrd="0" parTransId="{809F1CDA-EC25-4B0A-B42C-471CB4A23304}" sibTransId="{BEE54358-3C1D-43ED-A937-48200E811429}"/>
    <dgm:cxn modelId="{21E9AF7E-A5A9-4E7B-AFFA-3586E82823D6}" srcId="{D3DF6A04-10E1-4D55-BCBB-1AAB17F919E4}" destId="{3D6741AB-3A8A-4CBD-8556-67F6923CD132}" srcOrd="0" destOrd="0" parTransId="{04CE862C-7EEF-44BF-A10B-891FE79E40F6}" sibTransId="{47B13B47-31F1-427C-8473-2B17AB9790C8}"/>
    <dgm:cxn modelId="{3CC55793-AE3E-4DFD-A252-9819FCD09AD3}" srcId="{F9336BBA-4F14-4AC4-B19C-267FF3CA950C}" destId="{A7860941-1F73-4C03-A376-B311250AA9BB}" srcOrd="0" destOrd="0" parTransId="{410E6A8B-407B-4687-99FD-A8DAF1E22776}" sibTransId="{597C3685-196D-4930-A397-C2B6198A35BF}"/>
    <dgm:cxn modelId="{46AA9495-B154-4FDA-9973-DF911BEBE21D}" type="presOf" srcId="{3D6741AB-3A8A-4CBD-8556-67F6923CD132}" destId="{75817E9F-459A-4F75-ACD2-D66E84E89EC0}" srcOrd="0" destOrd="1" presId="urn:microsoft.com/office/officeart/2016/7/layout/VerticalSolidActionList"/>
    <dgm:cxn modelId="{68B0F9AC-92D8-44A8-B5A8-0269CDB03C92}" type="presOf" srcId="{A7860941-1F73-4C03-A376-B311250AA9BB}" destId="{FB74975E-056E-43AE-B4E5-4DE5ADDE437B}" srcOrd="0" destOrd="0" presId="urn:microsoft.com/office/officeart/2016/7/layout/VerticalSolidActionList"/>
    <dgm:cxn modelId="{A964DDCF-DFCA-4427-A83C-117B6CD265ED}" type="presOf" srcId="{1665AC72-23DC-4EAC-9463-3E010AE4E55E}" destId="{E4AF145C-4F23-4062-A047-D9CF35D77244}" srcOrd="0" destOrd="0" presId="urn:microsoft.com/office/officeart/2016/7/layout/VerticalSolidActionList"/>
    <dgm:cxn modelId="{EC0A62D2-D391-4340-89D6-A89298343212}" srcId="{D3DF6A04-10E1-4D55-BCBB-1AAB17F919E4}" destId="{8D88F838-23A9-4F3F-8D28-B3D4F83EF912}" srcOrd="1" destOrd="0" parTransId="{397100FD-557F-48A3-A812-8F20CD2763D7}" sibTransId="{B2D88E29-448C-40EC-B80A-635463B93580}"/>
    <dgm:cxn modelId="{AEFC5FD9-43FD-4525-A077-BB66CA6C1D80}" type="presOf" srcId="{F9336BBA-4F14-4AC4-B19C-267FF3CA950C}" destId="{D34E31D9-6AA1-4C2E-9007-4972F393CCA1}" srcOrd="0" destOrd="0" presId="urn:microsoft.com/office/officeart/2016/7/layout/VerticalSolidActionList"/>
    <dgm:cxn modelId="{6C0394E0-2539-41FC-87E9-CFC2E0E1F3F0}" type="presOf" srcId="{AEBC8EF8-FF78-47B6-9948-24771AB4FE06}" destId="{E4AF145C-4F23-4062-A047-D9CF35D77244}" srcOrd="0" destOrd="2" presId="urn:microsoft.com/office/officeart/2016/7/layout/VerticalSolidActionList"/>
    <dgm:cxn modelId="{078870E6-CD9F-4599-8A90-03D04A38EC89}" srcId="{9EEF427F-49BC-4EB9-8EBC-BB8901E5DA37}" destId="{18470635-EADF-4615-B56A-995D2D4EE2A0}" srcOrd="0" destOrd="0" parTransId="{7269005F-719A-47CF-9509-9F6A4A7B1B12}" sibTransId="{3D5A0250-EBA8-42FF-A247-11AC156720DE}"/>
    <dgm:cxn modelId="{FF6271E9-FEFC-4673-B895-124AA9AE8550}" type="presOf" srcId="{9EEF427F-49BC-4EB9-8EBC-BB8901E5DA37}" destId="{A9721FDA-04E9-4A44-AE74-7E6EF4ED8481}" srcOrd="0" destOrd="0" presId="urn:microsoft.com/office/officeart/2016/7/layout/VerticalSolidActionList"/>
    <dgm:cxn modelId="{59898BEB-ACB3-4CEE-9F59-66059F9C4B27}" srcId="{40B1C0E4-ED5A-41EC-8CEC-4E993CC0395B}" destId="{D3DF6A04-10E1-4D55-BCBB-1AAB17F919E4}" srcOrd="0" destOrd="0" parTransId="{FB2AB103-D88A-4F56-B42F-7E245C77CAD3}" sibTransId="{C06DDA48-6585-4409-870F-0AAC8334102D}"/>
    <dgm:cxn modelId="{87D95DF8-0363-40D7-B352-4BD00BEBED19}" type="presOf" srcId="{8D88F838-23A9-4F3F-8D28-B3D4F83EF912}" destId="{75817E9F-459A-4F75-ACD2-D66E84E89EC0}" srcOrd="0" destOrd="2" presId="urn:microsoft.com/office/officeart/2016/7/layout/VerticalSolidActionList"/>
    <dgm:cxn modelId="{692E3311-37C8-4767-A982-F0FE667601A8}" type="presParOf" srcId="{D34E31D9-6AA1-4C2E-9007-4972F393CCA1}" destId="{8CD7C4C2-50A1-4073-A138-D3254314A22F}" srcOrd="0" destOrd="0" presId="urn:microsoft.com/office/officeart/2016/7/layout/VerticalSolidActionList"/>
    <dgm:cxn modelId="{E5B8F4CC-2C5D-4794-A4EA-E714D3869FA8}" type="presParOf" srcId="{8CD7C4C2-50A1-4073-A138-D3254314A22F}" destId="{FB74975E-056E-43AE-B4E5-4DE5ADDE437B}" srcOrd="0" destOrd="0" presId="urn:microsoft.com/office/officeart/2016/7/layout/VerticalSolidActionList"/>
    <dgm:cxn modelId="{39D0446F-C7E5-4990-B721-6FB47E7EC934}" type="presParOf" srcId="{8CD7C4C2-50A1-4073-A138-D3254314A22F}" destId="{E4AF145C-4F23-4062-A047-D9CF35D77244}" srcOrd="1" destOrd="0" presId="urn:microsoft.com/office/officeart/2016/7/layout/VerticalSolidActionList"/>
    <dgm:cxn modelId="{798D4934-83CB-489E-9E8C-06F2D0B488A7}" type="presParOf" srcId="{D34E31D9-6AA1-4C2E-9007-4972F393CCA1}" destId="{5ADBED8F-1F61-4B0B-9B01-75D54526DBCF}" srcOrd="1" destOrd="0" presId="urn:microsoft.com/office/officeart/2016/7/layout/VerticalSolidActionList"/>
    <dgm:cxn modelId="{7923738D-2B31-4365-9D78-D1E0C114C021}" type="presParOf" srcId="{D34E31D9-6AA1-4C2E-9007-4972F393CCA1}" destId="{97224802-6F9D-40B4-A677-87FADD2BC63D}" srcOrd="2" destOrd="0" presId="urn:microsoft.com/office/officeart/2016/7/layout/VerticalSolidActionList"/>
    <dgm:cxn modelId="{A52FFFB9-386F-46DA-BD85-1A0B45512DAA}" type="presParOf" srcId="{97224802-6F9D-40B4-A677-87FADD2BC63D}" destId="{A9721FDA-04E9-4A44-AE74-7E6EF4ED8481}" srcOrd="0" destOrd="0" presId="urn:microsoft.com/office/officeart/2016/7/layout/VerticalSolidActionList"/>
    <dgm:cxn modelId="{3E8E14A2-B10B-4754-8A36-EAD1C800CEAD}" type="presParOf" srcId="{97224802-6F9D-40B4-A677-87FADD2BC63D}" destId="{399283DC-AE84-458B-8AD6-979CF7B622C9}" srcOrd="1" destOrd="0" presId="urn:microsoft.com/office/officeart/2016/7/layout/VerticalSolidActionList"/>
    <dgm:cxn modelId="{EDB0CE81-DCE0-4A4B-80F3-31B375C33939}" type="presParOf" srcId="{D34E31D9-6AA1-4C2E-9007-4972F393CCA1}" destId="{F5654EB9-B0A0-4569-B508-EE61C9A5BFD0}" srcOrd="3" destOrd="0" presId="urn:microsoft.com/office/officeart/2016/7/layout/VerticalSolidActionList"/>
    <dgm:cxn modelId="{FECC95D9-AF7F-4E6C-B7BA-049FEC5A1F99}" type="presParOf" srcId="{D34E31D9-6AA1-4C2E-9007-4972F393CCA1}" destId="{89EC4CAD-A5C1-4C41-8719-A42941D64FB5}" srcOrd="4" destOrd="0" presId="urn:microsoft.com/office/officeart/2016/7/layout/VerticalSolidActionList"/>
    <dgm:cxn modelId="{63A49B19-51C3-4491-8CB3-4CA7CC78C521}" type="presParOf" srcId="{89EC4CAD-A5C1-4C41-8719-A42941D64FB5}" destId="{4CE475BF-A908-482B-BA5E-986B7CAF9453}" srcOrd="0" destOrd="0" presId="urn:microsoft.com/office/officeart/2016/7/layout/VerticalSolidActionList"/>
    <dgm:cxn modelId="{1219D944-5DF0-4C7E-B015-4BD4BBC6D2BA}" type="presParOf" srcId="{89EC4CAD-A5C1-4C41-8719-A42941D64FB5}" destId="{75817E9F-459A-4F75-ACD2-D66E84E89EC0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393F4-C580-47AC-A506-E5768ECAB56A}">
      <dsp:nvSpPr>
        <dsp:cNvPr id="0" name=""/>
        <dsp:cNvSpPr/>
      </dsp:nvSpPr>
      <dsp:spPr>
        <a:xfrm>
          <a:off x="0" y="116226"/>
          <a:ext cx="6496050" cy="139851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Regularly scheduled, periodic review of Texas State regulatory agencies</a:t>
          </a:r>
          <a:endParaRPr lang="en-US" sz="2500" kern="1200"/>
        </a:p>
      </dsp:txBody>
      <dsp:txXfrm>
        <a:off x="68270" y="184496"/>
        <a:ext cx="6359510" cy="1261975"/>
      </dsp:txXfrm>
    </dsp:sp>
    <dsp:sp modelId="{FE01FD29-076D-436B-85E1-DAC196BD7777}">
      <dsp:nvSpPr>
        <dsp:cNvPr id="0" name=""/>
        <dsp:cNvSpPr/>
      </dsp:nvSpPr>
      <dsp:spPr>
        <a:xfrm>
          <a:off x="0" y="1586742"/>
          <a:ext cx="6496050" cy="1398515"/>
        </a:xfrm>
        <a:prstGeom prst="roundRect">
          <a:avLst/>
        </a:prstGeom>
        <a:gradFill rotWithShape="0">
          <a:gsLst>
            <a:gs pos="0">
              <a:schemeClr val="accent2">
                <a:hueOff val="-661686"/>
                <a:satOff val="746"/>
                <a:lumOff val="1765"/>
                <a:alphaOff val="0"/>
                <a:tint val="98000"/>
                <a:lumMod val="114000"/>
              </a:schemeClr>
            </a:gs>
            <a:gs pos="100000">
              <a:schemeClr val="accent2">
                <a:hueOff val="-661686"/>
                <a:satOff val="746"/>
                <a:lumOff val="176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Designed to make sure an agency is still needed and/or is not duplicating the functions of another agency or entity</a:t>
          </a:r>
          <a:endParaRPr lang="en-US" sz="2500" kern="1200"/>
        </a:p>
      </dsp:txBody>
      <dsp:txXfrm>
        <a:off x="68270" y="1655012"/>
        <a:ext cx="6359510" cy="1261975"/>
      </dsp:txXfrm>
    </dsp:sp>
    <dsp:sp modelId="{B5EA3DDE-4415-4DEA-A0EB-BB1392D00803}">
      <dsp:nvSpPr>
        <dsp:cNvPr id="0" name=""/>
        <dsp:cNvSpPr/>
      </dsp:nvSpPr>
      <dsp:spPr>
        <a:xfrm>
          <a:off x="0" y="3057257"/>
          <a:ext cx="6496050" cy="1398515"/>
        </a:xfrm>
        <a:prstGeom prst="roundRect">
          <a:avLst/>
        </a:prstGeom>
        <a:gradFill rotWithShape="0">
          <a:gsLst>
            <a:gs pos="0">
              <a:schemeClr val="accent2">
                <a:hueOff val="-1323373"/>
                <a:satOff val="1492"/>
                <a:lumOff val="3530"/>
                <a:alphaOff val="0"/>
                <a:tint val="98000"/>
                <a:lumMod val="114000"/>
              </a:schemeClr>
            </a:gs>
            <a:gs pos="100000">
              <a:schemeClr val="accent2">
                <a:hueOff val="-1323373"/>
                <a:satOff val="1492"/>
                <a:lumOff val="353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Overseen by a 12-member Sunset Commission (10 legislators and two members of the public)</a:t>
          </a:r>
          <a:endParaRPr lang="en-US" sz="2500" kern="1200"/>
        </a:p>
      </dsp:txBody>
      <dsp:txXfrm>
        <a:off x="68270" y="3125527"/>
        <a:ext cx="6359510" cy="12619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AF145C-4F23-4062-A047-D9CF35D77244}">
      <dsp:nvSpPr>
        <dsp:cNvPr id="0" name=""/>
        <dsp:cNvSpPr/>
      </dsp:nvSpPr>
      <dsp:spPr>
        <a:xfrm>
          <a:off x="2304825" y="1609"/>
          <a:ext cx="9219303" cy="1649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880" tIns="419019" rIns="178880" bIns="419019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Monitoring emerging issues at Federal and State Regulatory Agencies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NRC and DOE (LLRW Forum an indispensable resource for this)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TCEQ and TLLLRWDCC regulatory initiatives and WCS License amendments</a:t>
          </a:r>
        </a:p>
      </dsp:txBody>
      <dsp:txXfrm>
        <a:off x="2304825" y="1609"/>
        <a:ext cx="9219303" cy="1649680"/>
      </dsp:txXfrm>
    </dsp:sp>
    <dsp:sp modelId="{FB74975E-056E-43AE-B4E5-4DE5ADDE437B}">
      <dsp:nvSpPr>
        <dsp:cNvPr id="0" name=""/>
        <dsp:cNvSpPr/>
      </dsp:nvSpPr>
      <dsp:spPr>
        <a:xfrm>
          <a:off x="0" y="1609"/>
          <a:ext cx="2304825" cy="16496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64" tIns="162952" rIns="121964" bIns="16295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Monitoring</a:t>
          </a:r>
        </a:p>
      </dsp:txBody>
      <dsp:txXfrm>
        <a:off x="0" y="1609"/>
        <a:ext cx="2304825" cy="1649680"/>
      </dsp:txXfrm>
    </dsp:sp>
    <dsp:sp modelId="{399283DC-AE84-458B-8AD6-979CF7B622C9}">
      <dsp:nvSpPr>
        <dsp:cNvPr id="0" name=""/>
        <dsp:cNvSpPr/>
      </dsp:nvSpPr>
      <dsp:spPr>
        <a:xfrm>
          <a:off x="2304825" y="1750271"/>
          <a:ext cx="9219303" cy="1649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880" tIns="419019" rIns="178880" bIns="419019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Partnering with Higher Education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Long-standing relationships with UT-Austin and TAMU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Develop a new relationship with Abilene Christian University</a:t>
          </a:r>
        </a:p>
      </dsp:txBody>
      <dsp:txXfrm>
        <a:off x="2304825" y="1750271"/>
        <a:ext cx="9219303" cy="1649680"/>
      </dsp:txXfrm>
    </dsp:sp>
    <dsp:sp modelId="{A9721FDA-04E9-4A44-AE74-7E6EF4ED8481}">
      <dsp:nvSpPr>
        <dsp:cNvPr id="0" name=""/>
        <dsp:cNvSpPr/>
      </dsp:nvSpPr>
      <dsp:spPr>
        <a:xfrm>
          <a:off x="0" y="1750271"/>
          <a:ext cx="2304825" cy="16496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64" tIns="162952" rIns="121964" bIns="16295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Partnering</a:t>
          </a:r>
        </a:p>
      </dsp:txBody>
      <dsp:txXfrm>
        <a:off x="0" y="1750271"/>
        <a:ext cx="2304825" cy="1649680"/>
      </dsp:txXfrm>
    </dsp:sp>
    <dsp:sp modelId="{75817E9F-459A-4F75-ACD2-D66E84E89EC0}">
      <dsp:nvSpPr>
        <dsp:cNvPr id="0" name=""/>
        <dsp:cNvSpPr/>
      </dsp:nvSpPr>
      <dsp:spPr>
        <a:xfrm>
          <a:off x="2304825" y="3498932"/>
          <a:ext cx="9219303" cy="1649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880" tIns="419019" rIns="178880" bIns="419019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Developing Educational Materials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LLRW “Primer” in 2021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Focused materials on GTCC, etc.</a:t>
          </a:r>
        </a:p>
      </dsp:txBody>
      <dsp:txXfrm>
        <a:off x="2304825" y="3498932"/>
        <a:ext cx="9219303" cy="1649680"/>
      </dsp:txXfrm>
    </dsp:sp>
    <dsp:sp modelId="{4CE475BF-A908-482B-BA5E-986B7CAF9453}">
      <dsp:nvSpPr>
        <dsp:cNvPr id="0" name=""/>
        <dsp:cNvSpPr/>
      </dsp:nvSpPr>
      <dsp:spPr>
        <a:xfrm>
          <a:off x="0" y="3498932"/>
          <a:ext cx="2304825" cy="16496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64" tIns="162952" rIns="121964" bIns="16295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Developing</a:t>
          </a:r>
        </a:p>
      </dsp:txBody>
      <dsp:txXfrm>
        <a:off x="0" y="3498932"/>
        <a:ext cx="2304825" cy="1649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0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9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00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3868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41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06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64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576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1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4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74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2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25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08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068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7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04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bchristian@ardt.org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eselig@ardt.or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F4E7-01D2-4AFC-8B98-F35E5AD64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925" y="1325880"/>
            <a:ext cx="3352375" cy="3066507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LLW Forum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D178E-22F8-4D1E-A8AF-169AFC59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925" y="4588329"/>
            <a:ext cx="3352375" cy="1621508"/>
          </a:xfrm>
        </p:spPr>
        <p:txBody>
          <a:bodyPr>
            <a:norm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San Antonio, Texas</a:t>
            </a:r>
          </a:p>
          <a:p>
            <a:r>
              <a:rPr lang="en-US" sz="1800" i="1" dirty="0">
                <a:solidFill>
                  <a:schemeClr val="tx1"/>
                </a:solidFill>
              </a:rPr>
              <a:t>April 6-7, 2022</a:t>
            </a: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03218A49-BCBF-4DAE-8DD6-2B539C368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54" y="2143281"/>
            <a:ext cx="6270662" cy="25709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502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AB1EA-AB1C-44E6-86D9-25E22A6DE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But That’s Not All…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D64997FF-3878-495C-9062-070516F197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394833"/>
              </p:ext>
            </p:extLst>
          </p:nvPr>
        </p:nvGraphicFramePr>
        <p:xfrm>
          <a:off x="349624" y="1532964"/>
          <a:ext cx="11524129" cy="5150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8642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BD45F5-D9E8-4A02-9AED-75B97C19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70" y="304629"/>
            <a:ext cx="3466824" cy="118351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Connect with ARDT</a:t>
            </a:r>
          </a:p>
        </p:txBody>
      </p:sp>
      <p:sp>
        <p:nvSpPr>
          <p:cNvPr id="94" name="Freeform 11">
            <a:extLst>
              <a:ext uri="{FF2B5EF4-FFF2-40B4-BE49-F238E27FC236}">
                <a16:creationId xmlns:a16="http://schemas.microsoft.com/office/drawing/2014/main" id="{2FEA51AE-2D18-46BE-B2CA-B90B13168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E6A537E-C106-45AE-9BBB-3CE55944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 5">
            <a:extLst>
              <a:ext uri="{FF2B5EF4-FFF2-40B4-BE49-F238E27FC236}">
                <a16:creationId xmlns:a16="http://schemas.microsoft.com/office/drawing/2014/main" id="{F918BA52-E4A7-4EEC-898E-C4902376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6D3F3B7-282C-4DDC-AD1B-C497F2942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38444-CF4C-453A-8782-087B079A0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493" y="1600200"/>
            <a:ext cx="4290865" cy="4188315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www.ardt.org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7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Edward Selig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Government Relations Consultant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eselig@ardt.org</a:t>
            </a:r>
            <a:endParaRPr lang="en-US" sz="7200" dirty="0"/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512.413.0902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7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Brian Christian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Environmental Policy Specialist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bchristian@ardt.org</a:t>
            </a:r>
            <a:endParaRPr lang="en-US" sz="7200" dirty="0"/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512.937.2490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6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D8AFD2-A682-4DCC-9841-4AFEF5CBF7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451" y="2394031"/>
            <a:ext cx="6495847" cy="26795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488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DA6B4C-2107-48FB-A0AE-4E2F3653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62" y="360325"/>
            <a:ext cx="6249784" cy="81853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ARDT  </a:t>
            </a:r>
            <a:r>
              <a:rPr lang="en-US" b="1" i="1" dirty="0">
                <a:solidFill>
                  <a:schemeClr val="accent1"/>
                </a:solidFill>
              </a:rPr>
              <a:t>Est. 1994</a:t>
            </a:r>
          </a:p>
        </p:txBody>
      </p:sp>
      <p:pic>
        <p:nvPicPr>
          <p:cNvPr id="8" name="Picture 7" descr="A picture containing building, metal, close, ceiling&#10;&#10;Description automatically generated">
            <a:extLst>
              <a:ext uri="{FF2B5EF4-FFF2-40B4-BE49-F238E27FC236}">
                <a16:creationId xmlns:a16="http://schemas.microsoft.com/office/drawing/2014/main" id="{ACFD58E1-1A68-45E2-A49D-8B365A7D9D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" r="6079"/>
          <a:stretch/>
        </p:blipFill>
        <p:spPr>
          <a:xfrm>
            <a:off x="7548152" y="10"/>
            <a:ext cx="4646658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F049B09-93BA-40D3-8B80-788A87C8F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CF0C6-331F-4726-B395-44F08A065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021" y="1447799"/>
            <a:ext cx="6249784" cy="524883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Formed by LLRW generators to support the Texas Low-Level Radioactive Waste Disposal Authority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Served as a platform to voice support at city, county, state, and federal levels for the development and construction of a LLRW disposal facility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Played a major role in the public hearings on the proposed disposal facility in Sierra Blanca, TX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Deployed highly credentialed experts to speak out on specific topics at the Texas Capitol, including: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Members of ARDT’s Advisory Board, such as Dr. Lee </a:t>
            </a:r>
            <a:r>
              <a:rPr lang="en-US" dirty="0" err="1"/>
              <a:t>Peddicord</a:t>
            </a:r>
            <a:r>
              <a:rPr lang="en-US" dirty="0"/>
              <a:t>, Dr. Dale Klein, Dr. Robert Bernstein; and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ARDT’s Student Chapter, comprised of nuclear engineering students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Recipient of the Richard S. Hodes Honor Lecture Award from the Southeast Compact Commission</a:t>
            </a:r>
          </a:p>
        </p:txBody>
      </p:sp>
    </p:spTree>
    <p:extLst>
      <p:ext uri="{BB962C8B-B14F-4D97-AF65-F5344CB8AC3E}">
        <p14:creationId xmlns:p14="http://schemas.microsoft.com/office/powerpoint/2010/main" val="349297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74" name="Freeform: Shape 7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F11BED-7ACE-42BA-B679-F4788E6B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Goals and Principles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FB342-B9D9-4DD1-8152-F66600A40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677" y="2603230"/>
            <a:ext cx="10770441" cy="398242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Support the State of Texas as it provides for the permanent disposal of LLRW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Provide information about LLRW disposal to: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The general public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Decision-makers, including state leadership and the Texas Legislature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Local governments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Guiding Principles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It is in the </a:t>
            </a:r>
            <a:r>
              <a:rPr lang="en-US" sz="2400" b="1" dirty="0">
                <a:solidFill>
                  <a:schemeClr val="accent1"/>
                </a:solidFill>
              </a:rPr>
              <a:t>best interest of the public </a:t>
            </a:r>
            <a:r>
              <a:rPr lang="en-US" sz="2400" dirty="0"/>
              <a:t>to provide permanent disposal of LLRW within a safe and technologically sound system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It is in the </a:t>
            </a:r>
            <a:r>
              <a:rPr lang="en-US" sz="2400" b="1" dirty="0">
                <a:solidFill>
                  <a:schemeClr val="accent1"/>
                </a:solidFill>
              </a:rPr>
              <a:t>best interest of LLRW generators </a:t>
            </a:r>
            <a:r>
              <a:rPr lang="en-US" sz="2400" dirty="0"/>
              <a:t>to develop a viable option for disposal with fair rates</a:t>
            </a:r>
          </a:p>
          <a:p>
            <a:pPr lvl="1">
              <a:lnSpc>
                <a:spcPct val="9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55657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80CC40-27F8-4A80-812B-5F9E94192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73" y="401362"/>
            <a:ext cx="5561080" cy="652723"/>
          </a:xfrm>
        </p:spPr>
        <p:txBody>
          <a:bodyPr/>
          <a:lstStyle/>
          <a:p>
            <a:r>
              <a:rPr lang="en-US" sz="4000" b="1" dirty="0">
                <a:solidFill>
                  <a:schemeClr val="accent1"/>
                </a:solidFill>
              </a:rPr>
              <a:t>ARDT’s Commitment</a:t>
            </a:r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F17C83D9-9078-4771-A725-18F540F41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9611" y="907638"/>
            <a:ext cx="3839605" cy="1080256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EF5E4E-8E8E-4D11-BD1A-BBDE968C1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3814" y="1258337"/>
            <a:ext cx="4924367" cy="2432257"/>
          </a:xfrm>
        </p:spPr>
        <p:txBody>
          <a:bodyPr>
            <a:normAutofit/>
          </a:bodyPr>
          <a:lstStyle/>
          <a:p>
            <a:r>
              <a:rPr lang="en-US" sz="2400" dirty="0"/>
              <a:t>Help scientists and engineers share their expertise in radiation issues with legislators, decision-makers, local governments and the public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779D65-E5AC-4D73-8838-97A92B625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937" y="3319908"/>
            <a:ext cx="3441073" cy="218184"/>
          </a:xfrm>
          <a:prstGeom prst="rect">
            <a:avLst/>
          </a:prstGeom>
        </p:spPr>
      </p:pic>
      <p:pic>
        <p:nvPicPr>
          <p:cNvPr id="20" name="Picture 19" descr="An aerial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81E206C5-40CB-40F3-9804-2DDFA8F36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206" y="2396397"/>
            <a:ext cx="2230284" cy="1650410"/>
          </a:xfrm>
          <a:prstGeom prst="rect">
            <a:avLst/>
          </a:prstGeom>
        </p:spPr>
      </p:pic>
      <p:pic>
        <p:nvPicPr>
          <p:cNvPr id="22" name="Picture 21" descr="A picture containing outdoor, building, dome, flock&#10;&#10;Description automatically generated">
            <a:extLst>
              <a:ext uri="{FF2B5EF4-FFF2-40B4-BE49-F238E27FC236}">
                <a16:creationId xmlns:a16="http://schemas.microsoft.com/office/drawing/2014/main" id="{F88E5641-2111-4A2B-9AA5-DA99BC0D0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913" y="4252714"/>
            <a:ext cx="2266589" cy="1697648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8B7B653E-0A9C-4518-B947-BF8BAD434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2770" y="4997079"/>
            <a:ext cx="2383208" cy="953283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C61D31F4-47A6-4621-81F7-69A431AB8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937" y="2396397"/>
            <a:ext cx="2619522" cy="903283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74C23824-D7DB-404E-8C70-79C3567D9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1199" y="4125879"/>
            <a:ext cx="1201755" cy="1824483"/>
          </a:xfrm>
          <a:prstGeom prst="rect">
            <a:avLst/>
          </a:prstGeom>
        </p:spPr>
      </p:pic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A54C15C8-4A12-4A53-89ED-6C446DA0FE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01" y="4160959"/>
            <a:ext cx="1793355" cy="174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884EF-ACD7-4744-9916-0FE432AA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1" dirty="0">
                <a:solidFill>
                  <a:schemeClr val="accent1"/>
                </a:solidFill>
              </a:rPr>
              <a:t>Role in Licensing the WCS Compact Waste Disposal Facility</a:t>
            </a:r>
          </a:p>
        </p:txBody>
      </p:sp>
      <p:pic>
        <p:nvPicPr>
          <p:cNvPr id="5" name="Picture 4" descr="A picture containing text, old, raft&#10;&#10;Description automatically generated">
            <a:extLst>
              <a:ext uri="{FF2B5EF4-FFF2-40B4-BE49-F238E27FC236}">
                <a16:creationId xmlns:a16="http://schemas.microsoft.com/office/drawing/2014/main" id="{0CE5D53E-5EFE-4ED0-9B71-6BB41DA98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1" r="3" b="3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111578-7105-4228-B481-A1CA45D18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854A2-E58F-4A99-B3DD-D9C35B4DC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86" y="2221584"/>
            <a:ext cx="4797256" cy="380999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Utilizing experts from the nuclear plants, hospitals, and health physics society, we focused on technical issues related to the Texas Commission on Environmental Quality’s (TCEQ’s) license conditions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ARDT provided a coordinated technical critique on important facets, such as waste acceptance criteria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ARDT served as a central unifying organization to analyze proposed disposal rates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Expert witnesses reviewed the proposed rate package with a critical eye on issues such as rate of return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Shared costs of experts made the review very economical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200" i="1" dirty="0">
                <a:solidFill>
                  <a:schemeClr val="accent4"/>
                </a:solidFill>
              </a:rPr>
              <a:t>Photo source:  WCS Media Kit, wcstexas.com/media-kit/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543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D661D-26B4-4C4E-85E8-EAC0305F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51" y="905695"/>
            <a:ext cx="6256423" cy="1641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Capitol Advocacy</a:t>
            </a:r>
          </a:p>
        </p:txBody>
      </p:sp>
      <p:pic>
        <p:nvPicPr>
          <p:cNvPr id="5" name="Picture 4" descr="A picture containing outdoor, sky, building, dome&#10;&#10;Description automatically generated">
            <a:extLst>
              <a:ext uri="{FF2B5EF4-FFF2-40B4-BE49-F238E27FC236}">
                <a16:creationId xmlns:a16="http://schemas.microsoft.com/office/drawing/2014/main" id="{0F6EACEE-2D7C-4F6B-A470-19CC227DF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" r="5453"/>
          <a:stretch/>
        </p:blipFill>
        <p:spPr>
          <a:xfrm>
            <a:off x="7554139" y="609601"/>
            <a:ext cx="3990160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DC589F-62C7-410C-B96C-0F6243A47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353C7-DB79-4239-B24C-121DC8AEA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1976718"/>
            <a:ext cx="6680688" cy="3975587"/>
          </a:xfrm>
        </p:spPr>
        <p:txBody>
          <a:bodyPr>
            <a:normAutofit/>
          </a:bodyPr>
          <a:lstStyle/>
          <a:p>
            <a:r>
              <a:rPr lang="en-US" sz="2800" dirty="0"/>
              <a:t>During legislative sessions, ARDT serves as a central clearinghouse for generators to:</a:t>
            </a:r>
          </a:p>
          <a:p>
            <a:pPr lvl="1"/>
            <a:r>
              <a:rPr lang="en-US" sz="2800" dirty="0"/>
              <a:t>Collaborate on policy issues</a:t>
            </a:r>
          </a:p>
          <a:p>
            <a:pPr lvl="1"/>
            <a:r>
              <a:rPr lang="en-US" sz="2800" dirty="0"/>
              <a:t>Analyze and develop positions on proposed legislation</a:t>
            </a:r>
          </a:p>
          <a:p>
            <a:pPr lvl="1"/>
            <a:r>
              <a:rPr lang="en-US" sz="2800" dirty="0"/>
              <a:t>Provide support and direction to governmental affairs teams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66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B9538A-2A89-47DD-996C-7D2BE2AB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694B7-7AAC-4993-91EB-2E1E4A45A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Texas Sunset Review 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625979B-5325-4898-8EF9-5C174B192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34B22E2B-30D5-47A4-97C5-091EA1AB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B6DA3CD-A002-40ED-8194-B4E637BD7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9CE3E4A-FBDA-43D6-9D20-99367EA8A2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004109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9541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D880-033E-4D1C-81B4-863E5F5E0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Why We Care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6526AC5-B69B-47B3-AFD9-961DC6CBA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0A09FC-0CA0-4C21-BE1C-1463F1CFC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7F638F10-EE56-40D0-BF90-58420C1B5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DA2DED2-50A7-40C3-8DB7-1FB4EDD53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016" y="1143000"/>
            <a:ext cx="3123873" cy="3242202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007ECD-0DF8-4267-B2FD-CF7B64CD1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103B3-7298-4B72-B323-55B79F24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40" y="1331258"/>
            <a:ext cx="5943315" cy="419548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TCEQ and the Texas Low-Level Radioactive Waste Disposal Compact Commission are both up for review</a:t>
            </a:r>
          </a:p>
          <a:p>
            <a:pPr>
              <a:lnSpc>
                <a:spcPct val="90000"/>
              </a:lnSpc>
            </a:pPr>
            <a:r>
              <a:rPr lang="en-US" dirty="0"/>
              <a:t>Both agencies have elevated LLRW issues for examination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TCEQ’s role in rate-making and disposal contracts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TLLRWDCC’s enforcement authority and contingency plan for the WCS site</a:t>
            </a:r>
          </a:p>
          <a:p>
            <a:pPr>
              <a:lnSpc>
                <a:spcPct val="90000"/>
              </a:lnSpc>
            </a:pPr>
            <a:r>
              <a:rPr lang="en-US" dirty="0"/>
              <a:t>Opportunity for stakeholders to engage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ARDT is a stakeholder for both agencies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Confidential input between now and May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Public comment during the Sunset Commission’s deliberations this summer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BB70F6F-0087-4CAE-8B03-8D97C7902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742" y="4425060"/>
            <a:ext cx="3980139" cy="14841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39852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2235E-92D7-46A4-AD83-72897B41F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60" y="696501"/>
            <a:ext cx="4166510" cy="162232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Sunset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82B0-4A1F-4092-88C0-61C6D9604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23" y="1901072"/>
            <a:ext cx="4166509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Staff-level reviews are being conducted now through next May</a:t>
            </a:r>
          </a:p>
          <a:p>
            <a:pPr>
              <a:lnSpc>
                <a:spcPct val="90000"/>
              </a:lnSpc>
            </a:pPr>
            <a:r>
              <a:rPr lang="en-US" dirty="0"/>
              <a:t>Summer/Fall 2022 Sunset Commission Deliberation</a:t>
            </a:r>
          </a:p>
          <a:p>
            <a:pPr>
              <a:lnSpc>
                <a:spcPct val="90000"/>
              </a:lnSpc>
            </a:pPr>
            <a:r>
              <a:rPr lang="en-US" dirty="0"/>
              <a:t>88</a:t>
            </a:r>
            <a:r>
              <a:rPr lang="en-US" baseline="30000" dirty="0"/>
              <a:t>th</a:t>
            </a:r>
            <a:r>
              <a:rPr lang="en-US" dirty="0"/>
              <a:t> Texas Legislature Convenes January 10, 2023</a:t>
            </a:r>
          </a:p>
          <a:p>
            <a:pPr>
              <a:lnSpc>
                <a:spcPct val="90000"/>
              </a:lnSpc>
            </a:pPr>
            <a:r>
              <a:rPr lang="en-US" dirty="0"/>
              <a:t>“Sunset Bills” filed to address statutory changes</a:t>
            </a:r>
          </a:p>
          <a:p>
            <a:pPr>
              <a:lnSpc>
                <a:spcPct val="90000"/>
              </a:lnSpc>
            </a:pPr>
            <a:r>
              <a:rPr lang="en-US" dirty="0"/>
              <a:t>Agency implementation 2023-2024</a:t>
            </a:r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FD351C6-519A-4C12-BB05-524E090A8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879" y="136688"/>
            <a:ext cx="4234426" cy="6721312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52911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2476</TotalTime>
  <Words>644</Words>
  <Application>Microsoft Macintosh PowerPoint</Application>
  <PresentationFormat>Widescreen</PresentationFormat>
  <Paragraphs>82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</vt:lpstr>
      <vt:lpstr>LLW Forum</vt:lpstr>
      <vt:lpstr>ARDT  Est. 1994</vt:lpstr>
      <vt:lpstr>Goals and Principles</vt:lpstr>
      <vt:lpstr>ARDT’s Commitment</vt:lpstr>
      <vt:lpstr>Role in Licensing the WCS Compact Waste Disposal Facility</vt:lpstr>
      <vt:lpstr>Capitol Advocacy</vt:lpstr>
      <vt:lpstr>Texas Sunset Review </vt:lpstr>
      <vt:lpstr>Why We Care</vt:lpstr>
      <vt:lpstr>Sunset Timeline</vt:lpstr>
      <vt:lpstr>But That’s Not All…</vt:lpstr>
      <vt:lpstr>Connect with ARDT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Communicating Technical Issues to the Public</dc:title>
  <dc:creator>Brian Christian</dc:creator>
  <cp:lastModifiedBy>Lori Beagles</cp:lastModifiedBy>
  <cp:revision>65</cp:revision>
  <dcterms:created xsi:type="dcterms:W3CDTF">2021-09-23T20:51:52Z</dcterms:created>
  <dcterms:modified xsi:type="dcterms:W3CDTF">2022-03-07T18:32:11Z</dcterms:modified>
</cp:coreProperties>
</file>