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74" r:id="rId2"/>
    <p:sldId id="586" r:id="rId3"/>
    <p:sldId id="502" r:id="rId4"/>
    <p:sldId id="600" r:id="rId5"/>
    <p:sldId id="587" r:id="rId6"/>
    <p:sldId id="305" r:id="rId7"/>
    <p:sldId id="504" r:id="rId8"/>
    <p:sldId id="282" r:id="rId9"/>
    <p:sldId id="604" r:id="rId10"/>
    <p:sldId id="585" r:id="rId11"/>
    <p:sldId id="484" r:id="rId12"/>
    <p:sldId id="486" r:id="rId13"/>
    <p:sldId id="601" r:id="rId14"/>
    <p:sldId id="505" r:id="rId15"/>
    <p:sldId id="496" r:id="rId16"/>
    <p:sldId id="591" r:id="rId17"/>
    <p:sldId id="592" r:id="rId18"/>
    <p:sldId id="593" r:id="rId19"/>
    <p:sldId id="594" r:id="rId20"/>
    <p:sldId id="596" r:id="rId21"/>
    <p:sldId id="595" r:id="rId22"/>
    <p:sldId id="597" r:id="rId23"/>
    <p:sldId id="598" r:id="rId24"/>
    <p:sldId id="612" r:id="rId25"/>
    <p:sldId id="606" r:id="rId26"/>
    <p:sldId id="559" r:id="rId27"/>
    <p:sldId id="605" r:id="rId28"/>
    <p:sldId id="613" r:id="rId29"/>
    <p:sldId id="614" r:id="rId30"/>
    <p:sldId id="609" r:id="rId31"/>
    <p:sldId id="572" r:id="rId32"/>
    <p:sldId id="610" r:id="rId33"/>
    <p:sldId id="608" r:id="rId34"/>
    <p:sldId id="615" r:id="rId35"/>
    <p:sldId id="617" r:id="rId36"/>
    <p:sldId id="618" r:id="rId37"/>
    <p:sldId id="619" r:id="rId38"/>
    <p:sldId id="620" r:id="rId39"/>
    <p:sldId id="310" r:id="rId4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75">
          <p15:clr>
            <a:srgbClr val="A4A3A4"/>
          </p15:clr>
        </p15:guide>
        <p15:guide id="2" orient="horz" pos="288" userDrawn="1">
          <p15:clr>
            <a:srgbClr val="A4A3A4"/>
          </p15:clr>
        </p15:guide>
        <p15:guide id="4" orient="horz" pos="2184" userDrawn="1">
          <p15:clr>
            <a:srgbClr val="A4A3A4"/>
          </p15:clr>
        </p15:guide>
        <p15:guide id="5" orient="horz" pos="3984" userDrawn="1">
          <p15:clr>
            <a:srgbClr val="A4A3A4"/>
          </p15:clr>
        </p15:guide>
        <p15:guide id="6" orient="horz" pos="3614">
          <p15:clr>
            <a:srgbClr val="A4A3A4"/>
          </p15:clr>
        </p15:guide>
        <p15:guide id="7" orient="horz" pos="168" userDrawn="1">
          <p15:clr>
            <a:srgbClr val="A4A3A4"/>
          </p15:clr>
        </p15:guide>
        <p15:guide id="8" orient="horz" pos="3412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696" userDrawn="1">
          <p15:clr>
            <a:srgbClr val="A4A3A4"/>
          </p15:clr>
        </p15:guide>
        <p15:guide id="11" orient="horz" pos="3408" userDrawn="1">
          <p15:clr>
            <a:srgbClr val="A4A3A4"/>
          </p15:clr>
        </p15:guide>
        <p15:guide id="12" pos="2880">
          <p15:clr>
            <a:srgbClr val="A4A3A4"/>
          </p15:clr>
        </p15:guide>
        <p15:guide id="13" pos="5664" userDrawn="1">
          <p15:clr>
            <a:srgbClr val="A4A3A4"/>
          </p15:clr>
        </p15:guide>
        <p15:guide id="14" pos="288" userDrawn="1">
          <p15:clr>
            <a:srgbClr val="A4A3A4"/>
          </p15:clr>
        </p15:guide>
        <p15:guide id="15" pos="5472" userDrawn="1">
          <p15:clr>
            <a:srgbClr val="A4A3A4"/>
          </p15:clr>
        </p15:guide>
        <p15:guide id="16" pos="3432" userDrawn="1">
          <p15:clr>
            <a:srgbClr val="A4A3A4"/>
          </p15:clr>
        </p15:guide>
        <p15:guide id="17" orient="horz" pos="33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68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399FF"/>
    <a:srgbClr val="004DBF"/>
    <a:srgbClr val="00B0F0"/>
    <a:srgbClr val="FF0000"/>
    <a:srgbClr val="00B050"/>
    <a:srgbClr val="0070C0"/>
    <a:srgbClr val="9933FF"/>
    <a:srgbClr val="00CC99"/>
    <a:srgbClr val="194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538" autoAdjust="0"/>
    <p:restoredTop sz="95190" autoAdjust="0"/>
  </p:normalViewPr>
  <p:slideViewPr>
    <p:cSldViewPr snapToGrid="0" showGuides="1">
      <p:cViewPr varScale="1">
        <p:scale>
          <a:sx n="122" d="100"/>
          <a:sy n="122" d="100"/>
        </p:scale>
        <p:origin x="2256" y="200"/>
      </p:cViewPr>
      <p:guideLst>
        <p:guide orient="horz" pos="3875"/>
        <p:guide orient="horz" pos="288"/>
        <p:guide orient="horz" pos="2184"/>
        <p:guide orient="horz" pos="3984"/>
        <p:guide orient="horz" pos="3614"/>
        <p:guide orient="horz" pos="168"/>
        <p:guide orient="horz" pos="3412"/>
        <p:guide orient="horz" pos="504"/>
        <p:guide orient="horz" pos="696"/>
        <p:guide orient="horz" pos="3408"/>
        <p:guide pos="2880"/>
        <p:guide pos="5664"/>
        <p:guide pos="288"/>
        <p:guide pos="5472"/>
        <p:guide pos="3432"/>
        <p:guide orient="horz" pos="3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450"/>
    </p:cViewPr>
  </p:sorterViewPr>
  <p:notesViewPr>
    <p:cSldViewPr snapToGrid="0">
      <p:cViewPr>
        <p:scale>
          <a:sx n="61" d="100"/>
          <a:sy n="61" d="100"/>
        </p:scale>
        <p:origin x="3082" y="-24"/>
      </p:cViewPr>
      <p:guideLst>
        <p:guide orient="horz" pos="2968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6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77800" h="139700"/>
            </a:sp3d>
          </c:spPr>
          <c:dPt>
            <c:idx val="0"/>
            <c:bubble3D val="0"/>
            <c:spPr>
              <a:solidFill>
                <a:srgbClr val="0047BA"/>
              </a:solidFill>
              <a:scene3d>
                <a:camera prst="orthographicFront"/>
                <a:lightRig rig="threePt" dir="t"/>
              </a:scene3d>
              <a:sp3d>
                <a:bevelT w="177800" h="139700"/>
              </a:sp3d>
            </c:spPr>
            <c:extLst>
              <c:ext xmlns:c16="http://schemas.microsoft.com/office/drawing/2014/chart" uri="{C3380CC4-5D6E-409C-BE32-E72D297353CC}">
                <c16:uniqueId val="{00000001-1643-4472-8007-BAF8106DF4D9}"/>
              </c:ext>
            </c:extLst>
          </c:dPt>
          <c:dPt>
            <c:idx val="1"/>
            <c:bubble3D val="0"/>
            <c:spPr>
              <a:solidFill>
                <a:srgbClr val="00AEE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77800" h="139700"/>
              </a:sp3d>
            </c:spPr>
            <c:extLst>
              <c:ext xmlns:c16="http://schemas.microsoft.com/office/drawing/2014/chart" uri="{C3380CC4-5D6E-409C-BE32-E72D297353CC}">
                <c16:uniqueId val="{00000003-1643-4472-8007-BAF8106DF4D9}"/>
              </c:ext>
            </c:extLst>
          </c:dPt>
          <c:dPt>
            <c:idx val="2"/>
            <c:bubble3D val="0"/>
            <c:spPr>
              <a:solidFill>
                <a:srgbClr val="82C341"/>
              </a:solidFill>
              <a:scene3d>
                <a:camera prst="orthographicFront"/>
                <a:lightRig rig="threePt" dir="t"/>
              </a:scene3d>
              <a:sp3d>
                <a:bevelT w="177800" h="139700"/>
              </a:sp3d>
            </c:spPr>
            <c:extLst>
              <c:ext xmlns:c16="http://schemas.microsoft.com/office/drawing/2014/chart" uri="{C3380CC4-5D6E-409C-BE32-E72D297353CC}">
                <c16:uniqueId val="{00000005-1643-4472-8007-BAF8106DF4D9}"/>
              </c:ext>
            </c:extLst>
          </c:dPt>
          <c:dPt>
            <c:idx val="3"/>
            <c:bubble3D val="0"/>
            <c:spPr>
              <a:solidFill>
                <a:srgbClr val="F36722"/>
              </a:solidFill>
              <a:scene3d>
                <a:camera prst="orthographicFront"/>
                <a:lightRig rig="threePt" dir="t"/>
              </a:scene3d>
              <a:sp3d>
                <a:bevelT w="177800" h="139700"/>
              </a:sp3d>
            </c:spPr>
            <c:extLst>
              <c:ext xmlns:c16="http://schemas.microsoft.com/office/drawing/2014/chart" uri="{C3380CC4-5D6E-409C-BE32-E72D297353CC}">
                <c16:uniqueId val="{00000007-1643-4472-8007-BAF8106DF4D9}"/>
              </c:ext>
            </c:extLst>
          </c:dPt>
          <c:dPt>
            <c:idx val="4"/>
            <c:bubble3D val="0"/>
            <c:spPr>
              <a:solidFill>
                <a:srgbClr val="5C2D91"/>
              </a:solidFill>
              <a:scene3d>
                <a:camera prst="orthographicFront"/>
                <a:lightRig rig="threePt" dir="t"/>
              </a:scene3d>
              <a:sp3d>
                <a:bevelT w="177800" h="139700"/>
              </a:sp3d>
            </c:spPr>
            <c:extLst>
              <c:ext xmlns:c16="http://schemas.microsoft.com/office/drawing/2014/chart" uri="{C3380CC4-5D6E-409C-BE32-E72D297353CC}">
                <c16:uniqueId val="{00000009-1643-4472-8007-BAF8106DF4D9}"/>
              </c:ext>
            </c:extLst>
          </c:dPt>
          <c:dPt>
            <c:idx val="5"/>
            <c:bubble3D val="0"/>
            <c:spPr>
              <a:solidFill>
                <a:srgbClr val="ED1C24"/>
              </a:solidFill>
              <a:scene3d>
                <a:camera prst="orthographicFront"/>
                <a:lightRig rig="threePt" dir="t"/>
              </a:scene3d>
              <a:sp3d>
                <a:bevelT w="177800" h="139700"/>
              </a:sp3d>
            </c:spPr>
            <c:extLst>
              <c:ext xmlns:c16="http://schemas.microsoft.com/office/drawing/2014/chart" uri="{C3380CC4-5D6E-409C-BE32-E72D297353CC}">
                <c16:uniqueId val="{0000000B-1643-4472-8007-BAF8106DF4D9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46</c:v>
                </c:pt>
                <c:pt idx="1">
                  <c:v>17</c:v>
                </c:pt>
                <c:pt idx="2">
                  <c:v>12</c:v>
                </c:pt>
                <c:pt idx="3">
                  <c:v>6</c:v>
                </c:pt>
                <c:pt idx="4">
                  <c:v>9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643-4472-8007-BAF8106DF4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D-1643-4472-8007-BAF8106DF4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E-1643-4472-8007-BAF8106DF4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6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77800" h="139700"/>
            </a:sp3d>
          </c:spPr>
          <c:dPt>
            <c:idx val="0"/>
            <c:bubble3D val="0"/>
            <c:spPr>
              <a:solidFill>
                <a:srgbClr val="0047BA"/>
              </a:solidFill>
              <a:scene3d>
                <a:camera prst="orthographicFront"/>
                <a:lightRig rig="threePt" dir="t"/>
              </a:scene3d>
              <a:sp3d>
                <a:bevelT w="177800" h="139700"/>
              </a:sp3d>
            </c:spPr>
            <c:extLst>
              <c:ext xmlns:c16="http://schemas.microsoft.com/office/drawing/2014/chart" uri="{C3380CC4-5D6E-409C-BE32-E72D297353CC}">
                <c16:uniqueId val="{00000001-AFE5-4076-A698-AFE5241974D4}"/>
              </c:ext>
            </c:extLst>
          </c:dPt>
          <c:dPt>
            <c:idx val="1"/>
            <c:bubble3D val="0"/>
            <c:spPr>
              <a:solidFill>
                <a:srgbClr val="00AEEF"/>
              </a:solidFill>
              <a:scene3d>
                <a:camera prst="orthographicFront"/>
                <a:lightRig rig="threePt" dir="t"/>
              </a:scene3d>
              <a:sp3d>
                <a:bevelT w="177800" h="139700"/>
              </a:sp3d>
            </c:spPr>
            <c:extLst>
              <c:ext xmlns:c16="http://schemas.microsoft.com/office/drawing/2014/chart" uri="{C3380CC4-5D6E-409C-BE32-E72D297353CC}">
                <c16:uniqueId val="{00000003-AFE5-4076-A698-AFE5241974D4}"/>
              </c:ext>
            </c:extLst>
          </c:dPt>
          <c:dPt>
            <c:idx val="2"/>
            <c:bubble3D val="0"/>
            <c:spPr>
              <a:solidFill>
                <a:srgbClr val="82C341"/>
              </a:solidFill>
              <a:scene3d>
                <a:camera prst="orthographicFront"/>
                <a:lightRig rig="threePt" dir="t"/>
              </a:scene3d>
              <a:sp3d>
                <a:bevelT w="177800" h="139700"/>
              </a:sp3d>
            </c:spPr>
            <c:extLst>
              <c:ext xmlns:c16="http://schemas.microsoft.com/office/drawing/2014/chart" uri="{C3380CC4-5D6E-409C-BE32-E72D297353CC}">
                <c16:uniqueId val="{00000005-AFE5-4076-A698-AFE5241974D4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77800" h="139700"/>
              </a:sp3d>
            </c:spPr>
            <c:extLst>
              <c:ext xmlns:c16="http://schemas.microsoft.com/office/drawing/2014/chart" uri="{C3380CC4-5D6E-409C-BE32-E72D297353CC}">
                <c16:uniqueId val="{00000007-AFE5-4076-A698-AFE5241974D4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34</c:v>
                </c:pt>
                <c:pt idx="1">
                  <c:v>37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E5-4076-A698-AFE5241974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9-AFE5-4076-A698-AFE5241974D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A-AFE5-4076-A698-AFE5241974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4B29292E-8E4F-4BF3-8652-746C41F3F2CC}" type="datetimeFigureOut">
              <a:rPr lang="en-US" smtClean="0"/>
              <a:t>4/4/22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0A55482B-E8C4-4515-957A-05DBD119D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2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D221722D-20BB-409F-8B0B-E44C5CB55357}" type="datetimeFigureOut">
              <a:rPr lang="en-US" smtClean="0"/>
              <a:t>4/4/22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  <a:ln w="9525">
            <a:noFill/>
          </a:ln>
        </p:spPr>
        <p:txBody>
          <a:bodyPr vert="horz" lIns="96656" tIns="48328" rIns="96656" bIns="48328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DD02036B-E434-4D9D-AE07-17067B549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3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96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75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79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E782A-26A1-4E8C-81B7-42689AD2EA6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36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61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39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95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44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76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0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52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06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09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07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95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174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5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D1BAD-6780-48E7-96A5-5F68C26BDF2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8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49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36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13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64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77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23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46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829340" y="1550920"/>
            <a:ext cx="7485320" cy="1905000"/>
          </a:xfrm>
        </p:spPr>
        <p:txBody>
          <a:bodyPr>
            <a:normAutofit/>
          </a:bodyPr>
          <a:lstStyle>
            <a:lvl1pPr algn="ctr">
              <a:lnSpc>
                <a:spcPts val="5000"/>
              </a:lnSpc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85800" y="4415508"/>
            <a:ext cx="7772400" cy="88652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or Date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6332384"/>
            <a:ext cx="2133600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t>‹#›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75" y="3613355"/>
            <a:ext cx="4534451" cy="227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535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and 3-Area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2438" y="1489300"/>
            <a:ext cx="8234362" cy="1465567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92977" y="6339556"/>
            <a:ext cx="409545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8" y="3030179"/>
            <a:ext cx="3890962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2" y="3030179"/>
            <a:ext cx="4224337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346693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and 3-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2438" y="4647365"/>
            <a:ext cx="8234362" cy="1465567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92977" y="6339556"/>
            <a:ext cx="409545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8" y="1489245"/>
            <a:ext cx="3890962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2" y="1489245"/>
            <a:ext cx="4224337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3085303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68923" y="6339556"/>
            <a:ext cx="2133600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96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8923" y="6339556"/>
            <a:ext cx="2133600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048000"/>
            <a:ext cx="77724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3988809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799" y="6348609"/>
            <a:ext cx="4157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946BA"/>
                </a:solidFill>
                <a:latin typeface="Gill Sans Std" pitchFamily="34" charset="0"/>
              </a:defRPr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84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799" y="6348609"/>
            <a:ext cx="415723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60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6167" y="6339556"/>
            <a:ext cx="426356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829340" y="1234065"/>
            <a:ext cx="7485320" cy="1905000"/>
          </a:xfrm>
        </p:spPr>
        <p:txBody>
          <a:bodyPr>
            <a:normAutofit/>
          </a:bodyPr>
          <a:lstStyle>
            <a:lvl1pPr algn="ctr">
              <a:lnSpc>
                <a:spcPts val="5000"/>
              </a:lnSpc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4947"/>
            <a:ext cx="7772400" cy="88652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9686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2438" y="982304"/>
            <a:ext cx="8234362" cy="5140029"/>
          </a:xfrm>
        </p:spPr>
        <p:txBody>
          <a:bodyPr>
            <a:normAutofit/>
          </a:bodyPr>
          <a:lstStyle>
            <a:lvl1pPr marL="228600" indent="-228600">
              <a:defRPr sz="2400" baseline="0"/>
            </a:lvl1pPr>
            <a:lvl2pPr>
              <a:lnSpc>
                <a:spcPts val="2600"/>
              </a:lnSpc>
              <a:defRPr sz="2200" baseline="0"/>
            </a:lvl2pPr>
            <a:lvl3pPr>
              <a:lnSpc>
                <a:spcPts val="22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968923" y="6339556"/>
            <a:ext cx="2133600" cy="365125"/>
          </a:xfrm>
        </p:spPr>
        <p:txBody>
          <a:bodyPr/>
          <a:lstStyle>
            <a:lvl1pPr>
              <a:defRPr sz="1200"/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8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 Line 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-18106"/>
            <a:ext cx="8686800" cy="83292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2438" y="982304"/>
            <a:ext cx="4038600" cy="5140029"/>
          </a:xfrm>
        </p:spPr>
        <p:txBody>
          <a:bodyPr/>
          <a:lstStyle>
            <a:lvl1pPr>
              <a:lnSpc>
                <a:spcPts val="3000"/>
              </a:lnSpc>
              <a:defRPr sz="2400"/>
            </a:lvl1pPr>
            <a:lvl2pPr>
              <a:defRPr sz="2200"/>
            </a:lvl2pPr>
            <a:lvl3pPr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2-Column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52963" y="982304"/>
            <a:ext cx="4038600" cy="5140029"/>
          </a:xfrm>
        </p:spPr>
        <p:txBody>
          <a:bodyPr/>
          <a:lstStyle>
            <a:lvl1pPr>
              <a:lnSpc>
                <a:spcPts val="3000"/>
              </a:lnSpc>
              <a:defRPr sz="2400" baseline="0"/>
            </a:lvl1pPr>
            <a:lvl2pPr>
              <a:defRPr sz="2200"/>
            </a:lvl2pPr>
            <a:lvl3pPr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2-Column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68923" y="6339556"/>
            <a:ext cx="2133600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3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and 3-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2438" y="982305"/>
            <a:ext cx="8234362" cy="1970446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74443" y="6339556"/>
            <a:ext cx="428080" cy="365125"/>
          </a:xfrm>
        </p:spPr>
        <p:txBody>
          <a:bodyPr/>
          <a:lstStyle>
            <a:lvl1pPr>
              <a:defRPr sz="1200"/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8" y="3030179"/>
            <a:ext cx="3890962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2" y="3030179"/>
            <a:ext cx="4224337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263737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and 3-Area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2438" y="4148838"/>
            <a:ext cx="8234362" cy="1970446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74443" y="6339556"/>
            <a:ext cx="428080" cy="365125"/>
          </a:xfrm>
        </p:spPr>
        <p:txBody>
          <a:bodyPr/>
          <a:lstStyle>
            <a:lvl1pPr>
              <a:defRPr sz="1200"/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8" y="990292"/>
            <a:ext cx="3890962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2" y="990292"/>
            <a:ext cx="4224337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133267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124200" y="6177280"/>
            <a:ext cx="2895600" cy="179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0343" y="6339556"/>
            <a:ext cx="412179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1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2438" y="1489300"/>
            <a:ext cx="8234362" cy="4567468"/>
          </a:xfrm>
        </p:spPr>
        <p:txBody>
          <a:bodyPr>
            <a:normAutofit/>
          </a:bodyPr>
          <a:lstStyle>
            <a:lvl1pPr marL="228600" indent="-228600">
              <a:defRPr sz="2400" baseline="0"/>
            </a:lvl1pPr>
            <a:lvl2pPr>
              <a:lnSpc>
                <a:spcPts val="2600"/>
              </a:lnSpc>
              <a:defRPr sz="2200" baseline="0"/>
            </a:lvl2pPr>
            <a:lvl3pPr>
              <a:lnSpc>
                <a:spcPts val="2200"/>
              </a:lnSpc>
              <a:defRPr sz="2000"/>
            </a:lvl3pPr>
          </a:lstStyle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968923" y="6339556"/>
            <a:ext cx="2133600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9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Line 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2438" y="1492036"/>
            <a:ext cx="4038600" cy="4688445"/>
          </a:xfrm>
        </p:spPr>
        <p:txBody>
          <a:bodyPr/>
          <a:lstStyle>
            <a:lvl1pPr>
              <a:lnSpc>
                <a:spcPts val="3000"/>
              </a:lnSpc>
              <a:defRPr sz="2400"/>
            </a:lvl1pPr>
            <a:lvl2pPr>
              <a:defRPr sz="2200"/>
            </a:lvl2pPr>
            <a:lvl3pPr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2-Column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52963" y="1492036"/>
            <a:ext cx="4038600" cy="4688445"/>
          </a:xfrm>
        </p:spPr>
        <p:txBody>
          <a:bodyPr/>
          <a:lstStyle>
            <a:lvl1pPr>
              <a:lnSpc>
                <a:spcPts val="3000"/>
              </a:lnSpc>
              <a:defRPr sz="2400" baseline="0"/>
            </a:lvl1pPr>
            <a:lvl2pPr>
              <a:defRPr sz="2200"/>
            </a:lvl2pPr>
            <a:lvl3pPr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Main</a:t>
            </a:r>
            <a:br>
              <a:rPr lang="en-US" dirty="0"/>
            </a:br>
            <a:r>
              <a:rPr lang="en-US" dirty="0"/>
              <a:t>2-Column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68923" y="6339556"/>
            <a:ext cx="2133600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3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3802" y="81477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  <a:br>
              <a:rPr lang="en-US" dirty="0"/>
            </a:br>
            <a:r>
              <a:rPr lang="en-US" dirty="0"/>
              <a:t>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438" y="1600200"/>
            <a:ext cx="82343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Main Text</a:t>
            </a:r>
          </a:p>
          <a:p>
            <a:pPr lvl="1"/>
            <a:r>
              <a:rPr lang="en-US" dirty="0"/>
              <a:t>Click to add sub bullet</a:t>
            </a:r>
          </a:p>
          <a:p>
            <a:pPr lvl="1"/>
            <a:r>
              <a:rPr lang="en-US" dirty="0"/>
              <a:t>Click to add sub bullet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8923" y="63395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Gill Sans Std" pitchFamily="34" charset="0"/>
              </a:defRPr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8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2" r:id="rId4"/>
    <p:sldLayoutId id="2147483659" r:id="rId5"/>
    <p:sldLayoutId id="2147483660" r:id="rId6"/>
    <p:sldLayoutId id="2147483661" r:id="rId7"/>
    <p:sldLayoutId id="2147483656" r:id="rId8"/>
    <p:sldLayoutId id="2147483657" r:id="rId9"/>
    <p:sldLayoutId id="2147483662" r:id="rId10"/>
    <p:sldLayoutId id="2147483663" r:id="rId11"/>
    <p:sldLayoutId id="2147483654" r:id="rId12"/>
    <p:sldLayoutId id="2147483655" r:id="rId13"/>
    <p:sldLayoutId id="2147483664" r:id="rId14"/>
    <p:sldLayoutId id="2147483665" r:id="rId15"/>
  </p:sldLayoutIdLst>
  <p:hf hd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600" b="1" i="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b="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ill Sans MT" panose="020B05020201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600"/>
        </a:lnSpc>
        <a:spcBef>
          <a:spcPct val="20000"/>
        </a:spcBef>
        <a:buFont typeface="Arial" panose="020B0604020202020204" pitchFamily="34" charset="0"/>
        <a:buChar char="–"/>
        <a:defRPr sz="22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ill Sans MT" panose="020B0502020104020203" pitchFamily="34" charset="0"/>
          <a:ea typeface="+mn-ea"/>
          <a:cs typeface="+mn-cs"/>
        </a:defRPr>
      </a:lvl2pPr>
      <a:lvl3pPr marL="1082675" indent="-168275" algn="l" defTabSz="914400" rtl="0" eaLnBrk="1" latinLnBrk="0" hangingPunct="1">
        <a:lnSpc>
          <a:spcPts val="2200"/>
        </a:lnSpc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file:///S:\Graphics\FTapia\67-Bates%20PPT\oldaerial.jp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mjuckett@swri.org" TargetMode="External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77376" y="1550920"/>
            <a:ext cx="8189248" cy="1905000"/>
          </a:xfrm>
        </p:spPr>
        <p:txBody>
          <a:bodyPr>
            <a:normAutofit/>
          </a:bodyPr>
          <a:lstStyle/>
          <a:p>
            <a:r>
              <a:rPr lang="en-US" dirty="0"/>
              <a:t>Southwest Research Institute</a:t>
            </a:r>
            <a:r>
              <a:rPr lang="en-US" sz="2800" baseline="60000" dirty="0"/>
              <a:t>®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85800" y="4498925"/>
            <a:ext cx="7772400" cy="12226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Miriam R. Juckett</a:t>
            </a:r>
          </a:p>
          <a:p>
            <a:r>
              <a:rPr lang="en-US" dirty="0"/>
              <a:t>Senior Program Manager</a:t>
            </a:r>
          </a:p>
          <a:p>
            <a:r>
              <a:rPr lang="en-US" dirty="0"/>
              <a:t>April 2022</a:t>
            </a:r>
          </a:p>
          <a:p>
            <a:endParaRPr lang="en-US" dirty="0"/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97A95CD6-E06A-4CBC-95E4-63818418F5F4}"/>
              </a:ext>
            </a:extLst>
          </p:cNvPr>
          <p:cNvSpPr txBox="1">
            <a:spLocks/>
          </p:cNvSpPr>
          <p:nvPr/>
        </p:nvSpPr>
        <p:spPr>
          <a:xfrm>
            <a:off x="685800" y="3363699"/>
            <a:ext cx="7772400" cy="886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400" b="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600"/>
              </a:lnSpc>
              <a:spcBef>
                <a:spcPct val="20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Benefiting government, industry, and the public</a:t>
            </a:r>
            <a:br>
              <a:rPr lang="en-US" i="1" dirty="0"/>
            </a:br>
            <a:r>
              <a:rPr lang="en-US" i="1" dirty="0"/>
              <a:t>through innovative science and technology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81854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8149783A-8C1C-4FC0-97EA-E2B07C15743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75703" y="843604"/>
            <a:ext cx="8382000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78" y="-65787"/>
            <a:ext cx="8686800" cy="751442"/>
          </a:xfrm>
        </p:spPr>
        <p:txBody>
          <a:bodyPr/>
          <a:lstStyle/>
          <a:p>
            <a:r>
              <a:rPr lang="en-US" dirty="0"/>
              <a:t>Revenue and Staff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21DD8BB0-52CB-4662-9318-79DBE1DC4E5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93700" y="839788"/>
            <a:ext cx="8356600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21E846F-F70E-4556-A0CB-EAB9AC936B1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7362" y="850078"/>
            <a:ext cx="8396890" cy="5343607"/>
            <a:chOff x="0" y="317"/>
            <a:chExt cx="5778" cy="3677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E5698B81-D704-4A3F-A6A3-ACB2AF01BD2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329"/>
              <a:ext cx="5760" cy="3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14AF836F-A539-461C-8B9E-E55CA7841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" y="3565"/>
              <a:ext cx="4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2021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C25B9010-DF6C-4BC3-85BB-FFC58F225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" y="411"/>
              <a:ext cx="4413" cy="309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ABC7D6B6-27FB-4D9C-92DC-9CF735A488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695" y="1768"/>
              <a:ext cx="1613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Total Revenue, $M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877D09FE-5DD3-45B3-A76B-C76365B9DC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090" y="1931"/>
              <a:ext cx="1153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Regular Staff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5901D888-F3EE-4E18-8618-6C3CE5C08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3423"/>
              <a:ext cx="342" cy="78"/>
            </a:xfrm>
            <a:prstGeom prst="rect">
              <a:avLst/>
            </a:prstGeom>
            <a:solidFill>
              <a:srgbClr val="ED1C1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E94C7308-B38F-4868-AD2C-628BDAF90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3136"/>
              <a:ext cx="342" cy="365"/>
            </a:xfrm>
            <a:prstGeom prst="rect">
              <a:avLst/>
            </a:prstGeom>
            <a:solidFill>
              <a:srgbClr val="FF66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59BDB8A4-5D3A-4CCF-A550-86B25D6B9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7" y="3565"/>
              <a:ext cx="4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1981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0F0B452C-3F03-4B9F-B35A-47B548B8E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" y="3565"/>
              <a:ext cx="4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1971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8DE7469D-DCF3-4E3D-A2BB-A4C446F04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" y="2614"/>
              <a:ext cx="342" cy="887"/>
            </a:xfrm>
            <a:prstGeom prst="rect">
              <a:avLst/>
            </a:prstGeom>
            <a:solidFill>
              <a:srgbClr val="F367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17AF658F-1A54-4825-9F01-B880708F2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9" y="3565"/>
              <a:ext cx="4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1991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F86C3C71-A60B-4061-A10A-3345C3240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" y="3772"/>
              <a:ext cx="39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Year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C7B8448C-EAD5-45CF-AEA3-AD7FA84F8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6" y="2266"/>
              <a:ext cx="342" cy="1235"/>
            </a:xfrm>
            <a:prstGeom prst="rect">
              <a:avLst/>
            </a:prstGeom>
            <a:solidFill>
              <a:srgbClr val="5C2D9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2DD86AF4-4A56-4900-8C03-249D46A37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3565"/>
              <a:ext cx="4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2001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06994722-8CD1-46D5-8AE7-D8A0535BC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8" y="1262"/>
              <a:ext cx="342" cy="2239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555AB40B-A69A-448C-BCF7-E8F20E83C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3571"/>
              <a:ext cx="40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2011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5001B620-70D6-4453-8F2F-5FA315951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" y="3402"/>
              <a:ext cx="103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id="{362FA9C8-AB8E-44DE-9C20-B37580EEC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9" y="3413"/>
              <a:ext cx="103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46ED8D07-C88B-40A1-A448-5468FD72F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9" y="321"/>
              <a:ext cx="4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4000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EC27562D-8BC5-4BC1-B58C-38FD8F2BC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2975"/>
              <a:ext cx="14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$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id="{01DF8F8A-0F02-485A-A3F0-431C4DE75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4" y="2975"/>
              <a:ext cx="32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95M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2AD4B546-5B0F-45C6-A90B-131B7FCCE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8" y="2451"/>
              <a:ext cx="14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$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19D9F895-641B-42E1-9CFB-0C1BB8181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451"/>
              <a:ext cx="40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228M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27">
              <a:extLst>
                <a:ext uri="{FF2B5EF4-FFF2-40B4-BE49-F238E27FC236}">
                  <a16:creationId xmlns:a16="http://schemas.microsoft.com/office/drawing/2014/main" id="{B7D460B5-3D4A-48AB-B734-DB90A6153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6" y="2105"/>
              <a:ext cx="14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$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28">
              <a:extLst>
                <a:ext uri="{FF2B5EF4-FFF2-40B4-BE49-F238E27FC236}">
                  <a16:creationId xmlns:a16="http://schemas.microsoft.com/office/drawing/2014/main" id="{74054B7F-0DC6-4119-89C7-A0B608D3E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0" y="2105"/>
              <a:ext cx="40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319M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Rectangle 29">
              <a:extLst>
                <a:ext uri="{FF2B5EF4-FFF2-40B4-BE49-F238E27FC236}">
                  <a16:creationId xmlns:a16="http://schemas.microsoft.com/office/drawing/2014/main" id="{262D282D-E624-4114-A356-34047D0F5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3018"/>
              <a:ext cx="30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1" name="Rectangle 30">
              <a:extLst>
                <a:ext uri="{FF2B5EF4-FFF2-40B4-BE49-F238E27FC236}">
                  <a16:creationId xmlns:a16="http://schemas.microsoft.com/office/drawing/2014/main" id="{3BAA43E4-7942-4A60-8308-C70F5E25E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2633"/>
              <a:ext cx="30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2" name="Rectangle 31">
              <a:extLst>
                <a:ext uri="{FF2B5EF4-FFF2-40B4-BE49-F238E27FC236}">
                  <a16:creationId xmlns:a16="http://schemas.microsoft.com/office/drawing/2014/main" id="{EB1AA9F0-D2E4-444B-B247-A94F30527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3260"/>
              <a:ext cx="14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$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" name="Rectangle 32">
              <a:extLst>
                <a:ext uri="{FF2B5EF4-FFF2-40B4-BE49-F238E27FC236}">
                  <a16:creationId xmlns:a16="http://schemas.microsoft.com/office/drawing/2014/main" id="{ED23C1FE-95E6-4FD4-A428-85CA72E64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" y="3260"/>
              <a:ext cx="32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21M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33">
              <a:extLst>
                <a:ext uri="{FF2B5EF4-FFF2-40B4-BE49-F238E27FC236}">
                  <a16:creationId xmlns:a16="http://schemas.microsoft.com/office/drawing/2014/main" id="{099AC8CE-F44C-41E3-B77B-22C0DBDD9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9" y="1094"/>
              <a:ext cx="4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3000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5" name="Rectangle 34">
              <a:extLst>
                <a:ext uri="{FF2B5EF4-FFF2-40B4-BE49-F238E27FC236}">
                  <a16:creationId xmlns:a16="http://schemas.microsoft.com/office/drawing/2014/main" id="{5A4EDB05-2CEF-44B2-90DB-6F7E47616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9" y="2633"/>
              <a:ext cx="4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1000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6" name="Rectangle 35">
              <a:extLst>
                <a:ext uri="{FF2B5EF4-FFF2-40B4-BE49-F238E27FC236}">
                  <a16:creationId xmlns:a16="http://schemas.microsoft.com/office/drawing/2014/main" id="{7498B1D6-F18F-48CA-9C1E-21588E563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9" y="1861"/>
              <a:ext cx="4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2000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7" name="Line 36">
              <a:extLst>
                <a:ext uri="{FF2B5EF4-FFF2-40B4-BE49-F238E27FC236}">
                  <a16:creationId xmlns:a16="http://schemas.microsoft.com/office/drawing/2014/main" id="{7EDC1B53-25EB-41BC-945C-F8C937490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7" y="1957"/>
              <a:ext cx="87" cy="0"/>
            </a:xfrm>
            <a:prstGeom prst="line">
              <a:avLst/>
            </a:prstGeom>
            <a:noFill/>
            <a:ln w="20638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37">
              <a:extLst>
                <a:ext uri="{FF2B5EF4-FFF2-40B4-BE49-F238E27FC236}">
                  <a16:creationId xmlns:a16="http://schemas.microsoft.com/office/drawing/2014/main" id="{51D88883-5A90-4C02-9062-424DC9BE6D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7" y="2730"/>
              <a:ext cx="87" cy="0"/>
            </a:xfrm>
            <a:prstGeom prst="line">
              <a:avLst/>
            </a:prstGeom>
            <a:noFill/>
            <a:ln w="20638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38">
              <a:extLst>
                <a:ext uri="{FF2B5EF4-FFF2-40B4-BE49-F238E27FC236}">
                  <a16:creationId xmlns:a16="http://schemas.microsoft.com/office/drawing/2014/main" id="{EA664290-1F62-4F0F-BBBD-5A5157AFA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7" y="1184"/>
              <a:ext cx="87" cy="0"/>
            </a:xfrm>
            <a:prstGeom prst="line">
              <a:avLst/>
            </a:prstGeom>
            <a:noFill/>
            <a:ln w="20638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39">
              <a:extLst>
                <a:ext uri="{FF2B5EF4-FFF2-40B4-BE49-F238E27FC236}">
                  <a16:creationId xmlns:a16="http://schemas.microsoft.com/office/drawing/2014/main" id="{AD0DFBCD-9960-4732-AC16-0E5D8D184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701"/>
              <a:ext cx="342" cy="2800"/>
            </a:xfrm>
            <a:prstGeom prst="rect">
              <a:avLst/>
            </a:prstGeom>
            <a:solidFill>
              <a:srgbClr val="0047B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0">
              <a:extLst>
                <a:ext uri="{FF2B5EF4-FFF2-40B4-BE49-F238E27FC236}">
                  <a16:creationId xmlns:a16="http://schemas.microsoft.com/office/drawing/2014/main" id="{69BD3F71-CD71-4304-8C00-510452A91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1138"/>
              <a:ext cx="3410" cy="1472"/>
            </a:xfrm>
            <a:custGeom>
              <a:avLst/>
              <a:gdLst>
                <a:gd name="T0" fmla="*/ 0 w 3410"/>
                <a:gd name="T1" fmla="*/ 1472 h 1472"/>
                <a:gd name="T2" fmla="*/ 684 w 3410"/>
                <a:gd name="T3" fmla="*/ 874 h 1472"/>
                <a:gd name="T4" fmla="*/ 1364 w 3410"/>
                <a:gd name="T5" fmla="*/ 437 h 1472"/>
                <a:gd name="T6" fmla="*/ 2046 w 3410"/>
                <a:gd name="T7" fmla="*/ 363 h 1472"/>
                <a:gd name="T8" fmla="*/ 2728 w 3410"/>
                <a:gd name="T9" fmla="*/ 0 h 1472"/>
                <a:gd name="T10" fmla="*/ 3410 w 3410"/>
                <a:gd name="T11" fmla="*/ 241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0" h="1472">
                  <a:moveTo>
                    <a:pt x="0" y="1472"/>
                  </a:moveTo>
                  <a:lnTo>
                    <a:pt x="684" y="874"/>
                  </a:lnTo>
                  <a:lnTo>
                    <a:pt x="1364" y="437"/>
                  </a:lnTo>
                  <a:lnTo>
                    <a:pt x="2046" y="363"/>
                  </a:lnTo>
                  <a:lnTo>
                    <a:pt x="2728" y="0"/>
                  </a:lnTo>
                  <a:lnTo>
                    <a:pt x="3410" y="241"/>
                  </a:lnTo>
                </a:path>
              </a:pathLst>
            </a:custGeom>
            <a:noFill/>
            <a:ln w="39688">
              <a:solidFill>
                <a:srgbClr val="ED222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41">
              <a:extLst>
                <a:ext uri="{FF2B5EF4-FFF2-40B4-BE49-F238E27FC236}">
                  <a16:creationId xmlns:a16="http://schemas.microsoft.com/office/drawing/2014/main" id="{70A472C4-55B0-4BE3-80A9-AE4397196C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3501"/>
              <a:ext cx="84" cy="0"/>
            </a:xfrm>
            <a:prstGeom prst="line">
              <a:avLst/>
            </a:prstGeom>
            <a:noFill/>
            <a:ln w="20638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42">
              <a:extLst>
                <a:ext uri="{FF2B5EF4-FFF2-40B4-BE49-F238E27FC236}">
                  <a16:creationId xmlns:a16="http://schemas.microsoft.com/office/drawing/2014/main" id="{9E8C8B04-633D-4849-96D6-8E291BED5F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3115"/>
              <a:ext cx="84" cy="0"/>
            </a:xfrm>
            <a:prstGeom prst="line">
              <a:avLst/>
            </a:prstGeom>
            <a:noFill/>
            <a:ln w="20638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43">
              <a:extLst>
                <a:ext uri="{FF2B5EF4-FFF2-40B4-BE49-F238E27FC236}">
                  <a16:creationId xmlns:a16="http://schemas.microsoft.com/office/drawing/2014/main" id="{0FD5FDF8-EC85-45A7-98B6-E893B4FB6E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2730"/>
              <a:ext cx="84" cy="0"/>
            </a:xfrm>
            <a:prstGeom prst="line">
              <a:avLst/>
            </a:prstGeom>
            <a:noFill/>
            <a:ln w="20638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44">
              <a:extLst>
                <a:ext uri="{FF2B5EF4-FFF2-40B4-BE49-F238E27FC236}">
                  <a16:creationId xmlns:a16="http://schemas.microsoft.com/office/drawing/2014/main" id="{D52F14C3-ADDE-403C-876D-C46650790B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2344"/>
              <a:ext cx="84" cy="0"/>
            </a:xfrm>
            <a:prstGeom prst="line">
              <a:avLst/>
            </a:prstGeom>
            <a:noFill/>
            <a:ln w="20638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45">
              <a:extLst>
                <a:ext uri="{FF2B5EF4-FFF2-40B4-BE49-F238E27FC236}">
                  <a16:creationId xmlns:a16="http://schemas.microsoft.com/office/drawing/2014/main" id="{E1906054-1ECF-46BF-BDC0-2BC69C5DB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957"/>
              <a:ext cx="84" cy="0"/>
            </a:xfrm>
            <a:prstGeom prst="line">
              <a:avLst/>
            </a:prstGeom>
            <a:noFill/>
            <a:ln w="20638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46">
              <a:extLst>
                <a:ext uri="{FF2B5EF4-FFF2-40B4-BE49-F238E27FC236}">
                  <a16:creationId xmlns:a16="http://schemas.microsoft.com/office/drawing/2014/main" id="{2A90E8B7-16FE-488C-A175-D05B2DFF7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571"/>
              <a:ext cx="84" cy="0"/>
            </a:xfrm>
            <a:prstGeom prst="line">
              <a:avLst/>
            </a:prstGeom>
            <a:noFill/>
            <a:ln w="20638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47">
              <a:extLst>
                <a:ext uri="{FF2B5EF4-FFF2-40B4-BE49-F238E27FC236}">
                  <a16:creationId xmlns:a16="http://schemas.microsoft.com/office/drawing/2014/main" id="{9578A90C-FEEF-49AC-B54B-A755AAE172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1184"/>
              <a:ext cx="84" cy="0"/>
            </a:xfrm>
            <a:prstGeom prst="line">
              <a:avLst/>
            </a:prstGeom>
            <a:noFill/>
            <a:ln w="20638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48">
              <a:extLst>
                <a:ext uri="{FF2B5EF4-FFF2-40B4-BE49-F238E27FC236}">
                  <a16:creationId xmlns:a16="http://schemas.microsoft.com/office/drawing/2014/main" id="{2EACCA2E-D162-4200-9A28-CAE164AB9E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798"/>
              <a:ext cx="84" cy="0"/>
            </a:xfrm>
            <a:prstGeom prst="line">
              <a:avLst/>
            </a:prstGeom>
            <a:noFill/>
            <a:ln w="20638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49">
              <a:extLst>
                <a:ext uri="{FF2B5EF4-FFF2-40B4-BE49-F238E27FC236}">
                  <a16:creationId xmlns:a16="http://schemas.microsoft.com/office/drawing/2014/main" id="{542F5BE1-4001-4067-91EB-1B7E3C029C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" y="411"/>
              <a:ext cx="84" cy="0"/>
            </a:xfrm>
            <a:prstGeom prst="line">
              <a:avLst/>
            </a:prstGeom>
            <a:noFill/>
            <a:ln w="20638">
              <a:solidFill>
                <a:srgbClr val="01010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50">
              <a:extLst>
                <a:ext uri="{FF2B5EF4-FFF2-40B4-BE49-F238E27FC236}">
                  <a16:creationId xmlns:a16="http://schemas.microsoft.com/office/drawing/2014/main" id="{B65153E5-1552-46F8-AC92-DF518AC52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2241"/>
              <a:ext cx="30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300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5" name="Rectangle 51">
              <a:extLst>
                <a:ext uri="{FF2B5EF4-FFF2-40B4-BE49-F238E27FC236}">
                  <a16:creationId xmlns:a16="http://schemas.microsoft.com/office/drawing/2014/main" id="{48744205-3CBF-4F9F-837B-6A2E9B6E8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861"/>
              <a:ext cx="30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400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6" name="Rectangle 52">
              <a:extLst>
                <a:ext uri="{FF2B5EF4-FFF2-40B4-BE49-F238E27FC236}">
                  <a16:creationId xmlns:a16="http://schemas.microsoft.com/office/drawing/2014/main" id="{6F7E92B3-B212-43EC-879C-9F4503A7A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466"/>
              <a:ext cx="30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500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7" name="Rectangle 53">
              <a:extLst>
                <a:ext uri="{FF2B5EF4-FFF2-40B4-BE49-F238E27FC236}">
                  <a16:creationId xmlns:a16="http://schemas.microsoft.com/office/drawing/2014/main" id="{AD2C9F25-E6BD-4F29-A154-8A382C6FF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081"/>
              <a:ext cx="30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600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8" name="Rectangle 54">
              <a:extLst>
                <a:ext uri="{FF2B5EF4-FFF2-40B4-BE49-F238E27FC236}">
                  <a16:creationId xmlns:a16="http://schemas.microsoft.com/office/drawing/2014/main" id="{ED2CE599-B3FF-43D1-8C27-DCF2575C9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697"/>
              <a:ext cx="30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700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61" name="Rectangle 55">
              <a:extLst>
                <a:ext uri="{FF2B5EF4-FFF2-40B4-BE49-F238E27FC236}">
                  <a16:creationId xmlns:a16="http://schemas.microsoft.com/office/drawing/2014/main" id="{1292967D-9EDF-4B1E-8716-C70D72CFC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317"/>
              <a:ext cx="30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800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62" name="Rectangle 56">
              <a:extLst>
                <a:ext uri="{FF2B5EF4-FFF2-40B4-BE49-F238E27FC236}">
                  <a16:creationId xmlns:a16="http://schemas.microsoft.com/office/drawing/2014/main" id="{3877AD2A-4C1B-4E18-83AD-1AB7CF741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8" y="954"/>
              <a:ext cx="14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$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3" name="Rectangle 57">
              <a:extLst>
                <a:ext uri="{FF2B5EF4-FFF2-40B4-BE49-F238E27FC236}">
                  <a16:creationId xmlns:a16="http://schemas.microsoft.com/office/drawing/2014/main" id="{F6E13C00-C040-4264-8808-7C6D9E6EA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954"/>
              <a:ext cx="40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581M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0" name="Rectangle 58">
              <a:extLst>
                <a:ext uri="{FF2B5EF4-FFF2-40B4-BE49-F238E27FC236}">
                  <a16:creationId xmlns:a16="http://schemas.microsoft.com/office/drawing/2014/main" id="{8077F51C-EAC0-4A72-8FE1-5F7FADF93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538"/>
              <a:ext cx="14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$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1" name="Rectangle 59">
              <a:extLst>
                <a:ext uri="{FF2B5EF4-FFF2-40B4-BE49-F238E27FC236}">
                  <a16:creationId xmlns:a16="http://schemas.microsoft.com/office/drawing/2014/main" id="{49CFBFF8-0BFC-4B80-B71C-9A99A2CC5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4" y="538"/>
              <a:ext cx="40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726M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19" name="Rectangle 4">
            <a:extLst>
              <a:ext uri="{FF2B5EF4-FFF2-40B4-BE49-F238E27FC236}">
                <a16:creationId xmlns:a16="http://schemas.microsoft.com/office/drawing/2014/main" id="{E280A96E-5908-4310-83D8-35FB428AA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808" y="1059141"/>
            <a:ext cx="2167260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FY 2021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As of Sept.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24, 2021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53622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 Distribution by</a:t>
            </a:r>
            <a:br>
              <a:rPr lang="en-US" dirty="0"/>
            </a:br>
            <a:r>
              <a:rPr lang="en-US" dirty="0"/>
              <a:t>Funding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1743869" y="1694152"/>
          <a:ext cx="5656263" cy="394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323715" y="1728574"/>
            <a:ext cx="289822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Government Subcontracts</a:t>
            </a:r>
            <a:b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93156" y="5182510"/>
            <a:ext cx="1359346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  <a:b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(37%)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693488" y="2259924"/>
            <a:ext cx="1320874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  <a:b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46913" y="5743635"/>
            <a:ext cx="6267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FY2021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7828072" y="5738249"/>
            <a:ext cx="86190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Rev. 02/22</a:t>
            </a:r>
          </a:p>
        </p:txBody>
      </p:sp>
    </p:spTree>
    <p:extLst>
      <p:ext uri="{BB962C8B-B14F-4D97-AF65-F5344CB8AC3E}">
        <p14:creationId xmlns:p14="http://schemas.microsoft.com/office/powerpoint/2010/main" val="332496886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age4.gif"/>
          <p:cNvPicPr>
            <a:picLocks noChangeAspect="1"/>
          </p:cNvPicPr>
          <p:nvPr/>
        </p:nvPicPr>
        <p:blipFill>
          <a:blip r:embed="rId3" cstate="print"/>
          <a:srcRect l="6415" r="8052"/>
          <a:stretch>
            <a:fillRect/>
          </a:stretch>
        </p:blipFill>
        <p:spPr>
          <a:xfrm>
            <a:off x="0" y="1447833"/>
            <a:ext cx="9144000" cy="541016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Revenue Distribution </a:t>
            </a:r>
            <a:br>
              <a:rPr lang="en-US" dirty="0"/>
            </a:br>
            <a:r>
              <a:rPr lang="en-US" dirty="0"/>
              <a:t>by Continent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1027303" y="3261014"/>
            <a:ext cx="49532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31750" dir="4200000" algn="ctr" rotWithShape="0">
              <a:schemeClr val="tx1">
                <a:alpha val="82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&lt;1%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212828" y="4397790"/>
            <a:ext cx="49532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&lt;1%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849597" y="2177969"/>
            <a:ext cx="48891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6552536" y="2506889"/>
            <a:ext cx="48891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154627" y="2037908"/>
            <a:ext cx="48891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703012" y="3618571"/>
            <a:ext cx="49532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&lt;1%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8044085" y="4730440"/>
            <a:ext cx="48891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41%</a:t>
            </a:r>
          </a:p>
        </p:txBody>
      </p:sp>
    </p:spTree>
    <p:extLst>
      <p:ext uri="{BB962C8B-B14F-4D97-AF65-F5344CB8AC3E}">
        <p14:creationId xmlns:p14="http://schemas.microsoft.com/office/powerpoint/2010/main" val="299801089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Internal Research &amp;</a:t>
            </a:r>
            <a:br>
              <a:rPr lang="en-US" dirty="0"/>
            </a:br>
            <a:r>
              <a:rPr lang="en-US" dirty="0"/>
              <a:t>Development Program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2438" y="1342996"/>
            <a:ext cx="8234362" cy="4567468"/>
          </a:xfrm>
        </p:spPr>
        <p:txBody>
          <a:bodyPr/>
          <a:lstStyle/>
          <a:p>
            <a:r>
              <a:rPr lang="en-US" dirty="0"/>
              <a:t>Turning Innovative Ideas into Advanced Technologies</a:t>
            </a:r>
          </a:p>
          <a:p>
            <a:r>
              <a:rPr lang="en-US" dirty="0"/>
              <a:t>98 New Internal Research Projects</a:t>
            </a:r>
          </a:p>
          <a:p>
            <a:r>
              <a:rPr lang="en-US" dirty="0"/>
              <a:t>Expenditure – More than $8M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936" y="3148123"/>
            <a:ext cx="2711665" cy="203374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3883" y="4071303"/>
            <a:ext cx="2734733" cy="205104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50374" y="1851025"/>
            <a:ext cx="2732802" cy="20526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9261" y="2835466"/>
            <a:ext cx="2711665" cy="203676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0131" y="4071303"/>
            <a:ext cx="2730687" cy="20510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47675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02" y="27159"/>
            <a:ext cx="8686800" cy="751442"/>
          </a:xfrm>
        </p:spPr>
        <p:txBody>
          <a:bodyPr>
            <a:normAutofit/>
          </a:bodyPr>
          <a:lstStyle/>
          <a:p>
            <a:r>
              <a:rPr lang="en-US" dirty="0"/>
              <a:t>SwRI R&amp;D Organizations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7" y="982663"/>
            <a:ext cx="7450591" cy="3468039"/>
          </a:xfrm>
        </p:spPr>
        <p:txBody>
          <a:bodyPr>
            <a:normAutofit/>
          </a:bodyPr>
          <a:lstStyle/>
          <a:p>
            <a:r>
              <a:rPr lang="en-US" dirty="0"/>
              <a:t>Applied Physics</a:t>
            </a:r>
          </a:p>
          <a:p>
            <a:r>
              <a:rPr lang="en-US" dirty="0"/>
              <a:t>Applied Power</a:t>
            </a:r>
          </a:p>
          <a:p>
            <a:r>
              <a:rPr lang="en-US" dirty="0"/>
              <a:t>Chemistry and Chemical</a:t>
            </a:r>
            <a:br>
              <a:rPr lang="en-US" dirty="0"/>
            </a:br>
            <a:r>
              <a:rPr lang="en-US" dirty="0"/>
              <a:t>Engineering</a:t>
            </a:r>
          </a:p>
          <a:p>
            <a:r>
              <a:rPr lang="en-US" dirty="0"/>
              <a:t>Defense and Intelligence</a:t>
            </a:r>
            <a:br>
              <a:rPr lang="en-US" dirty="0"/>
            </a:br>
            <a:r>
              <a:rPr lang="en-US" dirty="0"/>
              <a:t>Solutions</a:t>
            </a:r>
          </a:p>
          <a:p>
            <a:endParaRPr lang="en-US" dirty="0"/>
          </a:p>
          <a:p>
            <a:r>
              <a:rPr lang="en-US" dirty="0"/>
              <a:t>Center for Nuclear Waste Regulatory Analyses - FFRDC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8923" y="6339556"/>
            <a:ext cx="2133600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CCD26B-931C-49B9-A74C-A9715EEB8F55}"/>
              </a:ext>
            </a:extLst>
          </p:cNvPr>
          <p:cNvSpPr txBox="1">
            <a:spLocks/>
          </p:cNvSpPr>
          <p:nvPr/>
        </p:nvSpPr>
        <p:spPr>
          <a:xfrm>
            <a:off x="4422710" y="982663"/>
            <a:ext cx="4268852" cy="2412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Fuels and Lubricants Research</a:t>
            </a:r>
          </a:p>
          <a:p>
            <a:r>
              <a:rPr lang="en-US" dirty="0"/>
              <a:t>Intelligent Systems</a:t>
            </a:r>
          </a:p>
          <a:p>
            <a:r>
              <a:rPr lang="en-US" dirty="0"/>
              <a:t>Mechanical Engineering</a:t>
            </a:r>
          </a:p>
          <a:p>
            <a:r>
              <a:rPr lang="en-US" dirty="0"/>
              <a:t>Powertrain Engineering</a:t>
            </a:r>
          </a:p>
          <a:p>
            <a:r>
              <a:rPr lang="en-US" dirty="0"/>
              <a:t>Space Science and Engineering</a:t>
            </a:r>
          </a:p>
        </p:txBody>
      </p:sp>
    </p:spTree>
    <p:extLst>
      <p:ext uri="{BB962C8B-B14F-4D97-AF65-F5344CB8AC3E}">
        <p14:creationId xmlns:p14="http://schemas.microsoft.com/office/powerpoint/2010/main" val="146421015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Market Segments We Serve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t>15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AECC78-3AF4-4C24-B6BD-A55A99C2286E}"/>
              </a:ext>
            </a:extLst>
          </p:cNvPr>
          <p:cNvGrpSpPr/>
          <p:nvPr/>
        </p:nvGrpSpPr>
        <p:grpSpPr>
          <a:xfrm>
            <a:off x="318342" y="941219"/>
            <a:ext cx="2564895" cy="1675049"/>
            <a:chOff x="288471" y="885233"/>
            <a:chExt cx="2564895" cy="16750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F30107-E662-472F-9AF2-1A2C2A4E9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471" y="885233"/>
              <a:ext cx="2564895" cy="100584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4F12A6-8470-4DA5-9A41-BEAC444B42CA}"/>
                </a:ext>
              </a:extLst>
            </p:cNvPr>
            <p:cNvSpPr txBox="1"/>
            <p:nvPr/>
          </p:nvSpPr>
          <p:spPr>
            <a:xfrm>
              <a:off x="294777" y="1903692"/>
              <a:ext cx="2552282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Automotive</a:t>
              </a:r>
              <a:b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&amp; Transportation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D8553D-B2C7-45A1-B146-F8315DACEDFC}"/>
              </a:ext>
            </a:extLst>
          </p:cNvPr>
          <p:cNvGrpSpPr/>
          <p:nvPr/>
        </p:nvGrpSpPr>
        <p:grpSpPr>
          <a:xfrm>
            <a:off x="3287413" y="942991"/>
            <a:ext cx="2569175" cy="1673277"/>
            <a:chOff x="3287413" y="887005"/>
            <a:chExt cx="2569175" cy="1673277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907F16-5FCA-4D46-8365-0211FE30E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413" y="887005"/>
              <a:ext cx="2569175" cy="100584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1E606E5-8715-448B-89AA-44F63B6FB6AF}"/>
                </a:ext>
              </a:extLst>
            </p:cNvPr>
            <p:cNvSpPr txBox="1"/>
            <p:nvPr/>
          </p:nvSpPr>
          <p:spPr>
            <a:xfrm>
              <a:off x="3369418" y="1903692"/>
              <a:ext cx="2405164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Biomedical</a:t>
              </a:r>
              <a:b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&amp; Health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08EABE-BCE7-4188-941A-D369EE1144E5}"/>
              </a:ext>
            </a:extLst>
          </p:cNvPr>
          <p:cNvGrpSpPr/>
          <p:nvPr/>
        </p:nvGrpSpPr>
        <p:grpSpPr>
          <a:xfrm>
            <a:off x="6275989" y="940521"/>
            <a:ext cx="2563211" cy="1675747"/>
            <a:chOff x="6203829" y="884535"/>
            <a:chExt cx="2563211" cy="1675747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D3B3F915-C4EF-47C6-9940-713190E45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829" y="884535"/>
              <a:ext cx="2563211" cy="100584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1E0210-8B69-4DE8-A052-A19EC9FCC07C}"/>
                </a:ext>
              </a:extLst>
            </p:cNvPr>
            <p:cNvSpPr txBox="1"/>
            <p:nvPr/>
          </p:nvSpPr>
          <p:spPr>
            <a:xfrm>
              <a:off x="6221105" y="1903692"/>
              <a:ext cx="2528658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Chemistry</a:t>
              </a:r>
              <a:b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&amp; Materials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C7E3BCD-F045-456C-80DF-D081C408C1D4}"/>
              </a:ext>
            </a:extLst>
          </p:cNvPr>
          <p:cNvGrpSpPr/>
          <p:nvPr/>
        </p:nvGrpSpPr>
        <p:grpSpPr>
          <a:xfrm>
            <a:off x="318342" y="2737148"/>
            <a:ext cx="2564895" cy="1669473"/>
            <a:chOff x="252238" y="2755810"/>
            <a:chExt cx="2564895" cy="1669473"/>
          </a:xfrm>
        </p:grpSpPr>
        <p:pic>
          <p:nvPicPr>
            <p:cNvPr id="11" name="Picture 10" descr="A picture containing text, laser&#10;&#10;Description automatically generated">
              <a:extLst>
                <a:ext uri="{FF2B5EF4-FFF2-40B4-BE49-F238E27FC236}">
                  <a16:creationId xmlns:a16="http://schemas.microsoft.com/office/drawing/2014/main" id="{2DA0BA8E-7C78-47AA-BA6C-DBA1117F3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38" y="2755810"/>
              <a:ext cx="2564895" cy="100584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39D8E1-23D1-4F8B-9563-8D891678C4DD}"/>
                </a:ext>
              </a:extLst>
            </p:cNvPr>
            <p:cNvSpPr txBox="1"/>
            <p:nvPr/>
          </p:nvSpPr>
          <p:spPr>
            <a:xfrm>
              <a:off x="892522" y="3768693"/>
              <a:ext cx="1284326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Defense</a:t>
              </a:r>
              <a:b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&amp; Security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2DF031-CC9E-4F81-A70D-C35452661033}"/>
              </a:ext>
            </a:extLst>
          </p:cNvPr>
          <p:cNvGrpSpPr/>
          <p:nvPr/>
        </p:nvGrpSpPr>
        <p:grpSpPr>
          <a:xfrm>
            <a:off x="3290393" y="2736450"/>
            <a:ext cx="2563215" cy="1679502"/>
            <a:chOff x="3290393" y="2624478"/>
            <a:chExt cx="2563215" cy="167950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E6B04B-EF63-486E-B587-130CC4D6A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393" y="2624478"/>
              <a:ext cx="2563215" cy="100584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5DF15F-A437-463A-81B7-EB70A5F4B3F4}"/>
                </a:ext>
              </a:extLst>
            </p:cNvPr>
            <p:cNvSpPr txBox="1"/>
            <p:nvPr/>
          </p:nvSpPr>
          <p:spPr>
            <a:xfrm>
              <a:off x="4048459" y="3647390"/>
              <a:ext cx="1047082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</a:t>
              </a:r>
              <a:b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&amp; Space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64E922-D35E-4173-A9CD-8521DDC89128}"/>
              </a:ext>
            </a:extLst>
          </p:cNvPr>
          <p:cNvGrpSpPr/>
          <p:nvPr/>
        </p:nvGrpSpPr>
        <p:grpSpPr>
          <a:xfrm>
            <a:off x="6263676" y="2738922"/>
            <a:ext cx="2569174" cy="1667699"/>
            <a:chOff x="6172659" y="2757584"/>
            <a:chExt cx="2569174" cy="1667699"/>
          </a:xfrm>
        </p:grpSpPr>
        <p:pic>
          <p:nvPicPr>
            <p:cNvPr id="16" name="Picture 1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090CA45-6697-42A5-A8C6-7D1906030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9" y="2757584"/>
              <a:ext cx="2569174" cy="100584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136C9FF-59D6-4A62-869C-3EB21D969C10}"/>
                </a:ext>
              </a:extLst>
            </p:cNvPr>
            <p:cNvSpPr txBox="1"/>
            <p:nvPr/>
          </p:nvSpPr>
          <p:spPr>
            <a:xfrm>
              <a:off x="6607526" y="3768693"/>
              <a:ext cx="1699440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Electronics</a:t>
              </a:r>
              <a:b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&amp; Automation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94DEA1-1258-44AC-9FE7-1246542B1E8E}"/>
              </a:ext>
            </a:extLst>
          </p:cNvPr>
          <p:cNvGrpSpPr/>
          <p:nvPr/>
        </p:nvGrpSpPr>
        <p:grpSpPr>
          <a:xfrm>
            <a:off x="1806072" y="4511495"/>
            <a:ext cx="2564892" cy="1672534"/>
            <a:chOff x="1610121" y="4614136"/>
            <a:chExt cx="2564892" cy="167253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3141BB-D147-48F1-93E4-A0F85364C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121" y="4614136"/>
              <a:ext cx="2564892" cy="100584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03B6D8A-F1FB-4691-988F-76E5CC41B870}"/>
                </a:ext>
              </a:extLst>
            </p:cNvPr>
            <p:cNvSpPr txBox="1"/>
            <p:nvPr/>
          </p:nvSpPr>
          <p:spPr>
            <a:xfrm>
              <a:off x="1996103" y="5630080"/>
              <a:ext cx="1792928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Energy</a:t>
              </a:r>
              <a:b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&amp; Environment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DF31DD-2E9A-46B8-BB26-597561833007}"/>
              </a:ext>
            </a:extLst>
          </p:cNvPr>
          <p:cNvGrpSpPr/>
          <p:nvPr/>
        </p:nvGrpSpPr>
        <p:grpSpPr>
          <a:xfrm>
            <a:off x="4783685" y="4513270"/>
            <a:ext cx="2569174" cy="1677966"/>
            <a:chOff x="4746361" y="4615911"/>
            <a:chExt cx="2569174" cy="1677966"/>
          </a:xfrm>
        </p:grpSpPr>
        <p:pic>
          <p:nvPicPr>
            <p:cNvPr id="20" name="Picture 19" descr="A picture containing microscope, device, equipment, miller&#10;&#10;Description automatically generated">
              <a:extLst>
                <a:ext uri="{FF2B5EF4-FFF2-40B4-BE49-F238E27FC236}">
                  <a16:creationId xmlns:a16="http://schemas.microsoft.com/office/drawing/2014/main" id="{FA2F9B14-BB01-49F1-B5EF-27C717982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361" y="4615911"/>
              <a:ext cx="2569174" cy="100584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51A8A5-FD56-48F0-9AAA-6B48FE7D998D}"/>
                </a:ext>
              </a:extLst>
            </p:cNvPr>
            <p:cNvSpPr txBox="1"/>
            <p:nvPr/>
          </p:nvSpPr>
          <p:spPr>
            <a:xfrm>
              <a:off x="5137755" y="5637287"/>
              <a:ext cx="1786386" cy="656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Manufacturing</a:t>
              </a:r>
              <a:b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&amp; Construction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3165D3B-DA6B-446D-B5D7-63AB7A3F47BB}"/>
              </a:ext>
            </a:extLst>
          </p:cNvPr>
          <p:cNvSpPr/>
          <p:nvPr/>
        </p:nvSpPr>
        <p:spPr>
          <a:xfrm>
            <a:off x="-55696" y="3676974"/>
            <a:ext cx="8853320" cy="818286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35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&amp; Transportation</a:t>
            </a: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E92B8B33-4472-48C8-BD7B-E9CA00850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971274"/>
            <a:ext cx="2825546" cy="182031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6C5CD2A1-4508-4873-86C4-AA895D0C2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5609" y="3383742"/>
            <a:ext cx="3110534" cy="198292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F32882B9-510B-4AFD-A914-03BBF44A5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7748" y="1285253"/>
            <a:ext cx="3110534" cy="221957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2FBDB537-3783-4765-A4C8-29714C97B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0369" y="2703795"/>
            <a:ext cx="2039735" cy="145802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">
            <a:extLst>
              <a:ext uri="{FF2B5EF4-FFF2-40B4-BE49-F238E27FC236}">
                <a16:creationId xmlns:a16="http://schemas.microsoft.com/office/drawing/2014/main" id="{9DB14DCB-62BD-4869-AF65-5DAF7D287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7370" y="894734"/>
            <a:ext cx="1871092" cy="118086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C25FC37D-AE71-44ED-8919-6AAB21B2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7067" y="3984795"/>
            <a:ext cx="2039734" cy="123919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99CF89-AC39-4FE3-968F-F93FEF6022CA}"/>
              </a:ext>
            </a:extLst>
          </p:cNvPr>
          <p:cNvSpPr txBox="1"/>
          <p:nvPr/>
        </p:nvSpPr>
        <p:spPr>
          <a:xfrm>
            <a:off x="447609" y="3587166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FD28B-37C7-4DAA-AB06-93CF7CD87370}"/>
              </a:ext>
            </a:extLst>
          </p:cNvPr>
          <p:cNvSpPr txBox="1"/>
          <p:nvPr/>
        </p:nvSpPr>
        <p:spPr>
          <a:xfrm>
            <a:off x="1527787" y="884047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86C95-5578-4BD2-9088-B53A407CF644}"/>
              </a:ext>
            </a:extLst>
          </p:cNvPr>
          <p:cNvSpPr txBox="1"/>
          <p:nvPr/>
        </p:nvSpPr>
        <p:spPr>
          <a:xfrm>
            <a:off x="2622172" y="5146787"/>
            <a:ext cx="2423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633F3D-0791-4E98-8CE8-A772DEF2A8FD}"/>
              </a:ext>
            </a:extLst>
          </p:cNvPr>
          <p:cNvSpPr txBox="1"/>
          <p:nvPr/>
        </p:nvSpPr>
        <p:spPr>
          <a:xfrm>
            <a:off x="3820330" y="1267215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C1F8A-95F6-4A15-B406-EE1F735E7358}"/>
              </a:ext>
            </a:extLst>
          </p:cNvPr>
          <p:cNvSpPr txBox="1"/>
          <p:nvPr/>
        </p:nvSpPr>
        <p:spPr>
          <a:xfrm>
            <a:off x="6137509" y="395975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61195F-5085-4316-82CA-05B86F19082E}"/>
              </a:ext>
            </a:extLst>
          </p:cNvPr>
          <p:cNvSpPr txBox="1"/>
          <p:nvPr/>
        </p:nvSpPr>
        <p:spPr>
          <a:xfrm>
            <a:off x="6629924" y="501037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D51929B9-A202-4F1B-B60C-D53CD6677BFA}"/>
              </a:ext>
            </a:extLst>
          </p:cNvPr>
          <p:cNvSpPr txBox="1">
            <a:spLocks/>
          </p:cNvSpPr>
          <p:nvPr/>
        </p:nvSpPr>
        <p:spPr>
          <a:xfrm>
            <a:off x="684609" y="5418502"/>
            <a:ext cx="7774781" cy="545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Aerospace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Automotive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Fuels &amp; Lubricants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Locomotive</a:t>
            </a:r>
          </a:p>
        </p:txBody>
      </p:sp>
    </p:spTree>
    <p:extLst>
      <p:ext uri="{BB962C8B-B14F-4D97-AF65-F5344CB8AC3E}">
        <p14:creationId xmlns:p14="http://schemas.microsoft.com/office/powerpoint/2010/main" val="32730255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Biomedical &amp;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518" y="804037"/>
            <a:ext cx="2482900" cy="294833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r="11144" b="22907"/>
          <a:stretch/>
        </p:blipFill>
        <p:spPr>
          <a:xfrm>
            <a:off x="881222" y="3386975"/>
            <a:ext cx="2734795" cy="20347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2B5086-8206-4B02-A749-52BB9C895197}"/>
              </a:ext>
            </a:extLst>
          </p:cNvPr>
          <p:cNvSpPr txBox="1"/>
          <p:nvPr/>
        </p:nvSpPr>
        <p:spPr>
          <a:xfrm>
            <a:off x="459686" y="804037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9CB8E-CBC0-4874-B8AB-8F3B38385220}"/>
              </a:ext>
            </a:extLst>
          </p:cNvPr>
          <p:cNvSpPr txBox="1"/>
          <p:nvPr/>
        </p:nvSpPr>
        <p:spPr>
          <a:xfrm>
            <a:off x="882606" y="5204380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2C4873-575D-440E-BDFF-646F9C7BEC07}"/>
              </a:ext>
            </a:extLst>
          </p:cNvPr>
          <p:cNvGrpSpPr/>
          <p:nvPr/>
        </p:nvGrpSpPr>
        <p:grpSpPr>
          <a:xfrm>
            <a:off x="6911204" y="454025"/>
            <a:ext cx="1699424" cy="4962525"/>
            <a:chOff x="6911205" y="1225766"/>
            <a:chExt cx="1435140" cy="41907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EF7C7D-CAA3-48A3-9092-3E6A1A82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1205" y="1225766"/>
              <a:ext cx="1435140" cy="1435140"/>
            </a:xfrm>
            <a:prstGeom prst="rect">
              <a:avLst/>
            </a:prstGeom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 descr="A picture containing person, guitar, bowed instrument&#10;&#10;Description automatically generated">
              <a:extLst>
                <a:ext uri="{FF2B5EF4-FFF2-40B4-BE49-F238E27FC236}">
                  <a16:creationId xmlns:a16="http://schemas.microsoft.com/office/drawing/2014/main" id="{3514D039-96C0-4203-BE8D-F66D43D7D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1205" y="4045991"/>
              <a:ext cx="1435140" cy="1370559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E82564-AFF2-47CA-9A99-8B011D442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1205" y="2638488"/>
              <a:ext cx="1435140" cy="1403293"/>
            </a:xfrm>
            <a:prstGeom prst="rect">
              <a:avLst/>
            </a:prstGeom>
            <a:ln w="19050">
              <a:noFill/>
            </a:ln>
          </p:spPr>
        </p:pic>
      </p:grpSp>
      <p:pic>
        <p:nvPicPr>
          <p:cNvPr id="16" name="Picture 8">
            <a:extLst>
              <a:ext uri="{FF2B5EF4-FFF2-40B4-BE49-F238E27FC236}">
                <a16:creationId xmlns:a16="http://schemas.microsoft.com/office/drawing/2014/main" id="{8937BF29-94A0-43C8-9367-C3FFDC7DE4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r="4476"/>
          <a:stretch/>
        </p:blipFill>
        <p:spPr bwMode="auto">
          <a:xfrm>
            <a:off x="3378422" y="1225766"/>
            <a:ext cx="3166560" cy="231860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Shape, polygon&#10;&#10;Description automatically generated">
            <a:extLst>
              <a:ext uri="{FF2B5EF4-FFF2-40B4-BE49-F238E27FC236}">
                <a16:creationId xmlns:a16="http://schemas.microsoft.com/office/drawing/2014/main" id="{D997A9F9-B535-4A09-8EDF-37DBCACB11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14" y="3205740"/>
            <a:ext cx="2034725" cy="203472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AC109DF-6967-4268-BFC9-189E6B675303}"/>
              </a:ext>
            </a:extLst>
          </p:cNvPr>
          <p:cNvSpPr/>
          <p:nvPr/>
        </p:nvSpPr>
        <p:spPr>
          <a:xfrm>
            <a:off x="6911204" y="468860"/>
            <a:ext cx="1699424" cy="494769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A56B11-7F99-459A-824C-8A90A0A3CFBD}"/>
              </a:ext>
            </a:extLst>
          </p:cNvPr>
          <p:cNvSpPr txBox="1"/>
          <p:nvPr/>
        </p:nvSpPr>
        <p:spPr>
          <a:xfrm>
            <a:off x="6916749" y="5184003"/>
            <a:ext cx="3476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61295-563B-4F42-801A-33F6E51E93C0}"/>
              </a:ext>
            </a:extLst>
          </p:cNvPr>
          <p:cNvSpPr txBox="1"/>
          <p:nvPr/>
        </p:nvSpPr>
        <p:spPr>
          <a:xfrm>
            <a:off x="4190891" y="5034769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66E703-3FC3-4D83-B91F-ECD1C28EB5F9}"/>
              </a:ext>
            </a:extLst>
          </p:cNvPr>
          <p:cNvSpPr txBox="1"/>
          <p:nvPr/>
        </p:nvSpPr>
        <p:spPr>
          <a:xfrm>
            <a:off x="3380608" y="3328925"/>
            <a:ext cx="242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7AD352-1391-45A0-B166-E6AAF88B6F87}"/>
              </a:ext>
            </a:extLst>
          </p:cNvPr>
          <p:cNvSpPr txBox="1"/>
          <p:nvPr/>
        </p:nvSpPr>
        <p:spPr>
          <a:xfrm>
            <a:off x="6916749" y="3564873"/>
            <a:ext cx="3476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899B0-7553-4EF7-BC81-03D7DF2EC29E}"/>
              </a:ext>
            </a:extLst>
          </p:cNvPr>
          <p:cNvSpPr txBox="1"/>
          <p:nvPr/>
        </p:nvSpPr>
        <p:spPr>
          <a:xfrm>
            <a:off x="6912649" y="1912460"/>
            <a:ext cx="3476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FE417A8-4772-4955-9237-0B36067A729F}"/>
              </a:ext>
            </a:extLst>
          </p:cNvPr>
          <p:cNvCxnSpPr>
            <a:cxnSpLocks/>
          </p:cNvCxnSpPr>
          <p:nvPr/>
        </p:nvCxnSpPr>
        <p:spPr>
          <a:xfrm>
            <a:off x="6911204" y="2126902"/>
            <a:ext cx="16994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0BC1B0-0CF7-4132-A211-C4C8EFAF4D0E}"/>
              </a:ext>
            </a:extLst>
          </p:cNvPr>
          <p:cNvCxnSpPr>
            <a:cxnSpLocks/>
          </p:cNvCxnSpPr>
          <p:nvPr/>
        </p:nvCxnSpPr>
        <p:spPr>
          <a:xfrm>
            <a:off x="6911204" y="3783966"/>
            <a:ext cx="16994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F8C82204-4CEA-4345-8F18-B4995A9A714B}"/>
              </a:ext>
            </a:extLst>
          </p:cNvPr>
          <p:cNvSpPr txBox="1">
            <a:spLocks/>
          </p:cNvSpPr>
          <p:nvPr/>
        </p:nvSpPr>
        <p:spPr>
          <a:xfrm>
            <a:off x="0" y="5412396"/>
            <a:ext cx="9144000" cy="939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Biomedical Devices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Computational Biomedicine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Food Safety</a:t>
            </a:r>
            <a:br>
              <a:rPr lang="en-US" dirty="0"/>
            </a:b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Pharmaceutical Development </a:t>
            </a:r>
            <a:r>
              <a:rPr lang="en-US" sz="24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Human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26049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&amp; Materials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C1F8A-95F6-4A15-B406-EE1F735E7358}"/>
              </a:ext>
            </a:extLst>
          </p:cNvPr>
          <p:cNvSpPr txBox="1"/>
          <p:nvPr/>
        </p:nvSpPr>
        <p:spPr>
          <a:xfrm>
            <a:off x="6137509" y="395975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09C9B9FE-75B5-44ED-B13B-9B2AEC6FF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956" y="2140199"/>
            <a:ext cx="2589780" cy="173214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8317D180-79D5-437D-9909-D0082A84C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1949" y="1004050"/>
            <a:ext cx="3036177" cy="128677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740E7CFC-4492-458B-8D20-68B0B7AC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7721" y="3506841"/>
            <a:ext cx="3403725" cy="177819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99CF89-AC39-4FE3-968F-F93FEF6022CA}"/>
              </a:ext>
            </a:extLst>
          </p:cNvPr>
          <p:cNvSpPr txBox="1"/>
          <p:nvPr/>
        </p:nvSpPr>
        <p:spPr>
          <a:xfrm>
            <a:off x="480060" y="3665967"/>
            <a:ext cx="2423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FD28B-37C7-4DAA-AB06-93CF7CD87370}"/>
              </a:ext>
            </a:extLst>
          </p:cNvPr>
          <p:cNvSpPr txBox="1"/>
          <p:nvPr/>
        </p:nvSpPr>
        <p:spPr>
          <a:xfrm>
            <a:off x="806709" y="99407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86C95-5578-4BD2-9088-B53A407CF644}"/>
              </a:ext>
            </a:extLst>
          </p:cNvPr>
          <p:cNvSpPr txBox="1"/>
          <p:nvPr/>
        </p:nvSpPr>
        <p:spPr>
          <a:xfrm>
            <a:off x="2173040" y="5084836"/>
            <a:ext cx="24237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E5BA761B-0BD3-4165-9CFF-5FE025488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39" y="809843"/>
            <a:ext cx="1976048" cy="296407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AF3DB9EC-0614-4D2D-A3F7-23248CDA2A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48" y="2160537"/>
            <a:ext cx="2496152" cy="296407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61195F-5085-4316-82CA-05B86F19082E}"/>
              </a:ext>
            </a:extLst>
          </p:cNvPr>
          <p:cNvSpPr txBox="1"/>
          <p:nvPr/>
        </p:nvSpPr>
        <p:spPr>
          <a:xfrm>
            <a:off x="6178624" y="489926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633F3D-0791-4E98-8CE8-A772DEF2A8FD}"/>
              </a:ext>
            </a:extLst>
          </p:cNvPr>
          <p:cNvSpPr txBox="1"/>
          <p:nvPr/>
        </p:nvSpPr>
        <p:spPr>
          <a:xfrm>
            <a:off x="4422819" y="788606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1078B6FD-640B-4E64-BD86-F9C34B5EC855}"/>
              </a:ext>
            </a:extLst>
          </p:cNvPr>
          <p:cNvSpPr txBox="1">
            <a:spLocks/>
          </p:cNvSpPr>
          <p:nvPr/>
        </p:nvSpPr>
        <p:spPr>
          <a:xfrm>
            <a:off x="656615" y="5387687"/>
            <a:ext cx="7774781" cy="8890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Char char="¡"/>
            </a:pPr>
            <a:r>
              <a:rPr lang="en-US" dirty="0"/>
              <a:t>Chemical Engineering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Fire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Materials </a:t>
            </a:r>
            <a:r>
              <a:rPr lang="en-US" sz="24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Analytical</a:t>
            </a:r>
            <a:endParaRPr lang="en-US" dirty="0"/>
          </a:p>
          <a:p>
            <a:pPr algn="ctr">
              <a:buFont typeface="Wingdings 2" panose="05020102010507070707" pitchFamily="18" charset="2"/>
              <a:buChar char="¡"/>
            </a:pPr>
            <a:r>
              <a:rPr lang="en-US" dirty="0"/>
              <a:t>Corrosion </a:t>
            </a:r>
            <a:r>
              <a:rPr lang="en-US" sz="24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Surface Coatings</a:t>
            </a:r>
          </a:p>
        </p:txBody>
      </p:sp>
    </p:spTree>
    <p:extLst>
      <p:ext uri="{BB962C8B-B14F-4D97-AF65-F5344CB8AC3E}">
        <p14:creationId xmlns:p14="http://schemas.microsoft.com/office/powerpoint/2010/main" val="78000086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Defense &amp; 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8CECD6DC-2C4E-474F-A3DC-DF6D5270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2873" y="1207866"/>
            <a:ext cx="2918365" cy="19624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124128E-879B-46E7-9B99-A16FC7EBB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7" r="9838" b="7147"/>
          <a:stretch/>
        </p:blipFill>
        <p:spPr bwMode="auto">
          <a:xfrm>
            <a:off x="2598121" y="3087572"/>
            <a:ext cx="3037569" cy="220141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8CD55D81-306B-4218-BF6E-95A0EEE4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258" y="1775264"/>
            <a:ext cx="2397126" cy="233145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050D5BE-B8C7-4B4A-8ADB-CA4EBC627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8"/>
          <a:stretch/>
        </p:blipFill>
        <p:spPr bwMode="auto">
          <a:xfrm>
            <a:off x="2190832" y="808461"/>
            <a:ext cx="1326809" cy="147753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68F2C7D-7222-47CC-9D4E-F3AC5D09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r="601"/>
          <a:stretch/>
        </p:blipFill>
        <p:spPr bwMode="auto">
          <a:xfrm>
            <a:off x="6616800" y="818431"/>
            <a:ext cx="1836479" cy="123922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4787A68-2137-467D-8E31-AF6545D6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6056" y="2903830"/>
            <a:ext cx="2709687" cy="174781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8F9C2E-A9D8-4A61-A4F0-BACC9E294B7F}"/>
              </a:ext>
            </a:extLst>
          </p:cNvPr>
          <p:cNvSpPr txBox="1"/>
          <p:nvPr/>
        </p:nvSpPr>
        <p:spPr>
          <a:xfrm>
            <a:off x="2183212" y="803191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68EA12-A1BA-4C6B-AFA1-8ECB75B1A23D}"/>
              </a:ext>
            </a:extLst>
          </p:cNvPr>
          <p:cNvSpPr txBox="1"/>
          <p:nvPr/>
        </p:nvSpPr>
        <p:spPr>
          <a:xfrm>
            <a:off x="460257" y="1779170"/>
            <a:ext cx="2423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9BCF52-94EE-4553-8A2B-CBE945D90FE7}"/>
              </a:ext>
            </a:extLst>
          </p:cNvPr>
          <p:cNvSpPr txBox="1"/>
          <p:nvPr/>
        </p:nvSpPr>
        <p:spPr>
          <a:xfrm>
            <a:off x="5398988" y="5074572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F42120-ED21-4A0E-B7F4-321A7A7731DC}"/>
              </a:ext>
            </a:extLst>
          </p:cNvPr>
          <p:cNvSpPr txBox="1"/>
          <p:nvPr/>
        </p:nvSpPr>
        <p:spPr>
          <a:xfrm>
            <a:off x="3866911" y="1207357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A134A8-44DD-4F17-AFE7-55096B0462BC}"/>
              </a:ext>
            </a:extLst>
          </p:cNvPr>
          <p:cNvSpPr txBox="1"/>
          <p:nvPr/>
        </p:nvSpPr>
        <p:spPr>
          <a:xfrm>
            <a:off x="6601560" y="803536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1672C7-9821-4E9F-A747-E8E14EC823D6}"/>
              </a:ext>
            </a:extLst>
          </p:cNvPr>
          <p:cNvSpPr txBox="1"/>
          <p:nvPr/>
        </p:nvSpPr>
        <p:spPr>
          <a:xfrm>
            <a:off x="8438772" y="2893131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71336017-D68A-4B62-B74B-2F011B004E2D}"/>
              </a:ext>
            </a:extLst>
          </p:cNvPr>
          <p:cNvSpPr txBox="1">
            <a:spLocks/>
          </p:cNvSpPr>
          <p:nvPr/>
        </p:nvSpPr>
        <p:spPr>
          <a:xfrm>
            <a:off x="0" y="5282116"/>
            <a:ext cx="9144000" cy="93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Blast &amp; Impact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Defense Aerospace &amp; Aircraft</a:t>
            </a:r>
            <a:br>
              <a:rPr lang="en-US" dirty="0"/>
            </a:b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Software Electronics &amp; Cyber Technology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Unmanned Systems</a:t>
            </a:r>
          </a:p>
        </p:txBody>
      </p:sp>
    </p:spTree>
    <p:extLst>
      <p:ext uri="{BB962C8B-B14F-4D97-AF65-F5344CB8AC3E}">
        <p14:creationId xmlns:p14="http://schemas.microsoft.com/office/powerpoint/2010/main" val="38220356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DF0204-61CF-4245-98A4-8C79D1B14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02" y="27159"/>
            <a:ext cx="8686800" cy="751442"/>
          </a:xfrm>
        </p:spPr>
        <p:txBody>
          <a:bodyPr/>
          <a:lstStyle/>
          <a:p>
            <a:r>
              <a:rPr lang="en-US" dirty="0"/>
              <a:t>SwRI Core Values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183ADF-BCF0-4A0B-A192-23CA1B64B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8" y="982664"/>
            <a:ext cx="8234362" cy="3328080"/>
          </a:xfrm>
        </p:spPr>
        <p:txBody>
          <a:bodyPr/>
          <a:lstStyle/>
          <a:p>
            <a:r>
              <a:rPr lang="en-US" b="1" dirty="0"/>
              <a:t>Integrity: </a:t>
            </a:r>
            <a:r>
              <a:rPr lang="en-US" dirty="0"/>
              <a:t>Fulfilling our mission and serving our clients with excellence, honesty, and accountability.</a:t>
            </a:r>
          </a:p>
          <a:p>
            <a:r>
              <a:rPr lang="en-US" b="1" dirty="0"/>
              <a:t>Innovation: </a:t>
            </a:r>
            <a:r>
              <a:rPr lang="en-US" dirty="0"/>
              <a:t>Solving problems and creating value with novel ideas and multidisciplinary collaborations.</a:t>
            </a:r>
          </a:p>
          <a:p>
            <a:r>
              <a:rPr lang="en-US" b="1" dirty="0"/>
              <a:t>People: </a:t>
            </a:r>
            <a:r>
              <a:rPr lang="en-US" dirty="0"/>
              <a:t>Fostering an employee-centric culture in a safe, inclusive, healthy, and supportive workplace.</a:t>
            </a:r>
          </a:p>
          <a:p>
            <a:r>
              <a:rPr lang="en-US" b="1" dirty="0"/>
              <a:t>Stewardship: </a:t>
            </a:r>
            <a:r>
              <a:rPr lang="en-US" dirty="0"/>
              <a:t>Caring for our communities and protecting the environment now and for the future.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42A132-FF57-4B02-A4D9-77ADB1C8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8923" y="6339556"/>
            <a:ext cx="2133600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2" name="Picture 11" descr="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535F441C-D6FC-434A-9061-8149BCE50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4467191"/>
            <a:ext cx="5410200" cy="14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4220891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Earth &amp;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62D151A6-1B9E-413D-8619-AB4EE2B5B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536" y="817175"/>
            <a:ext cx="2135346" cy="126815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4EB555-09AF-4971-A173-7D4E41AC81D3}"/>
              </a:ext>
            </a:extLst>
          </p:cNvPr>
          <p:cNvSpPr txBox="1"/>
          <p:nvPr/>
        </p:nvSpPr>
        <p:spPr>
          <a:xfrm>
            <a:off x="1589570" y="816245"/>
            <a:ext cx="242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4A4AA-9324-46E1-A39D-3E39B50D3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228" y="1936576"/>
            <a:ext cx="2774411" cy="202034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FA4166A-D353-444A-9AAC-AA1BA2891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6432" y="3252641"/>
            <a:ext cx="2768572" cy="202300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52CC58C-5224-4D74-B387-D7A73CB79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/>
          <a:stretch/>
        </p:blipFill>
        <p:spPr bwMode="auto">
          <a:xfrm>
            <a:off x="3984171" y="1261602"/>
            <a:ext cx="3051345" cy="219238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E5668FB-2260-449F-91C7-65862C10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9" b="7019"/>
          <a:stretch/>
        </p:blipFill>
        <p:spPr bwMode="auto">
          <a:xfrm>
            <a:off x="6102220" y="2086129"/>
            <a:ext cx="2332653" cy="164193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A953EC8-E081-48BD-84D3-12B2DDA3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3015" y="3556689"/>
            <a:ext cx="2333785" cy="154979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373111-62D4-4A01-BA69-CA52EB8955E8}"/>
              </a:ext>
            </a:extLst>
          </p:cNvPr>
          <p:cNvSpPr txBox="1"/>
          <p:nvPr/>
        </p:nvSpPr>
        <p:spPr>
          <a:xfrm>
            <a:off x="481764" y="1926872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39F8F0-6430-44E4-A2CE-E419989E5957}"/>
              </a:ext>
            </a:extLst>
          </p:cNvPr>
          <p:cNvSpPr txBox="1"/>
          <p:nvPr/>
        </p:nvSpPr>
        <p:spPr>
          <a:xfrm>
            <a:off x="2940890" y="5058124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A818B9-0039-48E2-9537-6739ABAC451D}"/>
              </a:ext>
            </a:extLst>
          </p:cNvPr>
          <p:cNvSpPr txBox="1"/>
          <p:nvPr/>
        </p:nvSpPr>
        <p:spPr>
          <a:xfrm>
            <a:off x="3989441" y="3235340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B55AB-9551-45FD-B700-63786EEFDB00}"/>
              </a:ext>
            </a:extLst>
          </p:cNvPr>
          <p:cNvSpPr txBox="1"/>
          <p:nvPr/>
        </p:nvSpPr>
        <p:spPr>
          <a:xfrm>
            <a:off x="6090004" y="3509792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28C8EF-1F0C-420B-89C8-B40F31EE962B}"/>
              </a:ext>
            </a:extLst>
          </p:cNvPr>
          <p:cNvSpPr txBox="1"/>
          <p:nvPr/>
        </p:nvSpPr>
        <p:spPr>
          <a:xfrm>
            <a:off x="6343462" y="4886186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895000D4-C838-4DE9-9C63-52EEEC17F818}"/>
              </a:ext>
            </a:extLst>
          </p:cNvPr>
          <p:cNvSpPr txBox="1">
            <a:spLocks/>
          </p:cNvSpPr>
          <p:nvPr/>
        </p:nvSpPr>
        <p:spPr>
          <a:xfrm>
            <a:off x="684609" y="5391901"/>
            <a:ext cx="7774781" cy="545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Earth Science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Space Research &amp; Technology</a:t>
            </a:r>
          </a:p>
        </p:txBody>
      </p:sp>
    </p:spTree>
    <p:extLst>
      <p:ext uri="{BB962C8B-B14F-4D97-AF65-F5344CB8AC3E}">
        <p14:creationId xmlns:p14="http://schemas.microsoft.com/office/powerpoint/2010/main" val="1339352192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3802" y="-19494"/>
            <a:ext cx="8686800" cy="751442"/>
          </a:xfrm>
        </p:spPr>
        <p:txBody>
          <a:bodyPr>
            <a:normAutofit/>
          </a:bodyPr>
          <a:lstStyle/>
          <a:p>
            <a:r>
              <a:rPr lang="en-US" dirty="0"/>
              <a:t>Electronics &amp; Automation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DD3756C-0448-4EC0-BC3F-83B538329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956" y="2287321"/>
            <a:ext cx="2589780" cy="166657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CE51CD9B-3A3F-454E-99B5-B14F7B0F6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6"/>
          <a:stretch/>
        </p:blipFill>
        <p:spPr bwMode="auto">
          <a:xfrm>
            <a:off x="1439016" y="1001589"/>
            <a:ext cx="2417029" cy="144303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7D2F0E2-3C27-49CD-A3FF-BE02D4F65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3635" y="3011413"/>
            <a:ext cx="2496152" cy="187459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989FB-A961-42AD-B822-77BEE2AD59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9363" y="809843"/>
            <a:ext cx="1904073" cy="295495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92BD1A-E113-4020-AA94-815B250559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2"/>
          <a:stretch/>
        </p:blipFill>
        <p:spPr>
          <a:xfrm>
            <a:off x="6225437" y="2135659"/>
            <a:ext cx="2426573" cy="258668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4CD55C-2D0A-4EE7-A4DE-3CA30A486FB1}"/>
              </a:ext>
            </a:extLst>
          </p:cNvPr>
          <p:cNvSpPr txBox="1"/>
          <p:nvPr/>
        </p:nvSpPr>
        <p:spPr>
          <a:xfrm>
            <a:off x="2869570" y="3001089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D7ACDB-4E82-4B07-8784-F736CEA57553}"/>
              </a:ext>
            </a:extLst>
          </p:cNvPr>
          <p:cNvSpPr txBox="1"/>
          <p:nvPr/>
        </p:nvSpPr>
        <p:spPr>
          <a:xfrm>
            <a:off x="1439132" y="985741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82CBE9-5940-4FBF-A597-7F84501CDEB7}"/>
              </a:ext>
            </a:extLst>
          </p:cNvPr>
          <p:cNvSpPr txBox="1"/>
          <p:nvPr/>
        </p:nvSpPr>
        <p:spPr>
          <a:xfrm>
            <a:off x="6221769" y="451160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84903F-7237-488A-9F01-C9D8F5FF138B}"/>
              </a:ext>
            </a:extLst>
          </p:cNvPr>
          <p:cNvSpPr txBox="1"/>
          <p:nvPr/>
        </p:nvSpPr>
        <p:spPr>
          <a:xfrm>
            <a:off x="473328" y="2287321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4892F1-EA67-433E-A6C6-C26E56F23762}"/>
              </a:ext>
            </a:extLst>
          </p:cNvPr>
          <p:cNvSpPr txBox="1"/>
          <p:nvPr/>
        </p:nvSpPr>
        <p:spPr>
          <a:xfrm>
            <a:off x="4460148" y="80984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D49D508F-9FDE-4673-8E5C-9C256EE0923A}"/>
              </a:ext>
            </a:extLst>
          </p:cNvPr>
          <p:cNvSpPr txBox="1">
            <a:spLocks/>
          </p:cNvSpPr>
          <p:nvPr/>
        </p:nvSpPr>
        <p:spPr>
          <a:xfrm>
            <a:off x="0" y="4983230"/>
            <a:ext cx="9144000" cy="93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Char char="¡"/>
            </a:pPr>
            <a:r>
              <a:rPr lang="en-US" dirty="0"/>
              <a:t>Computational Modeling &amp; Simulation Tools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Electronics</a:t>
            </a:r>
            <a:br>
              <a:rPr lang="en-US" dirty="0"/>
            </a:b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Machine Learning Technologies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Software </a:t>
            </a:r>
            <a:r>
              <a:rPr lang="en-US" sz="24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Robotics</a:t>
            </a:r>
          </a:p>
        </p:txBody>
      </p:sp>
    </p:spTree>
    <p:extLst>
      <p:ext uri="{BB962C8B-B14F-4D97-AF65-F5344CB8AC3E}">
        <p14:creationId xmlns:p14="http://schemas.microsoft.com/office/powerpoint/2010/main" val="291014814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Energy &amp;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1D3D52BD-A315-4FE9-B6F1-6F618D523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4" b="5894"/>
          <a:stretch/>
        </p:blipFill>
        <p:spPr bwMode="auto">
          <a:xfrm>
            <a:off x="1034058" y="830046"/>
            <a:ext cx="2411683" cy="141826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525E8-F0B7-46FE-9749-38EE3948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520" y="2114721"/>
            <a:ext cx="2763826" cy="202034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C2E3714-0CB9-4CFE-91A2-C8F42C8B2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1781" y="2997606"/>
            <a:ext cx="3182911" cy="209327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B8CF173-2B3C-4C79-BE1D-C5620E2A0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2" b="17042"/>
          <a:stretch/>
        </p:blipFill>
        <p:spPr bwMode="auto">
          <a:xfrm>
            <a:off x="3758309" y="1041947"/>
            <a:ext cx="3098939" cy="219187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73601BF-3C2C-49C9-B68E-94670B5BF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7258" y="1328655"/>
            <a:ext cx="1566485" cy="234972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96E4ECA-8220-4D9F-A237-CD41A7FDA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9814" y="2780328"/>
            <a:ext cx="1483665" cy="21553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F0690A-6DD1-477C-A243-09A2612EBE3D}"/>
              </a:ext>
            </a:extLst>
          </p:cNvPr>
          <p:cNvSpPr txBox="1"/>
          <p:nvPr/>
        </p:nvSpPr>
        <p:spPr>
          <a:xfrm>
            <a:off x="1023721" y="834650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590173-6352-4439-818E-AC955A2E3B74}"/>
              </a:ext>
            </a:extLst>
          </p:cNvPr>
          <p:cNvSpPr txBox="1"/>
          <p:nvPr/>
        </p:nvSpPr>
        <p:spPr>
          <a:xfrm>
            <a:off x="484670" y="2128555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FCA24F-EE1F-4DB9-A7E1-95FDF620CCD0}"/>
              </a:ext>
            </a:extLst>
          </p:cNvPr>
          <p:cNvSpPr txBox="1"/>
          <p:nvPr/>
        </p:nvSpPr>
        <p:spPr>
          <a:xfrm>
            <a:off x="3742333" y="1028255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A9143A-DF1C-4102-948E-08E69BC58B9F}"/>
              </a:ext>
            </a:extLst>
          </p:cNvPr>
          <p:cNvSpPr txBox="1"/>
          <p:nvPr/>
        </p:nvSpPr>
        <p:spPr>
          <a:xfrm>
            <a:off x="3030260" y="4884582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A2A5FE-5436-421B-A49A-D76BAE7B53F4}"/>
              </a:ext>
            </a:extLst>
          </p:cNvPr>
          <p:cNvSpPr txBox="1"/>
          <p:nvPr/>
        </p:nvSpPr>
        <p:spPr>
          <a:xfrm>
            <a:off x="6531038" y="3456351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116C94-5F92-46DA-B2AE-8960E6DE9331}"/>
              </a:ext>
            </a:extLst>
          </p:cNvPr>
          <p:cNvSpPr txBox="1"/>
          <p:nvPr/>
        </p:nvSpPr>
        <p:spPr>
          <a:xfrm>
            <a:off x="7164480" y="472975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ACD577BE-4DDE-4155-AB8A-BAAA084AFF5A}"/>
              </a:ext>
            </a:extLst>
          </p:cNvPr>
          <p:cNvSpPr txBox="1">
            <a:spLocks/>
          </p:cNvSpPr>
          <p:nvPr/>
        </p:nvSpPr>
        <p:spPr>
          <a:xfrm>
            <a:off x="0" y="5164477"/>
            <a:ext cx="9144000" cy="93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Char char="¡"/>
            </a:pPr>
            <a:r>
              <a:rPr lang="en-US" dirty="0"/>
              <a:t>Environment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Machinery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Oil &amp; Gas</a:t>
            </a:r>
          </a:p>
          <a:p>
            <a:pPr marL="0" indent="0" algn="ctr">
              <a:buNone/>
            </a:pP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Power Generation &amp; Utilities </a:t>
            </a:r>
            <a:r>
              <a:rPr lang="en-US" sz="24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Battery Technology</a:t>
            </a:r>
          </a:p>
        </p:txBody>
      </p:sp>
    </p:spTree>
    <p:extLst>
      <p:ext uri="{BB962C8B-B14F-4D97-AF65-F5344CB8AC3E}">
        <p14:creationId xmlns:p14="http://schemas.microsoft.com/office/powerpoint/2010/main" val="3009243617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Manufacturing &amp; Construction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02B66EB1-0A89-4E6B-A1EA-E3DBD6417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r="7034"/>
          <a:stretch/>
        </p:blipFill>
        <p:spPr bwMode="auto">
          <a:xfrm>
            <a:off x="1159096" y="835576"/>
            <a:ext cx="2417029" cy="144303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29C638D-8984-4A7B-803B-C73AB1871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938" y="2112053"/>
            <a:ext cx="2815760" cy="184183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D952AA-EC80-4DE0-92C8-7D263105B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1" b="13971"/>
          <a:stretch/>
        </p:blipFill>
        <p:spPr bwMode="auto">
          <a:xfrm>
            <a:off x="3139537" y="2969908"/>
            <a:ext cx="2580127" cy="193765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E3CE44-E945-4118-AFA4-D646763BCF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0"/>
          <a:stretch/>
        </p:blipFill>
        <p:spPr>
          <a:xfrm>
            <a:off x="4478694" y="1094696"/>
            <a:ext cx="2313992" cy="2334304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718C4A-1A33-4D05-BB39-7012D0D664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 r="16254" b="1486"/>
          <a:stretch/>
        </p:blipFill>
        <p:spPr>
          <a:xfrm>
            <a:off x="6605907" y="1856883"/>
            <a:ext cx="2032155" cy="286545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1D0984-3808-4281-8EEC-FB9C1A37CA01}"/>
              </a:ext>
            </a:extLst>
          </p:cNvPr>
          <p:cNvSpPr txBox="1"/>
          <p:nvPr/>
        </p:nvSpPr>
        <p:spPr>
          <a:xfrm>
            <a:off x="1138568" y="790480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69A5DC-FD37-41D5-A4EE-AD92E49C058F}"/>
              </a:ext>
            </a:extLst>
          </p:cNvPr>
          <p:cNvSpPr txBox="1"/>
          <p:nvPr/>
        </p:nvSpPr>
        <p:spPr>
          <a:xfrm>
            <a:off x="489087" y="2093219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67E1C-F5AF-401C-9031-4C1DD458C701}"/>
              </a:ext>
            </a:extLst>
          </p:cNvPr>
          <p:cNvSpPr txBox="1"/>
          <p:nvPr/>
        </p:nvSpPr>
        <p:spPr>
          <a:xfrm>
            <a:off x="3132328" y="296500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4A92B3-7490-4D0F-A6E1-02555E92A9C8}"/>
              </a:ext>
            </a:extLst>
          </p:cNvPr>
          <p:cNvSpPr txBox="1"/>
          <p:nvPr/>
        </p:nvSpPr>
        <p:spPr>
          <a:xfrm>
            <a:off x="4469353" y="1083805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439CFD-9425-4122-9F07-7036978A1E6D}"/>
              </a:ext>
            </a:extLst>
          </p:cNvPr>
          <p:cNvSpPr txBox="1"/>
          <p:nvPr/>
        </p:nvSpPr>
        <p:spPr>
          <a:xfrm>
            <a:off x="6600734" y="4516478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7B617B48-216F-43C7-9B94-09B4E727B7C5}"/>
              </a:ext>
            </a:extLst>
          </p:cNvPr>
          <p:cNvSpPr txBox="1">
            <a:spLocks/>
          </p:cNvSpPr>
          <p:nvPr/>
        </p:nvSpPr>
        <p:spPr>
          <a:xfrm>
            <a:off x="0" y="5114792"/>
            <a:ext cx="9144000" cy="952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Char char="¡"/>
            </a:pPr>
            <a:r>
              <a:rPr lang="en-US" dirty="0"/>
              <a:t>Manufacturing Technologies </a:t>
            </a:r>
            <a:r>
              <a:rPr lang="en-US" sz="1800" dirty="0">
                <a:sym typeface="Wingdings 2" panose="05020102010507070707" pitchFamily="18" charset="2"/>
              </a:rPr>
              <a:t></a:t>
            </a:r>
            <a:r>
              <a:rPr lang="en-US" sz="1400" dirty="0">
                <a:sym typeface="Wingdings 2" panose="05020102010507070707" pitchFamily="18" charset="2"/>
              </a:rPr>
              <a:t> </a:t>
            </a:r>
            <a:r>
              <a:rPr lang="en-US" dirty="0"/>
              <a:t>Reliability Engineering Services</a:t>
            </a:r>
          </a:p>
          <a:p>
            <a:pPr algn="ctr">
              <a:buFont typeface="Wingdings 2" panose="05020102010507070707" pitchFamily="18" charset="2"/>
              <a:buChar char="¡"/>
            </a:pPr>
            <a:r>
              <a:rPr lang="en-US" dirty="0"/>
              <a:t>Standardized Testing </a:t>
            </a:r>
            <a:r>
              <a:rPr lang="en-US" sz="24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</a:t>
            </a:r>
            <a:r>
              <a:rPr lang="en-US" dirty="0"/>
              <a:t>Structural Integrity </a:t>
            </a:r>
            <a:r>
              <a:rPr lang="en-US" sz="2400" dirty="0">
                <a:sym typeface="Wingdings 2" panose="05020102010507070707" pitchFamily="18" charset="2"/>
              </a:rPr>
              <a:t></a:t>
            </a:r>
            <a:r>
              <a:rPr lang="en-US" dirty="0">
                <a:sym typeface="Wingdings 2" panose="05020102010507070707" pitchFamily="18" charset="2"/>
              </a:rPr>
              <a:t> Performance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282864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3504-CC0E-42A5-9BD8-1CCCE0365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49374"/>
            <a:ext cx="8686800" cy="1143000"/>
          </a:xfrm>
        </p:spPr>
        <p:txBody>
          <a:bodyPr/>
          <a:lstStyle/>
          <a:p>
            <a:pPr algn="ctr"/>
            <a:r>
              <a:rPr lang="en-US" dirty="0"/>
              <a:t>Radiological Facilities and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7380D-0AD1-4210-9288-F8416F87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" name="Content Placeholder 9" descr="A picture containing trailer&#10;&#10;Description automatically generated">
            <a:extLst>
              <a:ext uri="{FF2B5EF4-FFF2-40B4-BE49-F238E27FC236}">
                <a16:creationId xmlns:a16="http://schemas.microsoft.com/office/drawing/2014/main" id="{CCFB2E7E-3889-4885-B369-8A4E95B91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3"/>
          <a:stretch/>
        </p:blipFill>
        <p:spPr>
          <a:xfrm>
            <a:off x="2974600" y="2512116"/>
            <a:ext cx="3425428" cy="3662347"/>
          </a:xfrm>
        </p:spPr>
      </p:pic>
    </p:spTree>
    <p:extLst>
      <p:ext uri="{BB962C8B-B14F-4D97-AF65-F5344CB8AC3E}">
        <p14:creationId xmlns:p14="http://schemas.microsoft.com/office/powerpoint/2010/main" val="1057220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85773DF-9B2E-9938-78DA-836B056B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19" y="201898"/>
            <a:ext cx="8686800" cy="9476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Radiation Testing and Off-Site Source Recovery Program</a:t>
            </a:r>
            <a:endParaRPr lang="en-US" sz="3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785053-0DB0-CD8B-24FF-055169264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8" y="4543424"/>
            <a:ext cx="8234362" cy="15758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i="1" dirty="0">
                <a:latin typeface="Arial" panose="020B0604020202020204" pitchFamily="34" charset="0"/>
                <a:ea typeface="Microsoft YaHei Light" panose="020B0502040204020203" pitchFamily="34" charset="-122"/>
                <a:cs typeface="Arial" panose="020B0604020202020204" pitchFamily="34" charset="0"/>
              </a:rPr>
              <a:t>SwRI has a High-Level Radiation-Effects Facility that provides clients with high-intensity gamma radiation for research and testing. This facility consists of two irradiation cells that can be used for studying radiation effects on equipment, animals, plants, and food. </a:t>
            </a:r>
            <a:r>
              <a:rPr lang="en-US" sz="1400" b="0" i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a Specific Radioactive Materials License issued by the Texas Department of State Health Services, we can possess, use, and store Category 1 and 2 Cesium and Cobalt sealed sources to support the Off-Site Source Recovery Program to remove excess, unwanted, or disused radioactive sealed sources that pose a potential risk to national security, health, and safety.</a:t>
            </a:r>
            <a:endParaRPr lang="en-US" sz="1400" i="1" dirty="0">
              <a:latin typeface="Arial" panose="020B0604020202020204" pitchFamily="34" charset="0"/>
              <a:ea typeface="Microsoft YaHei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16FCAF-A532-476D-821B-778F546E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4443" y="6339556"/>
            <a:ext cx="42808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11E60E2-5F03-4AD1-8874-AA9ACC93B38D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4BE55-FF1D-4FE8-B47B-613691C8C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44" y="1252262"/>
            <a:ext cx="5167312" cy="2983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8077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896-42B1-4CEC-9C2C-3F4FEBF7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Radioactive Tracer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D70C5-B623-4581-9904-12B5D92D8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B1ADC744-27DC-4D40-A632-1215FB7A47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04" y="868209"/>
            <a:ext cx="3929296" cy="425923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C7BFFF-5EBA-4EFF-A16B-98C4537D8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19" y="5273177"/>
            <a:ext cx="8234362" cy="849156"/>
          </a:xfrm>
        </p:spPr>
        <p:txBody>
          <a:bodyPr>
            <a:normAutofit/>
          </a:bodyPr>
          <a:lstStyle/>
          <a:p>
            <a:r>
              <a:rPr lang="en-US" dirty="0"/>
              <a:t>Used for highly accurate real-time wear measurements for engine components</a:t>
            </a:r>
          </a:p>
        </p:txBody>
      </p:sp>
    </p:spTree>
    <p:extLst>
      <p:ext uri="{BB962C8B-B14F-4D97-AF65-F5344CB8AC3E}">
        <p14:creationId xmlns:p14="http://schemas.microsoft.com/office/powerpoint/2010/main" val="2539420639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6E2DE-5A14-4D70-88F3-EA5D2FB8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02" y="27159"/>
            <a:ext cx="8686800" cy="7514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i="0" kern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rPr>
              <a:t>Radiochemical Analysis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77281-395A-4E37-9965-5F4E96ED3B7B}"/>
              </a:ext>
            </a:extLst>
          </p:cNvPr>
          <p:cNvSpPr txBox="1"/>
          <p:nvPr/>
        </p:nvSpPr>
        <p:spPr>
          <a:xfrm>
            <a:off x="4191755" y="1014612"/>
            <a:ext cx="4696728" cy="2889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Alpha Spectrometry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Identifies and measures alpha particles emitted by radionuclides during decay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Gamma Spectrometry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Identifies and quantifies gamma-emitting radionuclides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Liquid Scintillation Counting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Quantifies low energy beta particles emitted by radionuclides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Gas Flow Proportional Counting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Quantifies alpha and beta particles emitted by radionuclides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Inductively Coupled Plasma – Mass Spectrometry (ICP-MS)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Measures most elements in the periodic table, including individual isotopes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472B85-812F-4C70-B288-23B3ABAE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4443" y="6339556"/>
            <a:ext cx="4280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11E60E2-5F03-4AD1-8874-AA9ACC93B38D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FE3960-510B-4DA4-A70C-258F38EFF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4" r="46804" b="2"/>
          <a:stretch/>
        </p:blipFill>
        <p:spPr>
          <a:xfrm>
            <a:off x="452438" y="990293"/>
            <a:ext cx="3694652" cy="293827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66B72-77B9-4591-B094-2969C67E1557}"/>
              </a:ext>
            </a:extLst>
          </p:cNvPr>
          <p:cNvSpPr txBox="1"/>
          <p:nvPr/>
        </p:nvSpPr>
        <p:spPr>
          <a:xfrm>
            <a:off x="343802" y="4450154"/>
            <a:ext cx="8222005" cy="1705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400" b="0" i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Radioactive materials and constituents are understood through radiochemistry.  To meet growing concerns about the radioactive levels in mixed wastes and other types of samples, we have a dedicated facility to identify and quantify more than 400 isotopes.  With a Broad Scope Radioactive Materials License issued by the Texas Department of State Health Services, we can possess, use, and store any radioisotope (atomic numbers 1 through 110) in any physical form, as long as the total activity of the sample does not exceed 1 millicurie per gram.  This unique, open-ended license allows SwRI to receive many samples that ordinary laboratories cannot handle.  We provide environmental analysis, radioactive tracer studies, nuclear medicinal analysis, and method development.</a:t>
            </a:r>
          </a:p>
        </p:txBody>
      </p:sp>
    </p:spTree>
    <p:extLst>
      <p:ext uri="{BB962C8B-B14F-4D97-AF65-F5344CB8AC3E}">
        <p14:creationId xmlns:p14="http://schemas.microsoft.com/office/powerpoint/2010/main" val="3243521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6707D-A75E-473B-A8A2-789084B2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02" y="-18106"/>
            <a:ext cx="8686800" cy="1317948"/>
          </a:xfrm>
        </p:spPr>
        <p:txBody>
          <a:bodyPr>
            <a:normAutofit/>
          </a:bodyPr>
          <a:lstStyle/>
          <a:p>
            <a:r>
              <a:rPr lang="en-US" dirty="0"/>
              <a:t>Center for Nuclear Waste Regulatory Analyses (CNWRA)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54D7F-7073-4417-8063-AAE2E3E76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5090" y="1422856"/>
            <a:ext cx="8293820" cy="4297633"/>
          </a:xfrm>
        </p:spPr>
        <p:txBody>
          <a:bodyPr/>
          <a:lstStyle/>
          <a:p>
            <a:r>
              <a:rPr lang="en-US" dirty="0"/>
              <a:t>Established in 1987 by U.S. Nuclear Regulatory Commission (NRC) as a Federally Funded Research and Development Center (FFRDC)</a:t>
            </a:r>
          </a:p>
          <a:p>
            <a:r>
              <a:rPr lang="en-US" dirty="0"/>
              <a:t>Chartered to assist NRC with Yucca Mountain licensing review</a:t>
            </a:r>
          </a:p>
          <a:p>
            <a:r>
              <a:rPr lang="en-US" dirty="0"/>
              <a:t>Significant support for NRC Safety Evaluation Report</a:t>
            </a:r>
          </a:p>
          <a:p>
            <a:r>
              <a:rPr lang="en-US" dirty="0"/>
              <a:t>Independent testing and analysis on behalf of NRC</a:t>
            </a:r>
          </a:p>
          <a:p>
            <a:r>
              <a:rPr lang="en-US" dirty="0"/>
              <a:t>Environmental adoption review and supplement support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D1CE-DBE3-47A6-AE47-A60370E6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Yucca Mountain.jpg">
            <a:extLst>
              <a:ext uri="{FF2B5EF4-FFF2-40B4-BE49-F238E27FC236}">
                <a16:creationId xmlns:a16="http://schemas.microsoft.com/office/drawing/2014/main" id="{949E8857-BC4F-4620-922D-95C027076D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2854" y="4514762"/>
            <a:ext cx="2799037" cy="1664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2E5F3D-C1A2-40B4-AE41-3C898C706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5"/>
          <a:stretch/>
        </p:blipFill>
        <p:spPr>
          <a:xfrm>
            <a:off x="5055491" y="4514762"/>
            <a:ext cx="2613935" cy="166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69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C2C54F78-C25B-4AC3-8F9A-E59D4B398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02" y="23252"/>
            <a:ext cx="8686800" cy="751442"/>
          </a:xfrm>
        </p:spPr>
        <p:txBody>
          <a:bodyPr/>
          <a:lstStyle/>
          <a:p>
            <a:r>
              <a:rPr lang="en-US" dirty="0"/>
              <a:t>Evaluating a Geologic Repository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228D941-1E26-45A3-95E0-099672020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8" y="982304"/>
            <a:ext cx="8234362" cy="5140029"/>
          </a:xfrm>
        </p:spPr>
        <p:txBody>
          <a:bodyPr>
            <a:normAutofit/>
          </a:bodyPr>
          <a:lstStyle/>
          <a:p>
            <a:r>
              <a:rPr lang="en-US" b="1" dirty="0"/>
              <a:t>Safety, Environmental, &amp; Regulatory </a:t>
            </a:r>
          </a:p>
          <a:p>
            <a:pPr lvl="1"/>
            <a:r>
              <a:rPr lang="en-US" dirty="0"/>
              <a:t>Transportation</a:t>
            </a:r>
          </a:p>
          <a:p>
            <a:pPr lvl="1"/>
            <a:r>
              <a:rPr lang="en-US" dirty="0"/>
              <a:t>Waste handling failure modes</a:t>
            </a:r>
          </a:p>
          <a:p>
            <a:pPr lvl="1"/>
            <a:r>
              <a:rPr lang="en-US" dirty="0"/>
              <a:t>Geomorphology/Geology</a:t>
            </a:r>
          </a:p>
          <a:p>
            <a:pPr lvl="1"/>
            <a:r>
              <a:rPr lang="en-US" dirty="0"/>
              <a:t>Seismology</a:t>
            </a:r>
          </a:p>
          <a:p>
            <a:pPr lvl="1"/>
            <a:r>
              <a:rPr lang="en-US" dirty="0"/>
              <a:t>Volcanology</a:t>
            </a:r>
          </a:p>
          <a:p>
            <a:pPr lvl="1"/>
            <a:r>
              <a:rPr lang="en-US" dirty="0"/>
              <a:t>Hydrology</a:t>
            </a:r>
          </a:p>
          <a:p>
            <a:pPr lvl="1"/>
            <a:r>
              <a:rPr lang="en-US" dirty="0"/>
              <a:t>Geochemistry</a:t>
            </a:r>
          </a:p>
          <a:p>
            <a:pPr lvl="1"/>
            <a:r>
              <a:rPr lang="en-US" dirty="0"/>
              <a:t>Corrosion</a:t>
            </a:r>
          </a:p>
          <a:p>
            <a:pPr lvl="1"/>
            <a:r>
              <a:rPr lang="en-US" dirty="0"/>
              <a:t>Biosphere (Health Physics)</a:t>
            </a:r>
          </a:p>
          <a:p>
            <a:pPr lvl="1"/>
            <a:r>
              <a:rPr lang="en-US" dirty="0"/>
              <a:t>Performance Assessment</a:t>
            </a:r>
          </a:p>
          <a:p>
            <a:r>
              <a:rPr lang="en-US" b="1" dirty="0"/>
              <a:t>Laboratory, Field, Modeling</a:t>
            </a:r>
            <a:endParaRPr lang="en-US" dirty="0"/>
          </a:p>
          <a:p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6EE6E3F-1367-482C-83E8-96EC07FE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3496" y="6348609"/>
            <a:ext cx="428080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4" name="Picture 13" descr="wellhead2">
            <a:extLst>
              <a:ext uri="{FF2B5EF4-FFF2-40B4-BE49-F238E27FC236}">
                <a16:creationId xmlns:a16="http://schemas.microsoft.com/office/drawing/2014/main" id="{B198C9EF-026D-4FA2-A8AE-4A029F8C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2202" y="1051524"/>
            <a:ext cx="2715334" cy="20365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3" descr="fig-15">
            <a:extLst>
              <a:ext uri="{FF2B5EF4-FFF2-40B4-BE49-F238E27FC236}">
                <a16:creationId xmlns:a16="http://schemas.microsoft.com/office/drawing/2014/main" id="{BBDC8E44-E456-4D66-BAAB-17867AFEE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7202" y="2226090"/>
            <a:ext cx="1968429" cy="262628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052" descr="seismic">
            <a:extLst>
              <a:ext uri="{FF2B5EF4-FFF2-40B4-BE49-F238E27FC236}">
                <a16:creationId xmlns:a16="http://schemas.microsoft.com/office/drawing/2014/main" id="{2057BD80-FB0E-47F2-88BF-AD153321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43" y="3993697"/>
            <a:ext cx="2897593" cy="20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66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802" y="27159"/>
            <a:ext cx="8686800" cy="751442"/>
          </a:xfrm>
        </p:spPr>
        <p:txBody>
          <a:bodyPr/>
          <a:lstStyle/>
          <a:p>
            <a:r>
              <a:rPr lang="en-US"/>
              <a:t>SwRI in the 1950s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9797" y="1411880"/>
            <a:ext cx="5071284" cy="4027876"/>
          </a:xfrm>
          <a:noFill/>
        </p:spPr>
        <p:txBody>
          <a:bodyPr/>
          <a:lstStyle/>
          <a:p>
            <a:r>
              <a:rPr lang="en-US" sz="2600" dirty="0"/>
              <a:t>Nonprofit</a:t>
            </a:r>
          </a:p>
          <a:p>
            <a:r>
              <a:rPr lang="en-US" sz="2600" dirty="0"/>
              <a:t>1947 Tom Slick signed charter</a:t>
            </a:r>
          </a:p>
          <a:p>
            <a:r>
              <a:rPr lang="en-US" sz="2600" dirty="0"/>
              <a:t>Initial budget &lt;$100,000</a:t>
            </a:r>
          </a:p>
          <a:p>
            <a:r>
              <a:rPr lang="en-US" sz="2600" dirty="0"/>
              <a:t>Fewer than 20 employees</a:t>
            </a:r>
          </a:p>
          <a:p>
            <a:r>
              <a:rPr lang="en-US" sz="2600" dirty="0"/>
              <a:t>64 projects in the first year</a:t>
            </a:r>
          </a:p>
          <a:p>
            <a:r>
              <a:rPr lang="en-US" sz="2600" dirty="0"/>
              <a:t>By 1958</a:t>
            </a:r>
          </a:p>
          <a:p>
            <a:pPr lvl="1"/>
            <a:r>
              <a:rPr lang="en-US" sz="2600" dirty="0"/>
              <a:t>Revenue exceeding</a:t>
            </a:r>
            <a:br>
              <a:rPr lang="en-US" sz="2600" dirty="0"/>
            </a:br>
            <a:r>
              <a:rPr lang="en-US" sz="2600" dirty="0"/>
              <a:t>$4.5 million</a:t>
            </a:r>
          </a:p>
          <a:p>
            <a:pPr lvl="1"/>
            <a:r>
              <a:rPr lang="en-US" sz="2600" dirty="0"/>
              <a:t>437 employees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68923" y="6339556"/>
            <a:ext cx="2133600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" name="Picture 2" descr="S:\Graphics\FTapia\67-Bates PPT\oldaerial.jpg"/>
          <p:cNvPicPr>
            <a:picLocks noChangeArrowheads="1"/>
          </p:cNvPicPr>
          <p:nvPr/>
        </p:nvPicPr>
        <p:blipFill>
          <a:blip r:embed="rId3" r:link="rId4" cstate="email">
            <a:lum bright="15000" contrast="14000"/>
          </a:blip>
          <a:srcRect/>
          <a:stretch>
            <a:fillRect/>
          </a:stretch>
        </p:blipFill>
        <p:spPr bwMode="auto">
          <a:xfrm>
            <a:off x="4506687" y="2456795"/>
            <a:ext cx="4184876" cy="2861659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776477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1C40B-93FF-488D-8AD1-A87444BB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02" y="4876"/>
            <a:ext cx="8686800" cy="955145"/>
          </a:xfrm>
        </p:spPr>
        <p:txBody>
          <a:bodyPr>
            <a:normAutofit/>
          </a:bodyPr>
          <a:lstStyle/>
          <a:p>
            <a:r>
              <a:rPr lang="en-US" sz="3200" dirty="0"/>
              <a:t>Recent Work on Low-Level Waste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2004-FF1E-4A12-9A19-BB44B8ED6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82304"/>
            <a:ext cx="4741088" cy="520078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Dose calculations to support NRC technical basis document on disposal of greater-than-Class C (GTCC) and transuranic (TRU) waste under 10 CFR Part 61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Acute and chronic doses under intruder and accident scenarios; CNWRA-developed BDOSE™ (ADAMS ML19192A200)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Offsite groundwater pathway dose; </a:t>
            </a:r>
            <a:r>
              <a:rPr lang="en-US" sz="1800" dirty="0" err="1"/>
              <a:t>GoldSim</a:t>
            </a:r>
            <a:r>
              <a:rPr lang="en-US" sz="1800" baseline="30000" dirty="0"/>
              <a:t>® </a:t>
            </a:r>
            <a:r>
              <a:rPr lang="en-US" sz="1800" dirty="0"/>
              <a:t>(ADAMS ML19191A019)</a:t>
            </a:r>
            <a:endParaRPr lang="en-US" sz="1800" baseline="30000" dirty="0"/>
          </a:p>
          <a:p>
            <a:r>
              <a:rPr lang="en-US" sz="2000" dirty="0"/>
              <a:t>Insights into how the radiological properties of various GTCC waste streams and exposure scenario considerations may affect required compliance demonstrations for disposal of GTCC waste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32DAB-D77A-43A9-BCBB-98BD1259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9D01B-911B-4EF7-959D-15029C196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28"/>
          <a:stretch/>
        </p:blipFill>
        <p:spPr>
          <a:xfrm>
            <a:off x="4616043" y="1510915"/>
            <a:ext cx="4289513" cy="41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24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2AEE-5149-449A-BC3B-338C787A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02" y="27159"/>
            <a:ext cx="8686800" cy="751442"/>
          </a:xfrm>
        </p:spPr>
        <p:txBody>
          <a:bodyPr>
            <a:normAutofit/>
          </a:bodyPr>
          <a:lstStyle/>
          <a:p>
            <a:r>
              <a:rPr lang="en-US" dirty="0"/>
              <a:t>Enhancing Radiological Dose Models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CAC5-4C1F-40C9-AE68-ED4B2189F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0343" y="6339556"/>
            <a:ext cx="412179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561F5232-907F-4818-8AA3-528BFE61D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37" y="863493"/>
            <a:ext cx="5955126" cy="5194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852000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37E26-BA8D-4ABD-BAFF-373E012E3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1" y="153319"/>
            <a:ext cx="8965362" cy="751442"/>
          </a:xfrm>
        </p:spPr>
        <p:txBody>
          <a:bodyPr>
            <a:noAutofit/>
          </a:bodyPr>
          <a:lstStyle/>
          <a:p>
            <a:r>
              <a:rPr lang="en-US" sz="3200" dirty="0"/>
              <a:t>Work on Wastes Incidental to Reprocessing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006C7-BD46-4548-AB7E-3D6EF938F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19" y="1052144"/>
            <a:ext cx="8234362" cy="5140029"/>
          </a:xfrm>
        </p:spPr>
        <p:txBody>
          <a:bodyPr/>
          <a:lstStyle/>
          <a:p>
            <a:r>
              <a:rPr lang="en-US" sz="2000" dirty="0"/>
              <a:t>Many years of technical assistance for NRC’s consultation and monitoring role with respect to DOE non-high-level waste determinations at legacy sites</a:t>
            </a:r>
          </a:p>
          <a:p>
            <a:r>
              <a:rPr lang="en-US" sz="2000" dirty="0"/>
              <a:t>Technical reviews of reports on tank cleanup and closure, as well as saltstone waste disposal, with emphasis on compliance with 10 CFR Part 61 performance objectives</a:t>
            </a:r>
          </a:p>
          <a:p>
            <a:r>
              <a:rPr lang="en-US" sz="2000" dirty="0"/>
              <a:t>Independent research on cementitious material physical behavior and grout waste form performance (e.g., Tc-99 leaching from saltstone)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32120-C1A6-4446-B982-EDD9CF0F5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A099F-0E82-4870-A2E0-9A52C366C3D9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2"/>
          <a:stretch/>
        </p:blipFill>
        <p:spPr bwMode="auto">
          <a:xfrm>
            <a:off x="770064" y="4023617"/>
            <a:ext cx="4184909" cy="216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45D553-5F17-4479-B2FC-929F6026CB2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20166" r="23551" b="35190"/>
          <a:stretch/>
        </p:blipFill>
        <p:spPr bwMode="auto">
          <a:xfrm>
            <a:off x="5839097" y="4023617"/>
            <a:ext cx="2698013" cy="216855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9223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Baseline and Operational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88" y="875211"/>
            <a:ext cx="3972698" cy="53165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sz="1800" dirty="0"/>
              <a:t>MCNP shielding and criticality analyses for anticipated operations</a:t>
            </a:r>
          </a:p>
          <a:p>
            <a:pPr marL="342900" indent="-342900">
              <a:spcBef>
                <a:spcPts val="0"/>
              </a:spcBef>
            </a:pPr>
            <a:r>
              <a:rPr lang="en-US" sz="1800" dirty="0"/>
              <a:t>Evaluated conditions and contamination at commercial and defense program sites</a:t>
            </a:r>
          </a:p>
          <a:p>
            <a:pPr marL="342900" indent="-342900">
              <a:spcBef>
                <a:spcPts val="0"/>
              </a:spcBef>
            </a:pPr>
            <a:r>
              <a:rPr lang="en-US" sz="1800" dirty="0"/>
              <a:t>Radiological surveys from ground-based and aerial platforms</a:t>
            </a:r>
          </a:p>
          <a:p>
            <a:pPr marL="342900" indent="-342900">
              <a:spcBef>
                <a:spcPts val="0"/>
              </a:spcBef>
            </a:pPr>
            <a:r>
              <a:rPr lang="en-US" sz="1800" dirty="0"/>
              <a:t>Field sampling and laboratory analyses for gaseous, liquid, and solid effluents</a:t>
            </a:r>
          </a:p>
          <a:p>
            <a:pPr marL="342900" indent="-342900">
              <a:spcBef>
                <a:spcPts val="0"/>
              </a:spcBef>
            </a:pPr>
            <a:r>
              <a:rPr lang="en-US" sz="1800" dirty="0"/>
              <a:t>Modeled release and transport of contaminants</a:t>
            </a:r>
          </a:p>
          <a:p>
            <a:pPr marL="342900" indent="-342900">
              <a:spcBef>
                <a:spcPts val="0"/>
              </a:spcBef>
            </a:pPr>
            <a:r>
              <a:rPr lang="en-US" sz="1800" dirty="0"/>
              <a:t>Assessed airborne releases and indoor </a:t>
            </a:r>
            <a:r>
              <a:rPr lang="en-US" sz="1800" dirty="0" err="1"/>
              <a:t>resuspension</a:t>
            </a:r>
            <a:endParaRPr lang="en-US" sz="1800" dirty="0"/>
          </a:p>
          <a:p>
            <a:pPr marL="342900" indent="-342900">
              <a:spcBef>
                <a:spcPts val="0"/>
              </a:spcBef>
            </a:pPr>
            <a:r>
              <a:rPr lang="en-US" sz="1800" dirty="0"/>
              <a:t>Calculated dose and risk for workers and the public under normal and accident conditions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34086" y="3344017"/>
            <a:ext cx="2143898" cy="267534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254" y="1486958"/>
            <a:ext cx="2421259" cy="168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439201"/>
            <a:ext cx="27336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 descr="NPPwork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046212"/>
            <a:ext cx="2641913" cy="198143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2677-7151-4EE9-B3EE-2B27023DF89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45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B7687B-2C4A-4E66-AD81-5F1F35A1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t>34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8DD1915-5ED8-4958-8E33-C655BA4104EF}"/>
              </a:ext>
            </a:extLst>
          </p:cNvPr>
          <p:cNvSpPr txBox="1">
            <a:spLocks/>
          </p:cNvSpPr>
          <p:nvPr/>
        </p:nvSpPr>
        <p:spPr>
          <a:xfrm>
            <a:off x="343802" y="23251"/>
            <a:ext cx="8686800" cy="7514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Related Work Areas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73B1FD7-241C-4105-90AE-A713E0644F44}"/>
              </a:ext>
            </a:extLst>
          </p:cNvPr>
          <p:cNvSpPr txBox="1">
            <a:spLocks/>
          </p:cNvSpPr>
          <p:nvPr/>
        </p:nvSpPr>
        <p:spPr>
          <a:xfrm>
            <a:off x="8683496" y="6348609"/>
            <a:ext cx="428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Gill Sans Std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1E60E2-5F03-4AD1-8874-AA9ACC93B38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433AC48-CAAC-4346-93AC-64DE917A02D8}"/>
              </a:ext>
            </a:extLst>
          </p:cNvPr>
          <p:cNvSpPr txBox="1">
            <a:spLocks/>
          </p:cNvSpPr>
          <p:nvPr/>
        </p:nvSpPr>
        <p:spPr>
          <a:xfrm>
            <a:off x="567805" y="973833"/>
            <a:ext cx="3295778" cy="681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Nuclear Power Plant Safety Reviews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BB95B8C-76AF-4D85-B8C2-E5196EC604C5}"/>
              </a:ext>
            </a:extLst>
          </p:cNvPr>
          <p:cNvSpPr txBox="1">
            <a:spLocks/>
          </p:cNvSpPr>
          <p:nvPr/>
        </p:nvSpPr>
        <p:spPr>
          <a:xfrm>
            <a:off x="4975842" y="973833"/>
            <a:ext cx="3295778" cy="681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Spent Fuel Storage and Transportation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7F3596-3CBA-4563-8856-ABBDE645D8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7" t="781" r="14416" b="24401"/>
          <a:stretch/>
        </p:blipFill>
        <p:spPr>
          <a:xfrm>
            <a:off x="879598" y="4168425"/>
            <a:ext cx="2829282" cy="165041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E486FC-F2D2-4731-B0DC-4475D0073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96" y="1610578"/>
            <a:ext cx="2479588" cy="1859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5639B1-910B-4651-A4EE-6824D37D64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9970" r="25315" b="28529"/>
          <a:stretch/>
        </p:blipFill>
        <p:spPr>
          <a:xfrm>
            <a:off x="5394433" y="1594922"/>
            <a:ext cx="2650648" cy="1927744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56914FA-E434-4897-8AE8-A9A79FA7596D}"/>
              </a:ext>
            </a:extLst>
          </p:cNvPr>
          <p:cNvSpPr txBox="1">
            <a:spLocks/>
          </p:cNvSpPr>
          <p:nvPr/>
        </p:nvSpPr>
        <p:spPr>
          <a:xfrm>
            <a:off x="4922110" y="3522666"/>
            <a:ext cx="3295778" cy="52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Fire Protection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F6B7A4A-86D4-4C28-9F60-301D868A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7460" y="4041691"/>
            <a:ext cx="2760879" cy="184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3CF12785-79EE-46ED-B388-687AE4C6078D}"/>
              </a:ext>
            </a:extLst>
          </p:cNvPr>
          <p:cNvSpPr txBox="1">
            <a:spLocks/>
          </p:cNvSpPr>
          <p:nvPr/>
        </p:nvSpPr>
        <p:spPr>
          <a:xfrm>
            <a:off x="687031" y="3521625"/>
            <a:ext cx="3295778" cy="52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Hazard Assessment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63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D269C-D6F5-4BF5-B96D-32DE6A84F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Evaluations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FA9C1D-A41A-4B72-B543-885714132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0087" y="858985"/>
            <a:ext cx="6709378" cy="5140029"/>
          </a:xfrm>
        </p:spPr>
        <p:txBody>
          <a:bodyPr>
            <a:normAutofit/>
          </a:bodyPr>
          <a:lstStyle/>
          <a:p>
            <a:r>
              <a:rPr lang="en-US" dirty="0"/>
              <a:t>NEPA and regulatory documentation</a:t>
            </a:r>
          </a:p>
          <a:p>
            <a:r>
              <a:rPr lang="en-US" dirty="0"/>
              <a:t>Site characterization</a:t>
            </a:r>
          </a:p>
          <a:p>
            <a:r>
              <a:rPr lang="en-US" dirty="0"/>
              <a:t>Facilities across the nuclear cycle</a:t>
            </a:r>
          </a:p>
          <a:p>
            <a:pPr lvl="1"/>
            <a:r>
              <a:rPr lang="en-US" dirty="0"/>
              <a:t>Uranium mining and milling</a:t>
            </a:r>
          </a:p>
          <a:p>
            <a:pPr lvl="1"/>
            <a:r>
              <a:rPr lang="en-US" dirty="0"/>
              <a:t>Fuel fabrication</a:t>
            </a:r>
          </a:p>
          <a:p>
            <a:pPr lvl="1"/>
            <a:r>
              <a:rPr lang="en-US" dirty="0"/>
              <a:t>Spent fuel storage</a:t>
            </a:r>
          </a:p>
          <a:p>
            <a:pPr lvl="1"/>
            <a:r>
              <a:rPr lang="en-US" dirty="0"/>
              <a:t>Disposal</a:t>
            </a:r>
          </a:p>
          <a:p>
            <a:pPr lvl="1"/>
            <a:r>
              <a:rPr lang="en-US" dirty="0"/>
              <a:t>Reprocessing</a:t>
            </a:r>
          </a:p>
          <a:p>
            <a:pPr lvl="1"/>
            <a:r>
              <a:rPr lang="en-US" dirty="0"/>
              <a:t>Legacy 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0BF33-0FBF-4600-8340-643BEB94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2DA4B-BE1C-4D47-AF6F-2FEFBEC03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506" y="2826513"/>
            <a:ext cx="5550704" cy="325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41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9522B839-3CD3-4E1F-98DA-FE05194E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02" y="81477"/>
            <a:ext cx="8686800" cy="1143000"/>
          </a:xfrm>
        </p:spPr>
        <p:txBody>
          <a:bodyPr/>
          <a:lstStyle/>
          <a:p>
            <a:r>
              <a:rPr lang="en-US" dirty="0"/>
              <a:t>Public Outreach and Stakeholder Engagement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1EF355E-6A14-4323-9FDA-9ED62C2D6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8" y="1489300"/>
            <a:ext cx="4670133" cy="4567468"/>
          </a:xfrm>
        </p:spPr>
        <p:txBody>
          <a:bodyPr/>
          <a:lstStyle/>
          <a:p>
            <a:r>
              <a:rPr lang="en-US" dirty="0"/>
              <a:t>Needed because of increased public scrutiny and awareness; strong influence of social media</a:t>
            </a:r>
          </a:p>
          <a:p>
            <a:r>
              <a:rPr lang="en-US" dirty="0"/>
              <a:t>Concerns often related to “perceived risk”</a:t>
            </a:r>
          </a:p>
          <a:p>
            <a:r>
              <a:rPr lang="en-US" dirty="0"/>
              <a:t>Need proactive, holistic approach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BFA146B-E63A-4A9B-8C10-F0A73F72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2030" y="6348609"/>
            <a:ext cx="409545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5" name="Picture 3" descr="D:\PO Pics\WC Meeting pics\Charlotte by Jim Brown (public)\DSCN1255.JPG">
            <a:extLst>
              <a:ext uri="{FF2B5EF4-FFF2-40B4-BE49-F238E27FC236}">
                <a16:creationId xmlns:a16="http://schemas.microsoft.com/office/drawing/2014/main" id="{56054B61-992B-4D68-B87E-CAC925D67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97" y="1329383"/>
            <a:ext cx="3105698" cy="215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ontent Placeholder 9">
            <a:extLst>
              <a:ext uri="{FF2B5EF4-FFF2-40B4-BE49-F238E27FC236}">
                <a16:creationId xmlns:a16="http://schemas.microsoft.com/office/drawing/2014/main" id="{9A39A118-822A-4178-905A-C23C2C0910C0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t="34184" r="6638" b="4047"/>
          <a:stretch/>
        </p:blipFill>
        <p:spPr>
          <a:xfrm>
            <a:off x="961970" y="4176728"/>
            <a:ext cx="3450114" cy="1981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A13DAE-D0DD-4FFA-B2B0-6BE1CBDFD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3" y="4176727"/>
            <a:ext cx="3826381" cy="1981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94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9522B839-3CD3-4E1F-98DA-FE05194E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02" y="81477"/>
            <a:ext cx="8686800" cy="1143000"/>
          </a:xfrm>
        </p:spPr>
        <p:txBody>
          <a:bodyPr/>
          <a:lstStyle/>
          <a:p>
            <a:r>
              <a:rPr lang="en-US" dirty="0"/>
              <a:t>Public Outreach and Stakeholder Engagement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1EF355E-6A14-4323-9FDA-9ED62C2D6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8" y="1489300"/>
            <a:ext cx="4258977" cy="4567468"/>
          </a:xfrm>
        </p:spPr>
        <p:txBody>
          <a:bodyPr>
            <a:normAutofit fontScale="92500"/>
          </a:bodyPr>
          <a:lstStyle/>
          <a:p>
            <a:r>
              <a:rPr lang="en-US" dirty="0"/>
              <a:t>Communication planning</a:t>
            </a:r>
          </a:p>
          <a:p>
            <a:r>
              <a:rPr lang="en-US" dirty="0"/>
              <a:t>Identification of key stakeholders</a:t>
            </a:r>
          </a:p>
          <a:p>
            <a:r>
              <a:rPr lang="en-US" dirty="0"/>
              <a:t>Effective public engagement (meetings, workshops) to collect and distribute meaningful information</a:t>
            </a:r>
          </a:p>
          <a:p>
            <a:r>
              <a:rPr lang="en-US" dirty="0"/>
              <a:t>Plain-language materials explaining technical content</a:t>
            </a:r>
          </a:p>
          <a:p>
            <a:r>
              <a:rPr lang="en-US" dirty="0"/>
              <a:t>Public comment response</a:t>
            </a:r>
          </a:p>
          <a:p>
            <a:r>
              <a:rPr lang="en-US" dirty="0"/>
              <a:t>FAQs and recovery planning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BFA146B-E63A-4A9B-8C10-F0A73F72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2030" y="6348609"/>
            <a:ext cx="409545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0AD0A5-B0AB-4890-88D2-9855151C8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78" y="1431447"/>
            <a:ext cx="3522950" cy="2341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E9BA51-A8B3-4BC3-BF90-F4A4F8ED8F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5"/>
          <a:stretch/>
        </p:blipFill>
        <p:spPr>
          <a:xfrm>
            <a:off x="4811122" y="4122729"/>
            <a:ext cx="4026862" cy="2036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99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AE3F6-572B-4EF1-9CD2-E8951022E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Independent, advanced science and applied technology.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87E018-88B9-4FE6-8D6F-12DF209FA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885" r="13052" b="6194"/>
          <a:stretch/>
        </p:blipFill>
        <p:spPr>
          <a:xfrm>
            <a:off x="2094305" y="1257535"/>
            <a:ext cx="5185793" cy="49743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D834A-AB2F-41D2-BEA8-352D8459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19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72"/>
            <a:ext cx="9144000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038" y="5715000"/>
            <a:ext cx="6318504" cy="521208"/>
          </a:xfrm>
        </p:spPr>
        <p:txBody>
          <a:bodyPr>
            <a:normAutofit fontScale="90000"/>
          </a:bodyPr>
          <a:lstStyle/>
          <a:p>
            <a:pPr algn="r"/>
            <a:r>
              <a:rPr lang="en-US" sz="2200" b="0" dirty="0">
                <a:latin typeface="Gill Sans Std" pitchFamily="34" charset="0"/>
              </a:rPr>
              <a:t>Advanced science. Applied technology.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558" y="5377949"/>
            <a:ext cx="6729984" cy="338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A927359-FB8D-4A9D-8EA6-62666A34D51A}"/>
              </a:ext>
            </a:extLst>
          </p:cNvPr>
          <p:cNvSpPr txBox="1">
            <a:spLocks/>
          </p:cNvSpPr>
          <p:nvPr/>
        </p:nvSpPr>
        <p:spPr>
          <a:xfrm>
            <a:off x="4500117" y="1608225"/>
            <a:ext cx="4038600" cy="23251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6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b="1" dirty="0"/>
              <a:t>Miriam Juckett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="1" dirty="0"/>
              <a:t>Senior Program Manager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="1" dirty="0">
                <a:hlinkClick r:id="rId5"/>
              </a:rPr>
              <a:t>mjuckett@swri.org</a:t>
            </a:r>
            <a:endParaRPr lang="en-US" b="1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="1" dirty="0"/>
              <a:t>210.522.3266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="1" dirty="0"/>
              <a:t>www.swri.org</a:t>
            </a:r>
          </a:p>
        </p:txBody>
      </p:sp>
    </p:spTree>
    <p:extLst>
      <p:ext uri="{BB962C8B-B14F-4D97-AF65-F5344CB8AC3E}">
        <p14:creationId xmlns:p14="http://schemas.microsoft.com/office/powerpoint/2010/main" val="338598933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SwRI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20049" r="14965" b="13223"/>
          <a:stretch/>
        </p:blipFill>
        <p:spPr>
          <a:xfrm>
            <a:off x="-100584" y="1311529"/>
            <a:ext cx="6629401" cy="4279392"/>
          </a:xfrm>
          <a:prstGeom prst="rect">
            <a:avLst/>
          </a:prstGeom>
          <a:ln w="28575">
            <a:noFill/>
          </a:ln>
          <a:effectLst>
            <a:softEdge rad="112522"/>
          </a:effec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13255" y="1729734"/>
            <a:ext cx="4524268" cy="3540694"/>
          </a:xfrm>
          <a:solidFill>
            <a:srgbClr val="1946BA">
              <a:alpha val="60000"/>
            </a:srgbClr>
          </a:solidFill>
        </p:spPr>
        <p:txBody>
          <a:bodyPr>
            <a:normAutofit/>
          </a:bodyPr>
          <a:lstStyle/>
          <a:p>
            <a:pPr marL="176213" lvl="1" indent="-233363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Nonprofit</a:t>
            </a:r>
          </a:p>
          <a:p>
            <a:pPr marL="176213" lvl="1" indent="-233363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More than 2,700 employees</a:t>
            </a:r>
            <a:endParaRPr lang="en-US" dirty="0"/>
          </a:p>
          <a:p>
            <a:pPr marL="176213" lvl="1" indent="-233363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More than 1,500 acres /6.1 km</a:t>
            </a:r>
            <a:r>
              <a:rPr lang="en-US" sz="2400" baseline="30000" dirty="0"/>
              <a:t>2 </a:t>
            </a:r>
            <a:br>
              <a:rPr lang="en-US" sz="2400" baseline="30000" dirty="0"/>
            </a:br>
            <a:r>
              <a:rPr lang="en-US" sz="2400" baseline="30000" dirty="0"/>
              <a:t> </a:t>
            </a:r>
            <a:r>
              <a:rPr lang="en-US" sz="2400" dirty="0"/>
              <a:t>facility in San Antonio, Texas</a:t>
            </a:r>
          </a:p>
          <a:p>
            <a:pPr marL="176213" lvl="1" indent="-233363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More than 2.3 million ft</a:t>
            </a:r>
            <a:r>
              <a:rPr lang="en-US" sz="2400" baseline="30000" dirty="0"/>
              <a:t>2</a:t>
            </a:r>
            <a:r>
              <a:rPr lang="en-US" sz="2400" dirty="0"/>
              <a:t> /</a:t>
            </a:r>
            <a:br>
              <a:rPr lang="en-US" sz="2400" dirty="0"/>
            </a:br>
            <a:r>
              <a:rPr lang="en-US" sz="2400" dirty="0"/>
              <a:t> 214,000 m</a:t>
            </a:r>
            <a:r>
              <a:rPr lang="en-US" sz="2400" baseline="30000" dirty="0"/>
              <a:t>2</a:t>
            </a:r>
            <a:r>
              <a:rPr lang="en-US" sz="2400" dirty="0"/>
              <a:t> of laboratories,</a:t>
            </a:r>
            <a:br>
              <a:rPr lang="en-US" sz="2400" dirty="0"/>
            </a:br>
            <a:r>
              <a:rPr lang="en-US" sz="2400" dirty="0"/>
              <a:t> workshops &amp; offices</a:t>
            </a:r>
          </a:p>
          <a:p>
            <a:pPr marL="176213" lvl="1" indent="-233363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More than 1400 patents</a:t>
            </a:r>
          </a:p>
          <a:p>
            <a:pPr marL="176213" lvl="1" indent="-233363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50 </a:t>
            </a:r>
            <a:r>
              <a:rPr lang="en-US" sz="2400" i="1" dirty="0"/>
              <a:t>R&amp;D 100 </a:t>
            </a:r>
            <a:r>
              <a:rPr lang="en-US" sz="2400" dirty="0"/>
              <a:t>awards </a:t>
            </a:r>
          </a:p>
          <a:p>
            <a:pPr marL="176213" lvl="1" indent="-233363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176213" lvl="1" indent="-233363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176213" lvl="1" indent="-233363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722601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FB6A7C-FDF1-4E96-B105-09FA74919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1" y="400936"/>
            <a:ext cx="8229598" cy="561109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0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SwRI Sites Worldwide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82985" y="822561"/>
            <a:ext cx="8378031" cy="5302808"/>
            <a:chOff x="382985" y="822561"/>
            <a:chExt cx="8378031" cy="5302808"/>
          </a:xfrm>
        </p:grpSpPr>
        <p:pic>
          <p:nvPicPr>
            <p:cNvPr id="19" name="Picture 1098" descr="master map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2985" y="822561"/>
              <a:ext cx="8378031" cy="5302808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0" name="AutoShape 1028"/>
            <p:cNvSpPr>
              <a:spLocks noChangeAspect="1" noChangeArrowheads="1"/>
            </p:cNvSpPr>
            <p:nvPr/>
          </p:nvSpPr>
          <p:spPr bwMode="auto">
            <a:xfrm>
              <a:off x="4282430" y="5276171"/>
              <a:ext cx="170152" cy="160785"/>
            </a:xfrm>
            <a:prstGeom prst="star5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029"/>
            <p:cNvSpPr>
              <a:spLocks noChangeShapeType="1"/>
            </p:cNvSpPr>
            <p:nvPr/>
          </p:nvSpPr>
          <p:spPr bwMode="auto">
            <a:xfrm rot="21480000">
              <a:off x="4084847" y="4909320"/>
              <a:ext cx="234044" cy="40014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1030"/>
            <p:cNvSpPr txBox="1">
              <a:spLocks noChangeArrowheads="1"/>
            </p:cNvSpPr>
            <p:nvPr/>
          </p:nvSpPr>
          <p:spPr bwMode="auto">
            <a:xfrm>
              <a:off x="3437508" y="4510781"/>
              <a:ext cx="1334678" cy="402745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 dirty="0">
                  <a:latin typeface="Arial" charset="0"/>
                </a:rPr>
                <a:t>SwRI Headquarters</a:t>
              </a:r>
              <a:br>
                <a:rPr lang="en-US" sz="1000" b="1" dirty="0">
                  <a:latin typeface="Arial" charset="0"/>
                </a:rPr>
              </a:br>
              <a:r>
                <a:rPr lang="en-US" sz="1000" b="1" dirty="0">
                  <a:latin typeface="Arial" charset="0"/>
                </a:rPr>
                <a:t>San Antonio, TX</a:t>
              </a:r>
            </a:p>
          </p:txBody>
        </p:sp>
        <p:sp>
          <p:nvSpPr>
            <p:cNvPr id="23" name="Oval 1031"/>
            <p:cNvSpPr>
              <a:spLocks noChangeArrowheads="1"/>
            </p:cNvSpPr>
            <p:nvPr/>
          </p:nvSpPr>
          <p:spPr bwMode="auto">
            <a:xfrm>
              <a:off x="1407018" y="5313635"/>
              <a:ext cx="81173" cy="8117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032"/>
            <p:cNvSpPr>
              <a:spLocks noChangeShapeType="1"/>
            </p:cNvSpPr>
            <p:nvPr/>
          </p:nvSpPr>
          <p:spPr bwMode="auto">
            <a:xfrm rot="10989474">
              <a:off x="1472581" y="5369832"/>
              <a:ext cx="440210" cy="29971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1043"/>
            <p:cNvSpPr>
              <a:spLocks noChangeArrowheads="1"/>
            </p:cNvSpPr>
            <p:nvPr/>
          </p:nvSpPr>
          <p:spPr bwMode="auto">
            <a:xfrm>
              <a:off x="8375441" y="5669548"/>
              <a:ext cx="81173" cy="8117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044"/>
            <p:cNvSpPr>
              <a:spLocks noChangeShapeType="1"/>
            </p:cNvSpPr>
            <p:nvPr/>
          </p:nvSpPr>
          <p:spPr bwMode="auto">
            <a:xfrm rot="19496722">
              <a:off x="7743226" y="5516569"/>
              <a:ext cx="569774" cy="3886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1045"/>
            <p:cNvSpPr txBox="1">
              <a:spLocks noChangeArrowheads="1"/>
            </p:cNvSpPr>
            <p:nvPr/>
          </p:nvSpPr>
          <p:spPr bwMode="auto">
            <a:xfrm>
              <a:off x="6551713" y="5517232"/>
              <a:ext cx="1155722" cy="393438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 dirty="0">
                  <a:latin typeface="Arial" charset="0"/>
                </a:rPr>
                <a:t>United Kingdom</a:t>
              </a:r>
              <a:br>
                <a:rPr lang="en-US" sz="1000" b="1" dirty="0">
                  <a:latin typeface="Arial" charset="0"/>
                </a:rPr>
              </a:br>
              <a:r>
                <a:rPr lang="en-US" sz="1000" b="1" dirty="0">
                  <a:latin typeface="Arial" charset="0"/>
                </a:rPr>
                <a:t>Div. 03</a:t>
              </a:r>
            </a:p>
          </p:txBody>
        </p:sp>
        <p:sp>
          <p:nvSpPr>
            <p:cNvPr id="29" name="Oval 1052"/>
            <p:cNvSpPr>
              <a:spLocks noChangeArrowheads="1"/>
            </p:cNvSpPr>
            <p:nvPr/>
          </p:nvSpPr>
          <p:spPr bwMode="auto">
            <a:xfrm>
              <a:off x="6698898" y="4480047"/>
              <a:ext cx="81173" cy="8117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1067"/>
            <p:cNvSpPr>
              <a:spLocks noChangeArrowheads="1"/>
            </p:cNvSpPr>
            <p:nvPr/>
          </p:nvSpPr>
          <p:spPr bwMode="auto">
            <a:xfrm>
              <a:off x="6286787" y="2513153"/>
              <a:ext cx="81173" cy="8117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1068"/>
            <p:cNvSpPr>
              <a:spLocks noChangeShapeType="1"/>
            </p:cNvSpPr>
            <p:nvPr/>
          </p:nvSpPr>
          <p:spPr bwMode="auto">
            <a:xfrm rot="21396367">
              <a:off x="6049511" y="2044844"/>
              <a:ext cx="237276" cy="46674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 Box 1069"/>
            <p:cNvSpPr txBox="1">
              <a:spLocks noChangeArrowheads="1"/>
            </p:cNvSpPr>
            <p:nvPr/>
          </p:nvSpPr>
          <p:spPr bwMode="auto">
            <a:xfrm>
              <a:off x="5617108" y="1791959"/>
              <a:ext cx="1019349" cy="402745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>
                  <a:latin typeface="Arial" charset="0"/>
                </a:rPr>
                <a:t>Ann Arbor, MI</a:t>
              </a:r>
            </a:p>
            <a:p>
              <a:pPr algn="ctr" eaLnBrk="0" hangingPunct="0"/>
              <a:r>
                <a:rPr lang="en-US" sz="1000" b="1">
                  <a:latin typeface="Arial" charset="0"/>
                </a:rPr>
                <a:t>Div. 03</a:t>
              </a:r>
            </a:p>
          </p:txBody>
        </p:sp>
        <p:sp>
          <p:nvSpPr>
            <p:cNvPr id="33" name="Oval 1070"/>
            <p:cNvSpPr>
              <a:spLocks noChangeArrowheads="1"/>
            </p:cNvSpPr>
            <p:nvPr/>
          </p:nvSpPr>
          <p:spPr bwMode="auto">
            <a:xfrm>
              <a:off x="4519705" y="4133499"/>
              <a:ext cx="81173" cy="8117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1073"/>
            <p:cNvSpPr>
              <a:spLocks noChangeArrowheads="1"/>
            </p:cNvSpPr>
            <p:nvPr/>
          </p:nvSpPr>
          <p:spPr bwMode="auto">
            <a:xfrm>
              <a:off x="3217809" y="3121954"/>
              <a:ext cx="81173" cy="8117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1074"/>
            <p:cNvSpPr>
              <a:spLocks noChangeArrowheads="1"/>
            </p:cNvSpPr>
            <p:nvPr/>
          </p:nvSpPr>
          <p:spPr bwMode="auto">
            <a:xfrm>
              <a:off x="2262460" y="2822237"/>
              <a:ext cx="81173" cy="8117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079"/>
            <p:cNvSpPr>
              <a:spLocks noChangeShapeType="1"/>
            </p:cNvSpPr>
            <p:nvPr/>
          </p:nvSpPr>
          <p:spPr bwMode="auto">
            <a:xfrm rot="4525508">
              <a:off x="3163172" y="2755113"/>
              <a:ext cx="391818" cy="266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1080"/>
            <p:cNvSpPr txBox="1">
              <a:spLocks noChangeArrowheads="1"/>
            </p:cNvSpPr>
            <p:nvPr/>
          </p:nvSpPr>
          <p:spPr bwMode="auto">
            <a:xfrm>
              <a:off x="3156930" y="2391393"/>
              <a:ext cx="921006" cy="402745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>
                  <a:latin typeface="Arial" charset="0"/>
                </a:rPr>
                <a:t>Boulder, CO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latin typeface="Arial" charset="0"/>
                </a:rPr>
                <a:t>Div. 15</a:t>
              </a:r>
            </a:p>
          </p:txBody>
        </p:sp>
        <p:sp>
          <p:nvSpPr>
            <p:cNvPr id="41" name="Line 1088"/>
            <p:cNvSpPr>
              <a:spLocks noChangeShapeType="1"/>
            </p:cNvSpPr>
            <p:nvPr/>
          </p:nvSpPr>
          <p:spPr bwMode="auto">
            <a:xfrm rot="16200000">
              <a:off x="2004112" y="2612278"/>
              <a:ext cx="1561" cy="49640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 Box 1089"/>
            <p:cNvSpPr txBox="1">
              <a:spLocks noChangeArrowheads="1"/>
            </p:cNvSpPr>
            <p:nvPr/>
          </p:nvSpPr>
          <p:spPr bwMode="auto">
            <a:xfrm>
              <a:off x="955881" y="2658327"/>
              <a:ext cx="824222" cy="402745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>
                  <a:latin typeface="Arial" charset="0"/>
                </a:rPr>
                <a:t>Ogden, UT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latin typeface="Arial" charset="0"/>
                </a:rPr>
                <a:t>Div. 18</a:t>
              </a:r>
            </a:p>
          </p:txBody>
        </p:sp>
        <p:sp>
          <p:nvSpPr>
            <p:cNvPr id="43" name="Line 1090"/>
            <p:cNvSpPr>
              <a:spLocks noChangeShapeType="1"/>
            </p:cNvSpPr>
            <p:nvPr/>
          </p:nvSpPr>
          <p:spPr bwMode="auto">
            <a:xfrm rot="7577935" flipV="1">
              <a:off x="6529118" y="4100128"/>
              <a:ext cx="150093" cy="40052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1091"/>
            <p:cNvSpPr txBox="1">
              <a:spLocks noChangeArrowheads="1"/>
            </p:cNvSpPr>
            <p:nvPr/>
          </p:nvSpPr>
          <p:spPr bwMode="auto">
            <a:xfrm>
              <a:off x="5160520" y="3923541"/>
              <a:ext cx="1358065" cy="400110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 dirty="0">
                  <a:latin typeface="Arial" charset="0"/>
                </a:rPr>
                <a:t>Warner Robins, GA</a:t>
              </a:r>
              <a:br>
                <a:rPr lang="en-US" sz="1000" b="1" dirty="0">
                  <a:latin typeface="Arial" charset="0"/>
                </a:rPr>
              </a:br>
              <a:r>
                <a:rPr lang="en-US" sz="1000" b="1" dirty="0">
                  <a:latin typeface="Arial" charset="0"/>
                </a:rPr>
                <a:t>Div. 16</a:t>
              </a:r>
            </a:p>
          </p:txBody>
        </p:sp>
        <p:sp>
          <p:nvSpPr>
            <p:cNvPr id="45" name="Line 1093"/>
            <p:cNvSpPr>
              <a:spLocks noChangeShapeType="1"/>
            </p:cNvSpPr>
            <p:nvPr/>
          </p:nvSpPr>
          <p:spPr bwMode="auto">
            <a:xfrm rot="10200000" flipV="1">
              <a:off x="4497689" y="3394529"/>
              <a:ext cx="126443" cy="73056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Oval 1100"/>
            <p:cNvSpPr>
              <a:spLocks noChangeArrowheads="1"/>
            </p:cNvSpPr>
            <p:nvPr/>
          </p:nvSpPr>
          <p:spPr bwMode="auto">
            <a:xfrm>
              <a:off x="4366724" y="5145044"/>
              <a:ext cx="81173" cy="8117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1101"/>
            <p:cNvSpPr>
              <a:spLocks noChangeShapeType="1"/>
            </p:cNvSpPr>
            <p:nvPr/>
          </p:nvSpPr>
          <p:spPr bwMode="auto">
            <a:xfrm rot="6965995">
              <a:off x="4551864" y="5062409"/>
              <a:ext cx="96637" cy="28778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 Box 1099"/>
            <p:cNvSpPr txBox="1">
              <a:spLocks noChangeArrowheads="1"/>
            </p:cNvSpPr>
            <p:nvPr/>
          </p:nvSpPr>
          <p:spPr bwMode="auto">
            <a:xfrm>
              <a:off x="4750662" y="5031474"/>
              <a:ext cx="924128" cy="402745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>
                  <a:latin typeface="Arial" charset="0"/>
                </a:rPr>
                <a:t>Austin, TX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latin typeface="Arial" charset="0"/>
                </a:rPr>
                <a:t>Sig. Science</a:t>
              </a:r>
            </a:p>
          </p:txBody>
        </p:sp>
        <p:sp>
          <p:nvSpPr>
            <p:cNvPr id="49" name="Line 1103"/>
            <p:cNvSpPr>
              <a:spLocks noChangeShapeType="1"/>
            </p:cNvSpPr>
            <p:nvPr/>
          </p:nvSpPr>
          <p:spPr bwMode="auto">
            <a:xfrm rot="2390380">
              <a:off x="1129155" y="4910889"/>
              <a:ext cx="440210" cy="29971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 Box 1102"/>
            <p:cNvSpPr txBox="1">
              <a:spLocks noChangeArrowheads="1"/>
            </p:cNvSpPr>
            <p:nvPr/>
          </p:nvSpPr>
          <p:spPr bwMode="auto">
            <a:xfrm>
              <a:off x="1869082" y="5438517"/>
              <a:ext cx="1280042" cy="402745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>
                  <a:latin typeface="Arial" charset="0"/>
                </a:rPr>
                <a:t>Tianjin City, China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latin typeface="Arial" charset="0"/>
                </a:rPr>
                <a:t>SwARC</a:t>
              </a:r>
            </a:p>
          </p:txBody>
        </p:sp>
        <p:sp>
          <p:nvSpPr>
            <p:cNvPr id="51" name="Text Box 1106"/>
            <p:cNvSpPr txBox="1">
              <a:spLocks noChangeArrowheads="1"/>
            </p:cNvSpPr>
            <p:nvPr/>
          </p:nvSpPr>
          <p:spPr bwMode="auto">
            <a:xfrm>
              <a:off x="776364" y="4406677"/>
              <a:ext cx="1024034" cy="402745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>
                  <a:latin typeface="Arial" charset="0"/>
                </a:rPr>
                <a:t>Beijing, China</a:t>
              </a:r>
            </a:p>
            <a:p>
              <a:pPr algn="ctr" eaLnBrk="0" hangingPunct="0"/>
              <a:r>
                <a:rPr lang="en-US" sz="1000" b="1">
                  <a:latin typeface="Arial" charset="0"/>
                </a:rPr>
                <a:t>Div. 03/08/18</a:t>
              </a:r>
            </a:p>
          </p:txBody>
        </p:sp>
        <p:sp>
          <p:nvSpPr>
            <p:cNvPr id="52" name="Oval 1110"/>
            <p:cNvSpPr>
              <a:spLocks noChangeArrowheads="1"/>
            </p:cNvSpPr>
            <p:nvPr/>
          </p:nvSpPr>
          <p:spPr bwMode="auto">
            <a:xfrm>
              <a:off x="4938060" y="2172850"/>
              <a:ext cx="81173" cy="8117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1112"/>
            <p:cNvSpPr>
              <a:spLocks noChangeShapeType="1"/>
            </p:cNvSpPr>
            <p:nvPr/>
          </p:nvSpPr>
          <p:spPr bwMode="auto">
            <a:xfrm rot="20009014">
              <a:off x="4575902" y="1768543"/>
              <a:ext cx="262252" cy="50577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 Box 1113"/>
            <p:cNvSpPr txBox="1">
              <a:spLocks noChangeArrowheads="1"/>
            </p:cNvSpPr>
            <p:nvPr/>
          </p:nvSpPr>
          <p:spPr bwMode="auto">
            <a:xfrm>
              <a:off x="3915589" y="1543755"/>
              <a:ext cx="1177014" cy="402745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>
                  <a:latin typeface="Arial" charset="0"/>
                </a:rPr>
                <a:t>Minneapolis, MN</a:t>
              </a:r>
            </a:p>
            <a:p>
              <a:pPr algn="ctr" eaLnBrk="0" hangingPunct="0"/>
              <a:r>
                <a:rPr lang="en-US" sz="1000" b="1">
                  <a:latin typeface="Arial" charset="0"/>
                </a:rPr>
                <a:t>Div. 18</a:t>
              </a:r>
            </a:p>
          </p:txBody>
        </p:sp>
        <p:sp>
          <p:nvSpPr>
            <p:cNvPr id="55" name="Text Box 1092"/>
            <p:cNvSpPr txBox="1">
              <a:spLocks noChangeArrowheads="1"/>
            </p:cNvSpPr>
            <p:nvPr/>
          </p:nvSpPr>
          <p:spPr bwMode="auto">
            <a:xfrm>
              <a:off x="3942816" y="3330686"/>
              <a:ext cx="1229824" cy="400110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 dirty="0">
                  <a:latin typeface="Arial" charset="0"/>
                </a:rPr>
                <a:t>Midwest City, OK</a:t>
              </a:r>
              <a:br>
                <a:rPr lang="en-US" sz="1000" b="1" dirty="0">
                  <a:latin typeface="Arial" charset="0"/>
                </a:rPr>
              </a:br>
              <a:r>
                <a:rPr lang="en-US" sz="1000" b="1" dirty="0">
                  <a:latin typeface="Arial" charset="0"/>
                </a:rPr>
                <a:t>Div. 14/16</a:t>
              </a:r>
            </a:p>
          </p:txBody>
        </p:sp>
        <p:sp>
          <p:nvSpPr>
            <p:cNvPr id="56" name="Oval 1055"/>
            <p:cNvSpPr>
              <a:spLocks noChangeArrowheads="1"/>
            </p:cNvSpPr>
            <p:nvPr/>
          </p:nvSpPr>
          <p:spPr bwMode="auto">
            <a:xfrm>
              <a:off x="7509072" y="2817552"/>
              <a:ext cx="81173" cy="8117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Line 1094"/>
            <p:cNvSpPr>
              <a:spLocks noChangeShapeType="1"/>
            </p:cNvSpPr>
            <p:nvPr/>
          </p:nvSpPr>
          <p:spPr bwMode="auto">
            <a:xfrm>
              <a:off x="7546536" y="2349245"/>
              <a:ext cx="0" cy="46830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 Box 1085"/>
            <p:cNvSpPr txBox="1">
              <a:spLocks noChangeArrowheads="1"/>
            </p:cNvSpPr>
            <p:nvPr/>
          </p:nvSpPr>
          <p:spPr bwMode="auto">
            <a:xfrm>
              <a:off x="7065740" y="2119775"/>
              <a:ext cx="955348" cy="402745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>
                  <a:latin typeface="Arial" charset="0"/>
                </a:rPr>
                <a:t>Hanover, MD</a:t>
              </a:r>
              <a:br>
                <a:rPr lang="en-US" sz="1000" b="1">
                  <a:latin typeface="Arial" charset="0"/>
                </a:rPr>
              </a:br>
              <a:r>
                <a:rPr lang="en-US" sz="1000" b="1">
                  <a:latin typeface="Arial" charset="0"/>
                </a:rPr>
                <a:t>Div. 16</a:t>
              </a:r>
            </a:p>
          </p:txBody>
        </p:sp>
        <p:sp>
          <p:nvSpPr>
            <p:cNvPr id="59" name="Oval 1121"/>
            <p:cNvSpPr>
              <a:spLocks noChangeArrowheads="1"/>
            </p:cNvSpPr>
            <p:nvPr/>
          </p:nvSpPr>
          <p:spPr bwMode="auto">
            <a:xfrm>
              <a:off x="7471608" y="2920580"/>
              <a:ext cx="81173" cy="8117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1096"/>
            <p:cNvSpPr>
              <a:spLocks noChangeShapeType="1"/>
            </p:cNvSpPr>
            <p:nvPr/>
          </p:nvSpPr>
          <p:spPr bwMode="auto">
            <a:xfrm rot="16200000">
              <a:off x="7056363" y="2866836"/>
              <a:ext cx="322476" cy="50645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 Box 1097"/>
            <p:cNvSpPr txBox="1">
              <a:spLocks noChangeArrowheads="1"/>
            </p:cNvSpPr>
            <p:nvPr/>
          </p:nvSpPr>
          <p:spPr bwMode="auto">
            <a:xfrm>
              <a:off x="6456862" y="3281302"/>
              <a:ext cx="1015021" cy="400110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 dirty="0">
                  <a:latin typeface="Arial" charset="0"/>
                </a:rPr>
                <a:t>Rockville, MD</a:t>
              </a:r>
              <a:br>
                <a:rPr lang="en-US" sz="1000" b="1" dirty="0">
                  <a:latin typeface="Arial" charset="0"/>
                </a:rPr>
              </a:br>
              <a:r>
                <a:rPr lang="en-US" sz="1000" b="1" dirty="0">
                  <a:latin typeface="Arial" charset="0"/>
                </a:rPr>
                <a:t>CNWRA</a:t>
              </a:r>
              <a:r>
                <a:rPr lang="en-US" sz="1000" b="1" baseline="30000" dirty="0">
                  <a:latin typeface="Arial" charset="0"/>
                </a:rPr>
                <a:t>®</a:t>
              </a:r>
              <a:endParaRPr lang="en-US" sz="1000" b="1" dirty="0">
                <a:latin typeface="Arial" charset="0"/>
              </a:endParaRPr>
            </a:p>
          </p:txBody>
        </p:sp>
        <p:sp>
          <p:nvSpPr>
            <p:cNvPr id="67" name="Oval 1055"/>
            <p:cNvSpPr>
              <a:spLocks noChangeArrowheads="1"/>
            </p:cNvSpPr>
            <p:nvPr/>
          </p:nvSpPr>
          <p:spPr bwMode="auto">
            <a:xfrm>
              <a:off x="8035241" y="1823827"/>
              <a:ext cx="81173" cy="8117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1068"/>
            <p:cNvSpPr>
              <a:spLocks noChangeShapeType="1"/>
            </p:cNvSpPr>
            <p:nvPr/>
          </p:nvSpPr>
          <p:spPr bwMode="auto">
            <a:xfrm rot="20340000">
              <a:off x="7730462" y="1435174"/>
              <a:ext cx="237276" cy="46674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 Box 1069"/>
            <p:cNvSpPr txBox="1">
              <a:spLocks noChangeArrowheads="1"/>
            </p:cNvSpPr>
            <p:nvPr/>
          </p:nvSpPr>
          <p:spPr bwMode="auto">
            <a:xfrm>
              <a:off x="6862691" y="1413185"/>
              <a:ext cx="909823" cy="393438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 dirty="0">
                  <a:latin typeface="Arial" charset="0"/>
                </a:rPr>
                <a:t>Durham, NH</a:t>
              </a:r>
            </a:p>
            <a:p>
              <a:pPr algn="ctr" eaLnBrk="0" hangingPunct="0"/>
              <a:r>
                <a:rPr lang="en-US" sz="1000" b="1" dirty="0">
                  <a:latin typeface="Arial" charset="0"/>
                </a:rPr>
                <a:t>Div. 15</a:t>
              </a:r>
            </a:p>
          </p:txBody>
        </p:sp>
        <p:sp>
          <p:nvSpPr>
            <p:cNvPr id="70" name="Text Box 1097"/>
            <p:cNvSpPr txBox="1">
              <a:spLocks noChangeArrowheads="1"/>
            </p:cNvSpPr>
            <p:nvPr/>
          </p:nvSpPr>
          <p:spPr bwMode="auto">
            <a:xfrm>
              <a:off x="5145144" y="2791757"/>
              <a:ext cx="881973" cy="400110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000" b="1" dirty="0">
                  <a:latin typeface="Arial" charset="0"/>
                </a:rPr>
                <a:t>Dayton, OH</a:t>
              </a:r>
            </a:p>
            <a:p>
              <a:pPr algn="ctr" eaLnBrk="0" hangingPunct="0"/>
              <a:r>
                <a:rPr lang="en-US" sz="1000" b="1" dirty="0">
                  <a:latin typeface="Arial" charset="0"/>
                </a:rPr>
                <a:t>Div. 16</a:t>
              </a:r>
            </a:p>
          </p:txBody>
        </p:sp>
        <p:sp>
          <p:nvSpPr>
            <p:cNvPr id="71" name="Oval 1052"/>
            <p:cNvSpPr>
              <a:spLocks noChangeArrowheads="1"/>
            </p:cNvSpPr>
            <p:nvPr/>
          </p:nvSpPr>
          <p:spPr bwMode="auto">
            <a:xfrm>
              <a:off x="6424658" y="3027592"/>
              <a:ext cx="81173" cy="8117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Line 1090"/>
            <p:cNvSpPr>
              <a:spLocks noChangeShapeType="1"/>
            </p:cNvSpPr>
            <p:nvPr/>
          </p:nvSpPr>
          <p:spPr bwMode="auto">
            <a:xfrm rot="7577935" flipH="1" flipV="1">
              <a:off x="6130118" y="2850285"/>
              <a:ext cx="173151" cy="36139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666769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Nonprofit</a:t>
            </a:r>
          </a:p>
          <a:p>
            <a:r>
              <a:rPr lang="en-US" dirty="0"/>
              <a:t>Revenue from contracts</a:t>
            </a:r>
          </a:p>
          <a:p>
            <a:r>
              <a:rPr lang="en-US" dirty="0"/>
              <a:t>Applied RDT&amp;E services</a:t>
            </a:r>
          </a:p>
          <a:p>
            <a:r>
              <a:rPr lang="en-US" dirty="0"/>
              <a:t>Physical sciences &amp; engineering</a:t>
            </a:r>
          </a:p>
          <a:p>
            <a:r>
              <a:rPr lang="en-US" dirty="0"/>
              <a:t>Broad technological base</a:t>
            </a:r>
          </a:p>
          <a:p>
            <a:r>
              <a:rPr lang="en-US" dirty="0"/>
              <a:t>Capital-intensive operation</a:t>
            </a:r>
          </a:p>
          <a:p>
            <a:r>
              <a:rPr lang="en-US" dirty="0"/>
              <a:t>Internal Research program</a:t>
            </a:r>
          </a:p>
          <a:p>
            <a:pPr lvl="1"/>
            <a:r>
              <a:rPr lang="en-US" dirty="0"/>
              <a:t>$8 million in FY 2021</a:t>
            </a:r>
          </a:p>
          <a:p>
            <a:pPr lvl="1"/>
            <a:r>
              <a:rPr lang="en-US" dirty="0"/>
              <a:t>98 projects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D19AB-E848-47AD-A6C7-194549C751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174" y="1070216"/>
            <a:ext cx="3037591" cy="3930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15565026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SwRI in the Technology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3" y="1485895"/>
            <a:ext cx="8388113" cy="4288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3" y="1485894"/>
            <a:ext cx="8388113" cy="4288545"/>
          </a:xfrm>
          <a:prstGeom prst="rect">
            <a:avLst/>
          </a:prstGeom>
        </p:spPr>
      </p:pic>
      <p:sp>
        <p:nvSpPr>
          <p:cNvPr id="10" name="Rectangle 25"/>
          <p:cNvSpPr>
            <a:spLocks/>
          </p:cNvSpPr>
          <p:nvPr/>
        </p:nvSpPr>
        <p:spPr bwMode="auto">
          <a:xfrm>
            <a:off x="832197" y="4358139"/>
            <a:ext cx="7315200" cy="3327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10" bIns="0"/>
          <a:lstStyle/>
          <a:p>
            <a:pPr marL="39661" algn="ctr"/>
            <a:r>
              <a:rPr lang="en-US" sz="2000" b="1" spc="450" dirty="0">
                <a:solidFill>
                  <a:schemeClr val="tx2"/>
                </a:solidFill>
                <a:latin typeface="Calibri"/>
                <a:sym typeface="Wingdings"/>
              </a:rPr>
              <a:t> </a:t>
            </a:r>
            <a:r>
              <a:rPr lang="en-US" sz="2000" b="1" spc="450" dirty="0">
                <a:solidFill>
                  <a:schemeClr val="tx2"/>
                </a:solidFill>
                <a:latin typeface="Calibri"/>
                <a:sym typeface="Arial" charset="0"/>
              </a:rPr>
              <a:t>Bridging the Technology Spectrum </a:t>
            </a:r>
            <a:r>
              <a:rPr lang="en-US" sz="2000" b="1" spc="450" dirty="0">
                <a:solidFill>
                  <a:schemeClr val="tx2"/>
                </a:solidFill>
                <a:latin typeface="Calibri"/>
                <a:sym typeface="Wingdings" pitchFamily="2" charset="2"/>
              </a:rPr>
              <a:t></a:t>
            </a:r>
            <a:endParaRPr lang="en-US" sz="2000" b="1" spc="450" dirty="0">
              <a:solidFill>
                <a:schemeClr val="tx2"/>
              </a:solidFill>
              <a:latin typeface="Calibri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76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Professional Education Mix,</a:t>
            </a:r>
            <a:br>
              <a:rPr lang="en-US" dirty="0"/>
            </a:br>
            <a:r>
              <a:rPr lang="en-US" dirty="0"/>
              <a:t>All Degrees Held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t>9</a:t>
            </a:fld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46913" y="5743635"/>
            <a:ext cx="6267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FY2020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828072" y="5738249"/>
            <a:ext cx="86190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Rev. 02/21</a:t>
            </a:r>
          </a:p>
        </p:txBody>
      </p:sp>
      <p:graphicFrame>
        <p:nvGraphicFramePr>
          <p:cNvPr id="11" name="Chart 10"/>
          <p:cNvGraphicFramePr/>
          <p:nvPr/>
        </p:nvGraphicFramePr>
        <p:xfrm>
          <a:off x="1743869" y="1689037"/>
          <a:ext cx="5656263" cy="394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767542" y="3162237"/>
            <a:ext cx="1705595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49%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(over 150</a:t>
            </a:r>
            <a:b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fields of study)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57300" y="2667475"/>
            <a:ext cx="135934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Chemistry &amp;</a:t>
            </a:r>
            <a:b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b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b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076552" y="1713542"/>
            <a:ext cx="20261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  <a:b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Math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84489" y="3916090"/>
            <a:ext cx="13336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b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495771" y="5079602"/>
            <a:ext cx="264174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Mechanical Engineering</a:t>
            </a:r>
          </a:p>
          <a:p>
            <a:pPr algn="ctr">
              <a:spcBef>
                <a:spcPct val="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852618" y="1507681"/>
            <a:ext cx="87203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algn="ctr">
              <a:spcBef>
                <a:spcPct val="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Line 40"/>
          <p:cNvSpPr>
            <a:spLocks noChangeShapeType="1"/>
          </p:cNvSpPr>
          <p:nvPr/>
        </p:nvSpPr>
        <p:spPr bwMode="auto">
          <a:xfrm rot="221453" flipH="1" flipV="1">
            <a:off x="2553320" y="2153558"/>
            <a:ext cx="773616" cy="36646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Line 40"/>
          <p:cNvSpPr>
            <a:spLocks noChangeShapeType="1"/>
          </p:cNvSpPr>
          <p:nvPr/>
        </p:nvSpPr>
        <p:spPr bwMode="auto">
          <a:xfrm rot="221453" flipH="1" flipV="1">
            <a:off x="1879953" y="2827713"/>
            <a:ext cx="791776" cy="4394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Line 40"/>
          <p:cNvSpPr>
            <a:spLocks noChangeShapeType="1"/>
          </p:cNvSpPr>
          <p:nvPr/>
        </p:nvSpPr>
        <p:spPr bwMode="auto">
          <a:xfrm rot="221453" flipH="1">
            <a:off x="1853822" y="3477517"/>
            <a:ext cx="577467" cy="61025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Line 40">
            <a:extLst>
              <a:ext uri="{FF2B5EF4-FFF2-40B4-BE49-F238E27FC236}">
                <a16:creationId xmlns:a16="http://schemas.microsoft.com/office/drawing/2014/main" id="{6A545052-2E3E-4943-AE72-B6E9CC6C8509}"/>
              </a:ext>
            </a:extLst>
          </p:cNvPr>
          <p:cNvSpPr>
            <a:spLocks noChangeShapeType="1"/>
          </p:cNvSpPr>
          <p:nvPr/>
        </p:nvSpPr>
        <p:spPr bwMode="auto">
          <a:xfrm rot="221453" flipH="1">
            <a:off x="3244340" y="4230610"/>
            <a:ext cx="427755" cy="10128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8987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itle &amp; Bullets">
  <a:themeElements>
    <a:clrScheme name="SwRI Corporate Pallet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6826</TotalTime>
  <Words>1629</Words>
  <Application>Microsoft Macintosh PowerPoint</Application>
  <PresentationFormat>On-screen Show (4:3)</PresentationFormat>
  <Paragraphs>363</Paragraphs>
  <Slides>39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Microsoft YaHei Light</vt:lpstr>
      <vt:lpstr>Arial</vt:lpstr>
      <vt:lpstr>Arial Black</vt:lpstr>
      <vt:lpstr>Calibri</vt:lpstr>
      <vt:lpstr>Gill Sans MT</vt:lpstr>
      <vt:lpstr>Gill Sans Std</vt:lpstr>
      <vt:lpstr>Wingdings</vt:lpstr>
      <vt:lpstr>Wingdings 2</vt:lpstr>
      <vt:lpstr>Title &amp; Bullets</vt:lpstr>
      <vt:lpstr>Southwest Research Institute®</vt:lpstr>
      <vt:lpstr>SwRI Core Values</vt:lpstr>
      <vt:lpstr>SwRI in the 1950s</vt:lpstr>
      <vt:lpstr>SwRI Today</vt:lpstr>
      <vt:lpstr>PowerPoint Presentation</vt:lpstr>
      <vt:lpstr>SwRI Sites Worldwide</vt:lpstr>
      <vt:lpstr>Operational Characteristics</vt:lpstr>
      <vt:lpstr>SwRI in the Technology Spectrum</vt:lpstr>
      <vt:lpstr>Professional Education Mix, All Degrees Held</vt:lpstr>
      <vt:lpstr>Revenue and Staff Growth</vt:lpstr>
      <vt:lpstr>Revenue Distribution by Funding Source</vt:lpstr>
      <vt:lpstr>International Revenue Distribution  by Continent</vt:lpstr>
      <vt:lpstr>2021 Internal Research &amp; Development Program</vt:lpstr>
      <vt:lpstr>SwRI R&amp;D Organizations</vt:lpstr>
      <vt:lpstr>Market Segments We Serve</vt:lpstr>
      <vt:lpstr>Automotive &amp; Transportation</vt:lpstr>
      <vt:lpstr>Biomedical &amp; Health</vt:lpstr>
      <vt:lpstr>Chemistry &amp; Materials</vt:lpstr>
      <vt:lpstr>Defense &amp; Security</vt:lpstr>
      <vt:lpstr>Earth &amp; Space</vt:lpstr>
      <vt:lpstr>Electronics &amp; Automation</vt:lpstr>
      <vt:lpstr>Energy &amp; Environment</vt:lpstr>
      <vt:lpstr>Manufacturing &amp; Construction</vt:lpstr>
      <vt:lpstr>Radiological Facilities and Projects</vt:lpstr>
      <vt:lpstr>Radiation Testing and Off-Site Source Recovery Program</vt:lpstr>
      <vt:lpstr>Radioactive Tracer Capabilities</vt:lpstr>
      <vt:lpstr>Radiochemical Analysis Services</vt:lpstr>
      <vt:lpstr>Center for Nuclear Waste Regulatory Analyses (CNWRA)</vt:lpstr>
      <vt:lpstr>Evaluating a Geologic Repository</vt:lpstr>
      <vt:lpstr>Recent Work on Low-Level Waste</vt:lpstr>
      <vt:lpstr>Enhancing Radiological Dose Models</vt:lpstr>
      <vt:lpstr>Work on Wastes Incidental to Reprocessing</vt:lpstr>
      <vt:lpstr>Baseline and Operational Monitoring</vt:lpstr>
      <vt:lpstr>PowerPoint Presentation</vt:lpstr>
      <vt:lpstr>Environmental Evaluations</vt:lpstr>
      <vt:lpstr>Public Outreach and Stakeholder Engagement</vt:lpstr>
      <vt:lpstr>Public Outreach and Stakeholder Engagement</vt:lpstr>
      <vt:lpstr>Independent, advanced science and applied technology.</vt:lpstr>
      <vt:lpstr>Advanced science. Applied technology.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WebSwRIOverviewDec2015pt1</dc:title>
  <dc:creator>Frank Tapia with input from:Tim Martin, Maria Stothoff, Jan Dean and Cynthia Hokanson</dc:creator>
  <cp:lastModifiedBy>Lori Beagles</cp:lastModifiedBy>
  <cp:revision>408</cp:revision>
  <cp:lastPrinted>2019-06-05T18:05:15Z</cp:lastPrinted>
  <dcterms:created xsi:type="dcterms:W3CDTF">2014-10-07T20:34:53Z</dcterms:created>
  <dcterms:modified xsi:type="dcterms:W3CDTF">2022-04-04T16:47:38Z</dcterms:modified>
</cp:coreProperties>
</file>