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25"/>
  </p:notesMasterIdLst>
  <p:sldIdLst>
    <p:sldId id="256" r:id="rId5"/>
    <p:sldId id="257" r:id="rId6"/>
    <p:sldId id="258" r:id="rId7"/>
    <p:sldId id="261" r:id="rId8"/>
    <p:sldId id="262" r:id="rId9"/>
    <p:sldId id="2031" r:id="rId10"/>
    <p:sldId id="1935" r:id="rId11"/>
    <p:sldId id="2055" r:id="rId12"/>
    <p:sldId id="2056" r:id="rId13"/>
    <p:sldId id="270" r:id="rId14"/>
    <p:sldId id="275" r:id="rId15"/>
    <p:sldId id="2050" r:id="rId16"/>
    <p:sldId id="264" r:id="rId17"/>
    <p:sldId id="259" r:id="rId18"/>
    <p:sldId id="559" r:id="rId19"/>
    <p:sldId id="531" r:id="rId20"/>
    <p:sldId id="593" r:id="rId21"/>
    <p:sldId id="587" r:id="rId22"/>
    <p:sldId id="2006" r:id="rId23"/>
    <p:sldId id="265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645BBA-0660-927F-CC71-4C461F03C42B}" name="NAC" initials="NAC" userId="NAC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9FA"/>
    <a:srgbClr val="59FF8B"/>
    <a:srgbClr val="0040A5"/>
    <a:srgbClr val="B5CCD2"/>
    <a:srgbClr val="1CA37B"/>
    <a:srgbClr val="1EB184"/>
    <a:srgbClr val="1A9570"/>
    <a:srgbClr val="E7EBEE"/>
    <a:srgbClr val="FFFFFF"/>
    <a:srgbClr val="004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8" autoAdjust="0"/>
    <p:restoredTop sz="83621" autoAdjust="0"/>
  </p:normalViewPr>
  <p:slideViewPr>
    <p:cSldViewPr snapToGrid="0">
      <p:cViewPr varScale="1">
        <p:scale>
          <a:sx n="129" d="100"/>
          <a:sy n="129" d="100"/>
        </p:scale>
        <p:origin x="48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50-4670-B8FA-F0AC62D090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50-4670-B8FA-F0AC62D090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50-4670-B8FA-F0AC62D090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50-4670-B8FA-F0AC62D090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50-4670-B8FA-F0AC62D090E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950-4670-B8FA-F0AC62D090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'FIG 1'!$A$2:$F$2</c:f>
              <c:strCache>
                <c:ptCount val="6"/>
                <c:pt idx="0">
                  <c:v>Policymaker</c:v>
                </c:pt>
                <c:pt idx="1">
                  <c:v>Waste Management Organization officer</c:v>
                </c:pt>
                <c:pt idx="2">
                  <c:v>Regulator</c:v>
                </c:pt>
                <c:pt idx="3">
                  <c:v>International agencies that influence national policies</c:v>
                </c:pt>
                <c:pt idx="4">
                  <c:v>Researcher</c:v>
                </c:pt>
                <c:pt idx="5">
                  <c:v>Other</c:v>
                </c:pt>
              </c:strCache>
            </c:strRef>
          </c:cat>
          <c:val>
            <c:numRef>
              <c:f>'FIG 1'!$A$3:$F$3</c:f>
              <c:numCache>
                <c:formatCode>0%</c:formatCode>
                <c:ptCount val="6"/>
                <c:pt idx="0">
                  <c:v>9.0999999999999998E-2</c:v>
                </c:pt>
                <c:pt idx="1">
                  <c:v>0.152</c:v>
                </c:pt>
                <c:pt idx="2">
                  <c:v>0.152</c:v>
                </c:pt>
                <c:pt idx="3">
                  <c:v>0.03</c:v>
                </c:pt>
                <c:pt idx="4">
                  <c:v>0.48499999999999999</c:v>
                </c:pt>
                <c:pt idx="5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950-4670-B8FA-F0AC62D09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D3-4508-94C6-AF12DE2FB7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D3-4508-94C6-AF12DE2FB7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D3-4508-94C6-AF12DE2FB7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D3-4508-94C6-AF12DE2FB7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D3-4508-94C6-AF12DE2FB7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'FIG 1'!$A$21:$C$21</c:f>
              <c:strCache>
                <c:ptCount val="3"/>
                <c:pt idx="0">
                  <c:v>Americas</c:v>
                </c:pt>
                <c:pt idx="1">
                  <c:v>Europe</c:v>
                </c:pt>
                <c:pt idx="2">
                  <c:v>Asia-Pacific</c:v>
                </c:pt>
              </c:strCache>
            </c:strRef>
          </c:cat>
          <c:val>
            <c:numRef>
              <c:f>'FIG 1'!$A$22:$C$22</c:f>
              <c:numCache>
                <c:formatCode>0%</c:formatCode>
                <c:ptCount val="3"/>
                <c:pt idx="0">
                  <c:v>0.12121212121212122</c:v>
                </c:pt>
                <c:pt idx="1">
                  <c:v>0.75757575757575757</c:v>
                </c:pt>
                <c:pt idx="2">
                  <c:v>0.12121212121212122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D3-4508-94C6-AF12DE2FB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'FIG 1'!$A$41</c:f>
              <c:strCache>
                <c:ptCount val="1"/>
                <c:pt idx="0">
                  <c:v>Countries with (size of waste inventory)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0B-4B4F-8AAA-56CF3D9F46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0B-4B4F-8AAA-56CF3D9F46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0B-4B4F-8AAA-56CF3D9F46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'FIG 1'!$B$40:$D$40</c:f>
              <c:strCache>
                <c:ptCount val="3"/>
                <c:pt idx="0">
                  <c:v>Large</c:v>
                </c:pt>
                <c:pt idx="1">
                  <c:v>Medium</c:v>
                </c:pt>
                <c:pt idx="2">
                  <c:v>Small</c:v>
                </c:pt>
              </c:strCache>
            </c:strRef>
          </c:cat>
          <c:val>
            <c:numRef>
              <c:f>'FIG 1'!$B$41:$D$41</c:f>
              <c:numCache>
                <c:formatCode>0%</c:formatCode>
                <c:ptCount val="3"/>
                <c:pt idx="0">
                  <c:v>0.33333333333333331</c:v>
                </c:pt>
                <c:pt idx="1">
                  <c:v>0.24242424242424243</c:v>
                </c:pt>
                <c:pt idx="2">
                  <c:v>0.42424242424242425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0B-4B4F-8AAA-56CF3D9F4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EBE56-5E88-45BC-9B48-F3981F4D33E0}" type="datetimeFigureOut">
              <a:rPr lang="en-GB" smtClean="0"/>
              <a:t>29/03/2022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CA63F-C448-4916-AA73-B733919449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71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76784-6E53-524C-90D7-F097F2BD1A7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83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(12): China, India, South Korea, UK (5), USA (4)</a:t>
            </a:r>
          </a:p>
          <a:p>
            <a:r>
              <a:rPr lang="en-US" dirty="0"/>
              <a:t>Medium (9): Czech Republic, Finland (4), Italy (2), Pakistan, Sweden</a:t>
            </a:r>
          </a:p>
          <a:p>
            <a:r>
              <a:rPr lang="en-US" dirty="0"/>
              <a:t>Small (14): Austria, Croatia (7), Denmark, Norway, Philippines, Portugal, Slovenia, UAE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CA63F-C448-4916-AA73-B733919449E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051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39363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39363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39363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9363">
              <a:defRPr/>
            </a:pPr>
            <a:fld id="{323332AD-0529-B946-9006-3B6F70DB1D75}" type="slidenum">
              <a:rPr lang="en-US">
                <a:solidFill>
                  <a:prstClr val="black"/>
                </a:solidFill>
                <a:latin typeface="Calibri"/>
              </a:rPr>
              <a:pPr defTabSz="939363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022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332AD-0529-B946-9006-3B6F70DB1D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9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107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39363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39363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39363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9363">
              <a:defRPr/>
            </a:pPr>
            <a:fld id="{323332AD-0529-B946-9006-3B6F70DB1D75}" type="slidenum">
              <a:rPr lang="en-US">
                <a:solidFill>
                  <a:prstClr val="black"/>
                </a:solidFill>
                <a:latin typeface="Calibri"/>
              </a:rPr>
              <a:pPr defTabSz="939363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528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76784-6E53-524C-90D7-F097F2BD1A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73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76784-6E53-524C-90D7-F097F2BD1A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67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182DBC-DE8A-D741-89D1-CB4E50CBCC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1219"/>
            <a:ext cx="1219199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FC8F99-22B1-F140-9EB5-11A234616B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078" y="144261"/>
            <a:ext cx="6438753" cy="6591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67" y="1791229"/>
            <a:ext cx="5457611" cy="2387600"/>
          </a:xfrm>
        </p:spPr>
        <p:txBody>
          <a:bodyPr anchor="ctr">
            <a:noAutofit/>
          </a:bodyPr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4296304"/>
            <a:ext cx="5457611" cy="165576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0F7962-813A-4F40-A5A0-3BC379DFB5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0821" y="134311"/>
            <a:ext cx="877419" cy="126738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9732892-4612-9046-B4F1-6E66D44A87A4}"/>
              </a:ext>
            </a:extLst>
          </p:cNvPr>
          <p:cNvSpPr txBox="1">
            <a:spLocks/>
          </p:cNvSpPr>
          <p:nvPr userDrawn="1"/>
        </p:nvSpPr>
        <p:spPr>
          <a:xfrm>
            <a:off x="188265" y="6491919"/>
            <a:ext cx="6410657" cy="2887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bg1"/>
                </a:solidFill>
                <a:latin typeface="Helvetica" pitchFamily="2" charset="0"/>
              </a:rPr>
              <a:t>Deep Isolation EMEA Limited | www.deepisolation.com</a:t>
            </a:r>
          </a:p>
        </p:txBody>
      </p:sp>
    </p:spTree>
    <p:extLst>
      <p:ext uri="{BB962C8B-B14F-4D97-AF65-F5344CB8AC3E}">
        <p14:creationId xmlns:p14="http://schemas.microsoft.com/office/powerpoint/2010/main" val="141365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BDDF-B2DC-5045-8EE0-11491DB26C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AE3B7-836D-0342-8093-304E9F38D9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 dirty="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4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BDDF-B2DC-5045-8EE0-11491DB26C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D3642-0244-1E44-989D-0C4AE158BF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 dirty="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0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BDDF-B2DC-5045-8EE0-11491DB26C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D07CE-B975-DF42-8004-6ED5E6C5741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 dirty="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10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BDDF-B2DC-5045-8EE0-11491DB26C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45438-0ED0-2D4B-9AB4-BD28A0FD500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 dirty="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0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BDDF-B2DC-5045-8EE0-11491DB26C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2C330-2E6C-9F42-9935-5885124A56C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 dirty="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69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BDDF-B2DC-5045-8EE0-11491DB26C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AD4F4-61AF-FB46-9649-E4DC2328AB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 dirty="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7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339436" y="1261957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Char char="o"/>
              <a:defRPr>
                <a:solidFill>
                  <a:srgbClr val="00414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solidFill>
                  <a:srgbClr val="00414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o"/>
              <a:defRPr>
                <a:solidFill>
                  <a:srgbClr val="00414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o"/>
              <a:defRPr>
                <a:solidFill>
                  <a:srgbClr val="00414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o"/>
              <a:defRPr>
                <a:solidFill>
                  <a:srgbClr val="00414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9263303" y="6535396"/>
            <a:ext cx="2743200" cy="32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0" y="18255"/>
            <a:ext cx="10515600" cy="10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4038600" y="6535395"/>
            <a:ext cx="4114800" cy="30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z="700" dirty="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0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32FA3-3292-DD46-9340-68E63D5A2A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2022 Deep Isolation, Inc. All Rights Reserved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71E04-421A-5A43-ABF1-1B7D5A4682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92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3B051C-B6DE-7E44-9A0B-F2B56A031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9748"/>
            <a:ext cx="12192000" cy="376183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B062E25-EE4F-3547-9400-468671B1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47496"/>
            <a:ext cx="10989733" cy="2387600"/>
          </a:xfrm>
        </p:spPr>
        <p:txBody>
          <a:bodyPr anchor="ctr">
            <a:noAutofit/>
          </a:bodyPr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8742D8-8675-A74E-BB11-B49B2C68B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67" y="4888971"/>
            <a:ext cx="7095067" cy="165576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2925BF-155D-D44E-8214-31F2BA6B3F56}"/>
              </a:ext>
            </a:extLst>
          </p:cNvPr>
          <p:cNvCxnSpPr/>
          <p:nvPr userDrawn="1"/>
        </p:nvCxnSpPr>
        <p:spPr>
          <a:xfrm>
            <a:off x="157994" y="5418224"/>
            <a:ext cx="106859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6FE8D450-E678-8F48-B30F-DEB6F577880A}"/>
              </a:ext>
            </a:extLst>
          </p:cNvPr>
          <p:cNvSpPr txBox="1">
            <a:spLocks/>
          </p:cNvSpPr>
          <p:nvPr userDrawn="1"/>
        </p:nvSpPr>
        <p:spPr>
          <a:xfrm>
            <a:off x="162865" y="6491919"/>
            <a:ext cx="6410657" cy="2887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bg1"/>
                </a:solidFill>
                <a:latin typeface="Helvetica" pitchFamily="2" charset="0"/>
              </a:rPr>
              <a:t>Deep Isolation, Inc. | www.deepisolation.com</a:t>
            </a:r>
          </a:p>
        </p:txBody>
      </p:sp>
    </p:spTree>
    <p:extLst>
      <p:ext uri="{BB962C8B-B14F-4D97-AF65-F5344CB8AC3E}">
        <p14:creationId xmlns:p14="http://schemas.microsoft.com/office/powerpoint/2010/main" val="33107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182DBC-DE8A-D741-89D1-CB4E50CBCC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1219"/>
            <a:ext cx="12191999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F0F7962-813A-4F40-A5A0-3BC379DFB5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821" y="134311"/>
            <a:ext cx="877419" cy="126738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9732892-4612-9046-B4F1-6E66D44A87A4}"/>
              </a:ext>
            </a:extLst>
          </p:cNvPr>
          <p:cNvSpPr txBox="1">
            <a:spLocks/>
          </p:cNvSpPr>
          <p:nvPr userDrawn="1"/>
        </p:nvSpPr>
        <p:spPr>
          <a:xfrm>
            <a:off x="188265" y="6491919"/>
            <a:ext cx="6410657" cy="2887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bg1"/>
                </a:solidFill>
                <a:latin typeface="Helvetica" pitchFamily="2" charset="0"/>
              </a:rPr>
              <a:t>Deep Isolation, Inc. | www.deepisolation.com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52118B-63B7-0B4C-BF07-A29E50F04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68A30FC-32DE-424D-8607-53CE79B27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29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36" y="1253331"/>
            <a:ext cx="10515600" cy="4351339"/>
          </a:xfrm>
        </p:spPr>
        <p:txBody>
          <a:bodyPr/>
          <a:lstStyle>
            <a:lvl1pPr marL="228594" indent="-228594">
              <a:buClr>
                <a:schemeClr val="accent2"/>
              </a:buClr>
              <a:buFont typeface="Courier New" panose="02070309020205020404" pitchFamily="49" charset="0"/>
              <a:buChar char="o"/>
              <a:defRPr>
                <a:solidFill>
                  <a:srgbClr val="00414B"/>
                </a:solidFill>
                <a:latin typeface="Helvetica" pitchFamily="2" charset="0"/>
              </a:defRPr>
            </a:lvl1pPr>
            <a:lvl2pPr marL="685783" indent="-228594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414B"/>
                </a:solidFill>
                <a:latin typeface="Helvetica" pitchFamily="2" charset="0"/>
              </a:defRPr>
            </a:lvl2pPr>
            <a:lvl3pPr>
              <a:buClr>
                <a:schemeClr val="accent2"/>
              </a:buClr>
              <a:defRPr>
                <a:solidFill>
                  <a:srgbClr val="00414B"/>
                </a:solidFill>
                <a:latin typeface="Helvetica" pitchFamily="2" charset="0"/>
              </a:defRPr>
            </a:lvl3pPr>
            <a:lvl4pPr>
              <a:buClr>
                <a:schemeClr val="accent2"/>
              </a:buClr>
              <a:defRPr>
                <a:solidFill>
                  <a:srgbClr val="00414B"/>
                </a:solidFill>
                <a:latin typeface="Helvetica" pitchFamily="2" charset="0"/>
              </a:defRPr>
            </a:lvl4pPr>
            <a:lvl5pPr>
              <a:buClr>
                <a:schemeClr val="accent2"/>
              </a:buClr>
              <a:defRPr>
                <a:solidFill>
                  <a:srgbClr val="00414B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BDDF-B2DC-5045-8EE0-11491DB26C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D6D5E50-8E20-2F45-95D8-BED89C6A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0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C69A1E-27ED-8A43-8A2A-2F7721B35AB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 dirty="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8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gradFill>
          <a:gsLst>
            <a:gs pos="0">
              <a:srgbClr val="007B91"/>
            </a:gs>
            <a:gs pos="75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rgbClr val="004254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36" y="1253331"/>
            <a:ext cx="10515600" cy="4351339"/>
          </a:xfrm>
        </p:spPr>
        <p:txBody>
          <a:bodyPr/>
          <a:lstStyle>
            <a:lvl1pPr marL="306910" indent="-306910">
              <a:buClr>
                <a:schemeClr val="tx1"/>
              </a:buClr>
              <a:buFont typeface="Courier New" panose="02070309020205020404" pitchFamily="49" charset="0"/>
              <a:buChar char="o"/>
              <a:tabLst/>
              <a:defRPr>
                <a:solidFill>
                  <a:schemeClr val="tx1"/>
                </a:solidFill>
                <a:latin typeface="Helvetica" pitchFamily="2" charset="0"/>
              </a:defRPr>
            </a:lvl1pPr>
            <a:lvl2pPr marL="685783" indent="-228594"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" pitchFamily="2" charset="0"/>
              </a:defRPr>
            </a:lvl2pPr>
            <a:lvl3pPr marL="1142971" indent="-228594">
              <a:buClr>
                <a:schemeClr val="tx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Helvetica" pitchFamily="2" charset="0"/>
              </a:defRPr>
            </a:lvl3pPr>
            <a:lvl4pPr marL="1600160" indent="-228594">
              <a:buClr>
                <a:schemeClr val="tx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Helvetica" pitchFamily="2" charset="0"/>
              </a:defRPr>
            </a:lvl4pPr>
            <a:lvl5pPr marL="2057349" indent="-228594">
              <a:buClr>
                <a:schemeClr val="tx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6BDDF-B2DC-5045-8EE0-11491DB26C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D6D5E50-8E20-2F45-95D8-BED89C6A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0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C69A1E-27ED-8A43-8A2A-2F7721B35AB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700" dirty="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92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6FFFED-65C1-314E-9D0F-3F5D970F2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7" y="0"/>
            <a:ext cx="12200257" cy="686014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2F747AD-27FC-D941-B3A8-D420DFEE44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365" y="6598789"/>
            <a:ext cx="1815497" cy="172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BDDF-B2DC-5045-8EE0-11491DB26C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A0D1E-B60B-1249-9D4D-0D938B1C68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 dirty="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8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B73EC3-F93A-A745-AA27-0D09767871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2F747AD-27FC-D941-B3A8-D420DFEE44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365" y="6598789"/>
            <a:ext cx="1815497" cy="172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BDDF-B2DC-5045-8EE0-11491DB26C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A0D1E-B60B-1249-9D4D-0D938B1C68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 dirty="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2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BDDF-B2DC-5045-8EE0-11491DB26C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93387-1ED2-4D48-BF4A-A5A454B537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 dirty="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8160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BDDF-B2DC-5045-8EE0-11491DB26C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150280-4AB1-1D40-AFEA-95F7F166A8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 dirty="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2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3202791-CC55-7D49-8498-F8CD31BEAA1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221" y="6529493"/>
            <a:ext cx="12195221" cy="330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3436B86-8DC8-F040-A283-F9AB949AF03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19365" y="6590322"/>
            <a:ext cx="1815497" cy="1729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0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64" y="125333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19333"/>
            <a:ext cx="41148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sz="700" dirty="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3303" y="6519068"/>
            <a:ext cx="2743200" cy="320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0046BDDF-B2DC-5045-8EE0-11491DB26C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7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rgbClr val="00414B"/>
          </a:solidFill>
          <a:latin typeface="Helvetica" pitchFamily="2" charset="0"/>
          <a:ea typeface="+mj-ea"/>
          <a:cs typeface="+mj-cs"/>
        </a:defRPr>
      </a:lvl1pPr>
    </p:titleStyle>
    <p:bodyStyle>
      <a:lvl1pPr marL="311143" indent="-311143" algn="l" defTabSz="914377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Courier New" panose="02070309020205020404" pitchFamily="49" charset="0"/>
        <a:buChar char="o"/>
        <a:tabLst/>
        <a:defRPr sz="2800" kern="1200">
          <a:solidFill>
            <a:srgbClr val="00414B"/>
          </a:solidFill>
          <a:latin typeface="Helvetica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rgbClr val="00414B"/>
          </a:solidFill>
          <a:latin typeface="Helvetica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000" kern="1200">
          <a:solidFill>
            <a:srgbClr val="00414B"/>
          </a:solidFill>
          <a:latin typeface="Helvetica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1800" kern="1200">
          <a:solidFill>
            <a:srgbClr val="00414B"/>
          </a:solidFill>
          <a:latin typeface="Helvetica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1800" kern="1200">
          <a:solidFill>
            <a:srgbClr val="00414B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9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Relationship Id="rId9" Type="http://schemas.openxmlformats.org/officeDocument/2006/relationships/hyperlink" Target="https://www.ifnec.org/ifnec/jcms/g_11530/3-arius-chapma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502" y="2583101"/>
            <a:ext cx="4685016" cy="29109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4900" dirty="0"/>
              <a:t>Innovation in radioactive waste disposal</a:t>
            </a:r>
            <a:br>
              <a:rPr lang="en-US" sz="4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3600" dirty="0"/>
              <a:t>A perspective from Deep Isolation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C5C4A-81A2-4800-A90A-7F62A9F9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60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7"/>
          <p:cNvSpPr txBox="1">
            <a:spLocks noGrp="1"/>
          </p:cNvSpPr>
          <p:nvPr>
            <p:ph type="title"/>
          </p:nvPr>
        </p:nvSpPr>
        <p:spPr>
          <a:xfrm>
            <a:off x="0" y="18255"/>
            <a:ext cx="10515600" cy="106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414B"/>
              </a:buClr>
              <a:buSzPts val="3300"/>
            </a:pPr>
            <a:r>
              <a:rPr lang="en-US"/>
              <a:t>Repository Construction</a:t>
            </a:r>
            <a:endParaRPr/>
          </a:p>
        </p:txBody>
      </p:sp>
      <p:sp>
        <p:nvSpPr>
          <p:cNvPr id="544" name="Google Shape;544;p17"/>
          <p:cNvSpPr txBox="1">
            <a:spLocks noGrp="1"/>
          </p:cNvSpPr>
          <p:nvPr>
            <p:ph type="sldNum" idx="12"/>
          </p:nvPr>
        </p:nvSpPr>
        <p:spPr>
          <a:xfrm>
            <a:off x="9263303" y="6519068"/>
            <a:ext cx="2743200" cy="3206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10</a:t>
            </a:fld>
            <a:endParaRPr/>
          </a:p>
        </p:txBody>
      </p:sp>
      <p:sp>
        <p:nvSpPr>
          <p:cNvPr id="545" name="Google Shape;545;p17"/>
          <p:cNvSpPr txBox="1">
            <a:spLocks noGrp="1"/>
          </p:cNvSpPr>
          <p:nvPr>
            <p:ph type="ftr" idx="11"/>
          </p:nvPr>
        </p:nvSpPr>
        <p:spPr>
          <a:xfrm>
            <a:off x="3028950" y="4896173"/>
            <a:ext cx="30861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/>
          </a:p>
        </p:txBody>
      </p:sp>
      <p:graphicFrame>
        <p:nvGraphicFramePr>
          <p:cNvPr id="546" name="Google Shape;546;p17"/>
          <p:cNvGraphicFramePr/>
          <p:nvPr/>
        </p:nvGraphicFramePr>
        <p:xfrm>
          <a:off x="490301" y="1183840"/>
          <a:ext cx="11309834" cy="424549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89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0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2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Technologies</a:t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3300" marR="233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TRL </a:t>
                      </a:r>
                      <a:endParaRPr sz="2400"/>
                    </a:p>
                  </a:txBody>
                  <a:tcPr marL="23300" marR="233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16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Comments</a:t>
                      </a:r>
                      <a:endParaRPr sz="15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3300" marR="233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2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Drilling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B676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Deep horizontal drilling is common, but there are limited examples where large-diameter (&gt; 0.4 m) and deep (&gt;1.5 km) horizontal holes have been drilled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2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Site characterization of EDZ</a:t>
                      </a:r>
                      <a:r>
                        <a:rPr lang="en-US" sz="1500" baseline="30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EDZs have been characterized for mined repositories (i.e., a relevant environment). </a:t>
                      </a:r>
                      <a:endParaRPr sz="2400"/>
                    </a:p>
                    <a:p>
                      <a:pPr marL="514350" marR="0" lvl="1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urier New"/>
                        <a:buChar char="o"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The necessary level of detail in characterizing the EDZ will likely be lower [22] for deep boreholes</a:t>
                      </a: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Site characterization of thermo-mechanical properties of host rock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Proven successfully at a full scale in mined repositories (i.e., a relevant environment) [29].  </a:t>
                      </a:r>
                      <a:endParaRPr sz="2400"/>
                    </a:p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Relative importance of local thermo-mechanical phenomena (e.g., fracturing) in disposal zone for long term safety is likely to be lower for deep boreholes than mined repositories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3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Monitoring system insertion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Monitoring systems have been inserted for drilling applications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2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Borehole stability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Long term stability (&gt;50 years) for horizontal holes at size required for PWR assemblies (~0.34 m) has not been demonstrated (additional study is needed)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3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Thermal management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Proven successfully in drilling industry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Waste management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US" sz="15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Proven successfully in drilling industry, but not in presence of spent nuclear fuel</a:t>
                      </a:r>
                      <a:endParaRPr sz="2400"/>
                    </a:p>
                  </a:txBody>
                  <a:tcPr marL="23300" marR="2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47" name="Google Shape;547;p17"/>
          <p:cNvSpPr txBox="1"/>
          <p:nvPr/>
        </p:nvSpPr>
        <p:spPr>
          <a:xfrm>
            <a:off x="764418" y="5383574"/>
            <a:ext cx="2659017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933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Excavation disturbed zone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2"/>
          <p:cNvSpPr txBox="1">
            <a:spLocks noGrp="1"/>
          </p:cNvSpPr>
          <p:nvPr>
            <p:ph type="body" idx="1"/>
          </p:nvPr>
        </p:nvSpPr>
        <p:spPr>
          <a:xfrm>
            <a:off x="339435" y="1253331"/>
            <a:ext cx="11110444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fontScale="92500"/>
          </a:bodyPr>
          <a:lstStyle/>
          <a:p>
            <a:pPr marL="228594" indent="-228636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533"/>
              <a:t>Overall, the deep borehole concept is at a </a:t>
            </a:r>
            <a:r>
              <a:rPr lang="en-US" sz="2533" b="1"/>
              <a:t>sufficient technical maturity </a:t>
            </a:r>
            <a:r>
              <a:rPr lang="en-US" sz="2533"/>
              <a:t>(TRL&gt;4) to proceed to the conceptual level of design</a:t>
            </a:r>
            <a:endParaRPr/>
          </a:p>
          <a:p>
            <a:pPr marL="228594" indent="-228636">
              <a:buSzPct val="100000"/>
              <a:buFont typeface="Arial"/>
              <a:buChar char="•"/>
            </a:pPr>
            <a:r>
              <a:rPr lang="en-US" sz="2533"/>
              <a:t>Fuel storage and processing and site characterization are </a:t>
            </a:r>
            <a:r>
              <a:rPr lang="en-US" sz="2533" b="1"/>
              <a:t>relatively mature</a:t>
            </a:r>
            <a:endParaRPr sz="2533"/>
          </a:p>
          <a:p>
            <a:pPr marL="228594" indent="-228636">
              <a:buSzPct val="100000"/>
              <a:buFont typeface="Arial"/>
              <a:buChar char="•"/>
            </a:pPr>
            <a:r>
              <a:rPr lang="en-US" sz="2533"/>
              <a:t>TRLs </a:t>
            </a:r>
            <a:r>
              <a:rPr lang="en-US" sz="2533" b="1"/>
              <a:t>expected to change </a:t>
            </a:r>
            <a:r>
              <a:rPr lang="en-US" sz="2533"/>
              <a:t>as the design is detailed and technical specifications are developed.</a:t>
            </a:r>
            <a:endParaRPr/>
          </a:p>
          <a:p>
            <a:pPr marL="228594" indent="-228636">
              <a:buSzPct val="100000"/>
              <a:buFont typeface="Arial"/>
              <a:buChar char="•"/>
            </a:pPr>
            <a:r>
              <a:rPr lang="en-US" sz="2533" b="1"/>
              <a:t>Key items </a:t>
            </a:r>
            <a:r>
              <a:rPr lang="en-US" sz="2533"/>
              <a:t>identified for technology demonstration and regulatory clarification:</a:t>
            </a:r>
            <a:endParaRPr/>
          </a:p>
          <a:p>
            <a:pPr marL="685783" lvl="1" indent="-228636"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533"/>
              <a:t>Drilling and long-term borehole stability</a:t>
            </a:r>
            <a:endParaRPr/>
          </a:p>
          <a:p>
            <a:pPr marL="685783" lvl="1" indent="-228636"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533"/>
              <a:t>Pre-closure monitoring and natural barriers (e.g., EDZ)</a:t>
            </a:r>
            <a:endParaRPr/>
          </a:p>
          <a:p>
            <a:pPr marL="685783" lvl="1" indent="-228636"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533"/>
              <a:t>Emplacement and retrieval of canisters and axial plugs</a:t>
            </a:r>
            <a:endParaRPr/>
          </a:p>
          <a:p>
            <a:pPr marL="685783" lvl="1" indent="-228636"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533"/>
              <a:t>Closure</a:t>
            </a:r>
            <a:endParaRPr/>
          </a:p>
          <a:p>
            <a:pPr marL="228594" indent="-64176">
              <a:buSzPct val="100000"/>
              <a:buNone/>
            </a:pPr>
            <a:endParaRPr/>
          </a:p>
        </p:txBody>
      </p:sp>
      <p:sp>
        <p:nvSpPr>
          <p:cNvPr id="587" name="Google Shape;587;p22"/>
          <p:cNvSpPr txBox="1">
            <a:spLocks noGrp="1"/>
          </p:cNvSpPr>
          <p:nvPr>
            <p:ph type="sldNum" idx="12"/>
          </p:nvPr>
        </p:nvSpPr>
        <p:spPr>
          <a:xfrm>
            <a:off x="9263303" y="6519068"/>
            <a:ext cx="2743200" cy="3206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11</a:t>
            </a:fld>
            <a:endParaRPr/>
          </a:p>
        </p:txBody>
      </p:sp>
      <p:sp>
        <p:nvSpPr>
          <p:cNvPr id="588" name="Google Shape;588;p22"/>
          <p:cNvSpPr txBox="1">
            <a:spLocks noGrp="1"/>
          </p:cNvSpPr>
          <p:nvPr>
            <p:ph type="title"/>
          </p:nvPr>
        </p:nvSpPr>
        <p:spPr>
          <a:xfrm>
            <a:off x="0" y="18255"/>
            <a:ext cx="10515600" cy="106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SzPts val="3300"/>
            </a:pPr>
            <a:r>
              <a:rPr lang="en-US" sz="3200" dirty="0"/>
              <a:t>Technical Readiness Level</a:t>
            </a:r>
            <a:endParaRPr sz="3200" dirty="0"/>
          </a:p>
        </p:txBody>
      </p:sp>
      <p:sp>
        <p:nvSpPr>
          <p:cNvPr id="590" name="Google Shape;590;p22"/>
          <p:cNvSpPr txBox="1"/>
          <p:nvPr/>
        </p:nvSpPr>
        <p:spPr>
          <a:xfrm>
            <a:off x="518874" y="1139973"/>
            <a:ext cx="11376903" cy="542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512051" lvl="1" indent="-104136">
              <a:lnSpc>
                <a:spcPct val="90000"/>
              </a:lnSpc>
              <a:buClr>
                <a:schemeClr val="accent1"/>
              </a:buClr>
              <a:buSzPts val="1650"/>
            </a:pPr>
            <a:endParaRPr sz="2200">
              <a:solidFill>
                <a:srgbClr val="0095BB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2133"/>
              </a:spcBef>
              <a:buClr>
                <a:schemeClr val="accent1"/>
              </a:buClr>
              <a:buSzPts val="1500"/>
            </a:pPr>
            <a:endParaRPr sz="2000">
              <a:solidFill>
                <a:srgbClr val="0095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2051" lvl="1" indent="-116836">
              <a:lnSpc>
                <a:spcPct val="90000"/>
              </a:lnSpc>
              <a:spcBef>
                <a:spcPts val="533"/>
              </a:spcBef>
              <a:buClr>
                <a:schemeClr val="accent1"/>
              </a:buClr>
              <a:buSzPts val="1500"/>
            </a:pPr>
            <a:endParaRPr sz="2000">
              <a:solidFill>
                <a:srgbClr val="0095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602FB2-BF7C-AC4D-8B68-B96BA826200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7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B586477-F060-46ED-858E-6CADCB4F5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420660"/>
            <a:ext cx="246286" cy="84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zh-TW" sz="1467" dirty="0">
                <a:solidFill>
                  <a:srgbClr val="004051"/>
                </a:solidFill>
                <a:latin typeface="Helvetica" pitchFamily="2" charset="0"/>
                <a:ea typeface="PMingLiU" panose="02020500000000000000" pitchFamily="18" charset="-120"/>
                <a:cs typeface="Calibri" panose="020F0502020204030204" pitchFamily="34" charset="0"/>
              </a:rPr>
            </a:br>
            <a:endParaRPr lang="en-GB" altLang="zh-TW" sz="800" dirty="0">
              <a:solidFill>
                <a:srgbClr val="004051"/>
              </a:solidFill>
              <a:latin typeface="Helvetica" pitchFamily="2" charset="0"/>
              <a:ea typeface="微軟正黑體" panose="020B0604030504040204" pitchFamily="34" charset="-12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zh-TW" sz="2400" dirty="0">
              <a:solidFill>
                <a:srgbClr val="004051"/>
              </a:solidFill>
              <a:latin typeface="Helvetica" pitchFamily="2" charset="0"/>
              <a:ea typeface="微軟正黑體" panose="020B0604030504040204" pitchFamily="34" charset="-12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4D2848-81D6-4802-A534-B93B896EE206}"/>
              </a:ext>
            </a:extLst>
          </p:cNvPr>
          <p:cNvSpPr txBox="1"/>
          <p:nvPr/>
        </p:nvSpPr>
        <p:spPr>
          <a:xfrm>
            <a:off x="246287" y="1087695"/>
            <a:ext cx="11525431" cy="58990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F5B69"/>
                </a:solidFill>
                <a:latin typeface="Helvetica" pitchFamily="2" charset="0"/>
              </a:rPr>
              <a:t>ERDO: </a:t>
            </a:r>
          </a:p>
          <a:p>
            <a:pPr marL="800100" lvl="1" indent="-3429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F5B69"/>
                </a:solidFill>
                <a:latin typeface="Helvetica" pitchFamily="2" charset="0"/>
              </a:rPr>
              <a:t>Preliminary estimates, based on a high-level generic design for an integrated multi-national repository using horizontal boreholes to dispose of all HLW and long-lived ILW for Croatia, Denmark, Netherlands, Norway and Slovenia suggest that delivery of such a repository would cost between €418 million and €560 million. On top of this, we estimate that the costs of regulatory compliance (including site characterization, licensing and post-closure monitoring) might cost a further €124 million – although these estimates are considerably more uncertain.</a:t>
            </a:r>
          </a:p>
          <a:p>
            <a:pPr marL="800100" lvl="1" indent="-3429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F5B69"/>
                </a:solidFill>
                <a:latin typeface="Helvetica" pitchFamily="2" charset="0"/>
              </a:rPr>
              <a:t>This total cost range of €542 – 684 million represents </a:t>
            </a: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</a:rPr>
              <a:t>a saving of half to two-thirds of the likely cost of disposal in a mined deep geological repository</a:t>
            </a:r>
            <a:r>
              <a:rPr lang="en-US" sz="2000" dirty="0">
                <a:solidFill>
                  <a:srgbClr val="0F5B69"/>
                </a:solidFill>
                <a:latin typeface="Helvetica" pitchFamily="2" charset="0"/>
              </a:rPr>
              <a:t>, based on ERDO’s earlier assessment of such costs</a:t>
            </a:r>
          </a:p>
          <a:p>
            <a:pPr marL="342900" indent="-3429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F5B69"/>
                </a:solidFill>
                <a:latin typeface="Helvetica" pitchFamily="2" charset="0"/>
              </a:rPr>
              <a:t>UK:</a:t>
            </a:r>
          </a:p>
          <a:p>
            <a:pPr marL="800100" lvl="1" indent="-3429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F5B69"/>
                </a:solidFill>
                <a:latin typeface="Helvetica" pitchFamily="2" charset="0"/>
              </a:rPr>
              <a:t>Preliminary estimates suggest that all of UK’s current and future high-heat generating waste  could be disposed of for between £2.98 and £4.45 billion </a:t>
            </a:r>
          </a:p>
          <a:p>
            <a:pPr marL="800100" lvl="1" indent="-3429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F5B69"/>
                </a:solidFill>
                <a:latin typeface="Helvetica" pitchFamily="2" charset="0"/>
              </a:rPr>
              <a:t>Equates to </a:t>
            </a: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</a:rPr>
              <a:t>15% - 23% of budget for the UK Geological Disposal Facility </a:t>
            </a:r>
            <a:r>
              <a:rPr lang="en-US" sz="2000" dirty="0">
                <a:solidFill>
                  <a:srgbClr val="0F5B69"/>
                </a:solidFill>
                <a:latin typeface="Helvetica" pitchFamily="2" charset="0"/>
              </a:rPr>
              <a:t>(in 2020 prices)</a:t>
            </a:r>
          </a:p>
          <a:p>
            <a:pPr marL="342900" indent="-3429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700" dirty="0">
              <a:solidFill>
                <a:srgbClr val="0F5B69"/>
              </a:solidFill>
              <a:latin typeface="Helvetica" pitchFamily="2" charset="0"/>
            </a:endParaRPr>
          </a:p>
          <a:p>
            <a:pPr>
              <a:spcBef>
                <a:spcPts val="1000"/>
              </a:spcBef>
              <a:buClr>
                <a:schemeClr val="accent2"/>
              </a:buClr>
            </a:pPr>
            <a:endParaRPr lang="en-US" sz="2400" dirty="0">
              <a:solidFill>
                <a:srgbClr val="0F5B69"/>
              </a:solidFill>
              <a:latin typeface="Helvetica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08C6A-95D7-2A4A-938F-933783EE2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BDDF-B2DC-5045-8EE0-11491DB26C2E}" type="slidenum">
              <a:rPr lang="en-US" smtClean="0"/>
              <a:t>12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07DBA91-18E7-45C9-99F7-81B2046EC336}"/>
              </a:ext>
            </a:extLst>
          </p:cNvPr>
          <p:cNvSpPr txBox="1">
            <a:spLocks/>
          </p:cNvSpPr>
          <p:nvPr/>
        </p:nvSpPr>
        <p:spPr>
          <a:xfrm>
            <a:off x="261561" y="67598"/>
            <a:ext cx="10515600" cy="10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rgbClr val="00414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GB" dirty="0"/>
              <a:t>Some European case studies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83783-F9CE-DE4D-9372-87EBAB24554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9983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/>
          <p:nvPr/>
        </p:nvSpPr>
        <p:spPr>
          <a:xfrm>
            <a:off x="1" y="-420660"/>
            <a:ext cx="246286" cy="8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467">
                <a:solidFill>
                  <a:srgbClr val="00405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800">
              <a:solidFill>
                <a:srgbClr val="00405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405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1" name="Google Shape;23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1095375"/>
            <a:ext cx="6705600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9"/>
          <p:cNvSpPr txBox="1">
            <a:spLocks noGrp="1"/>
          </p:cNvSpPr>
          <p:nvPr>
            <p:ph type="sldNum" idx="12"/>
          </p:nvPr>
        </p:nvSpPr>
        <p:spPr>
          <a:xfrm>
            <a:off x="9263303" y="6535396"/>
            <a:ext cx="2743200" cy="32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grpSp>
        <p:nvGrpSpPr>
          <p:cNvPr id="236" name="Google Shape;236;p9"/>
          <p:cNvGrpSpPr/>
          <p:nvPr/>
        </p:nvGrpSpPr>
        <p:grpSpPr>
          <a:xfrm>
            <a:off x="39229" y="964067"/>
            <a:ext cx="11896741" cy="5286434"/>
            <a:chOff x="39229" y="964067"/>
            <a:chExt cx="11896741" cy="5286434"/>
          </a:xfrm>
        </p:grpSpPr>
        <p:grpSp>
          <p:nvGrpSpPr>
            <p:cNvPr id="237" name="Google Shape;237;p9"/>
            <p:cNvGrpSpPr/>
            <p:nvPr/>
          </p:nvGrpSpPr>
          <p:grpSpPr>
            <a:xfrm>
              <a:off x="39229" y="964067"/>
              <a:ext cx="11896741" cy="5286434"/>
              <a:chOff x="39229" y="964067"/>
              <a:chExt cx="11896741" cy="5286434"/>
            </a:xfrm>
          </p:grpSpPr>
          <p:cxnSp>
            <p:nvCxnSpPr>
              <p:cNvPr id="238" name="Google Shape;238;p9"/>
              <p:cNvCxnSpPr/>
              <p:nvPr/>
            </p:nvCxnSpPr>
            <p:spPr>
              <a:xfrm>
                <a:off x="9544063" y="1413619"/>
                <a:ext cx="271217" cy="28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grpSp>
            <p:nvGrpSpPr>
              <p:cNvPr id="239" name="Google Shape;239;p9"/>
              <p:cNvGrpSpPr/>
              <p:nvPr/>
            </p:nvGrpSpPr>
            <p:grpSpPr>
              <a:xfrm>
                <a:off x="193710" y="1082978"/>
                <a:ext cx="11742260" cy="5167523"/>
                <a:chOff x="320039" y="1030081"/>
                <a:chExt cx="12052540" cy="5167523"/>
              </a:xfrm>
            </p:grpSpPr>
            <p:sp>
              <p:nvSpPr>
                <p:cNvPr id="240" name="Google Shape;240;p9"/>
                <p:cNvSpPr/>
                <p:nvPr/>
              </p:nvSpPr>
              <p:spPr>
                <a:xfrm>
                  <a:off x="7740742" y="1030081"/>
                  <a:ext cx="2176727" cy="5167523"/>
                </a:xfrm>
                <a:prstGeom prst="rect">
                  <a:avLst/>
                </a:prstGeom>
                <a:solidFill>
                  <a:schemeClr val="lt2"/>
                </a:solidFill>
                <a:ln w="12700" cap="flat" cmpd="sng">
                  <a:solidFill>
                    <a:srgbClr val="00708E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285750" marR="0" lvl="0" indent="-17145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41" name="Google Shape;241;p9"/>
                <p:cNvSpPr/>
                <p:nvPr/>
              </p:nvSpPr>
              <p:spPr>
                <a:xfrm>
                  <a:off x="2771160" y="1047379"/>
                  <a:ext cx="2176727" cy="5124277"/>
                </a:xfrm>
                <a:prstGeom prst="rect">
                  <a:avLst/>
                </a:prstGeom>
                <a:solidFill>
                  <a:schemeClr val="lt2"/>
                </a:solidFill>
                <a:ln w="12700" cap="flat" cmpd="sng">
                  <a:solidFill>
                    <a:srgbClr val="00708E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285750" marR="0" lvl="0" indent="-17145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42" name="Google Shape;242;p9"/>
                <p:cNvSpPr/>
                <p:nvPr/>
              </p:nvSpPr>
              <p:spPr>
                <a:xfrm>
                  <a:off x="320039" y="1030081"/>
                  <a:ext cx="2176727" cy="5150225"/>
                </a:xfrm>
                <a:prstGeom prst="rect">
                  <a:avLst/>
                </a:prstGeom>
                <a:solidFill>
                  <a:schemeClr val="lt2"/>
                </a:solidFill>
                <a:ln w="12700" cap="flat" cmpd="sng">
                  <a:solidFill>
                    <a:srgbClr val="00708E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285750" marR="0" lvl="0" indent="-17145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43" name="Google Shape;243;p9"/>
                <p:cNvSpPr/>
                <p:nvPr/>
              </p:nvSpPr>
              <p:spPr>
                <a:xfrm>
                  <a:off x="5255951" y="1041613"/>
                  <a:ext cx="2176727" cy="5150225"/>
                </a:xfrm>
                <a:prstGeom prst="rect">
                  <a:avLst/>
                </a:prstGeom>
                <a:solidFill>
                  <a:schemeClr val="lt2"/>
                </a:solidFill>
                <a:ln w="12700" cap="flat" cmpd="sng">
                  <a:solidFill>
                    <a:srgbClr val="00708E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285750" marR="0" lvl="0" indent="-17145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44" name="Google Shape;244;p9"/>
                <p:cNvSpPr/>
                <p:nvPr/>
              </p:nvSpPr>
              <p:spPr>
                <a:xfrm>
                  <a:off x="10195852" y="1035847"/>
                  <a:ext cx="2176727" cy="5150225"/>
                </a:xfrm>
                <a:prstGeom prst="rect">
                  <a:avLst/>
                </a:prstGeom>
                <a:solidFill>
                  <a:schemeClr val="lt2"/>
                </a:solidFill>
                <a:ln w="12700" cap="flat" cmpd="sng">
                  <a:solidFill>
                    <a:srgbClr val="00708E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285750" marR="0" lvl="0" indent="-17145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45" name="Google Shape;245;p9"/>
                <p:cNvSpPr txBox="1"/>
                <p:nvPr/>
              </p:nvSpPr>
              <p:spPr>
                <a:xfrm>
                  <a:off x="320039" y="1035847"/>
                  <a:ext cx="2176727" cy="711087"/>
                </a:xfrm>
                <a:prstGeom prst="rect">
                  <a:avLst/>
                </a:prstGeom>
                <a:solidFill>
                  <a:srgbClr val="0070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rm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600"/>
                    <a:buFont typeface="Courier New"/>
                    <a:buNone/>
                  </a:pPr>
                  <a:r>
                    <a:rPr lang="en-GB" sz="1600">
                      <a:solidFill>
                        <a:schemeClr val="lt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Innovation</a:t>
                  </a:r>
                  <a:endParaRPr/>
                </a:p>
              </p:txBody>
            </p:sp>
            <p:sp>
              <p:nvSpPr>
                <p:cNvPr id="246" name="Google Shape;246;p9"/>
                <p:cNvSpPr txBox="1"/>
                <p:nvPr/>
              </p:nvSpPr>
              <p:spPr>
                <a:xfrm>
                  <a:off x="2771159" y="1047379"/>
                  <a:ext cx="2176727" cy="699555"/>
                </a:xfrm>
                <a:prstGeom prst="rect">
                  <a:avLst/>
                </a:prstGeom>
                <a:solidFill>
                  <a:srgbClr val="0070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rm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600"/>
                    <a:buFont typeface="Courier New"/>
                    <a:buNone/>
                  </a:pPr>
                  <a:r>
                    <a:rPr lang="en-GB" sz="1600">
                      <a:solidFill>
                        <a:schemeClr val="lt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Open and peer-reviewed science</a:t>
                  </a:r>
                  <a:endParaRPr/>
                </a:p>
              </p:txBody>
            </p:sp>
            <p:sp>
              <p:nvSpPr>
                <p:cNvPr id="247" name="Google Shape;247;p9"/>
                <p:cNvSpPr txBox="1"/>
                <p:nvPr/>
              </p:nvSpPr>
              <p:spPr>
                <a:xfrm>
                  <a:off x="5255951" y="1047380"/>
                  <a:ext cx="2176727" cy="701208"/>
                </a:xfrm>
                <a:prstGeom prst="rect">
                  <a:avLst/>
                </a:prstGeom>
                <a:solidFill>
                  <a:srgbClr val="0070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rm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600"/>
                    <a:buFont typeface="Courier New"/>
                    <a:buNone/>
                  </a:pPr>
                  <a:r>
                    <a:rPr lang="en-GB" sz="1600">
                      <a:solidFill>
                        <a:schemeClr val="lt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World-class           supply chain</a:t>
                  </a:r>
                  <a:endParaRPr/>
                </a:p>
              </p:txBody>
            </p:sp>
            <p:sp>
              <p:nvSpPr>
                <p:cNvPr id="248" name="Google Shape;248;p9"/>
                <p:cNvSpPr txBox="1"/>
                <p:nvPr/>
              </p:nvSpPr>
              <p:spPr>
                <a:xfrm>
                  <a:off x="7740742" y="1035847"/>
                  <a:ext cx="2176727" cy="716853"/>
                </a:xfrm>
                <a:prstGeom prst="rect">
                  <a:avLst/>
                </a:prstGeom>
                <a:solidFill>
                  <a:srgbClr val="0070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rm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350"/>
                    <a:buFont typeface="Courier New"/>
                    <a:buNone/>
                  </a:pPr>
                  <a:r>
                    <a:rPr lang="en-GB" sz="1350">
                      <a:solidFill>
                        <a:schemeClr val="lt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Inter-disciplinary, cross-sector stakeholder engagement</a:t>
                  </a:r>
                  <a:endParaRPr/>
                </a:p>
              </p:txBody>
            </p:sp>
            <p:sp>
              <p:nvSpPr>
                <p:cNvPr id="249" name="Google Shape;249;p9"/>
                <p:cNvSpPr txBox="1"/>
                <p:nvPr/>
              </p:nvSpPr>
              <p:spPr>
                <a:xfrm>
                  <a:off x="10195852" y="1041613"/>
                  <a:ext cx="2176727" cy="711087"/>
                </a:xfrm>
                <a:prstGeom prst="rect">
                  <a:avLst/>
                </a:prstGeom>
                <a:solidFill>
                  <a:srgbClr val="0070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rm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600"/>
                    <a:buFont typeface="Courier New"/>
                    <a:buNone/>
                  </a:pPr>
                  <a:r>
                    <a:rPr lang="en-GB" sz="1600">
                      <a:solidFill>
                        <a:schemeClr val="lt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Client collaboration</a:t>
                  </a:r>
                  <a:endParaRPr/>
                </a:p>
              </p:txBody>
            </p:sp>
          </p:grpSp>
          <p:pic>
            <p:nvPicPr>
              <p:cNvPr id="250" name="Google Shape;250;p9" descr="Image result for bechtel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568105" y="4058311"/>
                <a:ext cx="865753" cy="7272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1" name="Google Shape;251;p9" descr="A picture containing object, clock, fence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-38729">
                <a:off x="5118417" y="5682149"/>
                <a:ext cx="1878920" cy="4209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2" name="Google Shape;252;p9"/>
              <p:cNvSpPr txBox="1"/>
              <p:nvPr/>
            </p:nvSpPr>
            <p:spPr>
              <a:xfrm>
                <a:off x="231431" y="5400976"/>
                <a:ext cx="2028747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80975" marR="0" lvl="0" indent="-180975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200"/>
                  <a:buFont typeface="Arial"/>
                  <a:buChar char="•"/>
                </a:pPr>
                <a:r>
                  <a:rPr lang="en-GB" sz="1200">
                    <a:solidFill>
                      <a:srgbClr val="0F5B69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Most support all borehole architectures, some are specific to vertical or horizontal</a:t>
                </a:r>
                <a:endParaRPr/>
              </a:p>
            </p:txBody>
          </p:sp>
          <p:cxnSp>
            <p:nvCxnSpPr>
              <p:cNvPr id="253" name="Google Shape;253;p9"/>
              <p:cNvCxnSpPr/>
              <p:nvPr/>
            </p:nvCxnSpPr>
            <p:spPr>
              <a:xfrm>
                <a:off x="2292982" y="1406622"/>
                <a:ext cx="288746" cy="988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254" name="Google Shape;254;p9"/>
              <p:cNvCxnSpPr/>
              <p:nvPr/>
            </p:nvCxnSpPr>
            <p:spPr>
              <a:xfrm>
                <a:off x="4702417" y="1416502"/>
                <a:ext cx="300135" cy="82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255" name="Google Shape;255;p9"/>
              <p:cNvCxnSpPr/>
              <p:nvPr/>
            </p:nvCxnSpPr>
            <p:spPr>
              <a:xfrm rot="10800000" flipH="1">
                <a:off x="7123241" y="1413619"/>
                <a:ext cx="300133" cy="371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grpSp>
            <p:nvGrpSpPr>
              <p:cNvPr id="256" name="Google Shape;256;p9"/>
              <p:cNvGrpSpPr/>
              <p:nvPr/>
            </p:nvGrpSpPr>
            <p:grpSpPr>
              <a:xfrm>
                <a:off x="2685416" y="1956615"/>
                <a:ext cx="1572446" cy="3814661"/>
                <a:chOff x="1579128" y="980012"/>
                <a:chExt cx="1556842" cy="2816118"/>
              </a:xfrm>
            </p:grpSpPr>
            <p:pic>
              <p:nvPicPr>
                <p:cNvPr id="258" name="Google Shape;258;p9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1600224" y="980012"/>
                  <a:ext cx="930146" cy="990545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14300" dist="127000" dir="27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259" name="Google Shape;259;p9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1579128" y="2426804"/>
                  <a:ext cx="930147" cy="965544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14300" dist="127000" dir="27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260" name="Google Shape;260;p9" descr="A screenshot of a cell phone&#10;&#10;Description automatically generated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2001412" y="2785053"/>
                  <a:ext cx="930147" cy="1011077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14300" dist="127000" dir="27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257" name="Google Shape;257;p9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2105565" y="1294219"/>
                  <a:ext cx="1030405" cy="904277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14300" dist="127000" dir="2700000" algn="tl" rotWithShape="0">
                    <a:srgbClr val="000000">
                      <a:alpha val="40000"/>
                    </a:srgbClr>
                  </a:outerShdw>
                </a:effectLst>
              </p:spPr>
            </p:pic>
          </p:grpSp>
          <p:grpSp>
            <p:nvGrpSpPr>
              <p:cNvPr id="261" name="Google Shape;261;p9"/>
              <p:cNvGrpSpPr/>
              <p:nvPr/>
            </p:nvGrpSpPr>
            <p:grpSpPr>
              <a:xfrm>
                <a:off x="231529" y="2628045"/>
                <a:ext cx="2026483" cy="2768717"/>
                <a:chOff x="436653" y="1794597"/>
                <a:chExt cx="1552973" cy="3194254"/>
              </a:xfrm>
            </p:grpSpPr>
            <p:sp>
              <p:nvSpPr>
                <p:cNvPr id="262" name="Google Shape;262;p9"/>
                <p:cNvSpPr/>
                <p:nvPr/>
              </p:nvSpPr>
              <p:spPr>
                <a:xfrm>
                  <a:off x="455545" y="4214873"/>
                  <a:ext cx="1534081" cy="773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499" h="1519915" extrusionOk="0">
                      <a:moveTo>
                        <a:pt x="0" y="759958"/>
                      </a:moveTo>
                      <a:cubicBezTo>
                        <a:pt x="0" y="340245"/>
                        <a:pt x="527968" y="0"/>
                        <a:pt x="1179250" y="0"/>
                      </a:cubicBezTo>
                      <a:cubicBezTo>
                        <a:pt x="1830532" y="0"/>
                        <a:pt x="2358500" y="340245"/>
                        <a:pt x="2358500" y="759958"/>
                      </a:cubicBezTo>
                      <a:cubicBezTo>
                        <a:pt x="2358500" y="1179671"/>
                        <a:pt x="1830532" y="1519916"/>
                        <a:pt x="1179250" y="1519916"/>
                      </a:cubicBezTo>
                      <a:cubicBezTo>
                        <a:pt x="527968" y="1519916"/>
                        <a:pt x="0" y="1179671"/>
                        <a:pt x="0" y="759958"/>
                      </a:cubicBezTo>
                      <a:close/>
                    </a:path>
                  </a:pathLst>
                </a:custGeom>
                <a:solidFill>
                  <a:srgbClr val="00708E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00"/>
                    <a:buFont typeface="Helvetica Neue"/>
                    <a:buNone/>
                  </a:pPr>
                  <a:r>
                    <a:rPr lang="en-GB" sz="1200">
                      <a:solidFill>
                        <a:schemeClr val="lt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Monitoring</a:t>
                  </a:r>
                  <a:endParaRPr/>
                </a:p>
              </p:txBody>
            </p:sp>
            <p:sp>
              <p:nvSpPr>
                <p:cNvPr id="263" name="Google Shape;263;p9"/>
                <p:cNvSpPr/>
                <p:nvPr/>
              </p:nvSpPr>
              <p:spPr>
                <a:xfrm>
                  <a:off x="451841" y="1794597"/>
                  <a:ext cx="1534081" cy="773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499" h="1519915" extrusionOk="0">
                      <a:moveTo>
                        <a:pt x="0" y="759958"/>
                      </a:moveTo>
                      <a:cubicBezTo>
                        <a:pt x="0" y="340245"/>
                        <a:pt x="527968" y="0"/>
                        <a:pt x="1179250" y="0"/>
                      </a:cubicBezTo>
                      <a:cubicBezTo>
                        <a:pt x="1830532" y="0"/>
                        <a:pt x="2358500" y="340245"/>
                        <a:pt x="2358500" y="759958"/>
                      </a:cubicBezTo>
                      <a:cubicBezTo>
                        <a:pt x="2358500" y="1179671"/>
                        <a:pt x="1830532" y="1519916"/>
                        <a:pt x="1179250" y="1519916"/>
                      </a:cubicBezTo>
                      <a:cubicBezTo>
                        <a:pt x="527968" y="1519916"/>
                        <a:pt x="0" y="1179671"/>
                        <a:pt x="0" y="759958"/>
                      </a:cubicBezTo>
                      <a:close/>
                    </a:path>
                  </a:pathLst>
                </a:custGeom>
                <a:solidFill>
                  <a:srgbClr val="00708E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00"/>
                    <a:buFont typeface="Helvetica Neue"/>
                    <a:buNone/>
                  </a:pPr>
                  <a:r>
                    <a:rPr lang="en-GB" sz="1200">
                      <a:solidFill>
                        <a:schemeClr val="lt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Formation suitability</a:t>
                  </a:r>
                  <a:endParaRPr/>
                </a:p>
              </p:txBody>
            </p:sp>
            <p:sp>
              <p:nvSpPr>
                <p:cNvPr id="264" name="Google Shape;264;p9"/>
                <p:cNvSpPr/>
                <p:nvPr/>
              </p:nvSpPr>
              <p:spPr>
                <a:xfrm>
                  <a:off x="455545" y="3057578"/>
                  <a:ext cx="1503706" cy="72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801" h="1430146" extrusionOk="0">
                      <a:moveTo>
                        <a:pt x="0" y="715073"/>
                      </a:moveTo>
                      <a:cubicBezTo>
                        <a:pt x="0" y="320149"/>
                        <a:pt x="517515" y="0"/>
                        <a:pt x="1155901" y="0"/>
                      </a:cubicBezTo>
                      <a:cubicBezTo>
                        <a:pt x="1794287" y="0"/>
                        <a:pt x="2311802" y="320149"/>
                        <a:pt x="2311802" y="715073"/>
                      </a:cubicBezTo>
                      <a:cubicBezTo>
                        <a:pt x="2311802" y="1109997"/>
                        <a:pt x="1794287" y="1430146"/>
                        <a:pt x="1155901" y="1430146"/>
                      </a:cubicBezTo>
                      <a:cubicBezTo>
                        <a:pt x="517515" y="1430146"/>
                        <a:pt x="0" y="1109997"/>
                        <a:pt x="0" y="715073"/>
                      </a:cubicBezTo>
                      <a:close/>
                    </a:path>
                  </a:pathLst>
                </a:custGeom>
                <a:solidFill>
                  <a:srgbClr val="00708E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00"/>
                    <a:buFont typeface="Helvetica Neue"/>
                    <a:buNone/>
                  </a:pPr>
                  <a:r>
                    <a:rPr lang="en-GB" sz="1200">
                      <a:solidFill>
                        <a:schemeClr val="lt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Canister Design</a:t>
                  </a:r>
                  <a:endParaRPr/>
                </a:p>
              </p:txBody>
            </p:sp>
            <p:sp>
              <p:nvSpPr>
                <p:cNvPr id="265" name="Google Shape;265;p9"/>
                <p:cNvSpPr/>
                <p:nvPr/>
              </p:nvSpPr>
              <p:spPr>
                <a:xfrm>
                  <a:off x="468602" y="3675593"/>
                  <a:ext cx="1511115" cy="71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191" h="1396410" extrusionOk="0">
                      <a:moveTo>
                        <a:pt x="0" y="698205"/>
                      </a:moveTo>
                      <a:cubicBezTo>
                        <a:pt x="0" y="312597"/>
                        <a:pt x="520064" y="0"/>
                        <a:pt x="1161596" y="0"/>
                      </a:cubicBezTo>
                      <a:cubicBezTo>
                        <a:pt x="1803128" y="0"/>
                        <a:pt x="2323192" y="312597"/>
                        <a:pt x="2323192" y="698205"/>
                      </a:cubicBezTo>
                      <a:cubicBezTo>
                        <a:pt x="2323192" y="1083813"/>
                        <a:pt x="1803128" y="1396410"/>
                        <a:pt x="1161596" y="1396410"/>
                      </a:cubicBezTo>
                      <a:cubicBezTo>
                        <a:pt x="520064" y="1396410"/>
                        <a:pt x="0" y="1083813"/>
                        <a:pt x="0" y="698205"/>
                      </a:cubicBezTo>
                      <a:close/>
                    </a:path>
                  </a:pathLst>
                </a:custGeom>
                <a:solidFill>
                  <a:srgbClr val="00708E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100"/>
                    <a:buFont typeface="Helvetica Neue"/>
                    <a:buNone/>
                  </a:pPr>
                  <a:r>
                    <a:rPr lang="en-GB" sz="1100">
                      <a:solidFill>
                        <a:schemeClr val="lt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Handling, Emplacement,</a:t>
                  </a:r>
                  <a:br>
                    <a:rPr lang="en-GB" sz="1100">
                      <a:solidFill>
                        <a:schemeClr val="lt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</a:br>
                  <a:r>
                    <a:rPr lang="en-GB" sz="1100">
                      <a:solidFill>
                        <a:schemeClr val="lt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&amp; Retrieval</a:t>
                  </a:r>
                  <a:endParaRPr/>
                </a:p>
              </p:txBody>
            </p:sp>
            <p:sp>
              <p:nvSpPr>
                <p:cNvPr id="266" name="Google Shape;266;p9"/>
                <p:cNvSpPr/>
                <p:nvPr/>
              </p:nvSpPr>
              <p:spPr>
                <a:xfrm>
                  <a:off x="436653" y="2393559"/>
                  <a:ext cx="1535498" cy="77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0678" h="1523270" extrusionOk="0">
                      <a:moveTo>
                        <a:pt x="0" y="761635"/>
                      </a:moveTo>
                      <a:cubicBezTo>
                        <a:pt x="0" y="340996"/>
                        <a:pt x="528456" y="0"/>
                        <a:pt x="1180339" y="0"/>
                      </a:cubicBezTo>
                      <a:cubicBezTo>
                        <a:pt x="1832222" y="0"/>
                        <a:pt x="2360678" y="340996"/>
                        <a:pt x="2360678" y="761635"/>
                      </a:cubicBezTo>
                      <a:cubicBezTo>
                        <a:pt x="2360678" y="1182274"/>
                        <a:pt x="1832222" y="1523270"/>
                        <a:pt x="1180339" y="1523270"/>
                      </a:cubicBezTo>
                      <a:cubicBezTo>
                        <a:pt x="528456" y="1523270"/>
                        <a:pt x="0" y="1182274"/>
                        <a:pt x="0" y="761635"/>
                      </a:cubicBezTo>
                      <a:close/>
                    </a:path>
                  </a:pathLst>
                </a:custGeom>
                <a:solidFill>
                  <a:srgbClr val="00708E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00"/>
                    <a:buFont typeface="Helvetica Neue"/>
                    <a:buNone/>
                  </a:pPr>
                  <a:r>
                    <a:rPr lang="en-GB" sz="1200" b="1">
                      <a:solidFill>
                        <a:schemeClr val="lt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R</a:t>
                  </a:r>
                  <a:r>
                    <a:rPr lang="en-GB" sz="1200">
                      <a:solidFill>
                        <a:schemeClr val="lt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epository Design</a:t>
                  </a:r>
                  <a:endParaRPr/>
                </a:p>
              </p:txBody>
            </p:sp>
          </p:grpSp>
          <p:sp>
            <p:nvSpPr>
              <p:cNvPr id="267" name="Google Shape;267;p9"/>
              <p:cNvSpPr txBox="1"/>
              <p:nvPr/>
            </p:nvSpPr>
            <p:spPr>
              <a:xfrm>
                <a:off x="252650" y="1801484"/>
                <a:ext cx="212012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80975" marR="0" lvl="0" indent="-180975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200"/>
                  <a:buFont typeface="Arial"/>
                  <a:buChar char="•"/>
                </a:pPr>
                <a:r>
                  <a:rPr lang="en-GB" sz="1200">
                    <a:solidFill>
                      <a:srgbClr val="0F5B69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40+ inventions, with 38 US and international patents granted and in development:</a:t>
                </a:r>
                <a:endParaRPr/>
              </a:p>
            </p:txBody>
          </p:sp>
          <p:sp>
            <p:nvSpPr>
              <p:cNvPr id="268" name="Google Shape;268;p9"/>
              <p:cNvSpPr txBox="1"/>
              <p:nvPr/>
            </p:nvSpPr>
            <p:spPr>
              <a:xfrm>
                <a:off x="39229" y="969273"/>
                <a:ext cx="308962" cy="293683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Courier New"/>
                  <a:buNone/>
                </a:pPr>
                <a:r>
                  <a:rPr lang="en-GB" sz="14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1</a:t>
                </a:r>
                <a:endParaRPr/>
              </a:p>
            </p:txBody>
          </p:sp>
          <p:sp>
            <p:nvSpPr>
              <p:cNvPr id="269" name="Google Shape;269;p9"/>
              <p:cNvSpPr txBox="1"/>
              <p:nvPr/>
            </p:nvSpPr>
            <p:spPr>
              <a:xfrm>
                <a:off x="2437355" y="964067"/>
                <a:ext cx="308962" cy="293683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Courier New"/>
                  <a:buNone/>
                </a:pPr>
                <a:r>
                  <a:rPr lang="en-GB" sz="14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2</a:t>
                </a:r>
                <a:endParaRPr/>
              </a:p>
            </p:txBody>
          </p:sp>
          <p:sp>
            <p:nvSpPr>
              <p:cNvPr id="270" name="Google Shape;270;p9"/>
              <p:cNvSpPr txBox="1"/>
              <p:nvPr/>
            </p:nvSpPr>
            <p:spPr>
              <a:xfrm>
                <a:off x="4847535" y="964067"/>
                <a:ext cx="308962" cy="293683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Courier New"/>
                  <a:buNone/>
                </a:pPr>
                <a:r>
                  <a:rPr lang="en-GB" sz="14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3</a:t>
                </a:r>
                <a:endParaRPr/>
              </a:p>
            </p:txBody>
          </p:sp>
          <p:sp>
            <p:nvSpPr>
              <p:cNvPr id="271" name="Google Shape;271;p9"/>
              <p:cNvSpPr txBox="1"/>
              <p:nvPr/>
            </p:nvSpPr>
            <p:spPr>
              <a:xfrm>
                <a:off x="7217801" y="968306"/>
                <a:ext cx="308962" cy="293683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Courier New"/>
                  <a:buNone/>
                </a:pPr>
                <a:r>
                  <a:rPr lang="en-GB" sz="14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4</a:t>
                </a:r>
                <a:endParaRPr/>
              </a:p>
            </p:txBody>
          </p:sp>
          <p:sp>
            <p:nvSpPr>
              <p:cNvPr id="272" name="Google Shape;272;p9"/>
              <p:cNvSpPr txBox="1"/>
              <p:nvPr/>
            </p:nvSpPr>
            <p:spPr>
              <a:xfrm>
                <a:off x="9649491" y="968306"/>
                <a:ext cx="308962" cy="293683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Courier New"/>
                  <a:buNone/>
                </a:pPr>
                <a:r>
                  <a:rPr lang="en-GB" sz="14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5</a:t>
                </a: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5060787" y="1869768"/>
                <a:ext cx="1956928" cy="1238995"/>
              </a:xfrm>
              <a:prstGeom prst="ellipse">
                <a:avLst/>
              </a:prstGeom>
              <a:solidFill>
                <a:srgbClr val="00708E">
                  <a:alpha val="3254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274" name="Google Shape;274;p9" descr="A picture containing computer, game, man, light&#10;&#10;Description automatically generated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5270274" y="1951209"/>
                <a:ext cx="539307" cy="623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5" name="Google Shape;275;p9"/>
              <p:cNvSpPr/>
              <p:nvPr/>
            </p:nvSpPr>
            <p:spPr>
              <a:xfrm>
                <a:off x="5064197" y="2318563"/>
                <a:ext cx="1956928" cy="1238995"/>
              </a:xfrm>
              <a:prstGeom prst="ellipse">
                <a:avLst/>
              </a:prstGeom>
              <a:solidFill>
                <a:srgbClr val="00708E">
                  <a:alpha val="3254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276" name="Google Shape;276;p9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5375229" y="2661433"/>
                <a:ext cx="1321551" cy="12586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7" name="Google Shape;277;p9"/>
              <p:cNvSpPr txBox="1"/>
              <p:nvPr/>
            </p:nvSpPr>
            <p:spPr>
              <a:xfrm>
                <a:off x="5628643" y="2046229"/>
                <a:ext cx="14245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solidFill>
                      <a:srgbClr val="0F5B69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Nuclear        waste handling</a:t>
                </a:r>
                <a:endParaRPr/>
              </a:p>
            </p:txBody>
          </p:sp>
          <p:sp>
            <p:nvSpPr>
              <p:cNvPr id="278" name="Google Shape;278;p9"/>
              <p:cNvSpPr txBox="1"/>
              <p:nvPr/>
            </p:nvSpPr>
            <p:spPr>
              <a:xfrm>
                <a:off x="5009348" y="3064623"/>
                <a:ext cx="142451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solidFill>
                      <a:srgbClr val="0F5B69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Drilling</a:t>
                </a:r>
                <a:endParaRPr/>
              </a:p>
            </p:txBody>
          </p:sp>
          <p:pic>
            <p:nvPicPr>
              <p:cNvPr id="279" name="Google Shape;279;p9" descr="A picture containing building, black, water, sitting&#10;&#10;Description automatically generated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6194882" y="2919924"/>
                <a:ext cx="501898" cy="4172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0" name="Google Shape;280;p9"/>
              <p:cNvSpPr txBox="1"/>
              <p:nvPr/>
            </p:nvSpPr>
            <p:spPr>
              <a:xfrm>
                <a:off x="9838826" y="1811027"/>
                <a:ext cx="2022802" cy="43627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80975" marR="0" lvl="0" indent="-18097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200"/>
                  <a:buFont typeface="Arial"/>
                  <a:buChar char="•"/>
                </a:pPr>
                <a:r>
                  <a:rPr lang="en-GB" sz="1200">
                    <a:solidFill>
                      <a:srgbClr val="0F5B69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Perhaps most importantly, we are now deeply engaged with potential clients and partners around the world – including many national radioactive waste management organizations </a:t>
                </a:r>
                <a:endParaRPr/>
              </a:p>
              <a:p>
                <a:pPr marL="180975" marR="0" lvl="0" indent="-180975" algn="l" rtl="0">
                  <a:lnSpc>
                    <a:spcPct val="100000"/>
                  </a:lnSpc>
                  <a:spcBef>
                    <a:spcPts val="2200"/>
                  </a:spcBef>
                  <a:spcAft>
                    <a:spcPts val="0"/>
                  </a:spcAft>
                  <a:buClr>
                    <a:schemeClr val="accent2"/>
                  </a:buClr>
                  <a:buSzPts val="1200"/>
                  <a:buFont typeface="Arial"/>
                  <a:buChar char="•"/>
                </a:pPr>
                <a:r>
                  <a:rPr lang="en-GB" sz="1200">
                    <a:solidFill>
                      <a:srgbClr val="0F5B69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Key focus of this engagement:</a:t>
                </a:r>
                <a:endParaRPr/>
              </a:p>
              <a:p>
                <a:pPr marL="357188" marR="0" lvl="0" indent="-176213" algn="l" rtl="0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ts val="1200"/>
                  <a:buFont typeface="Noto Sans Symbols"/>
                  <a:buChar char="−"/>
                </a:pPr>
                <a:r>
                  <a:rPr lang="en-GB" sz="1200">
                    <a:solidFill>
                      <a:srgbClr val="0F5B69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Waste inventory review </a:t>
                </a:r>
                <a:endParaRPr/>
              </a:p>
              <a:p>
                <a:pPr marL="357188" marR="0" lvl="0" indent="-176213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2"/>
                  </a:buClr>
                  <a:buSzPts val="1200"/>
                  <a:buFont typeface="Noto Sans Symbols"/>
                  <a:buChar char="−"/>
                </a:pPr>
                <a:r>
                  <a:rPr lang="en-GB" sz="1200">
                    <a:solidFill>
                      <a:srgbClr val="0F5B69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Geological suitability</a:t>
                </a:r>
                <a:endParaRPr/>
              </a:p>
              <a:p>
                <a:pPr marL="357188" marR="0" lvl="0" indent="-176213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2"/>
                  </a:buClr>
                  <a:buSzPts val="1200"/>
                  <a:buFont typeface="Noto Sans Symbols"/>
                  <a:buChar char="−"/>
                </a:pPr>
                <a:r>
                  <a:rPr lang="en-GB" sz="1200">
                    <a:solidFill>
                      <a:srgbClr val="0F5B69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Regulatory pathways</a:t>
                </a:r>
                <a:endParaRPr/>
              </a:p>
              <a:p>
                <a:pPr marL="357188" marR="0" lvl="0" indent="-176213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2"/>
                  </a:buClr>
                  <a:buSzPts val="1200"/>
                  <a:buFont typeface="Noto Sans Symbols"/>
                  <a:buChar char="−"/>
                </a:pPr>
                <a:r>
                  <a:rPr lang="en-GB" sz="1200">
                    <a:solidFill>
                      <a:srgbClr val="0F5B69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Local economic development impacts</a:t>
                </a:r>
                <a:endParaRPr/>
              </a:p>
              <a:p>
                <a:pPr marL="357188" marR="0" lvl="0" indent="-176213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2"/>
                  </a:buClr>
                  <a:buSzPts val="1200"/>
                  <a:buFont typeface="Noto Sans Symbols"/>
                  <a:buChar char="−"/>
                </a:pPr>
                <a:r>
                  <a:rPr lang="en-GB" sz="1200">
                    <a:solidFill>
                      <a:srgbClr val="0F5B69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Stakeholder engagement processes</a:t>
                </a:r>
                <a:endParaRPr sz="1200">
                  <a:solidFill>
                    <a:srgbClr val="0F5B69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281" name="Google Shape;281;p9"/>
            <p:cNvGrpSpPr/>
            <p:nvPr/>
          </p:nvGrpSpPr>
          <p:grpSpPr>
            <a:xfrm>
              <a:off x="7404372" y="2356601"/>
              <a:ext cx="2756926" cy="3355004"/>
              <a:chOff x="7404372" y="2356601"/>
              <a:chExt cx="2756926" cy="3355004"/>
            </a:xfrm>
          </p:grpSpPr>
          <p:sp>
            <p:nvSpPr>
              <p:cNvPr id="282" name="Google Shape;282;p9"/>
              <p:cNvSpPr txBox="1"/>
              <p:nvPr/>
            </p:nvSpPr>
            <p:spPr>
              <a:xfrm>
                <a:off x="7849430" y="2356601"/>
                <a:ext cx="181422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>
                    <a:solidFill>
                      <a:schemeClr val="accen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universities</a:t>
                </a:r>
                <a:endParaRPr/>
              </a:p>
            </p:txBody>
          </p:sp>
          <p:sp>
            <p:nvSpPr>
              <p:cNvPr id="283" name="Google Shape;283;p9"/>
              <p:cNvSpPr txBox="1"/>
              <p:nvPr/>
            </p:nvSpPr>
            <p:spPr>
              <a:xfrm>
                <a:off x="7404372" y="2960272"/>
                <a:ext cx="2069538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600">
                    <a:solidFill>
                      <a:srgbClr val="003847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communities</a:t>
                </a:r>
                <a:endParaRPr/>
              </a:p>
            </p:txBody>
          </p:sp>
          <p:sp>
            <p:nvSpPr>
              <p:cNvPr id="284" name="Google Shape;284;p9"/>
              <p:cNvSpPr txBox="1"/>
              <p:nvPr/>
            </p:nvSpPr>
            <p:spPr>
              <a:xfrm>
                <a:off x="7849430" y="3347387"/>
                <a:ext cx="224470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400">
                    <a:solidFill>
                      <a:srgbClr val="22D0F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local government</a:t>
                </a:r>
                <a:endParaRPr/>
              </a:p>
            </p:txBody>
          </p:sp>
          <p:sp>
            <p:nvSpPr>
              <p:cNvPr id="285" name="Google Shape;285;p9"/>
              <p:cNvSpPr txBox="1"/>
              <p:nvPr/>
            </p:nvSpPr>
            <p:spPr>
              <a:xfrm>
                <a:off x="7404372" y="3490960"/>
                <a:ext cx="18142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solidFill>
                      <a:schemeClr val="accen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civil society</a:t>
                </a:r>
                <a:endParaRPr/>
              </a:p>
            </p:txBody>
          </p:sp>
          <p:sp>
            <p:nvSpPr>
              <p:cNvPr id="286" name="Google Shape;286;p9"/>
              <p:cNvSpPr txBox="1"/>
              <p:nvPr/>
            </p:nvSpPr>
            <p:spPr>
              <a:xfrm>
                <a:off x="7532026" y="2822174"/>
                <a:ext cx="18142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solidFill>
                      <a:schemeClr val="accen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partners</a:t>
                </a:r>
                <a:endParaRPr/>
              </a:p>
            </p:txBody>
          </p:sp>
          <p:sp>
            <p:nvSpPr>
              <p:cNvPr id="287" name="Google Shape;287;p9"/>
              <p:cNvSpPr txBox="1"/>
              <p:nvPr/>
            </p:nvSpPr>
            <p:spPr>
              <a:xfrm>
                <a:off x="7492119" y="2668285"/>
                <a:ext cx="1814229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>
                    <a:solidFill>
                      <a:srgbClr val="0095BB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collaboration</a:t>
                </a:r>
                <a:endParaRPr/>
              </a:p>
            </p:txBody>
          </p:sp>
          <p:sp>
            <p:nvSpPr>
              <p:cNvPr id="288" name="Google Shape;288;p9"/>
              <p:cNvSpPr txBox="1"/>
              <p:nvPr/>
            </p:nvSpPr>
            <p:spPr>
              <a:xfrm>
                <a:off x="8347069" y="2618046"/>
                <a:ext cx="181422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rgbClr val="00546A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NGOs</a:t>
                </a:r>
                <a:endParaRPr/>
              </a:p>
            </p:txBody>
          </p:sp>
          <p:sp>
            <p:nvSpPr>
              <p:cNvPr id="289" name="Google Shape;289;p9"/>
              <p:cNvSpPr txBox="1"/>
              <p:nvPr/>
            </p:nvSpPr>
            <p:spPr>
              <a:xfrm>
                <a:off x="8039947" y="3735385"/>
                <a:ext cx="18142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solidFill>
                      <a:srgbClr val="8296B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green energy</a:t>
                </a:r>
                <a:endParaRPr/>
              </a:p>
            </p:txBody>
          </p:sp>
          <p:sp>
            <p:nvSpPr>
              <p:cNvPr id="290" name="Google Shape;290;p9"/>
              <p:cNvSpPr txBox="1"/>
              <p:nvPr/>
            </p:nvSpPr>
            <p:spPr>
              <a:xfrm>
                <a:off x="7519828" y="3916412"/>
                <a:ext cx="206953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3200">
                    <a:solidFill>
                      <a:srgbClr val="8296B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citizens</a:t>
                </a:r>
                <a:endParaRPr/>
              </a:p>
            </p:txBody>
          </p:sp>
          <p:sp>
            <p:nvSpPr>
              <p:cNvPr id="291" name="Google Shape;291;p9"/>
              <p:cNvSpPr txBox="1"/>
              <p:nvPr/>
            </p:nvSpPr>
            <p:spPr>
              <a:xfrm>
                <a:off x="8545649" y="4483623"/>
                <a:ext cx="113402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solidFill>
                      <a:srgbClr val="00546A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oil &amp; gas</a:t>
                </a:r>
                <a:endParaRPr/>
              </a:p>
            </p:txBody>
          </p:sp>
          <p:sp>
            <p:nvSpPr>
              <p:cNvPr id="292" name="Google Shape;292;p9"/>
              <p:cNvSpPr txBox="1"/>
              <p:nvPr/>
            </p:nvSpPr>
            <p:spPr>
              <a:xfrm>
                <a:off x="7423374" y="4664554"/>
                <a:ext cx="178380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>
                    <a:solidFill>
                      <a:srgbClr val="00546A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environment</a:t>
                </a:r>
                <a:endParaRPr/>
              </a:p>
            </p:txBody>
          </p:sp>
          <p:sp>
            <p:nvSpPr>
              <p:cNvPr id="293" name="Google Shape;293;p9"/>
              <p:cNvSpPr txBox="1"/>
              <p:nvPr/>
            </p:nvSpPr>
            <p:spPr>
              <a:xfrm>
                <a:off x="7853532" y="4945109"/>
                <a:ext cx="178380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400">
                    <a:solidFill>
                      <a:srgbClr val="003847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research institutes</a:t>
                </a:r>
                <a:endParaRPr/>
              </a:p>
            </p:txBody>
          </p:sp>
          <p:sp>
            <p:nvSpPr>
              <p:cNvPr id="294" name="Google Shape;294;p9"/>
              <p:cNvSpPr txBox="1"/>
              <p:nvPr/>
            </p:nvSpPr>
            <p:spPr>
              <a:xfrm>
                <a:off x="7414026" y="4382717"/>
                <a:ext cx="134822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400">
                    <a:solidFill>
                      <a:srgbClr val="22D0F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municipalities</a:t>
                </a:r>
                <a:endParaRPr/>
              </a:p>
            </p:txBody>
          </p:sp>
          <p:sp>
            <p:nvSpPr>
              <p:cNvPr id="295" name="Google Shape;295;p9"/>
              <p:cNvSpPr txBox="1"/>
              <p:nvPr/>
            </p:nvSpPr>
            <p:spPr>
              <a:xfrm>
                <a:off x="7545051" y="5146498"/>
                <a:ext cx="1814229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>
                    <a:solidFill>
                      <a:srgbClr val="0095BB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schools</a:t>
                </a:r>
                <a:endParaRPr/>
              </a:p>
            </p:txBody>
          </p:sp>
          <p:sp>
            <p:nvSpPr>
              <p:cNvPr id="296" name="Google Shape;296;p9"/>
              <p:cNvSpPr txBox="1"/>
              <p:nvPr/>
            </p:nvSpPr>
            <p:spPr>
              <a:xfrm>
                <a:off x="7456044" y="5434606"/>
                <a:ext cx="221108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solidFill>
                      <a:schemeClr val="accen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National Geological Surveys</a:t>
                </a:r>
                <a:endParaRPr/>
              </a:p>
            </p:txBody>
          </p:sp>
          <p:sp>
            <p:nvSpPr>
              <p:cNvPr id="297" name="Google Shape;297;p9"/>
              <p:cNvSpPr txBox="1"/>
              <p:nvPr/>
            </p:nvSpPr>
            <p:spPr>
              <a:xfrm>
                <a:off x="8126952" y="5172631"/>
                <a:ext cx="18142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solidFill>
                      <a:schemeClr val="accen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nuclear</a:t>
                </a:r>
                <a:endParaRPr/>
              </a:p>
            </p:txBody>
          </p:sp>
        </p:grpSp>
      </p:grpSp>
      <p:pic>
        <p:nvPicPr>
          <p:cNvPr id="298" name="Google Shape;298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124573" y="5048329"/>
            <a:ext cx="1903450" cy="38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C72CC7E-FBAA-4111-A03C-683700B4179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/>
          </a:blip>
          <a:srcRect l="8126" r="7007"/>
          <a:stretch/>
        </p:blipFill>
        <p:spPr>
          <a:xfrm>
            <a:off x="3737844" y="2865754"/>
            <a:ext cx="885836" cy="141567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270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C54F6-258A-468F-905F-5BD251274365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606030" y="4725893"/>
            <a:ext cx="993101" cy="136301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270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1" name="Title 1">
            <a:extLst>
              <a:ext uri="{FF2B5EF4-FFF2-40B4-BE49-F238E27FC236}">
                <a16:creationId xmlns:a16="http://schemas.microsoft.com/office/drawing/2014/main" id="{E7E46C3B-4B50-4993-9A39-8F85AF10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062400"/>
          </a:xfrm>
        </p:spPr>
        <p:txBody>
          <a:bodyPr>
            <a:normAutofit/>
          </a:bodyPr>
          <a:lstStyle/>
          <a:p>
            <a:r>
              <a:rPr lang="en-GB" sz="4000" dirty="0"/>
              <a:t>A global delivery and innovation partnership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9B5661-2247-AA4D-90A1-0FB01DE8A48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317032" y="-36457"/>
            <a:ext cx="11557936" cy="289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4B"/>
              </a:buClr>
              <a:buSzPct val="100000"/>
              <a:buFont typeface="Helvetica Neue"/>
              <a:buNone/>
            </a:pPr>
            <a:r>
              <a:rPr lang="en-GB" sz="4800" dirty="0"/>
              <a:t>What do stakeholders in the radioactive waste management sector think about deep borehole disposal?</a:t>
            </a:r>
            <a:endParaRPr sz="4800" dirty="0"/>
          </a:p>
        </p:txBody>
      </p:sp>
      <p:sp>
        <p:nvSpPr>
          <p:cNvPr id="123" name="Google Shape;123;p4"/>
          <p:cNvSpPr txBox="1">
            <a:spLocks noGrp="1"/>
          </p:cNvSpPr>
          <p:nvPr>
            <p:ph type="ftr" idx="11"/>
          </p:nvPr>
        </p:nvSpPr>
        <p:spPr>
          <a:xfrm>
            <a:off x="4038600" y="6535395"/>
            <a:ext cx="4114800" cy="30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kern="1200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537197" y="3109433"/>
            <a:ext cx="10316366" cy="45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11143" marR="0" lvl="0" indent="-15874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61B"/>
              </a:buClr>
              <a:buSzPts val="2400"/>
              <a:buFont typeface="Courier New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414B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6" name="Google Shape;126;p4" descr="A picture containing 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19372"/>
            <a:ext cx="12192000" cy="34354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6575462" y="3534163"/>
            <a:ext cx="5569742" cy="318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61B"/>
              </a:buClr>
              <a:buSzPts val="2000"/>
              <a:buFont typeface="Courier New"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"After years of seeing largely unstructured commentary on the potential role of deep borehole disposal in national waste management programmes, this work has at last focused light on what a wide range of policy and decision-makers really think."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61B"/>
              </a:buClr>
              <a:buSzPts val="2000"/>
              <a:buFont typeface="Courier New"/>
              <a:buNone/>
              <a:tabLst/>
              <a:defRPr/>
            </a:pPr>
            <a:endParaRPr lang="en-US"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61B"/>
              </a:buClr>
              <a:buSzPts val="2000"/>
              <a:buFont typeface="Courier New"/>
              <a:buNone/>
              <a:tabLst/>
              <a:defRPr/>
            </a:pPr>
            <a:endParaRPr lang="en-US"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61B"/>
              </a:buClr>
              <a:buSzPts val="2000"/>
              <a:buFont typeface="Courier New"/>
              <a:buNone/>
              <a:tabLst/>
              <a:defRPr/>
            </a:pPr>
            <a:r>
              <a:rPr lang="en-US"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Professor Neil Chapman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61B"/>
              </a:buClr>
              <a:buSzPts val="2000"/>
              <a:buFont typeface="Courier New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University of Sheffield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sldNum" idx="12"/>
          </p:nvPr>
        </p:nvSpPr>
        <p:spPr>
          <a:xfrm>
            <a:off x="9263303" y="6535396"/>
            <a:ext cx="2743200" cy="32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Helvetica Neue"/>
              <a:buNone/>
              <a:tabLst/>
              <a:defRPr/>
            </a:pPr>
            <a:fld id="{00000000-1234-1234-1234-123412341234}" type="slidenum">
              <a:rPr kumimoji="0" lang="en-GB" sz="10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67"/>
                <a:buFont typeface="Helvetica Neue"/>
                <a:buNone/>
                <a:tabLst/>
                <a:defRPr/>
              </a:pPr>
              <a:t>14</a:t>
            </a:fld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26F88C-24BD-4222-9788-27F1C6EA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BDDF-B2DC-5045-8EE0-11491DB26C2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E9C47E-8ED9-433E-962B-F5F1B17D7098}"/>
              </a:ext>
            </a:extLst>
          </p:cNvPr>
          <p:cNvSpPr txBox="1">
            <a:spLocks/>
          </p:cNvSpPr>
          <p:nvPr/>
        </p:nvSpPr>
        <p:spPr>
          <a:xfrm>
            <a:off x="313892" y="274320"/>
            <a:ext cx="11326728" cy="8872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14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667" dirty="0"/>
              <a:t>38 participants from 18 countries, covering all sizes of inventory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E312555-267C-4EBD-9E7F-0A0CA1FD42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519333"/>
            <a:ext cx="4114800" cy="320676"/>
          </a:xfrm>
        </p:spPr>
        <p:txBody>
          <a:bodyPr/>
          <a:lstStyle/>
          <a:p>
            <a:r>
              <a:rPr lang="en-US" dirty="0"/>
              <a:t>© 2021 Deep Isolation EMEA Limited. All Rights Reserved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5BE20C4-47FA-46D4-8061-918228758541}"/>
              </a:ext>
            </a:extLst>
          </p:cNvPr>
          <p:cNvSpPr/>
          <p:nvPr/>
        </p:nvSpPr>
        <p:spPr>
          <a:xfrm>
            <a:off x="661627" y="4292087"/>
            <a:ext cx="88865" cy="9443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5F8D73-C9BE-4E32-B85A-1D0080BFA15A}"/>
              </a:ext>
            </a:extLst>
          </p:cNvPr>
          <p:cNvSpPr txBox="1"/>
          <p:nvPr/>
        </p:nvSpPr>
        <p:spPr>
          <a:xfrm>
            <a:off x="750492" y="4128702"/>
            <a:ext cx="1553173" cy="36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Policymaker</a:t>
            </a:r>
            <a:endParaRPr lang="en-GB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A06CCC-EA4E-4AA6-BE4D-F4C715270FFB}"/>
              </a:ext>
            </a:extLst>
          </p:cNvPr>
          <p:cNvSpPr/>
          <p:nvPr/>
        </p:nvSpPr>
        <p:spPr>
          <a:xfrm>
            <a:off x="657614" y="4555710"/>
            <a:ext cx="88865" cy="94437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08CCE9-DF33-4DA1-AC19-E44723D210FB}"/>
              </a:ext>
            </a:extLst>
          </p:cNvPr>
          <p:cNvSpPr txBox="1"/>
          <p:nvPr/>
        </p:nvSpPr>
        <p:spPr>
          <a:xfrm>
            <a:off x="717370" y="4444880"/>
            <a:ext cx="22337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Waste Management Organization officer</a:t>
            </a:r>
            <a:endParaRPr lang="en-GB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D21A93-714A-45BF-A9BD-B3794863E7BE}"/>
              </a:ext>
            </a:extLst>
          </p:cNvPr>
          <p:cNvSpPr/>
          <p:nvPr/>
        </p:nvSpPr>
        <p:spPr>
          <a:xfrm>
            <a:off x="657614" y="5048345"/>
            <a:ext cx="88865" cy="94437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345D0A-FF11-43B1-AA9D-902374B08775}"/>
              </a:ext>
            </a:extLst>
          </p:cNvPr>
          <p:cNvSpPr txBox="1"/>
          <p:nvPr/>
        </p:nvSpPr>
        <p:spPr>
          <a:xfrm>
            <a:off x="746479" y="4918612"/>
            <a:ext cx="1557186" cy="36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Regulator</a:t>
            </a:r>
            <a:endParaRPr lang="en-GB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16B56D6-E597-4130-A41A-1FC0E267DA5E}"/>
              </a:ext>
            </a:extLst>
          </p:cNvPr>
          <p:cNvSpPr/>
          <p:nvPr/>
        </p:nvSpPr>
        <p:spPr>
          <a:xfrm>
            <a:off x="2800560" y="4295962"/>
            <a:ext cx="88865" cy="94437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92FB2F-2600-42C3-ABCA-DDCCFF243B47}"/>
              </a:ext>
            </a:extLst>
          </p:cNvPr>
          <p:cNvSpPr txBox="1"/>
          <p:nvPr/>
        </p:nvSpPr>
        <p:spPr>
          <a:xfrm>
            <a:off x="2914592" y="4130552"/>
            <a:ext cx="1235353" cy="36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Researcher</a:t>
            </a:r>
            <a:endParaRPr lang="en-GB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6B552EA-63C3-4BD8-A324-8783EABBB465}"/>
              </a:ext>
            </a:extLst>
          </p:cNvPr>
          <p:cNvSpPr/>
          <p:nvPr/>
        </p:nvSpPr>
        <p:spPr>
          <a:xfrm>
            <a:off x="2796547" y="4550189"/>
            <a:ext cx="88865" cy="94437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21AD51-CEF0-4FE1-9964-DC1D9FD61A05}"/>
              </a:ext>
            </a:extLst>
          </p:cNvPr>
          <p:cNvSpPr txBox="1"/>
          <p:nvPr/>
        </p:nvSpPr>
        <p:spPr>
          <a:xfrm>
            <a:off x="2902189" y="4435104"/>
            <a:ext cx="26470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800"/>
              </a:lnSpc>
              <a:defRPr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International agencies that influence national policies</a:t>
            </a:r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8E0B752-C2ED-4D4B-B73D-AF56891C3EED}"/>
              </a:ext>
            </a:extLst>
          </p:cNvPr>
          <p:cNvSpPr/>
          <p:nvPr/>
        </p:nvSpPr>
        <p:spPr>
          <a:xfrm>
            <a:off x="2796547" y="5059863"/>
            <a:ext cx="88865" cy="94437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8C3FAF-5224-4C17-AA99-48698347FCC5}"/>
              </a:ext>
            </a:extLst>
          </p:cNvPr>
          <p:cNvSpPr txBox="1"/>
          <p:nvPr/>
        </p:nvSpPr>
        <p:spPr>
          <a:xfrm>
            <a:off x="2893801" y="4922487"/>
            <a:ext cx="1557186" cy="36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endParaRPr lang="en-GB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D23906C-1176-4F4F-B782-9AA59A81471C}"/>
              </a:ext>
            </a:extLst>
          </p:cNvPr>
          <p:cNvSpPr/>
          <p:nvPr/>
        </p:nvSpPr>
        <p:spPr>
          <a:xfrm>
            <a:off x="6011171" y="4310731"/>
            <a:ext cx="88865" cy="9443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73656E6-745D-4114-9B11-F99B697CA125}"/>
              </a:ext>
            </a:extLst>
          </p:cNvPr>
          <p:cNvSpPr txBox="1"/>
          <p:nvPr/>
        </p:nvSpPr>
        <p:spPr>
          <a:xfrm>
            <a:off x="6100036" y="4210407"/>
            <a:ext cx="1235353" cy="36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Americas</a:t>
            </a:r>
            <a:endParaRPr lang="en-GB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3FE1BB0-E903-46B3-A29D-E73A9183C30B}"/>
              </a:ext>
            </a:extLst>
          </p:cNvPr>
          <p:cNvSpPr/>
          <p:nvPr/>
        </p:nvSpPr>
        <p:spPr>
          <a:xfrm>
            <a:off x="6007158" y="4521453"/>
            <a:ext cx="88865" cy="94437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2F7CC0C-287F-46BB-B3D0-58E10CF01952}"/>
              </a:ext>
            </a:extLst>
          </p:cNvPr>
          <p:cNvSpPr txBox="1"/>
          <p:nvPr/>
        </p:nvSpPr>
        <p:spPr>
          <a:xfrm>
            <a:off x="6096023" y="4427747"/>
            <a:ext cx="1557186" cy="36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endParaRPr lang="en-GB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DCD5FCB-2077-479C-A891-5DE5D5613D74}"/>
              </a:ext>
            </a:extLst>
          </p:cNvPr>
          <p:cNvSpPr txBox="1"/>
          <p:nvPr/>
        </p:nvSpPr>
        <p:spPr>
          <a:xfrm>
            <a:off x="6062364" y="4640655"/>
            <a:ext cx="1557186" cy="36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Asia-Pacific</a:t>
            </a:r>
            <a:endParaRPr lang="en-GB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E48AF57-4CD7-4DB4-BC38-A7F8A10B1386}"/>
              </a:ext>
            </a:extLst>
          </p:cNvPr>
          <p:cNvSpPr/>
          <p:nvPr/>
        </p:nvSpPr>
        <p:spPr>
          <a:xfrm>
            <a:off x="5997692" y="4753551"/>
            <a:ext cx="88865" cy="94437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A615935-625D-43EE-BB44-B472DF08577E}"/>
              </a:ext>
            </a:extLst>
          </p:cNvPr>
          <p:cNvSpPr/>
          <p:nvPr/>
        </p:nvSpPr>
        <p:spPr>
          <a:xfrm>
            <a:off x="9683906" y="4310731"/>
            <a:ext cx="88865" cy="9443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4D85A60-E97F-4C30-85FD-7C56FDBB8B1D}"/>
              </a:ext>
            </a:extLst>
          </p:cNvPr>
          <p:cNvSpPr txBox="1"/>
          <p:nvPr/>
        </p:nvSpPr>
        <p:spPr>
          <a:xfrm>
            <a:off x="9772771" y="4159607"/>
            <a:ext cx="1584186" cy="36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</a:t>
            </a:r>
            <a:endParaRPr lang="en-GB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E84ADE6-E292-475E-A0F5-C7327ED5DEBA}"/>
              </a:ext>
            </a:extLst>
          </p:cNvPr>
          <p:cNvSpPr/>
          <p:nvPr/>
        </p:nvSpPr>
        <p:spPr>
          <a:xfrm>
            <a:off x="9679893" y="4531613"/>
            <a:ext cx="88865" cy="94437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16EB66-FD3E-42EF-BB9C-1ED972EFCB15}"/>
              </a:ext>
            </a:extLst>
          </p:cNvPr>
          <p:cNvSpPr txBox="1"/>
          <p:nvPr/>
        </p:nvSpPr>
        <p:spPr>
          <a:xfrm>
            <a:off x="9768758" y="4387107"/>
            <a:ext cx="1557186" cy="36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Medium</a:t>
            </a:r>
            <a:endParaRPr lang="en-GB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C823751-130E-47E6-9B16-F21B8D8A647B}"/>
              </a:ext>
            </a:extLst>
          </p:cNvPr>
          <p:cNvSpPr txBox="1"/>
          <p:nvPr/>
        </p:nvSpPr>
        <p:spPr>
          <a:xfrm>
            <a:off x="9735099" y="4640655"/>
            <a:ext cx="1557186" cy="36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</a:t>
            </a:r>
            <a:endParaRPr lang="en-GB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756AC2-D0B0-42DB-BA40-CC429DA93504}"/>
              </a:ext>
            </a:extLst>
          </p:cNvPr>
          <p:cNvSpPr/>
          <p:nvPr/>
        </p:nvSpPr>
        <p:spPr>
          <a:xfrm>
            <a:off x="9670427" y="4763711"/>
            <a:ext cx="88865" cy="94437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id="{5FCDC5C0-7E96-4DC6-A368-F2AB55078979}"/>
              </a:ext>
            </a:extLst>
          </p:cNvPr>
          <p:cNvGraphicFramePr>
            <a:graphicFrameLocks/>
          </p:cNvGraphicFramePr>
          <p:nvPr/>
        </p:nvGraphicFramePr>
        <p:xfrm>
          <a:off x="206613" y="1388096"/>
          <a:ext cx="5076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1" name="Chart 70">
            <a:extLst>
              <a:ext uri="{FF2B5EF4-FFF2-40B4-BE49-F238E27FC236}">
                <a16:creationId xmlns:a16="http://schemas.microsoft.com/office/drawing/2014/main" id="{9CA1C327-6666-4DA0-A50C-95B1D8BA14F8}"/>
              </a:ext>
            </a:extLst>
          </p:cNvPr>
          <p:cNvGraphicFramePr>
            <a:graphicFrameLocks/>
          </p:cNvGraphicFramePr>
          <p:nvPr/>
        </p:nvGraphicFramePr>
        <p:xfrm>
          <a:off x="3871420" y="1258245"/>
          <a:ext cx="5255608" cy="289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4169861E-581C-4FE9-BEC5-859F62A1F140}"/>
              </a:ext>
            </a:extLst>
          </p:cNvPr>
          <p:cNvGraphicFramePr>
            <a:graphicFrameLocks/>
          </p:cNvGraphicFramePr>
          <p:nvPr/>
        </p:nvGraphicFramePr>
        <p:xfrm>
          <a:off x="-211530" y="1035513"/>
          <a:ext cx="5529962" cy="326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2" name="Chart 91">
            <a:extLst>
              <a:ext uri="{FF2B5EF4-FFF2-40B4-BE49-F238E27FC236}">
                <a16:creationId xmlns:a16="http://schemas.microsoft.com/office/drawing/2014/main" id="{8F23D4E6-0908-46B7-BAE3-3466983C806C}"/>
              </a:ext>
            </a:extLst>
          </p:cNvPr>
          <p:cNvGraphicFramePr>
            <a:graphicFrameLocks/>
          </p:cNvGraphicFramePr>
          <p:nvPr/>
        </p:nvGraphicFramePr>
        <p:xfrm>
          <a:off x="3191440" y="1034093"/>
          <a:ext cx="6487248" cy="323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3" name="Chart 92">
            <a:extLst>
              <a:ext uri="{FF2B5EF4-FFF2-40B4-BE49-F238E27FC236}">
                <a16:creationId xmlns:a16="http://schemas.microsoft.com/office/drawing/2014/main" id="{FFE053FA-83EC-401F-AE64-03CFE8269081}"/>
              </a:ext>
            </a:extLst>
          </p:cNvPr>
          <p:cNvGraphicFramePr>
            <a:graphicFrameLocks/>
          </p:cNvGraphicFramePr>
          <p:nvPr/>
        </p:nvGraphicFramePr>
        <p:xfrm>
          <a:off x="7444574" y="1049106"/>
          <a:ext cx="5255760" cy="323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54734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DBF8-0C92-8E49-91DB-E65F5067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92" y="-184336"/>
            <a:ext cx="10515600" cy="1325563"/>
          </a:xfrm>
        </p:spPr>
        <p:txBody>
          <a:bodyPr>
            <a:normAutofit/>
          </a:bodyPr>
          <a:lstStyle/>
          <a:p>
            <a:r>
              <a:rPr lang="en-US" sz="2667" dirty="0"/>
              <a:t>Methodology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E4979-114E-9547-91A9-43C3E2A0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BDDF-B2DC-5045-8EE0-11491DB26C2E}" type="slidenum">
              <a:rPr lang="en-US" smtClean="0"/>
              <a:t>16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F830F642-527E-4B0F-B19E-E03E463B9A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519333"/>
            <a:ext cx="4114800" cy="320676"/>
          </a:xfrm>
        </p:spPr>
        <p:txBody>
          <a:bodyPr/>
          <a:lstStyle/>
          <a:p>
            <a:r>
              <a:rPr lang="en-US" dirty="0"/>
              <a:t>© 2021 Deep Isolation EMEA Limited. All Rights Reserved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1CF1FD1-8ED7-40CD-A390-B1357AC56A79}"/>
              </a:ext>
            </a:extLst>
          </p:cNvPr>
          <p:cNvSpPr txBox="1">
            <a:spLocks/>
          </p:cNvSpPr>
          <p:nvPr/>
        </p:nvSpPr>
        <p:spPr>
          <a:xfrm>
            <a:off x="211623" y="558614"/>
            <a:ext cx="87861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14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7-step process, integrating  qualitative and quantitative research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9578CED-AB93-44BC-9FAD-54BBCFD4C5DA}"/>
              </a:ext>
            </a:extLst>
          </p:cNvPr>
          <p:cNvSpPr txBox="1">
            <a:spLocks/>
          </p:cNvSpPr>
          <p:nvPr/>
        </p:nvSpPr>
        <p:spPr>
          <a:xfrm>
            <a:off x="8866909" y="558614"/>
            <a:ext cx="28488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14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Target stakeholders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A64B05-8081-45DE-BE45-F206CD893702}"/>
              </a:ext>
            </a:extLst>
          </p:cNvPr>
          <p:cNvSpPr txBox="1"/>
          <p:nvPr/>
        </p:nvSpPr>
        <p:spPr>
          <a:xfrm>
            <a:off x="8866909" y="1566121"/>
            <a:ext cx="329651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500" dirty="0"/>
              <a:t>The target research group was senior-level stakeholders whose role involves specific responsibilities for geological disposal of higher activity radioactive waste, in the following five categories: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Policymakers in national governments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Waste Management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Nuclear and environmental regulators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International agencies that influence national policies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Researchers in universities, national laboratories and other research institutions with a specific focus on radioactive waste disposal.</a:t>
            </a:r>
          </a:p>
          <a:p>
            <a:endParaRPr lang="en-GB" sz="1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5793FE0-4B81-4B0D-B3CE-4FAB38FF2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2" y="1671708"/>
            <a:ext cx="7630363" cy="4602626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3FA3DBCC-066D-4413-82CF-83B1E7D2A896}"/>
              </a:ext>
            </a:extLst>
          </p:cNvPr>
          <p:cNvSpPr/>
          <p:nvPr/>
        </p:nvSpPr>
        <p:spPr>
          <a:xfrm rot="5400000">
            <a:off x="6349204" y="3657889"/>
            <a:ext cx="4333503" cy="36114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224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8BF7F1F-5E45-4C92-9793-16D411656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318" y="1623668"/>
            <a:ext cx="8594350" cy="42104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D5FC29-3672-45BA-9B50-47067FA3FF51}"/>
              </a:ext>
            </a:extLst>
          </p:cNvPr>
          <p:cNvSpPr/>
          <p:nvPr/>
        </p:nvSpPr>
        <p:spPr>
          <a:xfrm>
            <a:off x="2231134" y="1804894"/>
            <a:ext cx="4415125" cy="7761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ADBF8-0C92-8E49-91DB-E65F5067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93" y="-184336"/>
            <a:ext cx="11962415" cy="1325563"/>
          </a:xfrm>
        </p:spPr>
        <p:txBody>
          <a:bodyPr>
            <a:normAutofit/>
          </a:bodyPr>
          <a:lstStyle/>
          <a:p>
            <a:r>
              <a:rPr lang="en-US" sz="2667" dirty="0"/>
              <a:t>The largest challenge is the need for end-to-end demonstration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E4979-114E-9547-91A9-43C3E2A0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0046BDDF-B2DC-5045-8EE0-11491DB26C2E}" type="slidenum">
              <a:rPr lang="en-US">
                <a:solidFill>
                  <a:srgbClr val="FFFFFF"/>
                </a:solidFill>
              </a:rPr>
              <a:pPr defTabSz="914377">
                <a:defRPr/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335E4-3200-4BA3-9AE1-B4E2588DE4F1}"/>
              </a:ext>
            </a:extLst>
          </p:cNvPr>
          <p:cNvSpPr txBox="1"/>
          <p:nvPr/>
        </p:nvSpPr>
        <p:spPr>
          <a:xfrm>
            <a:off x="98897" y="865778"/>
            <a:ext cx="1084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914377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051"/>
                </a:solidFill>
                <a:latin typeface="Arial" panose="020B0604020202020204"/>
              </a:rPr>
              <a:t>Respondents were asked to rank 26 potential challenges across three categories: policy/regulatory, technical/operational and societal issues – this chart shows the top ten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F3CB24-DE1D-461E-A3D7-707D95B592F1}"/>
              </a:ext>
            </a:extLst>
          </p:cNvPr>
          <p:cNvSpPr txBox="1"/>
          <p:nvPr/>
        </p:nvSpPr>
        <p:spPr>
          <a:xfrm>
            <a:off x="197149" y="2039135"/>
            <a:ext cx="1754923" cy="286232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3 focus on need for the operational process and overall safety case for DBD to be demonstrated on whole-system basis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0F9F3-2E7E-46E8-ABFD-F61EED8D3CA9}"/>
              </a:ext>
            </a:extLst>
          </p:cNvPr>
          <p:cNvSpPr txBox="1"/>
          <p:nvPr/>
        </p:nvSpPr>
        <p:spPr>
          <a:xfrm>
            <a:off x="10720187" y="1563139"/>
            <a:ext cx="1286316" cy="203132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3 focus on lack of evidence about societal attitudes to DBD</a:t>
            </a:r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0AF29D-E079-4221-B6AD-A1633A5B26FF}"/>
              </a:ext>
            </a:extLst>
          </p:cNvPr>
          <p:cNvSpPr txBox="1"/>
          <p:nvPr/>
        </p:nvSpPr>
        <p:spPr>
          <a:xfrm>
            <a:off x="10761393" y="4661665"/>
            <a:ext cx="1286316" cy="175432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…. and 4 focus on lack of policy/ regulatory clarity</a:t>
            </a:r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7C6A3F-F814-4BD7-8E05-D45BC6C6679A}"/>
              </a:ext>
            </a:extLst>
          </p:cNvPr>
          <p:cNvSpPr/>
          <p:nvPr/>
        </p:nvSpPr>
        <p:spPr>
          <a:xfrm flipV="1">
            <a:off x="2214923" y="4585275"/>
            <a:ext cx="4415124" cy="335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AE12D24C-BEBF-412B-B493-8DA1620E3553}"/>
              </a:ext>
            </a:extLst>
          </p:cNvPr>
          <p:cNvCxnSpPr>
            <a:cxnSpLocks/>
          </p:cNvCxnSpPr>
          <p:nvPr/>
        </p:nvCxnSpPr>
        <p:spPr>
          <a:xfrm flipV="1">
            <a:off x="1945401" y="2192964"/>
            <a:ext cx="279062" cy="1277332"/>
          </a:xfrm>
          <a:prstGeom prst="bentConnector3">
            <a:avLst/>
          </a:prstGeom>
          <a:ln w="127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C9D3471-3075-4972-B699-F51A215D4561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1952072" y="3470296"/>
            <a:ext cx="262851" cy="1282639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7993AEA-CFB1-419C-AD51-35057664BE24}"/>
              </a:ext>
            </a:extLst>
          </p:cNvPr>
          <p:cNvSpPr/>
          <p:nvPr/>
        </p:nvSpPr>
        <p:spPr>
          <a:xfrm>
            <a:off x="2214923" y="3007360"/>
            <a:ext cx="4421609" cy="24834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2F4B59-7EB4-449C-9D8C-50018927A386}"/>
              </a:ext>
            </a:extLst>
          </p:cNvPr>
          <p:cNvSpPr/>
          <p:nvPr/>
        </p:nvSpPr>
        <p:spPr>
          <a:xfrm>
            <a:off x="2227892" y="2621832"/>
            <a:ext cx="4421609" cy="34727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1CA9BB-9BF7-4D58-B84F-9EDE8AA25763}"/>
              </a:ext>
            </a:extLst>
          </p:cNvPr>
          <p:cNvSpPr/>
          <p:nvPr/>
        </p:nvSpPr>
        <p:spPr>
          <a:xfrm>
            <a:off x="2221408" y="3431266"/>
            <a:ext cx="4421609" cy="3405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91068A-7E14-43D5-B37B-3C2859D1FE58}"/>
              </a:ext>
            </a:extLst>
          </p:cNvPr>
          <p:cNvSpPr/>
          <p:nvPr/>
        </p:nvSpPr>
        <p:spPr>
          <a:xfrm>
            <a:off x="2224650" y="5392446"/>
            <a:ext cx="4415125" cy="3405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442A0B-59C7-48CB-9A3B-967C529AA1D9}"/>
              </a:ext>
            </a:extLst>
          </p:cNvPr>
          <p:cNvSpPr/>
          <p:nvPr/>
        </p:nvSpPr>
        <p:spPr>
          <a:xfrm>
            <a:off x="2227419" y="3822066"/>
            <a:ext cx="4418839" cy="3405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dirty="0">
                <a:solidFill>
                  <a:srgbClr val="FFFFFF"/>
                </a:solidFill>
                <a:latin typeface="Arial" panose="020B0604020202020204"/>
              </a:rPr>
              <a:t>///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02D75A64-5110-47E6-900E-D3AE47AB9B1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528231"/>
            <a:ext cx="4114800" cy="320676"/>
          </a:xfrm>
        </p:spPr>
        <p:txBody>
          <a:bodyPr/>
          <a:lstStyle/>
          <a:p>
            <a:r>
              <a:rPr lang="en-US" dirty="0"/>
              <a:t>© 2022 Deep Isolation, EMEA Limited   |   All Rights Reserved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FAD5CA-841F-4147-BD34-F6CDA36FBC84}"/>
              </a:ext>
            </a:extLst>
          </p:cNvPr>
          <p:cNvSpPr/>
          <p:nvPr/>
        </p:nvSpPr>
        <p:spPr>
          <a:xfrm>
            <a:off x="2221408" y="4986255"/>
            <a:ext cx="4418839" cy="3405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dirty="0">
                <a:solidFill>
                  <a:srgbClr val="FFFFFF"/>
                </a:solidFill>
                <a:latin typeface="Arial" panose="020B0604020202020204"/>
              </a:rPr>
              <a:t>///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0F3BE6-038D-4695-A53D-B978B312677A}"/>
              </a:ext>
            </a:extLst>
          </p:cNvPr>
          <p:cNvSpPr/>
          <p:nvPr/>
        </p:nvSpPr>
        <p:spPr>
          <a:xfrm>
            <a:off x="2214923" y="4203670"/>
            <a:ext cx="4421609" cy="3405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11B7909F-5612-46E8-B34A-722A30F84565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6636532" y="1710523"/>
            <a:ext cx="4096624" cy="1421009"/>
          </a:xfrm>
          <a:prstGeom prst="bentConnector3">
            <a:avLst>
              <a:gd name="adj1" fmla="val 4962"/>
            </a:avLst>
          </a:prstGeom>
          <a:ln w="127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B4EA663E-4F81-4DC2-8555-64E1A9703DAD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6646258" y="1710523"/>
            <a:ext cx="4094062" cy="2281809"/>
          </a:xfrm>
          <a:prstGeom prst="bentConnector3">
            <a:avLst>
              <a:gd name="adj1" fmla="val 4642"/>
            </a:avLst>
          </a:prstGeom>
          <a:ln w="127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4E8AB064-053B-4111-B87D-72E33F019D7E}"/>
              </a:ext>
            </a:extLst>
          </p:cNvPr>
          <p:cNvCxnSpPr>
            <a:cxnSpLocks/>
          </p:cNvCxnSpPr>
          <p:nvPr/>
        </p:nvCxnSpPr>
        <p:spPr>
          <a:xfrm flipV="1">
            <a:off x="6625184" y="1710523"/>
            <a:ext cx="4124862" cy="3445997"/>
          </a:xfrm>
          <a:prstGeom prst="bentConnector3">
            <a:avLst>
              <a:gd name="adj1" fmla="val 5176"/>
            </a:avLst>
          </a:prstGeom>
          <a:ln w="127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7AD22DD2-9E8A-48B8-B3C2-74C268015D77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6639775" y="5562712"/>
            <a:ext cx="4185709" cy="374470"/>
          </a:xfrm>
          <a:prstGeom prst="bentConnector3">
            <a:avLst>
              <a:gd name="adj1" fmla="val 6434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67D195C4-F486-4BCE-A2F7-2724DBDCAB0B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6636532" y="4373936"/>
            <a:ext cx="4116519" cy="1567466"/>
          </a:xfrm>
          <a:prstGeom prst="bentConnector3">
            <a:avLst>
              <a:gd name="adj1" fmla="val 6688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DFA52C5A-39D0-4517-9C0D-DE5F408ADE48}"/>
              </a:ext>
            </a:extLst>
          </p:cNvPr>
          <p:cNvCxnSpPr>
            <a:cxnSpLocks/>
          </p:cNvCxnSpPr>
          <p:nvPr/>
        </p:nvCxnSpPr>
        <p:spPr>
          <a:xfrm>
            <a:off x="6630047" y="3601531"/>
            <a:ext cx="4141071" cy="2335651"/>
          </a:xfrm>
          <a:prstGeom prst="bentConnector3">
            <a:avLst>
              <a:gd name="adj1" fmla="val 6785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8C24B1A3-36BF-4EDE-83D8-1E2A8E68509C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6649501" y="2795468"/>
            <a:ext cx="4159772" cy="3141714"/>
          </a:xfrm>
          <a:prstGeom prst="bentConnector3">
            <a:avLst>
              <a:gd name="adj1" fmla="val 6404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80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5" grpId="0" animBg="1"/>
      <p:bldP spid="16" grpId="0" animBg="1"/>
      <p:bldP spid="23" grpId="0" animBg="1"/>
      <p:bldP spid="36" grpId="0" animBg="1"/>
      <p:bldP spid="37" grpId="0" animBg="1"/>
      <p:bldP spid="38" grpId="0" animBg="1"/>
      <p:bldP spid="25" grpId="0" animBg="1"/>
      <p:bldP spid="26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56175F3-9391-4D4B-9AE8-BDF3D8B8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92" y="-184336"/>
            <a:ext cx="11564216" cy="1325563"/>
          </a:xfrm>
        </p:spPr>
        <p:txBody>
          <a:bodyPr>
            <a:normAutofit/>
          </a:bodyPr>
          <a:lstStyle/>
          <a:p>
            <a:r>
              <a:rPr lang="en-US" sz="2667" dirty="0"/>
              <a:t>The interview results gave a similar picture in terms of perceived challenges for DBD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5F4A6-CA82-4812-9BB1-6B0D588F925A}"/>
              </a:ext>
            </a:extLst>
          </p:cNvPr>
          <p:cNvSpPr txBox="1"/>
          <p:nvPr/>
        </p:nvSpPr>
        <p:spPr>
          <a:xfrm>
            <a:off x="313892" y="966787"/>
            <a:ext cx="11354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Key themes from interviews:</a:t>
            </a:r>
          </a:p>
          <a:p>
            <a:pPr marL="800100" lvl="1" indent="-342900">
              <a:spcAft>
                <a:spcPts val="1200"/>
              </a:spcAft>
              <a:buFont typeface="Symbol" panose="05050102010706020507" pitchFamily="18" charset="2"/>
              <a:buChar char=""/>
            </a:pPr>
            <a:r>
              <a:rPr lang="en-US" sz="2000" dirty="0"/>
              <a:t>DBD is seen as increasingly mature…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5514A-72E4-48EB-BEFD-FDD9462C0142}"/>
              </a:ext>
            </a:extLst>
          </p:cNvPr>
          <p:cNvSpPr txBox="1"/>
          <p:nvPr/>
        </p:nvSpPr>
        <p:spPr>
          <a:xfrm>
            <a:off x="843065" y="2072498"/>
            <a:ext cx="557070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Aft>
                <a:spcPts val="2400"/>
              </a:spcAft>
            </a:pPr>
            <a:r>
              <a:rPr lang="en-US" sz="2000" dirty="0"/>
              <a:t> …. but faces 3 main challenges before first licensed DBD disposal:</a:t>
            </a:r>
          </a:p>
          <a:p>
            <a:pPr marL="538163" lvl="1" indent="-538163">
              <a:spcAft>
                <a:spcPts val="2400"/>
              </a:spcAft>
              <a:buFont typeface="+mj-lt"/>
              <a:buAutoNum type="arabicPeriod"/>
            </a:pPr>
            <a:r>
              <a:rPr lang="en-US" sz="2000" dirty="0"/>
              <a:t>Need for large-scale DBD demo on whole-system basis to validate safety case </a:t>
            </a:r>
          </a:p>
          <a:p>
            <a:pPr marL="538163" lvl="1" indent="-538163">
              <a:spcAft>
                <a:spcPts val="2400"/>
              </a:spcAft>
              <a:buFont typeface="+mj-lt"/>
              <a:buAutoNum type="arabicPeriod"/>
            </a:pPr>
            <a:r>
              <a:rPr lang="en-US" sz="2000" dirty="0"/>
              <a:t>Lack of understanding and evidence about societal attitudes</a:t>
            </a:r>
          </a:p>
          <a:p>
            <a:pPr marL="538163" lvl="1" indent="-538163">
              <a:spcAft>
                <a:spcPts val="2400"/>
              </a:spcAft>
              <a:buFont typeface="+mj-lt"/>
              <a:buAutoNum type="arabicPeriod"/>
            </a:pPr>
            <a:r>
              <a:rPr lang="en-US" sz="2000" dirty="0"/>
              <a:t>Relative immaturity of international guidance on developing and assessing the DBD safety case 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84D3AD2-65B3-4339-9A04-1A346DA72BA4}"/>
              </a:ext>
            </a:extLst>
          </p:cNvPr>
          <p:cNvSpPr/>
          <p:nvPr/>
        </p:nvSpPr>
        <p:spPr>
          <a:xfrm>
            <a:off x="6558502" y="672622"/>
            <a:ext cx="5430324" cy="1097812"/>
          </a:xfrm>
          <a:prstGeom prst="wedgeRoundRectCallout">
            <a:avLst>
              <a:gd name="adj1" fmla="val -68003"/>
              <a:gd name="adj2" fmla="val 151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Literature is available to show that this is a mature technology, that deep borehole disposal is building on the experience from our oil and gas industry.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7D97AAF-AC04-44CC-8EBF-8C55D5C51F57}"/>
              </a:ext>
            </a:extLst>
          </p:cNvPr>
          <p:cNvSpPr/>
          <p:nvPr/>
        </p:nvSpPr>
        <p:spPr>
          <a:xfrm>
            <a:off x="6674698" y="1872449"/>
            <a:ext cx="5314127" cy="708624"/>
          </a:xfrm>
          <a:prstGeom prst="wedgeRoundRectCallout">
            <a:avLst>
              <a:gd name="adj1" fmla="val -70396"/>
              <a:gd name="adj2" fmla="val -648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The drilling techniques are mature and SF/HLW handling techniques are mature.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0E0F136-9BB0-4428-BAD3-305AEB904DE3}"/>
              </a:ext>
            </a:extLst>
          </p:cNvPr>
          <p:cNvSpPr/>
          <p:nvPr/>
        </p:nvSpPr>
        <p:spPr>
          <a:xfrm>
            <a:off x="6666501" y="2711701"/>
            <a:ext cx="5376342" cy="1438769"/>
          </a:xfrm>
          <a:prstGeom prst="wedgeRoundRectCallout">
            <a:avLst>
              <a:gd name="adj1" fmla="val -57106"/>
              <a:gd name="adj2" fmla="val 332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Somebody just needs to do it.  Several studies that show that … the actual operation is feasible, the safety assessment is feasible, compliance with existing standards is feasible. The problem is that no one has done it.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5BAC0EF5-5C20-4CD8-A9AF-46ED26728C68}"/>
              </a:ext>
            </a:extLst>
          </p:cNvPr>
          <p:cNvSpPr/>
          <p:nvPr/>
        </p:nvSpPr>
        <p:spPr>
          <a:xfrm>
            <a:off x="6666502" y="4266887"/>
            <a:ext cx="5376342" cy="713677"/>
          </a:xfrm>
          <a:prstGeom prst="wedgeRoundRectCallout">
            <a:avLst>
              <a:gd name="adj1" fmla="val -56063"/>
              <a:gd name="adj2" fmla="val -17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We haven't done much outreach [on DBD], so I don't really think people know anything about it.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7B0872F-58E3-4EB4-96D5-EF5AB63D102B}"/>
              </a:ext>
            </a:extLst>
          </p:cNvPr>
          <p:cNvSpPr/>
          <p:nvPr/>
        </p:nvSpPr>
        <p:spPr>
          <a:xfrm>
            <a:off x="6699116" y="5079864"/>
            <a:ext cx="5343728" cy="1314451"/>
          </a:xfrm>
          <a:prstGeom prst="wedgeRoundRectCallout">
            <a:avLst>
              <a:gd name="adj1" fmla="val -55873"/>
              <a:gd name="adj2" fmla="val -122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International guidance or some kind of standardized ‘way of doing’: that would help in the licensing and development of the concept in different countries.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4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uiExpand="1" build="p" bldLvl="2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E90F283C-E062-A74C-A4DE-C8041B1821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467" y="1496938"/>
            <a:ext cx="951043" cy="1100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3338A5-5817-4F5C-A9E6-449C2E77523F}"/>
              </a:ext>
            </a:extLst>
          </p:cNvPr>
          <p:cNvSpPr txBox="1"/>
          <p:nvPr/>
        </p:nvSpPr>
        <p:spPr>
          <a:xfrm>
            <a:off x="376577" y="1138695"/>
            <a:ext cx="1823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55"/>
            <a:r>
              <a:rPr lang="en-US" sz="1600" b="1" dirty="0">
                <a:solidFill>
                  <a:srgbClr val="004051"/>
                </a:solidFill>
                <a:latin typeface="Helvetica" pitchFamily="2" charset="0"/>
              </a:rPr>
              <a:t>CONTRACTS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ABDAA-F2F8-4D57-A3EF-F7F9C9A97774}"/>
              </a:ext>
            </a:extLst>
          </p:cNvPr>
          <p:cNvSpPr txBox="1"/>
          <p:nvPr/>
        </p:nvSpPr>
        <p:spPr>
          <a:xfrm>
            <a:off x="2830297" y="1122098"/>
            <a:ext cx="6502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/>
            <a:r>
              <a:rPr lang="en-US" sz="1600" b="1" dirty="0">
                <a:solidFill>
                  <a:srgbClr val="004051"/>
                </a:solidFill>
                <a:latin typeface="Helvetica" pitchFamily="2" charset="0"/>
              </a:rPr>
              <a:t>Key Findings and Achievements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20985ECB-E96A-434F-A1FB-1887B100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0046BDDF-B2DC-5045-8EE0-11491DB26C2E}" type="slidenum">
              <a:rPr lang="en-US">
                <a:solidFill>
                  <a:srgbClr val="FFFFFF"/>
                </a:solidFill>
              </a:rPr>
              <a:pPr defTabSz="609555"/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2289EE-5484-D049-BF39-0AB01FF0A05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1219170" rtl="0" eaLnBrk="1" latinLnBrk="0" hangingPunct="1">
              <a:defRPr sz="1067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Helvetica Light" panose="020B0403020202020204" pitchFamily="34" charset="0"/>
              </a:rPr>
              <a:t>© 2022 Deep Isolation, Inc. Proprietary &amp; Confidential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4D170-BC88-B74C-809B-FEF9199DD1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19051"/>
            <a:ext cx="11442095" cy="1062567"/>
          </a:xfrm>
        </p:spPr>
        <p:txBody>
          <a:bodyPr vert="horz" lIns="121920" tIns="60960" rIns="121920" bIns="60960" rtlCol="0" anchor="ctr">
            <a:noAutofit/>
          </a:bodyPr>
          <a:lstStyle/>
          <a:p>
            <a:r>
              <a:rPr lang="en-US" sz="2133" dirty="0"/>
              <a:t>Historic and global advances in DBD interest in the last 2 years from Deep Isolation’s awards and contracts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4DA06-4CC5-D64E-B268-03026386EF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48" y="1711017"/>
            <a:ext cx="1167259" cy="65366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29C7C38-88B3-5A4F-82D4-AC95447BCC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7006" y="3046861"/>
            <a:ext cx="1148089" cy="372756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96EBEAF1-BCE1-3A4E-88F5-DA3B263D12F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20" y="4088668"/>
            <a:ext cx="1122629" cy="3992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DB7D951-E26E-4E88-9477-F1AE047A6759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607" y="4002550"/>
            <a:ext cx="857743" cy="571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413B4E-5350-4F42-85F4-5B7153393C81}"/>
              </a:ext>
            </a:extLst>
          </p:cNvPr>
          <p:cNvSpPr txBox="1"/>
          <p:nvPr/>
        </p:nvSpPr>
        <p:spPr>
          <a:xfrm>
            <a:off x="2462" y="4475843"/>
            <a:ext cx="2641484" cy="35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7" dirty="0">
                <a:latin typeface="Helvetica" pitchFamily="2" charset="0"/>
              </a:rPr>
              <a:t>(Croatia, Denmark, Italy, Netherlands, Norway, Poland, and Slovenia)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EB3D430-4ADF-48E8-B2CD-C182C1913CD4}"/>
              </a:ext>
            </a:extLst>
          </p:cNvPr>
          <p:cNvCxnSpPr/>
          <p:nvPr/>
        </p:nvCxnSpPr>
        <p:spPr>
          <a:xfrm>
            <a:off x="197005" y="2585908"/>
            <a:ext cx="1149582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A2DDB5-5DD7-4299-8052-29DA01220C99}"/>
              </a:ext>
            </a:extLst>
          </p:cNvPr>
          <p:cNvCxnSpPr/>
          <p:nvPr/>
        </p:nvCxnSpPr>
        <p:spPr>
          <a:xfrm>
            <a:off x="197005" y="3804761"/>
            <a:ext cx="1149582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ECF9FC-C71C-4217-97AE-31173935FDA0}"/>
              </a:ext>
            </a:extLst>
          </p:cNvPr>
          <p:cNvCxnSpPr/>
          <p:nvPr/>
        </p:nvCxnSpPr>
        <p:spPr>
          <a:xfrm>
            <a:off x="146161" y="4929001"/>
            <a:ext cx="1149582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4859A00-BCB5-46D5-A854-04CD5BFAFA35}"/>
              </a:ext>
            </a:extLst>
          </p:cNvPr>
          <p:cNvSpPr txBox="1"/>
          <p:nvPr/>
        </p:nvSpPr>
        <p:spPr>
          <a:xfrm>
            <a:off x="2780265" y="1730073"/>
            <a:ext cx="7832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/>
            <a:r>
              <a:rPr lang="en-US" sz="1600" b="1" dirty="0">
                <a:solidFill>
                  <a:srgbClr val="004051"/>
                </a:solidFill>
                <a:latin typeface="Helvetica" pitchFamily="2" charset="0"/>
              </a:rPr>
              <a:t>Established the feasibility of modular onsite disposal </a:t>
            </a:r>
            <a:r>
              <a:rPr lang="en-US" sz="1600" dirty="0">
                <a:solidFill>
                  <a:srgbClr val="004051"/>
                </a:solidFill>
                <a:latin typeface="Helvetica" pitchFamily="2" charset="0"/>
              </a:rPr>
              <a:t>using deep boreholes in the United States, and cost savings of (69-76%) compared to mined repositories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330C77-5CA0-1F47-BE8A-09324957F64F}"/>
              </a:ext>
            </a:extLst>
          </p:cNvPr>
          <p:cNvCxnSpPr/>
          <p:nvPr/>
        </p:nvCxnSpPr>
        <p:spPr>
          <a:xfrm>
            <a:off x="146161" y="1519268"/>
            <a:ext cx="1149582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B87BC3D-1F09-48CD-B47E-B00A4335AB58}"/>
              </a:ext>
            </a:extLst>
          </p:cNvPr>
          <p:cNvSpPr txBox="1"/>
          <p:nvPr/>
        </p:nvSpPr>
        <p:spPr>
          <a:xfrm>
            <a:off x="1833989" y="2786731"/>
            <a:ext cx="915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/>
            <a:r>
              <a:rPr lang="en-US" sz="1600" b="1" dirty="0">
                <a:solidFill>
                  <a:srgbClr val="004051"/>
                </a:solidFill>
                <a:latin typeface="Helvetica" pitchFamily="2" charset="0"/>
              </a:rPr>
              <a:t>“Deep borehole disposal is an important alternative option </a:t>
            </a:r>
            <a:r>
              <a:rPr lang="en-US" sz="1600" dirty="0">
                <a:solidFill>
                  <a:srgbClr val="004051"/>
                </a:solidFill>
                <a:latin typeface="Helvetica" pitchFamily="2" charset="0"/>
              </a:rPr>
              <a:t>for us to consider in Slovenia…[the study is] helpful in highlighting the potential benefits, the increasing maturity of, and required next steps for deep borehole disposal” said Leon Kegel, Head of Planning and Development at ARAO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8683DA-A052-4E16-9363-4B28DB4AEEDF}"/>
              </a:ext>
            </a:extLst>
          </p:cNvPr>
          <p:cNvSpPr txBox="1"/>
          <p:nvPr/>
        </p:nvSpPr>
        <p:spPr>
          <a:xfrm>
            <a:off x="2830298" y="5184912"/>
            <a:ext cx="6573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/>
            <a:r>
              <a:rPr lang="en-US" sz="1600" b="1" dirty="0">
                <a:solidFill>
                  <a:srgbClr val="004051"/>
                </a:solidFill>
                <a:latin typeface="Helvetica" pitchFamily="2" charset="0"/>
              </a:rPr>
              <a:t>Two awards granted in 2022 ($3.6M for Deep Isolation led project) </a:t>
            </a:r>
            <a:r>
              <a:rPr lang="en-US" sz="1600" dirty="0">
                <a:solidFill>
                  <a:srgbClr val="004051"/>
                </a:solidFill>
                <a:latin typeface="Helvetica" pitchFamily="2" charset="0"/>
              </a:rPr>
              <a:t>– expands the capabilities of deep borehole disposal to small modular reactors, advanced reactors, and reprocessed fuels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326EB80-BE70-4939-847C-31A94A6722FF}"/>
              </a:ext>
            </a:extLst>
          </p:cNvPr>
          <p:cNvSpPr txBox="1"/>
          <p:nvPr/>
        </p:nvSpPr>
        <p:spPr>
          <a:xfrm>
            <a:off x="2816801" y="4121566"/>
            <a:ext cx="7571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“EU Nuclear Waste Organizations Conclude Deep Borehole Disposal Great Option For Nuclear Waste”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(see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Forbes article by Jim Conca)</a:t>
            </a:r>
          </a:p>
        </p:txBody>
      </p:sp>
      <p:pic>
        <p:nvPicPr>
          <p:cNvPr id="54" name="Picture 2" descr="Flag of the United States - Wikipedia">
            <a:extLst>
              <a:ext uri="{FF2B5EF4-FFF2-40B4-BE49-F238E27FC236}">
                <a16:creationId xmlns:a16="http://schemas.microsoft.com/office/drawing/2014/main" id="{75B193E2-A9F3-441C-900D-F40E4C79E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359" y="1871036"/>
            <a:ext cx="566056" cy="2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 of Slovenia - Wikipedia">
            <a:extLst>
              <a:ext uri="{FF2B5EF4-FFF2-40B4-BE49-F238E27FC236}">
                <a16:creationId xmlns:a16="http://schemas.microsoft.com/office/drawing/2014/main" id="{A45A7247-380E-48A5-A3CD-81FD4AC6F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157" y="3025814"/>
            <a:ext cx="667656" cy="3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lag of the United States - Wikipedia">
            <a:extLst>
              <a:ext uri="{FF2B5EF4-FFF2-40B4-BE49-F238E27FC236}">
                <a16:creationId xmlns:a16="http://schemas.microsoft.com/office/drawing/2014/main" id="{D47E1A89-704D-49CF-BCE3-D2D2810C4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556133" y="7446385"/>
            <a:ext cx="202224" cy="1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C0422E0-A9D5-4C5E-B6FC-E1C45C78C3FC}"/>
              </a:ext>
            </a:extLst>
          </p:cNvPr>
          <p:cNvGrpSpPr/>
          <p:nvPr/>
        </p:nvGrpSpPr>
        <p:grpSpPr>
          <a:xfrm>
            <a:off x="10772771" y="4034980"/>
            <a:ext cx="1090536" cy="715780"/>
            <a:chOff x="-4044178" y="3631260"/>
            <a:chExt cx="1517924" cy="996299"/>
          </a:xfrm>
        </p:grpSpPr>
        <p:pic>
          <p:nvPicPr>
            <p:cNvPr id="2065" name="Picture 17">
              <a:extLst>
                <a:ext uri="{FF2B5EF4-FFF2-40B4-BE49-F238E27FC236}">
                  <a16:creationId xmlns:a16="http://schemas.microsoft.com/office/drawing/2014/main" id="{DDB912D9-2524-48E7-87E9-8FEE470CA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44178" y="3885458"/>
              <a:ext cx="623398" cy="471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>
              <a:extLst>
                <a:ext uri="{FF2B5EF4-FFF2-40B4-BE49-F238E27FC236}">
                  <a16:creationId xmlns:a16="http://schemas.microsoft.com/office/drawing/2014/main" id="{53800E90-9451-4BB1-9F94-C5318C7AF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95071" y="3631260"/>
              <a:ext cx="718806" cy="360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7" name="Picture 19" descr="en.unesco.org/creativity/sites/creativity/files...">
              <a:extLst>
                <a:ext uri="{FF2B5EF4-FFF2-40B4-BE49-F238E27FC236}">
                  <a16:creationId xmlns:a16="http://schemas.microsoft.com/office/drawing/2014/main" id="{69F8EE44-83F9-4A3A-9684-68A95D1EF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3109592" y="3926639"/>
              <a:ext cx="583338" cy="38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>
              <a:extLst>
                <a:ext uri="{FF2B5EF4-FFF2-40B4-BE49-F238E27FC236}">
                  <a16:creationId xmlns:a16="http://schemas.microsoft.com/office/drawing/2014/main" id="{C6BDD3A9-7589-4F7B-8939-E5772625D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80613" y="4241737"/>
              <a:ext cx="617316" cy="385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Flag of Croatia">
              <a:extLst>
                <a:ext uri="{FF2B5EF4-FFF2-40B4-BE49-F238E27FC236}">
                  <a16:creationId xmlns:a16="http://schemas.microsoft.com/office/drawing/2014/main" id="{BA5AA6E4-6218-41DA-B375-19FFEF5EF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29362" y="4249855"/>
              <a:ext cx="752455" cy="37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70" name="Picture 22">
            <a:extLst>
              <a:ext uri="{FF2B5EF4-FFF2-40B4-BE49-F238E27FC236}">
                <a16:creationId xmlns:a16="http://schemas.microsoft.com/office/drawing/2014/main" id="{CE3202A6-DF42-4596-B879-92B0C040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02868" y="4320254"/>
            <a:ext cx="249811" cy="1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Flag of the United States - Wikipedia">
            <a:extLst>
              <a:ext uri="{FF2B5EF4-FFF2-40B4-BE49-F238E27FC236}">
                <a16:creationId xmlns:a16="http://schemas.microsoft.com/office/drawing/2014/main" id="{9986A554-00F2-4738-A992-68C84A592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359" y="5354207"/>
            <a:ext cx="566056" cy="2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AutoGrid Awarded $2.25 Million from ARPA-E for Expanding VPP  Co-Optimization and Electric Vehicle Management Capabilities - AutoGrid">
            <a:extLst>
              <a:ext uri="{FF2B5EF4-FFF2-40B4-BE49-F238E27FC236}">
                <a16:creationId xmlns:a16="http://schemas.microsoft.com/office/drawing/2014/main" id="{0E896AEC-068D-44F6-BFD9-1C1BE0276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5" y="5229436"/>
            <a:ext cx="2231912" cy="4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17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/>
          <p:nvPr/>
        </p:nvSpPr>
        <p:spPr>
          <a:xfrm>
            <a:off x="1" y="-420660"/>
            <a:ext cx="246286" cy="8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467" b="0" i="0" u="none" strike="noStrike" cap="none">
                <a:solidFill>
                  <a:srgbClr val="00405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800" b="0" i="0" u="none" strike="noStrike" cap="none">
              <a:solidFill>
                <a:srgbClr val="00405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405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2"/>
          <p:cNvSpPr txBox="1">
            <a:spLocks noGrp="1"/>
          </p:cNvSpPr>
          <p:nvPr>
            <p:ph type="sldNum" idx="12"/>
          </p:nvPr>
        </p:nvSpPr>
        <p:spPr>
          <a:xfrm>
            <a:off x="9263303" y="6535396"/>
            <a:ext cx="2743200" cy="32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19" name="Google Shape;119;p2"/>
          <p:cNvSpPr txBox="1"/>
          <p:nvPr/>
        </p:nvSpPr>
        <p:spPr>
          <a:xfrm>
            <a:off x="339435" y="325137"/>
            <a:ext cx="11529163" cy="101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</a:pPr>
            <a:r>
              <a:rPr lang="en-GB" sz="3600" b="0" i="0" u="none" strike="noStrike" cap="none" dirty="0">
                <a:solidFill>
                  <a:srgbClr val="00414B"/>
                </a:solidFill>
                <a:latin typeface="Calibri"/>
                <a:ea typeface="Calibri"/>
                <a:cs typeface="Calibri"/>
                <a:sym typeface="Calibri"/>
              </a:rPr>
              <a:t>The world has not yet disposed any of the spent fuel it has created over the last seventy years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endParaRPr sz="2800" b="0" i="0" u="none" strike="noStrike" cap="none" dirty="0">
              <a:solidFill>
                <a:srgbClr val="0041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34988" marR="0" lvl="0" indent="-357188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41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1115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414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0" name="Google Shape;120;p2"/>
          <p:cNvGrpSpPr/>
          <p:nvPr/>
        </p:nvGrpSpPr>
        <p:grpSpPr>
          <a:xfrm>
            <a:off x="1099116" y="2109432"/>
            <a:ext cx="8999366" cy="3437706"/>
            <a:chOff x="1242945" y="2154749"/>
            <a:chExt cx="7956531" cy="3039349"/>
          </a:xfrm>
        </p:grpSpPr>
        <p:grpSp>
          <p:nvGrpSpPr>
            <p:cNvPr id="121" name="Google Shape;121;p2"/>
            <p:cNvGrpSpPr/>
            <p:nvPr/>
          </p:nvGrpSpPr>
          <p:grpSpPr>
            <a:xfrm>
              <a:off x="3097326" y="2154749"/>
              <a:ext cx="6102150" cy="3039349"/>
              <a:chOff x="3543497" y="2265929"/>
              <a:chExt cx="6102150" cy="3039349"/>
            </a:xfrm>
          </p:grpSpPr>
          <p:pic>
            <p:nvPicPr>
              <p:cNvPr id="122" name="Google Shape;122;p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739916" y="2265929"/>
                <a:ext cx="5905731" cy="30393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3" name="Google Shape;123;p2"/>
              <p:cNvSpPr/>
              <p:nvPr/>
            </p:nvSpPr>
            <p:spPr>
              <a:xfrm>
                <a:off x="3543497" y="3960379"/>
                <a:ext cx="1596920" cy="134489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 t="65909" r="77477"/>
            <a:stretch/>
          </p:blipFill>
          <p:spPr>
            <a:xfrm>
              <a:off x="1242945" y="2937985"/>
              <a:ext cx="1805543" cy="14064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2"/>
          <p:cNvSpPr/>
          <p:nvPr/>
        </p:nvSpPr>
        <p:spPr>
          <a:xfrm>
            <a:off x="1041895" y="2440906"/>
            <a:ext cx="1498829" cy="554417"/>
          </a:xfrm>
          <a:prstGeom prst="trapezoid">
            <a:avLst>
              <a:gd name="adj" fmla="val 25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Estimated size of spent fuel inventories</a:t>
            </a:r>
            <a:endParaRPr/>
          </a:p>
        </p:txBody>
      </p:sp>
      <p:sp>
        <p:nvSpPr>
          <p:cNvPr id="126" name="Google Shape;126;p2"/>
          <p:cNvSpPr txBox="1"/>
          <p:nvPr/>
        </p:nvSpPr>
        <p:spPr>
          <a:xfrm>
            <a:off x="339435" y="5592549"/>
            <a:ext cx="11529163" cy="101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</a:pPr>
            <a:r>
              <a:rPr lang="en-GB" sz="2800" b="0" i="0" u="none" strike="noStrike" cap="none" dirty="0">
                <a:solidFill>
                  <a:srgbClr val="00414B"/>
                </a:solidFill>
                <a:latin typeface="Calibri"/>
                <a:ea typeface="Calibri"/>
                <a:cs typeface="Calibri"/>
                <a:sym typeface="Calibri"/>
              </a:rPr>
              <a:t>…. and the current model for geological disposal is simply not scalable</a:t>
            </a:r>
            <a:endParaRPr sz="2800" b="0" i="0" u="none" strike="noStrike" cap="none" dirty="0">
              <a:solidFill>
                <a:srgbClr val="0041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BD9177-0827-374A-B97F-B5BEF87D03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FCAE7E-B734-5F4E-BA0A-D8C6E36923F6}"/>
              </a:ext>
            </a:extLst>
          </p:cNvPr>
          <p:cNvSpPr txBox="1">
            <a:spLocks/>
          </p:cNvSpPr>
          <p:nvPr/>
        </p:nvSpPr>
        <p:spPr>
          <a:xfrm>
            <a:off x="1285702" y="5399193"/>
            <a:ext cx="9620596" cy="46551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300"/>
              </a:spcAft>
              <a:buNone/>
            </a:pPr>
            <a:r>
              <a:rPr lang="en-GB" sz="1600" dirty="0">
                <a:solidFill>
                  <a:schemeClr val="bg1"/>
                </a:solidFill>
                <a:latin typeface="Helvetica" pitchFamily="2" charset="0"/>
              </a:rPr>
              <a:t>BERKELEY CA USA   |   WASHINGTON DC USA   |   LONDON UK   |   TOKYO JAPAN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A9E60-1BA6-5640-827F-6CDAF73C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124944"/>
            <a:ext cx="10515600" cy="2852737"/>
          </a:xfrm>
        </p:spPr>
        <p:txBody>
          <a:bodyPr anchor="ctr"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37D71-360C-B340-A09F-231F8125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49" y="3716652"/>
            <a:ext cx="10515600" cy="1500187"/>
          </a:xfrm>
        </p:spPr>
        <p:txBody>
          <a:bodyPr anchor="b">
            <a:normAutofit fontScale="92500" lnSpcReduction="10000"/>
          </a:bodyPr>
          <a:lstStyle/>
          <a:p>
            <a:pPr algn="ctr">
              <a:spcAft>
                <a:spcPts val="300"/>
              </a:spcAft>
            </a:pPr>
            <a:r>
              <a:rPr lang="fr-FR" sz="1867" dirty="0"/>
              <a:t>Deep Isolation, Inc.</a:t>
            </a:r>
          </a:p>
          <a:p>
            <a:pPr algn="ctr">
              <a:spcAft>
                <a:spcPts val="300"/>
              </a:spcAft>
            </a:pPr>
            <a:r>
              <a:rPr lang="fr-FR" sz="1867" dirty="0"/>
              <a:t>Betsy Madru, VP Global </a:t>
            </a:r>
            <a:r>
              <a:rPr lang="fr-FR" sz="1867" dirty="0" err="1"/>
              <a:t>Affairs</a:t>
            </a:r>
            <a:r>
              <a:rPr lang="fr-FR" sz="1867" dirty="0"/>
              <a:t> and Policy</a:t>
            </a:r>
          </a:p>
          <a:p>
            <a:pPr algn="ctr">
              <a:spcAft>
                <a:spcPts val="300"/>
              </a:spcAft>
            </a:pPr>
            <a:r>
              <a:rPr lang="fr-FR" sz="1867" dirty="0"/>
              <a:t>betsy@deepisolation.com</a:t>
            </a:r>
          </a:p>
          <a:p>
            <a:pPr algn="ctr">
              <a:spcAft>
                <a:spcPts val="300"/>
              </a:spcAft>
            </a:pPr>
            <a:r>
              <a:rPr lang="en-GB" sz="1867" dirty="0" err="1"/>
              <a:t>info@deepisolation.com</a:t>
            </a:r>
            <a:r>
              <a:rPr lang="en-GB" sz="1867" dirty="0"/>
              <a:t>  |  </a:t>
            </a:r>
            <a:r>
              <a:rPr lang="en-GB" sz="1867" dirty="0" err="1"/>
              <a:t>deepisolation.com</a:t>
            </a:r>
            <a:endParaRPr lang="en-GB" sz="1867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F5B45C-C7E0-2144-9A27-15737959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BDDF-B2DC-5045-8EE0-11491DB26C2E}" type="slidenum">
              <a:rPr lang="en-US" smtClean="0"/>
              <a:t>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0A87B-96CE-7B42-A5B7-F402F2F59B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/>
        </p:nvSpPr>
        <p:spPr>
          <a:xfrm>
            <a:off x="4617298" y="5399492"/>
            <a:ext cx="7663106" cy="101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5475" marR="0" lvl="0" indent="-625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lang="en-GB" sz="2800" b="1" i="0" u="none" strike="noStrike" cap="none">
                <a:solidFill>
                  <a:srgbClr val="00414B"/>
                </a:solidFill>
                <a:latin typeface="Calibri"/>
                <a:ea typeface="Calibri"/>
                <a:cs typeface="Calibri"/>
                <a:sym typeface="Calibri"/>
              </a:rPr>
              <a:t>….. and these are projects that take decades to plan and deliver, and cost billions of Euros</a:t>
            </a:r>
            <a:endParaRPr sz="2800" b="0" i="0" u="none" strike="noStrike" cap="none">
              <a:solidFill>
                <a:srgbClr val="0041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34988" marR="0" lvl="0" indent="-357188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41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1115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414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339435" y="909863"/>
            <a:ext cx="11529163" cy="56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</a:pPr>
            <a:r>
              <a:rPr lang="en-GB" sz="2800" b="0" i="0" u="none" strike="noStrike" cap="none" dirty="0">
                <a:solidFill>
                  <a:srgbClr val="00414B"/>
                </a:solidFill>
                <a:latin typeface="Calibri"/>
                <a:ea typeface="Calibri"/>
                <a:cs typeface="Calibri"/>
                <a:sym typeface="Calibri"/>
              </a:rPr>
              <a:t>In Europe, for example, only a few nuclear countries have advanced plans for disposal of spent fuel</a:t>
            </a:r>
            <a:endParaRPr sz="2800" b="1" i="0" u="none" strike="noStrike" cap="none" dirty="0">
              <a:solidFill>
                <a:srgbClr val="0041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endParaRPr sz="2800" b="0" i="0" u="none" strike="noStrike" cap="none" dirty="0">
              <a:solidFill>
                <a:srgbClr val="0041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34988" marR="0" lvl="0" indent="-357188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41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1115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414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1" y="-420660"/>
            <a:ext cx="246286" cy="8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467" b="0" i="0" u="none" strike="noStrike" cap="none">
                <a:solidFill>
                  <a:srgbClr val="00405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800" b="0" i="0" u="none" strike="noStrike" cap="none">
              <a:solidFill>
                <a:srgbClr val="00405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405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3"/>
          <p:cNvSpPr txBox="1">
            <a:spLocks noGrp="1"/>
          </p:cNvSpPr>
          <p:nvPr>
            <p:ph type="sldNum" idx="12"/>
          </p:nvPr>
        </p:nvSpPr>
        <p:spPr>
          <a:xfrm>
            <a:off x="9263303" y="6535396"/>
            <a:ext cx="2743200" cy="32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339435" y="0"/>
            <a:ext cx="11692907" cy="10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4B"/>
              </a:buClr>
              <a:buSzPts val="3600"/>
              <a:buFont typeface="Helvetica Neue"/>
              <a:buNone/>
            </a:pPr>
            <a:r>
              <a:rPr lang="en-GB" sz="3600"/>
              <a:t>The challenge</a:t>
            </a:r>
            <a:endParaRPr/>
          </a:p>
        </p:txBody>
      </p:sp>
      <p:grpSp>
        <p:nvGrpSpPr>
          <p:cNvPr id="138" name="Google Shape;138;p3"/>
          <p:cNvGrpSpPr/>
          <p:nvPr/>
        </p:nvGrpSpPr>
        <p:grpSpPr>
          <a:xfrm>
            <a:off x="1041895" y="2109432"/>
            <a:ext cx="9056587" cy="3437706"/>
            <a:chOff x="1192355" y="2154749"/>
            <a:chExt cx="8007121" cy="3039349"/>
          </a:xfrm>
        </p:grpSpPr>
        <p:grpSp>
          <p:nvGrpSpPr>
            <p:cNvPr id="139" name="Google Shape;139;p3"/>
            <p:cNvGrpSpPr/>
            <p:nvPr/>
          </p:nvGrpSpPr>
          <p:grpSpPr>
            <a:xfrm>
              <a:off x="3097326" y="2154749"/>
              <a:ext cx="6102150" cy="3039349"/>
              <a:chOff x="3543497" y="2265929"/>
              <a:chExt cx="6102150" cy="3039349"/>
            </a:xfrm>
          </p:grpSpPr>
          <p:pic>
            <p:nvPicPr>
              <p:cNvPr id="140" name="Google Shape;140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739916" y="2265929"/>
                <a:ext cx="5905731" cy="30393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1" name="Google Shape;141;p3"/>
              <p:cNvSpPr/>
              <p:nvPr/>
            </p:nvSpPr>
            <p:spPr>
              <a:xfrm>
                <a:off x="3543497" y="3960379"/>
                <a:ext cx="1596920" cy="134489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42" name="Google Shape;142;p3"/>
            <p:cNvPicPr preferRelativeResize="0"/>
            <p:nvPr/>
          </p:nvPicPr>
          <p:blipFill rotWithShape="1">
            <a:blip r:embed="rId3">
              <a:alphaModFix/>
            </a:blip>
            <a:srcRect t="65909" r="77477"/>
            <a:stretch/>
          </p:blipFill>
          <p:spPr>
            <a:xfrm>
              <a:off x="1242945" y="2937985"/>
              <a:ext cx="1805543" cy="14064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3"/>
            <p:cNvSpPr/>
            <p:nvPr/>
          </p:nvSpPr>
          <p:spPr>
            <a:xfrm>
              <a:off x="1192355" y="2447812"/>
              <a:ext cx="1325147" cy="490172"/>
            </a:xfrm>
            <a:prstGeom prst="trapezoid">
              <a:avLst>
                <a:gd name="adj" fmla="val 25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Estimated size of spent fuel inventories</a:t>
              </a:r>
              <a:endParaRPr/>
            </a:p>
          </p:txBody>
        </p:sp>
      </p:grpSp>
      <p:grpSp>
        <p:nvGrpSpPr>
          <p:cNvPr id="144" name="Google Shape;144;p3"/>
          <p:cNvGrpSpPr/>
          <p:nvPr/>
        </p:nvGrpSpPr>
        <p:grpSpPr>
          <a:xfrm>
            <a:off x="846074" y="1903641"/>
            <a:ext cx="9816561" cy="3631836"/>
            <a:chOff x="821360" y="1849659"/>
            <a:chExt cx="9816561" cy="3631836"/>
          </a:xfrm>
        </p:grpSpPr>
        <p:sp>
          <p:nvSpPr>
            <p:cNvPr id="145" name="Google Shape;145;p3"/>
            <p:cNvSpPr/>
            <p:nvPr/>
          </p:nvSpPr>
          <p:spPr>
            <a:xfrm>
              <a:off x="5592060" y="2093736"/>
              <a:ext cx="2133421" cy="2039804"/>
            </a:xfrm>
            <a:prstGeom prst="donut">
              <a:avLst>
                <a:gd name="adj" fmla="val 25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21360" y="1849659"/>
              <a:ext cx="9739563" cy="61051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409108" y="2107126"/>
              <a:ext cx="3228813" cy="310536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592060" y="2074083"/>
              <a:ext cx="2133421" cy="2039804"/>
            </a:xfrm>
            <a:prstGeom prst="donut">
              <a:avLst>
                <a:gd name="adj" fmla="val 25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44913" y="2376135"/>
              <a:ext cx="5005669" cy="310536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6716132" y="3832058"/>
              <a:ext cx="1012974" cy="123467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1" name="Google Shape;151;p3" descr="Magnifying glass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602884" y="2428377"/>
            <a:ext cx="1806224" cy="180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 descr="Diagram, engineer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1805" r="6418"/>
          <a:stretch/>
        </p:blipFill>
        <p:spPr>
          <a:xfrm>
            <a:off x="9476968" y="2288577"/>
            <a:ext cx="2041284" cy="125111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"/>
          <p:cNvSpPr/>
          <p:nvPr/>
        </p:nvSpPr>
        <p:spPr>
          <a:xfrm>
            <a:off x="7845624" y="2272324"/>
            <a:ext cx="1631344" cy="1260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Finland €1.8 billion</a:t>
            </a: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7869500" y="3647799"/>
            <a:ext cx="3681992" cy="279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7845624" y="3635723"/>
            <a:ext cx="39435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Forsmark spent fuel repository</a:t>
            </a:r>
            <a:endParaRPr/>
          </a:p>
        </p:txBody>
      </p:sp>
      <p:sp>
        <p:nvSpPr>
          <p:cNvPr id="156" name="Google Shape;156;p3"/>
          <p:cNvSpPr/>
          <p:nvPr/>
        </p:nvSpPr>
        <p:spPr>
          <a:xfrm>
            <a:off x="7865543" y="3900724"/>
            <a:ext cx="1627844" cy="1260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Sweden €3.7 billion</a:t>
            </a:r>
            <a:endParaRPr/>
          </a:p>
        </p:txBody>
      </p:sp>
      <p:pic>
        <p:nvPicPr>
          <p:cNvPr id="157" name="Google Shape;157;p3" descr="See the source image"/>
          <p:cNvPicPr preferRelativeResize="0"/>
          <p:nvPr/>
        </p:nvPicPr>
        <p:blipFill rotWithShape="1">
          <a:blip r:embed="rId6">
            <a:alphaModFix/>
          </a:blip>
          <a:srcRect r="4694"/>
          <a:stretch/>
        </p:blipFill>
        <p:spPr>
          <a:xfrm>
            <a:off x="9493386" y="3925625"/>
            <a:ext cx="2058105" cy="1235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3"/>
          <p:cNvCxnSpPr/>
          <p:nvPr/>
        </p:nvCxnSpPr>
        <p:spPr>
          <a:xfrm flipH="1">
            <a:off x="6939405" y="2125848"/>
            <a:ext cx="1116600" cy="7494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9" name="Google Shape;159;p3"/>
          <p:cNvSpPr/>
          <p:nvPr/>
        </p:nvSpPr>
        <p:spPr>
          <a:xfrm>
            <a:off x="7845625" y="2019399"/>
            <a:ext cx="3672628" cy="279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7822624" y="2007784"/>
            <a:ext cx="36692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Onkalo spent fuel repository</a:t>
            </a:r>
            <a:endParaRPr/>
          </a:p>
        </p:txBody>
      </p:sp>
      <p:cxnSp>
        <p:nvCxnSpPr>
          <p:cNvPr id="161" name="Google Shape;161;p3"/>
          <p:cNvCxnSpPr/>
          <p:nvPr/>
        </p:nvCxnSpPr>
        <p:spPr>
          <a:xfrm rot="10800000">
            <a:off x="6839439" y="2952866"/>
            <a:ext cx="1098900" cy="805200"/>
          </a:xfrm>
          <a:prstGeom prst="bentConnector3">
            <a:avLst>
              <a:gd name="adj1" fmla="val 40273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2" name="Google Shape;162;p3"/>
          <p:cNvSpPr/>
          <p:nvPr/>
        </p:nvSpPr>
        <p:spPr>
          <a:xfrm>
            <a:off x="1160040" y="2034982"/>
            <a:ext cx="3681992" cy="279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1176459" y="3663382"/>
            <a:ext cx="3681992" cy="279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1152583" y="3651306"/>
            <a:ext cx="39435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CIGEO facility in in Meuse/Haute-Marne</a:t>
            </a:r>
            <a:endParaRPr sz="1400" b="0" i="0" u="none" strike="noStrike" cap="non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1172502" y="3916307"/>
            <a:ext cx="1627844" cy="1260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France   €20-35 billion</a:t>
            </a:r>
            <a:endParaRPr/>
          </a:p>
        </p:txBody>
      </p:sp>
      <p:pic>
        <p:nvPicPr>
          <p:cNvPr id="166" name="Google Shape;166;p3"/>
          <p:cNvPicPr preferRelativeResize="0"/>
          <p:nvPr/>
        </p:nvPicPr>
        <p:blipFill rotWithShape="1">
          <a:blip r:embed="rId7">
            <a:alphaModFix/>
          </a:blip>
          <a:srcRect l="7665" t="6492" r="7575" b="3381"/>
          <a:stretch/>
        </p:blipFill>
        <p:spPr>
          <a:xfrm>
            <a:off x="2800346" y="3946448"/>
            <a:ext cx="2056892" cy="1230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3"/>
          <p:cNvCxnSpPr/>
          <p:nvPr/>
        </p:nvCxnSpPr>
        <p:spPr>
          <a:xfrm>
            <a:off x="4833622" y="2147149"/>
            <a:ext cx="1609800" cy="9591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8" name="Google Shape;168;p3"/>
          <p:cNvCxnSpPr/>
          <p:nvPr/>
        </p:nvCxnSpPr>
        <p:spPr>
          <a:xfrm rot="10800000" flipH="1">
            <a:off x="4833622" y="3308357"/>
            <a:ext cx="1711200" cy="487500"/>
          </a:xfrm>
          <a:prstGeom prst="bentConnector3">
            <a:avLst>
              <a:gd name="adj1" fmla="val 46387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9" name="Google Shape;169;p3"/>
          <p:cNvSpPr/>
          <p:nvPr/>
        </p:nvSpPr>
        <p:spPr>
          <a:xfrm>
            <a:off x="1156083" y="2287907"/>
            <a:ext cx="1627844" cy="1260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UK          €16 billion</a:t>
            </a:r>
            <a:endParaRPr/>
          </a:p>
        </p:txBody>
      </p:sp>
      <p:pic>
        <p:nvPicPr>
          <p:cNvPr id="170" name="Google Shape;170;p3" descr="Geological disposal: understanding our work - GOV.UK"/>
          <p:cNvPicPr preferRelativeResize="0"/>
          <p:nvPr/>
        </p:nvPicPr>
        <p:blipFill rotWithShape="1">
          <a:blip r:embed="rId8">
            <a:alphaModFix/>
          </a:blip>
          <a:srcRect t="5090" b="4692"/>
          <a:stretch/>
        </p:blipFill>
        <p:spPr>
          <a:xfrm>
            <a:off x="2775517" y="2311346"/>
            <a:ext cx="2058105" cy="123561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"/>
          <p:cNvSpPr txBox="1"/>
          <p:nvPr/>
        </p:nvSpPr>
        <p:spPr>
          <a:xfrm>
            <a:off x="961339" y="2004651"/>
            <a:ext cx="39435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</a:t>
            </a:r>
            <a:r>
              <a:rPr lang="en-GB" sz="14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lanned Geological Disposal Facility</a:t>
            </a:r>
            <a:endParaRPr/>
          </a:p>
        </p:txBody>
      </p:sp>
      <p:sp>
        <p:nvSpPr>
          <p:cNvPr id="172" name="Google Shape;172;p3"/>
          <p:cNvSpPr txBox="1"/>
          <p:nvPr/>
        </p:nvSpPr>
        <p:spPr>
          <a:xfrm>
            <a:off x="50626" y="6288698"/>
            <a:ext cx="12141374" cy="306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Courier New"/>
              <a:buNone/>
            </a:pPr>
            <a:r>
              <a:rPr lang="en-GB" sz="900" b="0" i="0" u="none" strike="noStrike" cap="none">
                <a:solidFill>
                  <a:srgbClr val="00414B"/>
                </a:solidFill>
                <a:latin typeface="Calibri"/>
                <a:ea typeface="Calibri"/>
                <a:cs typeface="Calibri"/>
                <a:sym typeface="Calibri"/>
              </a:rPr>
              <a:t>Source for cost estimates: </a:t>
            </a:r>
            <a:r>
              <a:rPr lang="en-GB" sz="900" b="0" i="0" u="sng" strike="noStrike" cap="none">
                <a:solidFill>
                  <a:srgbClr val="00414B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costs of geological disposal</a:t>
            </a:r>
            <a:r>
              <a:rPr lang="en-GB" sz="900" b="0" i="0" u="none" strike="noStrike" cap="none">
                <a:solidFill>
                  <a:srgbClr val="00414B"/>
                </a:solidFill>
                <a:latin typeface="Calibri"/>
                <a:ea typeface="Calibri"/>
                <a:cs typeface="Calibri"/>
                <a:sym typeface="Calibri"/>
              </a:rPr>
              <a:t>, Professor Neil Chapman ERDO Working Group and Arius Association, IFNEC Workshop, Paris 11</a:t>
            </a:r>
            <a:r>
              <a:rPr lang="en-GB" sz="900" b="0" i="0" u="none" strike="noStrike" cap="none" baseline="30000">
                <a:solidFill>
                  <a:srgbClr val="00414B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900" b="0" i="0" u="none" strike="noStrike" cap="none">
                <a:solidFill>
                  <a:srgbClr val="00414B"/>
                </a:solidFill>
                <a:latin typeface="Calibri"/>
                <a:ea typeface="Calibri"/>
                <a:cs typeface="Calibri"/>
                <a:sym typeface="Calibri"/>
              </a:rPr>
              <a:t> December 2018</a:t>
            </a:r>
            <a:endParaRPr sz="900" b="0" i="0" u="none" strike="noStrike" cap="none">
              <a:solidFill>
                <a:srgbClr val="0041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Courier New"/>
              <a:buNone/>
            </a:pPr>
            <a:endParaRPr sz="900" b="0" i="0" u="none" strike="noStrike" cap="none">
              <a:solidFill>
                <a:srgbClr val="0041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34988" marR="0" lvl="0" indent="-477838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41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45720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414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869781-41D6-C443-9F16-98E1BBE82E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>
            <a:spLocks noGrp="1"/>
          </p:cNvSpPr>
          <p:nvPr>
            <p:ph type="title"/>
          </p:nvPr>
        </p:nvSpPr>
        <p:spPr>
          <a:xfrm>
            <a:off x="108860" y="18255"/>
            <a:ext cx="10515600" cy="10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4B"/>
              </a:buClr>
              <a:buSzPct val="100000"/>
              <a:buFont typeface="Helvetica Neue"/>
              <a:buNone/>
            </a:pPr>
            <a:r>
              <a:rPr lang="en-GB"/>
              <a:t>Key features of Deep Isolation’s solution</a:t>
            </a:r>
            <a:endParaRPr/>
          </a:p>
        </p:txBody>
      </p:sp>
      <p:sp>
        <p:nvSpPr>
          <p:cNvPr id="197" name="Google Shape;197;p6"/>
          <p:cNvSpPr txBox="1">
            <a:spLocks noGrp="1"/>
          </p:cNvSpPr>
          <p:nvPr>
            <p:ph type="sldNum" idx="12"/>
          </p:nvPr>
        </p:nvSpPr>
        <p:spPr>
          <a:xfrm>
            <a:off x="9263303" y="6535396"/>
            <a:ext cx="2743200" cy="32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>
            <a:off x="628796" y="1138301"/>
            <a:ext cx="10933240" cy="4912960"/>
            <a:chOff x="1137810" y="817124"/>
            <a:chExt cx="10749425" cy="4830361"/>
          </a:xfrm>
        </p:grpSpPr>
        <p:grpSp>
          <p:nvGrpSpPr>
            <p:cNvPr id="199" name="Google Shape;199;p6"/>
            <p:cNvGrpSpPr/>
            <p:nvPr/>
          </p:nvGrpSpPr>
          <p:grpSpPr>
            <a:xfrm>
              <a:off x="7112605" y="817124"/>
              <a:ext cx="4774630" cy="4830361"/>
              <a:chOff x="6235694" y="52712"/>
              <a:chExt cx="5900225" cy="5969094"/>
            </a:xfrm>
          </p:grpSpPr>
          <p:sp>
            <p:nvSpPr>
              <p:cNvPr id="200" name="Google Shape;200;p6"/>
              <p:cNvSpPr/>
              <p:nvPr/>
            </p:nvSpPr>
            <p:spPr>
              <a:xfrm>
                <a:off x="6235694" y="52712"/>
                <a:ext cx="5900225" cy="5969094"/>
              </a:xfrm>
              <a:prstGeom prst="ellipse">
                <a:avLst/>
              </a:prstGeom>
              <a:solidFill>
                <a:srgbClr val="00708E">
                  <a:alpha val="9803"/>
                </a:srgbClr>
              </a:solidFill>
              <a:ln w="19050" cap="flat" cmpd="sng">
                <a:solidFill>
                  <a:srgbClr val="00708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1" name="Google Shape;201;p6"/>
              <p:cNvGrpSpPr/>
              <p:nvPr/>
            </p:nvGrpSpPr>
            <p:grpSpPr>
              <a:xfrm>
                <a:off x="7018379" y="962124"/>
                <a:ext cx="4334900" cy="4150277"/>
                <a:chOff x="2117569" y="450409"/>
                <a:chExt cx="4334900" cy="4150277"/>
              </a:xfrm>
            </p:grpSpPr>
            <p:sp>
              <p:nvSpPr>
                <p:cNvPr id="202" name="Google Shape;202;p6"/>
                <p:cNvSpPr/>
                <p:nvPr/>
              </p:nvSpPr>
              <p:spPr>
                <a:xfrm>
                  <a:off x="3200493" y="1428391"/>
                  <a:ext cx="2169000" cy="2194200"/>
                </a:xfrm>
                <a:prstGeom prst="ellipse">
                  <a:avLst/>
                </a:prstGeom>
                <a:solidFill>
                  <a:srgbClr val="00708E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6"/>
                <p:cNvSpPr txBox="1"/>
                <p:nvPr/>
              </p:nvSpPr>
              <p:spPr>
                <a:xfrm>
                  <a:off x="3517921" y="1803565"/>
                  <a:ext cx="1533600" cy="1551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5400" tIns="25400" rIns="25400" bIns="254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000"/>
                    <a:buFont typeface="Arial"/>
                    <a:buNone/>
                  </a:pPr>
                  <a:r>
                    <a:rPr lang="en-GB" sz="19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Safety                  in the deep geosphere</a:t>
                  </a:r>
                  <a:endParaRPr sz="1300"/>
                </a:p>
              </p:txBody>
            </p:sp>
            <p:sp>
              <p:nvSpPr>
                <p:cNvPr id="204" name="Google Shape;204;p6"/>
                <p:cNvSpPr/>
                <p:nvPr/>
              </p:nvSpPr>
              <p:spPr>
                <a:xfrm>
                  <a:off x="3589047" y="450409"/>
                  <a:ext cx="1357800" cy="1307100"/>
                </a:xfrm>
                <a:prstGeom prst="ellipse">
                  <a:avLst/>
                </a:prstGeom>
                <a:solidFill>
                  <a:srgbClr val="00708E">
                    <a:alpha val="84705"/>
                  </a:srgbClr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6"/>
                <p:cNvSpPr txBox="1"/>
                <p:nvPr/>
              </p:nvSpPr>
              <p:spPr>
                <a:xfrm>
                  <a:off x="3787883" y="641825"/>
                  <a:ext cx="960000" cy="924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Multiple engineered barriers</a:t>
                  </a:r>
                  <a:endParaRPr/>
                </a:p>
              </p:txBody>
            </p:sp>
            <p:sp>
              <p:nvSpPr>
                <p:cNvPr id="206" name="Google Shape;206;p6"/>
                <p:cNvSpPr/>
                <p:nvPr/>
              </p:nvSpPr>
              <p:spPr>
                <a:xfrm>
                  <a:off x="4791027" y="1029251"/>
                  <a:ext cx="1357800" cy="1307100"/>
                </a:xfrm>
                <a:prstGeom prst="ellipse">
                  <a:avLst/>
                </a:prstGeom>
                <a:solidFill>
                  <a:srgbClr val="00708E">
                    <a:alpha val="84705"/>
                  </a:srgbClr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6"/>
                <p:cNvSpPr txBox="1"/>
                <p:nvPr/>
              </p:nvSpPr>
              <p:spPr>
                <a:xfrm>
                  <a:off x="4989863" y="1220667"/>
                  <a:ext cx="960000" cy="924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Repository performance modelling</a:t>
                  </a:r>
                  <a:endParaRPr/>
                </a:p>
              </p:txBody>
            </p:sp>
            <p:sp>
              <p:nvSpPr>
                <p:cNvPr id="208" name="Google Shape;208;p6"/>
                <p:cNvSpPr/>
                <p:nvPr/>
              </p:nvSpPr>
              <p:spPr>
                <a:xfrm>
                  <a:off x="5094669" y="2280491"/>
                  <a:ext cx="1357800" cy="1307100"/>
                </a:xfrm>
                <a:prstGeom prst="ellipse">
                  <a:avLst/>
                </a:prstGeom>
                <a:solidFill>
                  <a:srgbClr val="00708E">
                    <a:alpha val="84705"/>
                  </a:srgbClr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6"/>
                <p:cNvSpPr txBox="1"/>
                <p:nvPr/>
              </p:nvSpPr>
              <p:spPr>
                <a:xfrm>
                  <a:off x="5293505" y="2471907"/>
                  <a:ext cx="960000" cy="924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Siting flexibility</a:t>
                  </a:r>
                  <a:endParaRPr/>
                </a:p>
              </p:txBody>
            </p:sp>
            <p:sp>
              <p:nvSpPr>
                <p:cNvPr id="210" name="Google Shape;210;p6"/>
                <p:cNvSpPr/>
                <p:nvPr/>
              </p:nvSpPr>
              <p:spPr>
                <a:xfrm>
                  <a:off x="4239507" y="3283257"/>
                  <a:ext cx="1357800" cy="1307100"/>
                </a:xfrm>
                <a:prstGeom prst="ellipse">
                  <a:avLst/>
                </a:prstGeom>
                <a:solidFill>
                  <a:srgbClr val="00708E">
                    <a:alpha val="84705"/>
                  </a:srgbClr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6"/>
                <p:cNvSpPr txBox="1"/>
                <p:nvPr/>
              </p:nvSpPr>
              <p:spPr>
                <a:xfrm>
                  <a:off x="4371210" y="3592621"/>
                  <a:ext cx="1094400" cy="670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rm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Minimal repackaging</a:t>
                  </a:r>
                  <a:endParaRPr/>
                </a:p>
              </p:txBody>
            </p:sp>
            <p:sp>
              <p:nvSpPr>
                <p:cNvPr id="212" name="Google Shape;212;p6"/>
                <p:cNvSpPr/>
                <p:nvPr/>
              </p:nvSpPr>
              <p:spPr>
                <a:xfrm>
                  <a:off x="2919398" y="3293586"/>
                  <a:ext cx="1357800" cy="1307100"/>
                </a:xfrm>
                <a:prstGeom prst="ellipse">
                  <a:avLst/>
                </a:prstGeom>
                <a:solidFill>
                  <a:srgbClr val="00708E">
                    <a:alpha val="84705"/>
                  </a:srgbClr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6"/>
                <p:cNvSpPr txBox="1"/>
                <p:nvPr/>
              </p:nvSpPr>
              <p:spPr>
                <a:xfrm>
                  <a:off x="3051112" y="3830083"/>
                  <a:ext cx="1094400" cy="201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sp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Retrievability</a:t>
                  </a:r>
                  <a:endParaRPr/>
                </a:p>
              </p:txBody>
            </p:sp>
            <p:sp>
              <p:nvSpPr>
                <p:cNvPr id="214" name="Google Shape;214;p6"/>
                <p:cNvSpPr/>
                <p:nvPr/>
              </p:nvSpPr>
              <p:spPr>
                <a:xfrm>
                  <a:off x="2117569" y="2277924"/>
                  <a:ext cx="1357200" cy="1306800"/>
                </a:xfrm>
                <a:prstGeom prst="ellipse">
                  <a:avLst/>
                </a:prstGeom>
                <a:solidFill>
                  <a:srgbClr val="00708E">
                    <a:alpha val="84705"/>
                  </a:srgbClr>
                </a:solidFill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6"/>
                <p:cNvSpPr txBox="1"/>
                <p:nvPr/>
              </p:nvSpPr>
              <p:spPr>
                <a:xfrm>
                  <a:off x="2316326" y="2469300"/>
                  <a:ext cx="959700" cy="924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Speed of implement-ation</a:t>
                  </a:r>
                  <a:endParaRPr/>
                </a:p>
              </p:txBody>
            </p:sp>
            <p:sp>
              <p:nvSpPr>
                <p:cNvPr id="216" name="Google Shape;216;p6"/>
                <p:cNvSpPr/>
                <p:nvPr/>
              </p:nvSpPr>
              <p:spPr>
                <a:xfrm>
                  <a:off x="2387067" y="1029251"/>
                  <a:ext cx="1357800" cy="1307100"/>
                </a:xfrm>
                <a:prstGeom prst="ellipse">
                  <a:avLst/>
                </a:prstGeom>
                <a:solidFill>
                  <a:srgbClr val="00708E">
                    <a:alpha val="84705"/>
                  </a:srgbClr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6"/>
                <p:cNvSpPr txBox="1"/>
                <p:nvPr/>
              </p:nvSpPr>
              <p:spPr>
                <a:xfrm>
                  <a:off x="2497174" y="1188372"/>
                  <a:ext cx="1137600" cy="924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00"/>
                    <a:buFont typeface="Arial"/>
                    <a:buNone/>
                  </a:pPr>
                  <a:r>
                    <a:rPr lang="en-GB" sz="13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Mature technologies</a:t>
                  </a:r>
                  <a:endParaRPr sz="1500"/>
                </a:p>
              </p:txBody>
            </p:sp>
          </p:grpSp>
        </p:grpSp>
        <p:grpSp>
          <p:nvGrpSpPr>
            <p:cNvPr id="218" name="Google Shape;218;p6"/>
            <p:cNvGrpSpPr/>
            <p:nvPr/>
          </p:nvGrpSpPr>
          <p:grpSpPr>
            <a:xfrm>
              <a:off x="1137810" y="1508230"/>
              <a:ext cx="3319896" cy="3325850"/>
              <a:chOff x="2021903" y="-28240"/>
              <a:chExt cx="2475523" cy="2504418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2021903" y="-28240"/>
                <a:ext cx="2475523" cy="2504418"/>
              </a:xfrm>
              <a:prstGeom prst="ellipse">
                <a:avLst/>
              </a:prstGeom>
              <a:solidFill>
                <a:srgbClr val="00708E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20" name="Google Shape;220;p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272902" y="871929"/>
                <a:ext cx="1973523" cy="5509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221" name="Google Shape;221;p6"/>
            <p:cNvCxnSpPr/>
            <p:nvPr/>
          </p:nvCxnSpPr>
          <p:spPr>
            <a:xfrm rot="10800000" flipH="1">
              <a:off x="2592856" y="829831"/>
              <a:ext cx="6660282" cy="732237"/>
            </a:xfrm>
            <a:prstGeom prst="straightConnector1">
              <a:avLst/>
            </a:prstGeom>
            <a:noFill/>
            <a:ln w="19050" cap="flat" cmpd="sng">
              <a:solidFill>
                <a:srgbClr val="00708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6"/>
            <p:cNvCxnSpPr/>
            <p:nvPr/>
          </p:nvCxnSpPr>
          <p:spPr>
            <a:xfrm>
              <a:off x="2529758" y="4785391"/>
              <a:ext cx="6728002" cy="845320"/>
            </a:xfrm>
            <a:prstGeom prst="straightConnector1">
              <a:avLst/>
            </a:prstGeom>
            <a:noFill/>
            <a:ln w="19050" cap="flat" cmpd="sng">
              <a:solidFill>
                <a:srgbClr val="00708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86EF57-B224-6D44-96CD-9C160F1BB40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>
            <a:spLocks noGrp="1"/>
          </p:cNvSpPr>
          <p:nvPr>
            <p:ph type="title"/>
          </p:nvPr>
        </p:nvSpPr>
        <p:spPr>
          <a:xfrm>
            <a:off x="108860" y="18255"/>
            <a:ext cx="10515600" cy="10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4B"/>
              </a:buClr>
              <a:buSzPts val="4400"/>
              <a:buFont typeface="Helvetica Neue"/>
              <a:buNone/>
            </a:pPr>
            <a:r>
              <a:rPr lang="en-GB"/>
              <a:t>Safety in the deep geosphere</a:t>
            </a: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sldNum" idx="12"/>
          </p:nvPr>
        </p:nvSpPr>
        <p:spPr>
          <a:xfrm>
            <a:off x="9263303" y="6535396"/>
            <a:ext cx="2743200" cy="32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grpSp>
        <p:nvGrpSpPr>
          <p:cNvPr id="230" name="Google Shape;230;p7"/>
          <p:cNvGrpSpPr/>
          <p:nvPr/>
        </p:nvGrpSpPr>
        <p:grpSpPr>
          <a:xfrm>
            <a:off x="6629051" y="1138261"/>
            <a:ext cx="4855885" cy="4912564"/>
            <a:chOff x="6235694" y="52712"/>
            <a:chExt cx="5900225" cy="5969094"/>
          </a:xfrm>
        </p:grpSpPr>
        <p:sp>
          <p:nvSpPr>
            <p:cNvPr id="231" name="Google Shape;231;p7"/>
            <p:cNvSpPr/>
            <p:nvPr/>
          </p:nvSpPr>
          <p:spPr>
            <a:xfrm>
              <a:off x="6235694" y="52712"/>
              <a:ext cx="5900225" cy="5969094"/>
            </a:xfrm>
            <a:prstGeom prst="ellipse">
              <a:avLst/>
            </a:prstGeom>
            <a:solidFill>
              <a:srgbClr val="00708E">
                <a:alpha val="9803"/>
              </a:srgbClr>
            </a:solidFill>
            <a:ln w="19050" cap="flat" cmpd="sng">
              <a:solidFill>
                <a:srgbClr val="00708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232;p7"/>
            <p:cNvGrpSpPr/>
            <p:nvPr/>
          </p:nvGrpSpPr>
          <p:grpSpPr>
            <a:xfrm>
              <a:off x="7018379" y="962115"/>
              <a:ext cx="4334900" cy="4150277"/>
              <a:chOff x="2117569" y="450400"/>
              <a:chExt cx="4334900" cy="4150277"/>
            </a:xfrm>
          </p:grpSpPr>
          <p:sp>
            <p:nvSpPr>
              <p:cNvPr id="233" name="Google Shape;233;p7"/>
              <p:cNvSpPr/>
              <p:nvPr/>
            </p:nvSpPr>
            <p:spPr>
              <a:xfrm>
                <a:off x="3183422" y="1544172"/>
                <a:ext cx="2169000" cy="2194200"/>
              </a:xfrm>
              <a:prstGeom prst="ellipse">
                <a:avLst/>
              </a:prstGeom>
              <a:solidFill>
                <a:srgbClr val="00708E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7"/>
              <p:cNvSpPr txBox="1"/>
              <p:nvPr/>
            </p:nvSpPr>
            <p:spPr>
              <a:xfrm>
                <a:off x="3432681" y="1845448"/>
                <a:ext cx="1670400" cy="155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GB" sz="20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Safety                  in the deep geosphere</a:t>
                </a:r>
                <a:endParaRPr/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>
                <a:off x="3589047" y="450400"/>
                <a:ext cx="1357800" cy="1307100"/>
              </a:xfrm>
              <a:prstGeom prst="ellipse">
                <a:avLst/>
              </a:prstGeom>
              <a:solidFill>
                <a:srgbClr val="00708E">
                  <a:alpha val="29803"/>
                </a:srgbClr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7"/>
              <p:cNvSpPr txBox="1"/>
              <p:nvPr/>
            </p:nvSpPr>
            <p:spPr>
              <a:xfrm>
                <a:off x="3787883" y="641816"/>
                <a:ext cx="960000" cy="92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Multiple engineered barriers</a:t>
                </a:r>
                <a:endParaRPr/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>
                <a:off x="4791027" y="1029242"/>
                <a:ext cx="1357800" cy="1307100"/>
              </a:xfrm>
              <a:prstGeom prst="ellipse">
                <a:avLst/>
              </a:prstGeom>
              <a:solidFill>
                <a:srgbClr val="00708E">
                  <a:alpha val="29803"/>
                </a:srgbClr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7"/>
              <p:cNvSpPr txBox="1"/>
              <p:nvPr/>
            </p:nvSpPr>
            <p:spPr>
              <a:xfrm>
                <a:off x="4914743" y="1220661"/>
                <a:ext cx="1114800" cy="92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Repository performance modelling</a:t>
                </a: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5094669" y="2280482"/>
                <a:ext cx="1357800" cy="1307100"/>
              </a:xfrm>
              <a:prstGeom prst="ellipse">
                <a:avLst/>
              </a:prstGeom>
              <a:solidFill>
                <a:srgbClr val="00708E">
                  <a:alpha val="29803"/>
                </a:srgbClr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7"/>
              <p:cNvSpPr txBox="1"/>
              <p:nvPr/>
            </p:nvSpPr>
            <p:spPr>
              <a:xfrm>
                <a:off x="5293505" y="2471898"/>
                <a:ext cx="960000" cy="92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Siting flexibility</a:t>
                </a:r>
                <a:endParaRPr/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4239507" y="3283248"/>
                <a:ext cx="1357800" cy="1307100"/>
              </a:xfrm>
              <a:prstGeom prst="ellipse">
                <a:avLst/>
              </a:prstGeom>
              <a:solidFill>
                <a:srgbClr val="00708E">
                  <a:alpha val="29803"/>
                </a:srgbClr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7"/>
              <p:cNvSpPr txBox="1"/>
              <p:nvPr/>
            </p:nvSpPr>
            <p:spPr>
              <a:xfrm>
                <a:off x="4375132" y="3397058"/>
                <a:ext cx="1114800" cy="109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Minimal repackaging</a:t>
                </a:r>
                <a:endParaRPr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>
                <a:off x="2919398" y="3293577"/>
                <a:ext cx="1357800" cy="1307100"/>
              </a:xfrm>
              <a:prstGeom prst="ellipse">
                <a:avLst/>
              </a:prstGeom>
              <a:solidFill>
                <a:srgbClr val="00708E">
                  <a:alpha val="29803"/>
                </a:srgbClr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7"/>
              <p:cNvSpPr txBox="1"/>
              <p:nvPr/>
            </p:nvSpPr>
            <p:spPr>
              <a:xfrm>
                <a:off x="3030478" y="3484999"/>
                <a:ext cx="1114800" cy="92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Retrievability</a:t>
                </a:r>
                <a:endParaRPr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2117569" y="2277915"/>
                <a:ext cx="1357200" cy="1306800"/>
              </a:xfrm>
              <a:prstGeom prst="ellipse">
                <a:avLst/>
              </a:prstGeom>
              <a:solidFill>
                <a:srgbClr val="00708E">
                  <a:alpha val="29803"/>
                </a:srgbClr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7"/>
              <p:cNvSpPr txBox="1"/>
              <p:nvPr/>
            </p:nvSpPr>
            <p:spPr>
              <a:xfrm>
                <a:off x="2316326" y="2469291"/>
                <a:ext cx="959700" cy="92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Speed of implement-ation</a:t>
                </a:r>
                <a:endParaRPr/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>
                <a:off x="2387067" y="1029242"/>
                <a:ext cx="1357800" cy="1307100"/>
              </a:xfrm>
              <a:prstGeom prst="ellipse">
                <a:avLst/>
              </a:prstGeom>
              <a:solidFill>
                <a:srgbClr val="00708E">
                  <a:alpha val="29803"/>
                </a:srgbClr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7"/>
              <p:cNvSpPr txBox="1"/>
              <p:nvPr/>
            </p:nvSpPr>
            <p:spPr>
              <a:xfrm>
                <a:off x="2474159" y="1220934"/>
                <a:ext cx="1114800" cy="92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Mature technologies</a:t>
                </a:r>
                <a:endParaRPr/>
              </a:p>
            </p:txBody>
          </p:sp>
        </p:grpSp>
      </p:grpSp>
      <p:sp>
        <p:nvSpPr>
          <p:cNvPr id="249" name="Google Shape;249;p7"/>
          <p:cNvSpPr txBox="1"/>
          <p:nvPr/>
        </p:nvSpPr>
        <p:spPr>
          <a:xfrm>
            <a:off x="264631" y="945188"/>
            <a:ext cx="6526089" cy="98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lang="en-GB" sz="1800" b="0" i="0" u="none" strike="noStrike" cap="none">
                <a:solidFill>
                  <a:srgbClr val="00414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Isolated rock formations, at depths of 1-3 km, provide a safe, secure and permanent disposal solution:</a:t>
            </a:r>
            <a:endParaRPr/>
          </a:p>
          <a:p>
            <a:pPr marL="311143" marR="0" lvl="0" indent="-18414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endParaRPr sz="2000" b="0" i="0" u="none" strike="noStrike" cap="none">
              <a:solidFill>
                <a:srgbClr val="00414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7"/>
          <p:cNvSpPr txBox="1"/>
          <p:nvPr/>
        </p:nvSpPr>
        <p:spPr>
          <a:xfrm>
            <a:off x="396534" y="1580813"/>
            <a:ext cx="6135677" cy="550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11143" marR="0" lvl="0" indent="-3111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✔"/>
            </a:pPr>
            <a:r>
              <a:rPr lang="en-GB" sz="1800" b="1" i="0" u="none" strike="noStrike" cap="none">
                <a:solidFill>
                  <a:srgbClr val="00414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Safety in depth: </a:t>
            </a:r>
            <a:r>
              <a:rPr lang="en-GB" sz="1600" b="0" i="0" u="none" strike="noStrike" cap="none">
                <a:solidFill>
                  <a:srgbClr val="00414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Protection from the long-term effects of climate change and other natural processes; reduced risk of human intrusion</a:t>
            </a:r>
            <a:endParaRPr/>
          </a:p>
          <a:p>
            <a:pPr marL="311143" marR="0" lvl="0" indent="-31114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✔"/>
            </a:pPr>
            <a:r>
              <a:rPr lang="en-GB" sz="1800" b="1" i="0" u="none" strike="noStrike" cap="none">
                <a:solidFill>
                  <a:srgbClr val="00414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Reducing conditions: </a:t>
            </a:r>
            <a:r>
              <a:rPr lang="en-GB" sz="1600" b="0" i="0" u="none" strike="noStrike" cap="none">
                <a:solidFill>
                  <a:srgbClr val="00414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 oxygen environment at depth inhibits canister corrosion and slows release of radionuclides</a:t>
            </a:r>
            <a:endParaRPr/>
          </a:p>
          <a:p>
            <a:pPr marL="311143" marR="0" lvl="0" indent="-31114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✔"/>
            </a:pPr>
            <a:r>
              <a:rPr lang="en-GB" sz="1800" b="1" i="0" u="none" strike="noStrike" cap="none">
                <a:solidFill>
                  <a:srgbClr val="00414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Radioactivity trapped safely in deep rock</a:t>
            </a:r>
            <a:r>
              <a:rPr lang="en-GB" sz="1600" b="0" i="0" u="none" strike="noStrike" cap="none">
                <a:solidFill>
                  <a:srgbClr val="00414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the inherent properties of many rock formations, coupled with long travel paths to the surface, mean the great majority of radionuclides never get near the biosphere - and peak dose at the surface is orders of magnitude lower than regulatory safe limits</a:t>
            </a:r>
            <a:endParaRPr/>
          </a:p>
          <a:p>
            <a:pPr marL="311143" marR="0" lvl="0" indent="-31114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✔"/>
            </a:pPr>
            <a:r>
              <a:rPr lang="en-GB" sz="1800" b="1" i="0" u="none" strike="noStrike" cap="none">
                <a:solidFill>
                  <a:srgbClr val="00414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safety guaranteed by past performance: </a:t>
            </a:r>
            <a:r>
              <a:rPr lang="en-GB" sz="1600" b="0" i="0" u="none" strike="noStrike" cap="none">
                <a:solidFill>
                  <a:srgbClr val="00414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look for isotopic markers showing that host rocks have been isolated for millions to tens of millions years</a:t>
            </a:r>
            <a:endParaRPr/>
          </a:p>
          <a:p>
            <a:pPr marL="311143" marR="0" lvl="0" indent="-19684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endParaRPr sz="1800" b="0" i="0" u="none" strike="noStrike" cap="none">
              <a:solidFill>
                <a:srgbClr val="00414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8A2E67-32D4-6D4F-9739-B2E0A51410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B586477-F060-46ED-858E-6CADCB4F5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420660"/>
            <a:ext cx="246286" cy="84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zh-TW" sz="1467" dirty="0">
                <a:solidFill>
                  <a:srgbClr val="00405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</a:br>
            <a:endParaRPr lang="en-GB" altLang="zh-TW" sz="800" dirty="0">
              <a:solidFill>
                <a:srgbClr val="004051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zh-TW" sz="2400" dirty="0">
              <a:solidFill>
                <a:srgbClr val="004051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52925934-DCBD-4621-8337-5852C4631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253331"/>
            <a:ext cx="6760007" cy="50550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34670" indent="-534670">
              <a:lnSpc>
                <a:spcPct val="110000"/>
              </a:lnSpc>
            </a:pPr>
            <a:r>
              <a:rPr lang="en-GB" sz="2400" dirty="0">
                <a:effectLst/>
                <a:latin typeface="Calibri"/>
                <a:ea typeface="Calibri" panose="020F0502020204030204" pitchFamily="34" charset="0"/>
                <a:cs typeface="Calibri"/>
              </a:rPr>
              <a:t>Deep Isolation </a:t>
            </a:r>
            <a:r>
              <a:rPr lang="en-GB" sz="2400" dirty="0">
                <a:latin typeface="Calibri"/>
                <a:ea typeface="Calibri" panose="020F0502020204030204" pitchFamily="34" charset="0"/>
                <a:cs typeface="Calibri"/>
              </a:rPr>
              <a:t>offers safe, equitable </a:t>
            </a:r>
            <a:r>
              <a:rPr lang="en-GB" sz="2400" dirty="0">
                <a:effectLst/>
                <a:latin typeface="Calibri"/>
                <a:ea typeface="Calibri" panose="020F0502020204030204" pitchFamily="34" charset="0"/>
                <a:cs typeface="Calibri"/>
              </a:rPr>
              <a:t>and affordable </a:t>
            </a:r>
            <a:r>
              <a:rPr lang="en-GB" sz="2400" dirty="0">
                <a:latin typeface="Calibri"/>
                <a:ea typeface="Calibri" panose="020F0502020204030204" pitchFamily="34" charset="0"/>
                <a:cs typeface="Calibri"/>
              </a:rPr>
              <a:t>disposal of nuclear waste </a:t>
            </a:r>
            <a:endParaRPr lang="en-US" dirty="0"/>
          </a:p>
          <a:p>
            <a:pPr marL="534670" indent="-534670">
              <a:lnSpc>
                <a:spcPct val="110000"/>
              </a:lnSpc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 solution: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165" lvl="1" indent="-227965">
              <a:lnSpc>
                <a:spcPct val="110000"/>
              </a:lnSpc>
            </a:pP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Calibri"/>
              </a:rPr>
              <a:t>Places corrosion-resistant canisters containing spent fuel into </a:t>
            </a:r>
            <a:r>
              <a:rPr lang="en-GB" sz="2000" dirty="0">
                <a:latin typeface="Calibri"/>
                <a:ea typeface="Calibri" panose="020F0502020204030204" pitchFamily="34" charset="0"/>
                <a:cs typeface="Calibri"/>
              </a:rPr>
              <a:t>borehole repositories deep 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Calibri"/>
              </a:rPr>
              <a:t>underground (far deeper than feasible with a mined repository)</a:t>
            </a:r>
          </a:p>
          <a:p>
            <a:pPr marL="685165" lvl="1" indent="-227965">
              <a:lnSpc>
                <a:spcPct val="110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Uses directional drilling technology to drill into suitable host rocks that have remained isolated from th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e environment for millions of years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165" lvl="1" indent="-227965">
              <a:lnSpc>
                <a:spcPct val="110000"/>
              </a:lnSpc>
            </a:pPr>
            <a:r>
              <a:rPr lang="en-US" sz="2000" dirty="0">
                <a:latin typeface="Calibri" panose="020F0502020204030204" pitchFamily="34" charset="0"/>
              </a:rPr>
              <a:t>Leverages mature technologies that are widely used in industry and that we have integrated and enhanced with our own patented innovations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1CBE27D-7FB8-489D-825B-E891F68D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BDDF-B2DC-5045-8EE0-11491DB26C2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4EFB91-CA9D-4635-9277-7320614C0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Overview of Deep Isolation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738B3-0FB0-446C-AEC3-39CBDE436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08"/>
          <a:stretch/>
        </p:blipFill>
        <p:spPr>
          <a:xfrm>
            <a:off x="7212458" y="2419"/>
            <a:ext cx="4979542" cy="653598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430CD-06FE-EB44-840A-4AEA4A24FB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1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5D826-64D5-4E6F-919A-826D75DA8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062400"/>
          </a:xfrm>
        </p:spPr>
        <p:txBody>
          <a:bodyPr>
            <a:normAutofit fontScale="90000"/>
          </a:bodyPr>
          <a:lstStyle/>
          <a:p>
            <a:r>
              <a:rPr lang="en-GB" dirty="0"/>
              <a:t>Directional drilling opens up new opportunity</a:t>
            </a:r>
          </a:p>
        </p:txBody>
      </p:sp>
      <p:sp>
        <p:nvSpPr>
          <p:cNvPr id="21" name="Content Placeholder 24">
            <a:extLst>
              <a:ext uri="{FF2B5EF4-FFF2-40B4-BE49-F238E27FC236}">
                <a16:creationId xmlns:a16="http://schemas.microsoft.com/office/drawing/2014/main" id="{81DA8BD8-1D63-4229-999C-D34B975A990D}"/>
              </a:ext>
            </a:extLst>
          </p:cNvPr>
          <p:cNvSpPr txBox="1">
            <a:spLocks/>
          </p:cNvSpPr>
          <p:nvPr/>
        </p:nvSpPr>
        <p:spPr>
          <a:xfrm>
            <a:off x="239535" y="1128033"/>
            <a:ext cx="11266183" cy="1981400"/>
          </a:xfrm>
          <a:prstGeom prst="rect">
            <a:avLst/>
          </a:prstGeom>
        </p:spPr>
        <p:txBody>
          <a:bodyPr>
            <a:normAutofit/>
          </a:bodyPr>
          <a:lstStyle>
            <a:lvl1pPr marL="311143" indent="-311143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2800" kern="1200">
                <a:solidFill>
                  <a:srgbClr val="00414B"/>
                </a:solidFill>
                <a:latin typeface="Helvetica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rgbClr val="00414B"/>
                </a:solidFill>
                <a:latin typeface="Helvetica" pitchFamily="2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00414B"/>
                </a:solidFill>
                <a:latin typeface="Helvetica" pitchFamily="2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800" kern="1200">
                <a:solidFill>
                  <a:srgbClr val="00414B"/>
                </a:solidFill>
                <a:latin typeface="Helvetica" pitchFamily="2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800" kern="1200">
                <a:solidFill>
                  <a:srgbClr val="00414B"/>
                </a:solidFill>
                <a:latin typeface="Helvetica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>
              <a:lnSpc>
                <a:spcPct val="100000"/>
              </a:lnSpc>
            </a:pPr>
            <a:r>
              <a:rPr lang="en-GB" sz="2400" dirty="0">
                <a:ea typeface="Calibri" panose="020F0502020204030204" pitchFamily="34" charset="0"/>
              </a:rPr>
              <a:t>Directional drilling allows us to tailor repository design for the needs of a specific inventory and specific geology</a:t>
            </a:r>
          </a:p>
          <a:p>
            <a:pPr marL="534988" indent="-534988">
              <a:lnSpc>
                <a:spcPct val="100000"/>
              </a:lnSpc>
            </a:pPr>
            <a:r>
              <a:rPr lang="en-GB" sz="2400" dirty="0">
                <a:ea typeface="Calibri" panose="020F0502020204030204" pitchFamily="34" charset="0"/>
              </a:rPr>
              <a:t>Options include vertical, slanted or horizontal – our partnerships, supply chain and our IP support all of these</a:t>
            </a:r>
          </a:p>
          <a:p>
            <a:pPr marL="534988" indent="-534988">
              <a:lnSpc>
                <a:spcPct val="100000"/>
              </a:lnSpc>
            </a:pPr>
            <a:endParaRPr lang="en-GB" sz="2400" dirty="0"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GB" sz="2400" dirty="0"/>
          </a:p>
        </p:txBody>
      </p:sp>
      <p:sp>
        <p:nvSpPr>
          <p:cNvPr id="7" name="Content Placeholder 24">
            <a:extLst>
              <a:ext uri="{FF2B5EF4-FFF2-40B4-BE49-F238E27FC236}">
                <a16:creationId xmlns:a16="http://schemas.microsoft.com/office/drawing/2014/main" id="{53009C3D-5BEE-4FA5-8F50-D85032321943}"/>
              </a:ext>
            </a:extLst>
          </p:cNvPr>
          <p:cNvSpPr txBox="1">
            <a:spLocks/>
          </p:cNvSpPr>
          <p:nvPr/>
        </p:nvSpPr>
        <p:spPr>
          <a:xfrm>
            <a:off x="537197" y="2478235"/>
            <a:ext cx="10316366" cy="1087085"/>
          </a:xfrm>
          <a:prstGeom prst="rect">
            <a:avLst/>
          </a:prstGeom>
        </p:spPr>
        <p:txBody>
          <a:bodyPr>
            <a:normAutofit/>
          </a:bodyPr>
          <a:lstStyle>
            <a:lvl1pPr marL="311143" indent="-311143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2800" kern="1200">
                <a:solidFill>
                  <a:srgbClr val="00414B"/>
                </a:solidFill>
                <a:latin typeface="Helvetica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rgbClr val="00414B"/>
                </a:solidFill>
                <a:latin typeface="Helvetica" pitchFamily="2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00414B"/>
                </a:solidFill>
                <a:latin typeface="Helvetica" pitchFamily="2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800" kern="1200">
                <a:solidFill>
                  <a:srgbClr val="00414B"/>
                </a:solidFill>
                <a:latin typeface="Helvetica" pitchFamily="2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800" kern="1200">
                <a:solidFill>
                  <a:srgbClr val="00414B"/>
                </a:solidFill>
                <a:latin typeface="Helvetica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2400" dirty="0"/>
          </a:p>
        </p:txBody>
      </p:sp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AB3CF9F-D630-4DBC-B7F2-90459C48DB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19372"/>
            <a:ext cx="12192000" cy="3435479"/>
          </a:xfrm>
          <a:prstGeom prst="rect">
            <a:avLst/>
          </a:prstGeom>
        </p:spPr>
      </p:pic>
      <p:sp>
        <p:nvSpPr>
          <p:cNvPr id="6" name="Content Placeholder 24">
            <a:extLst>
              <a:ext uri="{FF2B5EF4-FFF2-40B4-BE49-F238E27FC236}">
                <a16:creationId xmlns:a16="http://schemas.microsoft.com/office/drawing/2014/main" id="{89DC8BF2-5144-4973-B2C2-BAF820477D5B}"/>
              </a:ext>
            </a:extLst>
          </p:cNvPr>
          <p:cNvSpPr txBox="1">
            <a:spLocks/>
          </p:cNvSpPr>
          <p:nvPr/>
        </p:nvSpPr>
        <p:spPr>
          <a:xfrm>
            <a:off x="6791783" y="3866749"/>
            <a:ext cx="4812387" cy="24163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11143" indent="-311143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2800" kern="1200">
                <a:solidFill>
                  <a:srgbClr val="00414B"/>
                </a:solidFill>
                <a:latin typeface="Helvetica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rgbClr val="00414B"/>
                </a:solidFill>
                <a:latin typeface="Helvetica" pitchFamily="2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00414B"/>
                </a:solidFill>
                <a:latin typeface="Helvetica" pitchFamily="2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800" kern="1200">
                <a:solidFill>
                  <a:srgbClr val="00414B"/>
                </a:solidFill>
                <a:latin typeface="Helvetica" pitchFamily="2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800" kern="1200">
                <a:solidFill>
                  <a:srgbClr val="00414B"/>
                </a:solidFill>
                <a:latin typeface="Helvetica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</a:rPr>
              <a:t>Horizontal boreholes:</a:t>
            </a:r>
          </a:p>
          <a:p>
            <a:pPr marL="704860" indent="-450850" defTabSz="107950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</a:rPr>
              <a:t>Deliver high levels of safety combined with cost benefits</a:t>
            </a:r>
          </a:p>
          <a:p>
            <a:pPr marL="704860" indent="-450850" defTabSz="107950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</a:rPr>
              <a:t>Enhance performance compared to vertical for larger numbers of canisters per borehole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5D129-133B-434B-92C8-4277B8485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BDDF-B2DC-5045-8EE0-11491DB26C2E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EDC086-8128-4E5C-BC04-4B42B96B5ABC}"/>
              </a:ext>
            </a:extLst>
          </p:cNvPr>
          <p:cNvSpPr txBox="1"/>
          <p:nvPr/>
        </p:nvSpPr>
        <p:spPr>
          <a:xfrm>
            <a:off x="2887980" y="3244334"/>
            <a:ext cx="6202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E08A9-F34E-9F47-9747-28D90963E2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72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1"/>
          <p:cNvSpPr txBox="1">
            <a:spLocks noGrp="1"/>
          </p:cNvSpPr>
          <p:nvPr>
            <p:ph type="title"/>
          </p:nvPr>
        </p:nvSpPr>
        <p:spPr>
          <a:xfrm>
            <a:off x="0" y="18255"/>
            <a:ext cx="10515600" cy="106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414B"/>
              </a:buClr>
              <a:buSzPts val="3300"/>
            </a:pPr>
            <a:r>
              <a:rPr lang="en-US"/>
              <a:t>Concept of Operations</a:t>
            </a:r>
            <a:endParaRPr/>
          </a:p>
        </p:txBody>
      </p:sp>
      <p:sp>
        <p:nvSpPr>
          <p:cNvPr id="476" name="Google Shape;476;p11"/>
          <p:cNvSpPr txBox="1">
            <a:spLocks noGrp="1"/>
          </p:cNvSpPr>
          <p:nvPr>
            <p:ph type="sldNum" idx="12"/>
          </p:nvPr>
        </p:nvSpPr>
        <p:spPr>
          <a:xfrm>
            <a:off x="9263303" y="6519068"/>
            <a:ext cx="2743200" cy="3206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/>
          </a:p>
        </p:txBody>
      </p:sp>
      <p:pic>
        <p:nvPicPr>
          <p:cNvPr id="478" name="Google Shape;478;p11" descr="Time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182" y="993617"/>
            <a:ext cx="9673639" cy="528396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11"/>
          <p:cNvSpPr txBox="1"/>
          <p:nvPr/>
        </p:nvSpPr>
        <p:spPr>
          <a:xfrm>
            <a:off x="8152264" y="993618"/>
            <a:ext cx="1492155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1400">
                <a:solidFill>
                  <a:srgbClr val="0A4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Post-closure</a:t>
            </a:r>
            <a:endParaRPr sz="2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A7E1B1-5EA8-714A-9455-6FAA69D5C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7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 txBox="1">
            <a:spLocks noGrp="1"/>
          </p:cNvSpPr>
          <p:nvPr>
            <p:ph type="body" idx="1"/>
          </p:nvPr>
        </p:nvSpPr>
        <p:spPr>
          <a:xfrm>
            <a:off x="625566" y="4780740"/>
            <a:ext cx="10874103" cy="17844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228594" indent="-228594">
              <a:spcBef>
                <a:spcPts val="0"/>
              </a:spcBef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867" b="1" dirty="0">
                <a:solidFill>
                  <a:schemeClr val="dk1"/>
                </a:solidFill>
              </a:rPr>
              <a:t>Purpose</a:t>
            </a:r>
            <a:r>
              <a:rPr lang="en-US" sz="1867" dirty="0">
                <a:solidFill>
                  <a:schemeClr val="dk1"/>
                </a:solidFill>
              </a:rPr>
              <a:t>: </a:t>
            </a:r>
            <a:endParaRPr dirty="0"/>
          </a:p>
          <a:p>
            <a:pPr marL="685783" lvl="1" indent="-228594">
              <a:buClr>
                <a:schemeClr val="dk2"/>
              </a:buClr>
              <a:buSzPts val="1400"/>
              <a:buFont typeface="Courier New"/>
              <a:buChar char="o"/>
            </a:pPr>
            <a:r>
              <a:rPr lang="en-US" sz="1867" dirty="0">
                <a:solidFill>
                  <a:schemeClr val="dk1"/>
                </a:solidFill>
              </a:rPr>
              <a:t>Clear understanding of the baseline technological maturity of all elements of the system to assess the magnitude and scope of a development program</a:t>
            </a:r>
            <a:endParaRPr dirty="0"/>
          </a:p>
          <a:p>
            <a:pPr marL="228594" indent="-228594"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867" b="1" dirty="0">
                <a:solidFill>
                  <a:schemeClr val="dk1"/>
                </a:solidFill>
              </a:rPr>
              <a:t>Assessment Method: </a:t>
            </a:r>
            <a:endParaRPr sz="1867" dirty="0">
              <a:solidFill>
                <a:schemeClr val="dk1"/>
              </a:solidFill>
            </a:endParaRPr>
          </a:p>
          <a:p>
            <a:pPr marL="685783" lvl="1" indent="-228594">
              <a:buClr>
                <a:schemeClr val="dk2"/>
              </a:buClr>
              <a:buSzPts val="1400"/>
              <a:buFont typeface="Courier New"/>
              <a:buChar char="o"/>
            </a:pPr>
            <a:r>
              <a:rPr lang="en-US" sz="1867" dirty="0">
                <a:solidFill>
                  <a:schemeClr val="dk1"/>
                </a:solidFill>
              </a:rPr>
              <a:t>Functional, top-down approach (based on the concept of operations and goals)</a:t>
            </a:r>
            <a:endParaRPr dirty="0"/>
          </a:p>
        </p:txBody>
      </p:sp>
      <p:sp>
        <p:nvSpPr>
          <p:cNvPr id="485" name="Google Shape;485;p12"/>
          <p:cNvSpPr txBox="1">
            <a:spLocks noGrp="1"/>
          </p:cNvSpPr>
          <p:nvPr>
            <p:ph type="sldNum" idx="12"/>
          </p:nvPr>
        </p:nvSpPr>
        <p:spPr>
          <a:xfrm>
            <a:off x="9263303" y="6519068"/>
            <a:ext cx="2743200" cy="3206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/>
          </a:p>
        </p:txBody>
      </p:sp>
      <p:sp>
        <p:nvSpPr>
          <p:cNvPr id="486" name="Google Shape;486;p12"/>
          <p:cNvSpPr txBox="1">
            <a:spLocks noGrp="1"/>
          </p:cNvSpPr>
          <p:nvPr>
            <p:ph type="title"/>
          </p:nvPr>
        </p:nvSpPr>
        <p:spPr>
          <a:xfrm>
            <a:off x="0" y="18255"/>
            <a:ext cx="12192000" cy="106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pPr>
              <a:buSzPct val="100000"/>
            </a:pPr>
            <a:r>
              <a:rPr lang="en-US"/>
              <a:t>Technology Readiness Level (TRL) Definitions</a:t>
            </a:r>
            <a:endParaRPr/>
          </a:p>
        </p:txBody>
      </p:sp>
      <p:graphicFrame>
        <p:nvGraphicFramePr>
          <p:cNvPr id="489" name="Google Shape;489;p12"/>
          <p:cNvGraphicFramePr/>
          <p:nvPr>
            <p:extLst>
              <p:ext uri="{D42A27DB-BD31-4B8C-83A1-F6EECF244321}">
                <p14:modId xmlns:p14="http://schemas.microsoft.com/office/powerpoint/2010/main" val="1516029607"/>
              </p:ext>
            </p:extLst>
          </p:nvPr>
        </p:nvGraphicFramePr>
        <p:xfrm>
          <a:off x="625565" y="1219862"/>
          <a:ext cx="10940867" cy="3379724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9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3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TRL</a:t>
                      </a:r>
                      <a:endParaRPr sz="1900" u="none" strike="noStrike" cap="non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1716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TRL Definition</a:t>
                      </a:r>
                      <a:endParaRPr sz="1900" u="none" strike="noStrike" cap="non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1716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900" u="none" strike="noStrike" cap="non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Actual system operated over the full range of expected mission conditions.</a:t>
                      </a:r>
                      <a:endParaRPr sz="19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EED9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900" u="none" strike="noStrike" cap="non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0070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Actual system completed and qualified through test and demonstration.</a:t>
                      </a:r>
                      <a:endParaRPr sz="19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EED9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3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900" u="none" strike="noStrike" cap="non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Full-scale, similar (prototypical) system demonstrated in relevant environment</a:t>
                      </a:r>
                      <a:endParaRPr sz="19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EED9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5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900" u="none" strike="noStrike" cap="non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Engineering/pilot-scale, similar (prototypical) system validation in relevant environment</a:t>
                      </a:r>
                      <a:endParaRPr sz="19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EED9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3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900" u="none" strike="noStrike" cap="non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EEB6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Laboratory scale, similar system validation in relevant environment</a:t>
                      </a:r>
                      <a:endParaRPr sz="19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EED9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3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900" u="none" strike="noStrike" cap="non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Component and/or system validation in laboratory environment</a:t>
                      </a:r>
                      <a:endParaRPr sz="19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EED9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3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900" u="none" strike="noStrike" cap="non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A51B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Analytical and experimental critical function and/or characteristic proof of concept</a:t>
                      </a:r>
                      <a:endParaRPr sz="19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EED9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3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900" u="none" strike="noStrike" cap="non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A51B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Technology concept and/or application formulated</a:t>
                      </a:r>
                      <a:endParaRPr sz="19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EED9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3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900" u="none" strike="noStrike" cap="non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A51B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Basic principles observed and reported</a:t>
                      </a:r>
                      <a:endParaRPr sz="19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333" marR="68333" marT="0" marB="0">
                    <a:solidFill>
                      <a:srgbClr val="EED9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10BE7E-6ABD-FA4F-A3BF-131E8065C26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7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2022 Deep Isolation, Inc. All Rights Reserved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9283A4-05FD-44D6-AE41-D5BBF747B46D}"/>
              </a:ext>
            </a:extLst>
          </p:cNvPr>
          <p:cNvSpPr txBox="1"/>
          <p:nvPr/>
        </p:nvSpPr>
        <p:spPr>
          <a:xfrm>
            <a:off x="2903220" y="3244334"/>
            <a:ext cx="6192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reliminary assessment of a Deep Isolation borehole repository as a disposal option for nuclear waste in the ERDO c&quot;/&gt;&lt;property id=&quot;20307&quot; value=&quot;530&quot;/&gt;&lt;/object&gt;&lt;object type=&quot;3&quot; unique_id=&quot;10004&quot;&gt;&lt;property id=&quot;20148&quot; value=&quot;5&quot;/&gt;&lt;property id=&quot;20300&quot; value=&quot;Slide 2 - &amp;quot;Agenda&amp;quot;&quot;/&gt;&lt;property id=&quot;20307&quot; value=&quot;533&quot;/&gt;&lt;/object&gt;&lt;object type=&quot;3&quot; unique_id=&quot;10005&quot;&gt;&lt;property id=&quot;20148&quot; value=&quot;5&quot;/&gt;&lt;property id=&quot;20300&quot; value=&quot;Slide 3 - &amp;quot;Purpose, scope and milestones&amp;quot;&quot;/&gt;&lt;property id=&quot;20307&quot; value=&quot;557&quot;/&gt;&lt;/object&gt;&lt;object type=&quot;3&quot; unique_id=&quot;10009&quot;&gt;&lt;property id=&quot;20148&quot; value=&quot;5&quot;/&gt;&lt;property id=&quot;20300&quot; value=&quot;Slide 4 - &amp;quot;Emerging conclusions&amp;quot;&quot;/&gt;&lt;property id=&quot;20307&quot; value=&quot;535&quot;/&gt;&lt;/object&gt;&lt;object type=&quot;3&quot; unique_id=&quot;10013&quot;&gt;&lt;property id=&quot;20148&quot; value=&quot;5&quot;/&gt;&lt;property id=&quot;20300&quot; value=&quot;Slide 8 - &amp;quot;Outline reference architecture&amp;quot;&quot;/&gt;&lt;property id=&quot;20307&quot; value=&quot;583&quot;/&gt;&lt;/object&gt;&lt;object type=&quot;3&quot; unique_id=&quot;10014&quot;&gt;&lt;property id=&quot;20148&quot; value=&quot;5&quot;/&gt;&lt;property id=&quot;20300&quot; value=&quot;Slide 9 - &amp;quot;High-level Reference Architecture&amp;quot;&quot;/&gt;&lt;property id=&quot;20307&quot; value=&quot;584&quot;/&gt;&lt;/object&gt;&lt;object type=&quot;3&quot; unique_id=&quot;10015&quot;&gt;&lt;property id=&quot;20148&quot; value=&quot;5&quot;/&gt;&lt;property id=&quot;20300&quot; value=&quot;Slide 14 - &amp;quot;Developing  cost estimates&amp;quot;&quot;/&gt;&lt;property id=&quot;20307&quot; value=&quot;548&quot;/&gt;&lt;/object&gt;&lt;object type=&quot;3&quot; unique_id=&quot;10017&quot;&gt;&lt;property id=&quot;20148&quot; value=&quot;5&quot;/&gt;&lt;property id=&quot;20300&quot; value=&quot;Slide 18 - &amp;quot;Next steps&amp;quot;&quot;/&gt;&lt;property id=&quot;20307&quot; value=&quot;552&quot;/&gt;&lt;/object&gt;&lt;object type=&quot;3&quot; unique_id=&quot;10018&quot;&gt;&lt;property id=&quot;20148&quot; value=&quot;5&quot;/&gt;&lt;property id=&quot;20300&quot; value=&quot;Slide 19 - &amp;quot;Next steps&amp;quot;&quot;/&gt;&lt;property id=&quot;20307&quot; value=&quot;550&quot;/&gt;&lt;/object&gt;&lt;object type=&quot;3&quot; unique_id=&quot;45315&quot;&gt;&lt;property id=&quot;20148&quot; value=&quot;5&quot;/&gt;&lt;property id=&quot;20300&quot; value=&quot;Slide 16 - &amp;quot;Qualitative analysis of cost drivers&amp;quot;&quot;/&gt;&lt;property id=&quot;20307&quot; value=&quot;589&quot;/&gt;&lt;/object&gt;&lt;object type=&quot;3&quot; unique_id=&quot;486930&quot;&gt;&lt;property id=&quot;20148&quot; value=&quot;5&quot;/&gt;&lt;property id=&quot;20300&quot; value=&quot;Slide 17&quot;/&gt;&lt;property id=&quot;20307&quot; value=&quot;591&quot;/&gt;&lt;/object&gt;&lt;object type=&quot;3&quot; unique_id=&quot;486934&quot;&gt;&lt;property id=&quot;20148&quot; value=&quot;5&quot;/&gt;&lt;property id=&quot;20300&quot; value=&quot;Slide 6 - &amp;quot;90% of the heat-generating HLW is disposal-ready&amp;quot;&quot;/&gt;&lt;property id=&quot;20307&quot; value=&quot;595&quot;/&gt;&lt;/object&gt;&lt;object type=&quot;3&quot; unique_id=&quot;486935&quot;&gt;&lt;property id=&quot;20148&quot; value=&quot;5&quot;/&gt;&lt;property id=&quot;20300&quot; value=&quot;Slide 12 - &amp;quot;Operational Architecture&amp;quot;&quot;/&gt;&lt;property id=&quot;20307&quot; value=&quot;597&quot;/&gt;&lt;/object&gt;&lt;object type=&quot;3&quot; unique_id=&quot;486937&quot;&gt;&lt;property id=&quot;20148&quot; value=&quot;5&quot;/&gt;&lt;property id=&quot;20300&quot; value=&quot;Slide 13 - &amp;quot;Physical Architecture&amp;quot;&quot;/&gt;&lt;property id=&quot;20307&quot; value=&quot;596&quot;/&gt;&lt;/object&gt;&lt;object type=&quot;3&quot; unique_id=&quot;487496&quot;&gt;&lt;property id=&quot;20148&quot; value=&quot;5&quot;/&gt;&lt;property id=&quot;20300&quot; value=&quot;Slide 5 - &amp;quot;Inventory analysis: emerging findings&amp;quot;&quot;/&gt;&lt;property id=&quot;20307&quot; value=&quot;604&quot;/&gt;&lt;/object&gt;&lt;object type=&quot;3&quot; unique_id=&quot;488483&quot;&gt;&lt;property id=&quot;20148&quot; value=&quot;5&quot;/&gt;&lt;property id=&quot;20300&quot; value=&quot;Slide 10 - &amp;quot;Strategic Architecture (Reference Concept)&amp;quot;&quot;/&gt;&lt;property id=&quot;20307&quot; value=&quot;605&quot;/&gt;&lt;/object&gt;&lt;object type=&quot;3&quot; unique_id=&quot;490078&quot;&gt;&lt;property id=&quot;20148&quot; value=&quot;5&quot;/&gt;&lt;property id=&quot;20300&quot; value=&quot;Slide 15 - &amp;quot;High level cost estimates&amp;quot;&quot;/&gt;&lt;property id=&quot;20307&quot; value=&quot;606&quot;/&gt;&lt;/object&gt;&lt;object type=&quot;3&quot; unique_id=&quot;492859&quot;&gt;&lt;property id=&quot;20148&quot; value=&quot;5&quot;/&gt;&lt;property id=&quot;20300&quot; value=&quot;Slide 11 - &amp;quot;Strategic Architecture (Reference Concept)&amp;quot;&quot;/&gt;&lt;property id=&quot;20307&quot; value=&quot;607&quot;/&gt;&lt;/object&gt;&lt;object type=&quot;3&quot; unique_id=&quot;493160&quot;&gt;&lt;property id=&quot;20148&quot; value=&quot;5&quot;/&gt;&lt;property id=&quot;20300&quot; value=&quot;Slide 7 - &amp;quot;Discussion&amp;quot;&quot;/&gt;&lt;property id=&quot;20307&quot; value=&quot;608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Deep Isolation 2019">
      <a:dk1>
        <a:srgbClr val="004051"/>
      </a:dk1>
      <a:lt1>
        <a:srgbClr val="FFFFFF"/>
      </a:lt1>
      <a:dk2>
        <a:srgbClr val="44546A"/>
      </a:dk2>
      <a:lt2>
        <a:srgbClr val="E7E6E6"/>
      </a:lt2>
      <a:accent1>
        <a:srgbClr val="00708E"/>
      </a:accent1>
      <a:accent2>
        <a:srgbClr val="E3861B"/>
      </a:accent2>
      <a:accent3>
        <a:srgbClr val="A51B3C"/>
      </a:accent3>
      <a:accent4>
        <a:srgbClr val="83A846"/>
      </a:accent4>
      <a:accent5>
        <a:srgbClr val="E3C220"/>
      </a:accent5>
      <a:accent6>
        <a:srgbClr val="00A0A9"/>
      </a:accent6>
      <a:hlink>
        <a:srgbClr val="00708E"/>
      </a:hlink>
      <a:folHlink>
        <a:srgbClr val="CA5C5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817E907B4115459A67DA53DC8ACCA8" ma:contentTypeVersion="14" ma:contentTypeDescription="Create a new document." ma:contentTypeScope="" ma:versionID="d7d8ff18f58435f225beea5dd6d71935">
  <xsd:schema xmlns:xsd="http://www.w3.org/2001/XMLSchema" xmlns:xs="http://www.w3.org/2001/XMLSchema" xmlns:p="http://schemas.microsoft.com/office/2006/metadata/properties" xmlns:ns3="85743fee-052b-4373-b658-4c46b2a80604" xmlns:ns4="457a4a7b-e17b-43b7-b1ed-b39a5d944352" targetNamespace="http://schemas.microsoft.com/office/2006/metadata/properties" ma:root="true" ma:fieldsID="7578b1c48b7c95a5f213af6eb36bc0be" ns3:_="" ns4:_="">
    <xsd:import namespace="85743fee-052b-4373-b658-4c46b2a80604"/>
    <xsd:import namespace="457a4a7b-e17b-43b7-b1ed-b39a5d94435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43fee-052b-4373-b658-4c46b2a806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a4a7b-e17b-43b7-b1ed-b39a5d9443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82FCC8-2C24-46AE-A140-A57FAC16D4B0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85743fee-052b-4373-b658-4c46b2a80604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457a4a7b-e17b-43b7-b1ed-b39a5d944352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A2B50EE-00FB-4989-9429-DE79D20748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743fee-052b-4373-b658-4c46b2a80604"/>
    <ds:schemaRef ds:uri="457a4a7b-e17b-43b7-b1ed-b39a5d944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EAFBE2-B4EE-446D-A20F-9235948AB3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22460</TotalTime>
  <Words>2199</Words>
  <Application>Microsoft Macintosh PowerPoint</Application>
  <PresentationFormat>Widescreen</PresentationFormat>
  <Paragraphs>289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微軟正黑體</vt:lpstr>
      <vt:lpstr>PMingLiU</vt:lpstr>
      <vt:lpstr>Arial</vt:lpstr>
      <vt:lpstr>Calibri</vt:lpstr>
      <vt:lpstr>Courier New</vt:lpstr>
      <vt:lpstr>Helvetica</vt:lpstr>
      <vt:lpstr>Helvetica Light</vt:lpstr>
      <vt:lpstr>Helvetica Neue</vt:lpstr>
      <vt:lpstr>Noto Sans Symbols</vt:lpstr>
      <vt:lpstr>Roboto Condensed</vt:lpstr>
      <vt:lpstr>Symbol</vt:lpstr>
      <vt:lpstr>Times New Roman</vt:lpstr>
      <vt:lpstr>Wingdings</vt:lpstr>
      <vt:lpstr>1_Office Theme</vt:lpstr>
      <vt:lpstr>Innovation in radioactive waste disposal    A perspective from Deep Isolation </vt:lpstr>
      <vt:lpstr>PowerPoint Presentation</vt:lpstr>
      <vt:lpstr>The challenge</vt:lpstr>
      <vt:lpstr>Key features of Deep Isolation’s solution</vt:lpstr>
      <vt:lpstr>Safety in the deep geosphere</vt:lpstr>
      <vt:lpstr>Overview of Deep Isolation</vt:lpstr>
      <vt:lpstr>Directional drilling opens up new opportunity</vt:lpstr>
      <vt:lpstr>Concept of Operations</vt:lpstr>
      <vt:lpstr>Technology Readiness Level (TRL) Definitions</vt:lpstr>
      <vt:lpstr>Repository Construction</vt:lpstr>
      <vt:lpstr>Technical Readiness Level</vt:lpstr>
      <vt:lpstr>PowerPoint Presentation</vt:lpstr>
      <vt:lpstr>A global delivery and innovation partnership</vt:lpstr>
      <vt:lpstr>What do stakeholders in the radioactive waste management sector think about deep borehole disposal?</vt:lpstr>
      <vt:lpstr>PowerPoint Presentation</vt:lpstr>
      <vt:lpstr>Methodology</vt:lpstr>
      <vt:lpstr>The largest challenge is the need for end-to-end demonstration</vt:lpstr>
      <vt:lpstr>The interview results gave a similar picture in terms of perceived challenges for DBD</vt:lpstr>
      <vt:lpstr>Historic and global advances in DBD interest in the last 2 years from Deep Isolation’s awards and contracts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Filippa Brundish</dc:creator>
  <cp:lastModifiedBy>Lori Beagles</cp:lastModifiedBy>
  <cp:revision>215</cp:revision>
  <dcterms:created xsi:type="dcterms:W3CDTF">2020-04-06T12:22:29Z</dcterms:created>
  <dcterms:modified xsi:type="dcterms:W3CDTF">2022-03-29T13:13:26Z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0x0101004A817E907B4115459A67DA53DC8ACCA8</vt:lpwstr>
  </property>
</Properties>
</file>