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62" r:id="rId5"/>
    <p:sldId id="268" r:id="rId6"/>
    <p:sldId id="263" r:id="rId7"/>
    <p:sldId id="278" r:id="rId8"/>
    <p:sldId id="264" r:id="rId9"/>
    <p:sldId id="273" r:id="rId10"/>
    <p:sldId id="266" r:id="rId11"/>
    <p:sldId id="279" r:id="rId12"/>
    <p:sldId id="270" r:id="rId13"/>
    <p:sldId id="271" r:id="rId14"/>
    <p:sldId id="277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k, Tara C CIV USA AMC" initials="MTCCUA" lastIdx="4" clrIdx="0">
    <p:extLst>
      <p:ext uri="{19B8F6BF-5375-455C-9EA6-DF929625EA0E}">
        <p15:presenceInfo xmlns:p15="http://schemas.microsoft.com/office/powerpoint/2012/main" userId="S-1-5-21-3676333592-1006736145-1283606961-95050" providerId="AD"/>
      </p:ext>
    </p:extLst>
  </p:cmAuthor>
  <p:cmAuthor id="2" name="Kurth, Michael F CIV USA AMC" initials="KMFCUA" lastIdx="3" clrIdx="1">
    <p:extLst>
      <p:ext uri="{19B8F6BF-5375-455C-9EA6-DF929625EA0E}">
        <p15:presenceInfo xmlns:p15="http://schemas.microsoft.com/office/powerpoint/2012/main" userId="S-1-5-21-3676333592-1006736145-1283606961-4329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7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E70844-1061-4722-BC51-155C77885F7D}" type="datetimeFigureOut">
              <a:rPr lang="en-US" smtClean="0"/>
              <a:t>3/30/22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7D5A6D-2ABE-4CE6-AE83-977E8A3710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55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5C1A-9EDE-4064-91E5-5E51CAF3CF1A}" type="datetime1">
              <a:rPr lang="en-US" smtClean="0"/>
              <a:t>3/30/22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3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E691-5EE6-4E1B-A622-C93694CC6EF3}" type="datetime1">
              <a:rPr lang="en-US" smtClean="0"/>
              <a:t>3/30/22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9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87FF-C60A-4F40-A8EB-E90F0C2968D9}" type="datetime1">
              <a:rPr lang="en-US" smtClean="0"/>
              <a:t>3/30/22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57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JM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408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16A1-AD4D-45D8-A413-8CD4EBB9BFF7}" type="datetime1">
              <a:rPr lang="en-US" smtClean="0"/>
              <a:t>3/30/22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5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8270-E77C-49A3-96BB-BF2F9301AC7D}" type="datetime1">
              <a:rPr lang="en-US" smtClean="0"/>
              <a:t>3/30/22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7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2E98-9B45-4272-AC88-1EB81027D80D}" type="datetime1">
              <a:rPr lang="en-US" smtClean="0"/>
              <a:t>3/30/22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7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0883-F0BD-47C6-885C-C02F7BE3BC9D}" type="datetime1">
              <a:rPr lang="en-US" smtClean="0"/>
              <a:t>3/30/22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2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B9AB-0CB0-407C-96E1-048BA8BF8A63}" type="datetime1">
              <a:rPr lang="en-US" smtClean="0"/>
              <a:t>3/30/22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1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2B8C-5A57-4AD7-9B65-3AEB73287C78}" type="datetime1">
              <a:rPr lang="en-US" smtClean="0"/>
              <a:t>3/30/22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F7D1-ECFB-4C1C-9926-77D20278DDA3}" type="datetime1">
              <a:rPr lang="en-US" smtClean="0"/>
              <a:t>3/30/22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0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6121-7240-4FB2-9B15-7DDD951C70CE}" type="datetime1">
              <a:rPr lang="en-US" smtClean="0"/>
              <a:t>3/30/22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7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8752A-A90F-4ECC-9056-CEC21226CA31}" type="datetime1">
              <a:rPr lang="en-US" smtClean="0"/>
              <a:t>3/30/22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6.emf"/><Relationship Id="rId4" Type="http://schemas.openxmlformats.org/officeDocument/2006/relationships/image" Target="../media/image22.png"/><Relationship Id="rId9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DoD </a:t>
            </a:r>
            <a:br>
              <a:rPr lang="en-US" b="1" dirty="0"/>
            </a:br>
            <a:r>
              <a:rPr lang="en-US" b="1" dirty="0"/>
              <a:t>Low Level Radioactive Waste</a:t>
            </a:r>
            <a:br>
              <a:rPr lang="en-US" b="1" dirty="0"/>
            </a:br>
            <a:r>
              <a:rPr lang="en-US" b="1" dirty="0"/>
              <a:t>Lead Agent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3338" y="4834759"/>
            <a:ext cx="9144000" cy="151348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Mike Kurth</a:t>
            </a:r>
          </a:p>
          <a:p>
            <a:r>
              <a:rPr lang="en-US" dirty="0"/>
              <a:t>HQ Joint Munitions Command</a:t>
            </a:r>
          </a:p>
          <a:p>
            <a:r>
              <a:rPr lang="en-US" dirty="0"/>
              <a:t>Rock Island Arsenal</a:t>
            </a:r>
          </a:p>
          <a:p>
            <a:r>
              <a:rPr lang="en-US" dirty="0"/>
              <a:t>Rock Island, 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1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1906952" y="1217523"/>
            <a:ext cx="74009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514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tabLst>
                <a:tab pos="457200" algn="l"/>
              </a:tabLst>
            </a:pPr>
            <a:r>
              <a:rPr lang="en-US" sz="2000" b="1" dirty="0">
                <a:solidFill>
                  <a:prstClr val="black"/>
                </a:solidFill>
                <a:ea typeface="+mn-ea"/>
              </a:rPr>
              <a:t>Army Test, Measurement, and Diagnostic Equipment (TMDE)</a:t>
            </a:r>
          </a:p>
          <a:p>
            <a:pPr marL="1200150" lvl="3" indent="-342900">
              <a:spcBef>
                <a:spcPct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ea typeface="+mn-ea"/>
              </a:rPr>
              <a:t>Operate Consolidation Facilities in Germany and Korea</a:t>
            </a:r>
          </a:p>
          <a:p>
            <a:pPr marL="0" lvl="1" indent="0">
              <a:spcBef>
                <a:spcPct val="0"/>
              </a:spcBef>
              <a:buSzPct val="100000"/>
              <a:buNone/>
              <a:defRPr/>
            </a:pPr>
            <a:endParaRPr lang="en-US" sz="2000" b="1" dirty="0">
              <a:solidFill>
                <a:prstClr val="black"/>
              </a:solidFill>
              <a:ea typeface="+mn-ea"/>
            </a:endParaRPr>
          </a:p>
          <a:p>
            <a:pPr marL="0" lvl="1" indent="0">
              <a:spcBef>
                <a:spcPct val="0"/>
              </a:spcBef>
              <a:buSzPct val="100000"/>
              <a:buNone/>
              <a:defRPr/>
            </a:pPr>
            <a:r>
              <a:rPr lang="en-US" sz="2000" b="1" dirty="0">
                <a:solidFill>
                  <a:prstClr val="black"/>
                </a:solidFill>
                <a:ea typeface="+mn-ea"/>
              </a:rPr>
              <a:t>Wright-Patterson Air Force Base </a:t>
            </a:r>
          </a:p>
          <a:p>
            <a:pPr marL="1200150" lvl="3" indent="-342900">
              <a:spcBef>
                <a:spcPct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ea typeface="+mn-ea"/>
              </a:rPr>
              <a:t>Recycle of Smoke Detectors and Exit Signs</a:t>
            </a:r>
          </a:p>
          <a:p>
            <a:pPr marL="0" lvl="1" indent="0">
              <a:spcBef>
                <a:spcPct val="0"/>
              </a:spcBef>
              <a:buSzPct val="100000"/>
              <a:buNone/>
              <a:defRPr/>
            </a:pPr>
            <a:endParaRPr lang="en-US" sz="2000" b="1" dirty="0">
              <a:solidFill>
                <a:prstClr val="black"/>
              </a:solidFill>
              <a:ea typeface="+mn-ea"/>
            </a:endParaRPr>
          </a:p>
          <a:p>
            <a:pPr marL="0" lvl="1" indent="0">
              <a:spcBef>
                <a:spcPct val="0"/>
              </a:spcBef>
              <a:buSzPct val="100000"/>
              <a:buNone/>
              <a:defRPr/>
            </a:pPr>
            <a:r>
              <a:rPr lang="en-US" sz="2000" b="1" dirty="0">
                <a:solidFill>
                  <a:prstClr val="black"/>
                </a:solidFill>
                <a:ea typeface="+mn-ea"/>
              </a:rPr>
              <a:t>Department of Energy (DOE) </a:t>
            </a:r>
          </a:p>
          <a:p>
            <a:pPr marL="1200150" lvl="3" indent="-342900">
              <a:spcBef>
                <a:spcPct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ea typeface="+mn-ea"/>
              </a:rPr>
              <a:t>Recovery of Tritium for Reuse in DOE</a:t>
            </a:r>
          </a:p>
          <a:p>
            <a:pPr marL="1657350" lvl="4" indent="-342900">
              <a:spcBef>
                <a:spcPct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ea typeface="+mn-ea"/>
              </a:rPr>
              <a:t>National Ignition Facility, LLNL</a:t>
            </a:r>
          </a:p>
          <a:p>
            <a:pPr marL="1200150" lvl="3" indent="-342900">
              <a:spcBef>
                <a:spcPct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ea typeface="+mn-ea"/>
              </a:rPr>
              <a:t>Classified Waste Disposal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9254" y="131922"/>
            <a:ext cx="9149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Partners</a:t>
            </a:r>
          </a:p>
        </p:txBody>
      </p:sp>
    </p:spTree>
    <p:extLst>
      <p:ext uri="{BB962C8B-B14F-4D97-AF65-F5344CB8AC3E}">
        <p14:creationId xmlns:p14="http://schemas.microsoft.com/office/powerpoint/2010/main" val="297051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46538"/>
            <a:ext cx="7026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Program Complexities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24455" y="1305342"/>
            <a:ext cx="92858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Customer locations </a:t>
            </a:r>
          </a:p>
          <a:p>
            <a:pPr lvl="1"/>
            <a:r>
              <a:rPr lang="en-US" dirty="0"/>
              <a:t>Approximately 500 U.S. military bases</a:t>
            </a:r>
          </a:p>
          <a:p>
            <a:pPr lvl="2"/>
            <a:r>
              <a:rPr lang="en-US" dirty="0"/>
              <a:t>States with the most bases</a:t>
            </a:r>
          </a:p>
          <a:p>
            <a:pPr lvl="3"/>
            <a:r>
              <a:rPr lang="en-US" dirty="0"/>
              <a:t>California, Texas, Florida, and Virginia</a:t>
            </a:r>
          </a:p>
          <a:p>
            <a:pPr lvl="1"/>
            <a:r>
              <a:rPr lang="en-US" dirty="0"/>
              <a:t>Numerous U.S. military overseas locations</a:t>
            </a:r>
          </a:p>
          <a:p>
            <a:endParaRPr lang="en-US" dirty="0"/>
          </a:p>
          <a:p>
            <a:r>
              <a:rPr lang="en-US" b="1" dirty="0"/>
              <a:t>Military radioactive commodities</a:t>
            </a:r>
          </a:p>
          <a:p>
            <a:pPr lvl="1"/>
            <a:r>
              <a:rPr lang="en-US" dirty="0"/>
              <a:t>1000’s of military radioactive items  </a:t>
            </a:r>
          </a:p>
          <a:p>
            <a:pPr lvl="1"/>
            <a:endParaRPr lang="en-US" dirty="0"/>
          </a:p>
          <a:p>
            <a:r>
              <a:rPr lang="en-US" b="1" dirty="0"/>
              <a:t>Regulatory licenses</a:t>
            </a:r>
          </a:p>
          <a:p>
            <a:r>
              <a:rPr lang="en-US" dirty="0"/>
              <a:t>	Army – 60 NRC licenses </a:t>
            </a:r>
          </a:p>
          <a:p>
            <a:r>
              <a:rPr lang="en-US" dirty="0"/>
              <a:t>	Air Force and Navy – Master Material Licenses </a:t>
            </a:r>
          </a:p>
          <a:p>
            <a:endParaRPr lang="en-US" dirty="0"/>
          </a:p>
          <a:p>
            <a:r>
              <a:rPr lang="en-US" b="1" dirty="0"/>
              <a:t>Permits</a:t>
            </a:r>
          </a:p>
          <a:p>
            <a:pPr lvl="1"/>
            <a:r>
              <a:rPr lang="en-US" dirty="0"/>
              <a:t>State of Washington – over 200 permits renewed annually</a:t>
            </a:r>
          </a:p>
          <a:p>
            <a:endParaRPr lang="en-US" dirty="0"/>
          </a:p>
          <a:p>
            <a:r>
              <a:rPr lang="en-US" b="1" dirty="0"/>
              <a:t>Large scale/Long term projects</a:t>
            </a:r>
          </a:p>
          <a:p>
            <a:pPr lvl="1"/>
            <a:r>
              <a:rPr lang="en-US" dirty="0"/>
              <a:t>Depleted Uranium Munitions Demilitarization</a:t>
            </a:r>
          </a:p>
          <a:p>
            <a:pPr lvl="1"/>
            <a:r>
              <a:rPr lang="en-US" dirty="0"/>
              <a:t>Chemical Detection Equipment (Ni-63 foil source)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98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46235" y="1682023"/>
            <a:ext cx="10105696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514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Mission:  Worldwide combat/non-combat response team to retrograde radioactively contaminated vehicles and equipment</a:t>
            </a:r>
          </a:p>
          <a:p>
            <a:r>
              <a:rPr lang="en-US" dirty="0"/>
              <a:t>Personnel:  Four emergency essential health physicists with support from staff, contractors, Army Corps, and Public Health Command</a:t>
            </a:r>
          </a:p>
          <a:p>
            <a:r>
              <a:rPr lang="en-US" dirty="0"/>
              <a:t>Equipment:  Three rapid response milvans  </a:t>
            </a:r>
          </a:p>
          <a:p>
            <a:endParaRPr lang="en-US" dirty="0"/>
          </a:p>
          <a:p>
            <a:pPr lvl="4"/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017" y="182272"/>
            <a:ext cx="10581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 ACERT Team</a:t>
            </a:r>
          </a:p>
          <a:p>
            <a:pPr algn="ctr"/>
            <a:r>
              <a:rPr lang="en-US" sz="2800" dirty="0"/>
              <a:t>Army Contaminated Equipment Retrograde Team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952" y="4039461"/>
            <a:ext cx="3586304" cy="222437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135" y="4039461"/>
            <a:ext cx="3312955" cy="222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06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7" y="1723869"/>
            <a:ext cx="4819338" cy="42176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7049" y="629586"/>
            <a:ext cx="3620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ACERT Mission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79" y="1723869"/>
            <a:ext cx="5054883" cy="421763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25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4828" y="1839310"/>
            <a:ext cx="6348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Questions?</a:t>
            </a:r>
          </a:p>
          <a:p>
            <a:pPr algn="ctr"/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996966" y="3846786"/>
            <a:ext cx="35419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Mike Kurth</a:t>
            </a:r>
          </a:p>
          <a:p>
            <a:r>
              <a:rPr lang="en-US" dirty="0"/>
              <a:t>US Army, HQ JMC</a:t>
            </a:r>
          </a:p>
          <a:p>
            <a:r>
              <a:rPr lang="en-US" dirty="0"/>
              <a:t>Rock Island Arsenal</a:t>
            </a:r>
          </a:p>
          <a:p>
            <a:r>
              <a:rPr lang="en-US" dirty="0"/>
              <a:t>Rock Island, IL</a:t>
            </a:r>
          </a:p>
          <a:p>
            <a:r>
              <a:rPr lang="en-US" dirty="0"/>
              <a:t>Michael.f.kurth.civ@army.mil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63407" y="3846786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Cyrus Turner</a:t>
            </a:r>
          </a:p>
          <a:p>
            <a:r>
              <a:rPr lang="en-US" dirty="0"/>
              <a:t>US Army, HQ JMC</a:t>
            </a:r>
          </a:p>
          <a:p>
            <a:r>
              <a:rPr lang="en-US" dirty="0"/>
              <a:t>Rock Island Arsenal</a:t>
            </a:r>
          </a:p>
          <a:p>
            <a:r>
              <a:rPr lang="en-US" dirty="0"/>
              <a:t>Rock Island, IL </a:t>
            </a:r>
          </a:p>
          <a:p>
            <a:r>
              <a:rPr lang="en-US" dirty="0"/>
              <a:t>Cyrus.e.turner.civ@army.mil </a:t>
            </a:r>
          </a:p>
        </p:txBody>
      </p:sp>
    </p:spTree>
    <p:extLst>
      <p:ext uri="{BB962C8B-B14F-4D97-AF65-F5344CB8AC3E}">
        <p14:creationId xmlns:p14="http://schemas.microsoft.com/office/powerpoint/2010/main" val="331555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731" y="1382286"/>
            <a:ext cx="1100433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u="sng" dirty="0">
                <a:solidFill>
                  <a:prstClr val="black"/>
                </a:solidFill>
                <a:latin typeface="Arial" charset="0"/>
                <a:ea typeface="ＭＳ Ｐゴシック" charset="-128"/>
                <a:cs typeface="Arial" charset="0"/>
              </a:rPr>
              <a:t>Mission</a:t>
            </a:r>
          </a:p>
          <a:p>
            <a:pPr lvl="0" algn="ctr">
              <a:spcBef>
                <a:spcPct val="0"/>
              </a:spcBef>
            </a:pPr>
            <a:endParaRPr lang="en-US" sz="2400" b="1" u="sng" dirty="0">
              <a:solidFill>
                <a:prstClr val="black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Arial" charset="0"/>
                <a:ea typeface="ＭＳ Ｐゴシック" charset="-128"/>
                <a:cs typeface="Arial" charset="0"/>
              </a:rPr>
              <a:t>Safe, compliant, and cost-effective disposition of LLRW and mixed waste for DOD and other Federal agencies</a:t>
            </a:r>
          </a:p>
          <a:p>
            <a:pPr lvl="0" algn="ctr">
              <a:spcBef>
                <a:spcPct val="0"/>
              </a:spcBef>
            </a:pPr>
            <a:r>
              <a:rPr lang="en-US" sz="2400" b="1" u="sng" dirty="0">
                <a:solidFill>
                  <a:prstClr val="black"/>
                </a:solidFill>
                <a:latin typeface="Arial" charset="0"/>
                <a:ea typeface="ＭＳ Ｐゴシック" charset="-128"/>
                <a:cs typeface="Arial" charset="0"/>
              </a:rPr>
              <a:t>Vision</a:t>
            </a:r>
          </a:p>
          <a:p>
            <a:pPr lvl="0" algn="ctr">
              <a:spcBef>
                <a:spcPct val="0"/>
              </a:spcBef>
            </a:pPr>
            <a:endParaRPr lang="en-US" sz="2400" b="1" u="sng" dirty="0">
              <a:solidFill>
                <a:prstClr val="black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rPr>
              <a:t>The provider for DOD LLRW disposition, providing users with a seamless end of life cycle (treatment and disposal) for excessed low-level radioactive materials</a:t>
            </a:r>
          </a:p>
          <a:p>
            <a:pPr lvl="0" algn="ctr">
              <a:spcBef>
                <a:spcPct val="0"/>
              </a:spcBef>
              <a:tabLst>
                <a:tab pos="457200" algn="l"/>
              </a:tabLst>
            </a:pPr>
            <a:endParaRPr lang="en-US" sz="2000" b="1" u="sng" dirty="0">
              <a:solidFill>
                <a:srgbClr val="000000"/>
              </a:solidFill>
              <a:latin typeface=" Arial"/>
              <a:ea typeface="ＭＳ Ｐゴシック" charset="-128"/>
            </a:endParaRPr>
          </a:p>
          <a:p>
            <a:pPr lvl="0" algn="ctr">
              <a:spcBef>
                <a:spcPct val="0"/>
              </a:spcBef>
              <a:tabLst>
                <a:tab pos="457200" algn="l"/>
              </a:tabLst>
            </a:pPr>
            <a:r>
              <a:rPr lang="en-US" sz="2000" b="1" u="sng" dirty="0">
                <a:solidFill>
                  <a:srgbClr val="000000"/>
                </a:solidFill>
                <a:latin typeface=" Arial"/>
                <a:ea typeface="ＭＳ Ｐゴシック" charset="-128"/>
                <a:cs typeface="+mn-cs"/>
              </a:rPr>
              <a:t>Governing Instruction</a:t>
            </a:r>
          </a:p>
          <a:p>
            <a:pPr lvl="0" algn="ctr">
              <a:spcBef>
                <a:spcPct val="0"/>
              </a:spcBef>
              <a:tabLst>
                <a:tab pos="457200" algn="l"/>
              </a:tabLst>
            </a:pPr>
            <a:endParaRPr lang="en-US" sz="2000" b="1" u="sng" dirty="0">
              <a:solidFill>
                <a:srgbClr val="000000"/>
              </a:solidFill>
              <a:latin typeface=" Arial"/>
              <a:ea typeface="ＭＳ Ｐゴシック" charset="-128"/>
              <a:cs typeface="+mn-cs"/>
            </a:endParaRPr>
          </a:p>
          <a:p>
            <a:pPr lvl="0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 Arial"/>
                <a:ea typeface="ＭＳ Ｐゴシック" charset="-128"/>
              </a:rPr>
              <a:t>DoD Instruction 4715.27 – DoD Low Level Radioactive Waste (LLRW) Program - 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  <a:cs typeface="Arial" charset="0"/>
              </a:rPr>
              <a:t>DOD Lead Agent (DODLA) for LLRW (Deputy Assistant Secretary of the Army for Environment, Safety and Occupational Health)</a:t>
            </a:r>
          </a:p>
          <a:p>
            <a:pPr lvl="0" algn="ctr">
              <a:spcBef>
                <a:spcPct val="0"/>
              </a:spcBef>
            </a:pPr>
            <a:endParaRPr lang="en-US" sz="2000" b="1" u="sng" dirty="0">
              <a:solidFill>
                <a:prstClr val="black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lvl="0">
              <a:spcBef>
                <a:spcPct val="0"/>
              </a:spcBef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2000" b="1" dirty="0">
                <a:solidFill>
                  <a:prstClr val="black"/>
                </a:solidFill>
                <a:latin typeface="Arial" charset="0"/>
                <a:ea typeface="ＭＳ Ｐゴシック" charset="-128"/>
                <a:cs typeface="Arial" charset="0"/>
              </a:rPr>
              <a:t> 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1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780" y="1455050"/>
            <a:ext cx="99532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DoD LLRW Lead Agent program services all military property or assets containing source, special nuclear, or byproduct material that is acceptable for disposal in a land disposal facility, in accordance with the U.S. Nuclear Regulatory Commission (NRC) Regulations. </a:t>
            </a:r>
          </a:p>
          <a:p>
            <a:endParaRPr lang="en-US" sz="2800" dirty="0"/>
          </a:p>
          <a:p>
            <a:r>
              <a:rPr lang="en-US" sz="2800" dirty="0"/>
              <a:t>The program also includes:</a:t>
            </a:r>
          </a:p>
          <a:p>
            <a:r>
              <a:rPr lang="en-US" sz="2800" dirty="0"/>
              <a:t>  - Mixed waste (hazardous and radioactive)</a:t>
            </a:r>
          </a:p>
          <a:p>
            <a:r>
              <a:rPr lang="en-US" sz="2800" dirty="0"/>
              <a:t>  - Naturally occurring radioactive material waste (NORM)</a:t>
            </a:r>
          </a:p>
          <a:p>
            <a:r>
              <a:rPr lang="en-US" sz="2800" dirty="0"/>
              <a:t>  - Naturally occurring and accelerator-produced radioactive material waste (NARM)</a:t>
            </a:r>
          </a:p>
        </p:txBody>
      </p:sp>
      <p:sp>
        <p:nvSpPr>
          <p:cNvPr id="3" name="Rectangle 2"/>
          <p:cNvSpPr/>
          <p:nvPr/>
        </p:nvSpPr>
        <p:spPr>
          <a:xfrm>
            <a:off x="4493173" y="296182"/>
            <a:ext cx="30585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LLRW 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53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LLRW under our program does not include: 	</a:t>
            </a:r>
          </a:p>
          <a:p>
            <a:pPr lvl="1"/>
            <a:r>
              <a:rPr lang="en-US" dirty="0"/>
              <a:t>Generated by the Naval Nuclear Propulsion Program in accordance with Executive Order 12344 and Section 7158 of Title 42, U.S.C.</a:t>
            </a:r>
          </a:p>
          <a:p>
            <a:pPr lvl="1"/>
            <a:r>
              <a:rPr lang="en-US" dirty="0"/>
              <a:t>Related to nuclear weapons programs</a:t>
            </a:r>
          </a:p>
          <a:p>
            <a:pPr lvl="1"/>
            <a:r>
              <a:rPr lang="en-US" dirty="0"/>
              <a:t>Decommissioning of former Army Deactivated Nuclear Power Program facilities.</a:t>
            </a:r>
          </a:p>
          <a:p>
            <a:pPr lvl="1"/>
            <a:r>
              <a:rPr lang="en-US" dirty="0"/>
              <a:t>Formerly Utilized Defense Sites (FUDS)</a:t>
            </a:r>
          </a:p>
          <a:p>
            <a:pPr lvl="1"/>
            <a:r>
              <a:rPr lang="en-US" dirty="0"/>
              <a:t>Decay in storage, release in effluents, disposal by release into sanitary sewage treatment or disposal by incineration, and disposal of specific wastes in accordance with Sections 20.2002-20.2005 and 20.2108 of Title 10 Code of Federal Regulations (CFR)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LLRW Limitations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1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825052" y="1398777"/>
            <a:ext cx="52329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514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SzPct val="100000"/>
              <a:buNone/>
              <a:defRPr/>
            </a:pPr>
            <a:r>
              <a:rPr lang="en-US" sz="2000" b="1" dirty="0"/>
              <a:t>Government Staff</a:t>
            </a:r>
          </a:p>
          <a:p>
            <a:pPr marL="742950" lvl="2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/>
              <a:t>Technical Team – 7 Health Physicists (4 are Emergency Essential for Contingency Operations)</a:t>
            </a:r>
          </a:p>
          <a:p>
            <a:pPr marL="742950" lvl="2" indent="-342900">
              <a:buSzPct val="100000"/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sz="2000" b="1" dirty="0"/>
              <a:t>Morris Consolidation Facility (MCF)</a:t>
            </a:r>
          </a:p>
          <a:p>
            <a:pPr marL="742950" lvl="2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/>
              <a:t>Unique Capabilities within all of DoD</a:t>
            </a:r>
          </a:p>
          <a:p>
            <a:pPr marL="742950" lvl="2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/>
              <a:t>Allows In-House Acceptance of Most Types off Radioactive Material for Reuse, Recycle or Disposal</a:t>
            </a:r>
          </a:p>
          <a:p>
            <a:pPr marL="0" lvl="1" indent="0">
              <a:buSzPct val="100000"/>
              <a:buNone/>
              <a:defRPr/>
            </a:pPr>
            <a:r>
              <a:rPr lang="en-US" sz="2000" b="1" dirty="0"/>
              <a:t>Contractors</a:t>
            </a:r>
          </a:p>
          <a:p>
            <a:pPr marL="742950" lvl="2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/>
              <a:t>Fixed Price - Pack and Ship Contracts</a:t>
            </a:r>
          </a:p>
          <a:p>
            <a:pPr marL="742950" lvl="2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/>
              <a:t>Rapid Response</a:t>
            </a:r>
          </a:p>
          <a:p>
            <a:pPr marL="0" lvl="1" indent="0">
              <a:buSzPct val="100000"/>
              <a:buNone/>
              <a:defRPr/>
            </a:pPr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5052" y="215186"/>
            <a:ext cx="9595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JMC LLRW Program Office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035" y="1160931"/>
            <a:ext cx="3407959" cy="231279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036" y="3650026"/>
            <a:ext cx="3407959" cy="246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8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1130229" y="2294175"/>
            <a:ext cx="999533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514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tabLst>
                <a:tab pos="457200" algn="l"/>
              </a:tabLst>
            </a:pPr>
            <a:endParaRPr lang="en-US" sz="2000" b="1" dirty="0">
              <a:solidFill>
                <a:srgbClr val="000000"/>
              </a:solidFill>
              <a:latin typeface=" Arial"/>
            </a:endParaRPr>
          </a:p>
          <a:p>
            <a:pPr marL="0" indent="0">
              <a:tabLst>
                <a:tab pos="4572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 Arial"/>
              </a:rPr>
              <a:t>Support to DOD – </a:t>
            </a:r>
            <a:r>
              <a:rPr lang="en-US" sz="2000" dirty="0">
                <a:solidFill>
                  <a:srgbClr val="000000"/>
                </a:solidFill>
                <a:latin typeface=" Arial"/>
              </a:rPr>
              <a:t>Army, Navy/Marine Corps, Air Force, Army Corps of Engineers, Defense Logistics Agency, Defense Health Agency</a:t>
            </a:r>
          </a:p>
          <a:p>
            <a:pPr marL="0" indent="0" eaLnBrk="0" hangingPunct="0"/>
            <a:endParaRPr lang="en-US" sz="2000" b="1" dirty="0">
              <a:solidFill>
                <a:prstClr val="black"/>
              </a:solidFill>
              <a:latin typeface=" Arial"/>
              <a:cs typeface="Arial" charset="0"/>
            </a:endParaRPr>
          </a:p>
          <a:p>
            <a:pPr marL="0" indent="0" eaLnBrk="0" hangingPunct="0"/>
            <a:r>
              <a:rPr lang="en-US" sz="2000" b="1" dirty="0">
                <a:solidFill>
                  <a:prstClr val="black"/>
                </a:solidFill>
                <a:latin typeface=" Arial"/>
                <a:cs typeface="Arial" charset="0"/>
              </a:rPr>
              <a:t>Unique, Worldwide Response Team for Combat/Noncombat Low-Level Radioactive Materials Incidents</a:t>
            </a:r>
          </a:p>
          <a:p>
            <a:pPr marL="171450" lvl="1" indent="0" eaLnBrk="0" hangingPunct="0"/>
            <a:r>
              <a:rPr lang="en-US" sz="2000" b="1" dirty="0">
                <a:solidFill>
                  <a:prstClr val="black"/>
                </a:solidFill>
                <a:latin typeface=" Arial"/>
                <a:ea typeface="Calibri" panose="020F0502020204030204" pitchFamily="34" charset="0"/>
                <a:cs typeface="Arial" charset="0"/>
              </a:rPr>
              <a:t>  </a:t>
            </a:r>
            <a:r>
              <a:rPr lang="en-US" sz="2000" dirty="0">
                <a:solidFill>
                  <a:prstClr val="black"/>
                </a:solidFill>
                <a:latin typeface=" Arial"/>
                <a:ea typeface="Calibri" panose="020F0502020204030204" pitchFamily="34" charset="0"/>
                <a:cs typeface="Arial" charset="0"/>
              </a:rPr>
              <a:t>Army Contaminated Equipment Retrograde Team (ACERT)</a:t>
            </a:r>
          </a:p>
          <a:p>
            <a:pPr marL="571500" lvl="2" indent="0" eaLnBrk="0" hangingPunct="0"/>
            <a:r>
              <a:rPr lang="en-US" sz="1600" dirty="0">
                <a:solidFill>
                  <a:prstClr val="black"/>
                </a:solidFill>
                <a:latin typeface=" Arial"/>
                <a:ea typeface="Calibri" panose="020F0502020204030204" pitchFamily="34" charset="0"/>
                <a:cs typeface="Arial" charset="0"/>
              </a:rPr>
              <a:t>  Rapid response for radiological clean-up and disposal</a:t>
            </a:r>
            <a:endParaRPr lang="en-US" sz="1600" dirty="0">
              <a:latin typeface=" 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prstClr val="black"/>
              </a:solidFill>
              <a:latin typeface=" 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7310" y="126029"/>
            <a:ext cx="10384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LLRW Program Customers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246" y="1420658"/>
            <a:ext cx="725487" cy="7254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162" y="1457253"/>
            <a:ext cx="701101" cy="70110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654" y="1438948"/>
            <a:ext cx="701101" cy="70719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126" y="1426755"/>
            <a:ext cx="713294" cy="71939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91" y="1426755"/>
            <a:ext cx="719390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74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956441" y="1128185"/>
            <a:ext cx="831990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514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Operations Research &amp;</a:t>
            </a:r>
          </a:p>
          <a:p>
            <a:r>
              <a:rPr lang="en-US" dirty="0"/>
              <a:t>Development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Medical </a:t>
            </a:r>
          </a:p>
          <a:p>
            <a:r>
              <a:rPr lang="en-US" dirty="0"/>
              <a:t>Clean ups </a:t>
            </a:r>
          </a:p>
          <a:p>
            <a:pPr lvl="1"/>
            <a:r>
              <a:rPr lang="en-US" dirty="0"/>
              <a:t>Ranges </a:t>
            </a:r>
          </a:p>
          <a:p>
            <a:pPr lvl="1"/>
            <a:r>
              <a:rPr lang="en-US" dirty="0"/>
              <a:t>Base closures </a:t>
            </a:r>
          </a:p>
          <a:p>
            <a:pPr lvl="1"/>
            <a:r>
              <a:rPr lang="en-US" dirty="0"/>
              <a:t>Reorgs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5476" y="131922"/>
            <a:ext cx="8393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 Common Waste Streams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0344" y="1224644"/>
            <a:ext cx="38045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Depleted Uranium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Munitions, armor</a:t>
            </a:r>
          </a:p>
          <a:p>
            <a:endParaRPr lang="en-US" dirty="0"/>
          </a:p>
          <a:p>
            <a:r>
              <a:rPr lang="en-US" dirty="0"/>
              <a:t>Radium/Tritium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Luminescence</a:t>
            </a:r>
          </a:p>
          <a:p>
            <a:endParaRPr lang="en-US" dirty="0"/>
          </a:p>
          <a:p>
            <a:r>
              <a:rPr lang="en-US" dirty="0"/>
              <a:t>Sealed sources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Chemical detection</a:t>
            </a:r>
          </a:p>
          <a:p>
            <a:endParaRPr lang="en-US" dirty="0"/>
          </a:p>
          <a:p>
            <a:r>
              <a:rPr lang="en-US" dirty="0"/>
              <a:t>Thorium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Engines, optical lenses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593" y="987812"/>
            <a:ext cx="3151414" cy="106500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424" y="2203148"/>
            <a:ext cx="1828800" cy="126940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0431" y="2336062"/>
            <a:ext cx="1028700" cy="100357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3467" y="3923319"/>
            <a:ext cx="2178996" cy="1194099"/>
          </a:xfrm>
          <a:prstGeom prst="rect">
            <a:avLst/>
          </a:prstGeom>
        </p:spPr>
      </p:pic>
      <p:pic>
        <p:nvPicPr>
          <p:cNvPr id="45" name="Picture 4" descr="hatch2"/>
          <p:cNvPicPr>
            <a:picLocks noChangeAspect="1" noChangeArrowheads="1"/>
          </p:cNvPicPr>
          <p:nvPr/>
        </p:nvPicPr>
        <p:blipFill>
          <a:blip r:embed="rId6" cstate="print"/>
          <a:srcRect l="15210" t="28140" r="11850" b="20503"/>
          <a:stretch>
            <a:fillRect/>
          </a:stretch>
        </p:blipFill>
        <p:spPr bwMode="auto">
          <a:xfrm>
            <a:off x="4511129" y="4550896"/>
            <a:ext cx="2985050" cy="179904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3" name="Picture 3" descr="pm147-sigh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192" y="5175450"/>
            <a:ext cx="1780293" cy="133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516" y="4897784"/>
            <a:ext cx="722538" cy="108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65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ritium sight-aco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649" y="4070324"/>
            <a:ext cx="2879725" cy="1931987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89" y="271173"/>
            <a:ext cx="4384623" cy="2711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81" y="3402768"/>
            <a:ext cx="3158627" cy="26893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26" y="3402768"/>
            <a:ext cx="4099810" cy="2488367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74" y="746234"/>
            <a:ext cx="3071088" cy="180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7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8" y="391813"/>
            <a:ext cx="3927422" cy="3297836"/>
          </a:xfrm>
          <a:prstGeom prst="rect">
            <a:avLst/>
          </a:prstGeom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005" y="4208653"/>
            <a:ext cx="2160843" cy="260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391689"/>
              </p:ext>
            </p:extLst>
          </p:nvPr>
        </p:nvGraphicFramePr>
        <p:xfrm>
          <a:off x="8028482" y="710406"/>
          <a:ext cx="3505200" cy="26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r:id="rId5" imgW="6276960" imgH="4883040" progId="">
                  <p:embed/>
                </p:oleObj>
              </mc:Choice>
              <mc:Fallback>
                <p:oleObj r:id="rId5" imgW="6276960" imgH="4883040" progId="">
                  <p:embed/>
                  <p:pic>
                    <p:nvPicPr>
                      <p:cNvPr id="4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482" y="710406"/>
                        <a:ext cx="3505200" cy="266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cam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3721" y="1103424"/>
            <a:ext cx="3429000" cy="20574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6179" y="4208653"/>
            <a:ext cx="2944351" cy="2189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450" y="4100271"/>
            <a:ext cx="2625985" cy="2543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5848" y="4345963"/>
            <a:ext cx="1731166" cy="205171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77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693</Words>
  <Application>Microsoft Macintosh PowerPoint</Application>
  <PresentationFormat>Widescreen</PresentationFormat>
  <Paragraphs>124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 Arial</vt:lpstr>
      <vt:lpstr>Arial</vt:lpstr>
      <vt:lpstr>Calibri</vt:lpstr>
      <vt:lpstr>Calibri Light</vt:lpstr>
      <vt:lpstr>Times New Roman</vt:lpstr>
      <vt:lpstr>Wingdings</vt:lpstr>
      <vt:lpstr>Office Theme</vt:lpstr>
      <vt:lpstr>DoD  Low Level Radioactive Waste Lead Agent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 Army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DoD LLRW</dc:title>
  <dc:creator>Kurth, Michael F CIV USA AMC</dc:creator>
  <cp:lastModifiedBy>Lori Beagles</cp:lastModifiedBy>
  <cp:revision>49</cp:revision>
  <cp:lastPrinted>2022-03-30T19:13:52Z</cp:lastPrinted>
  <dcterms:created xsi:type="dcterms:W3CDTF">2022-03-27T15:45:14Z</dcterms:created>
  <dcterms:modified xsi:type="dcterms:W3CDTF">2022-03-30T19:55:06Z</dcterms:modified>
</cp:coreProperties>
</file>