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4353" r:id="rId5"/>
  </p:sldMasterIdLst>
  <p:notesMasterIdLst>
    <p:notesMasterId r:id="rId24"/>
  </p:notesMasterIdLst>
  <p:sldIdLst>
    <p:sldId id="530" r:id="rId6"/>
    <p:sldId id="531" r:id="rId7"/>
    <p:sldId id="843" r:id="rId8"/>
    <p:sldId id="256" r:id="rId9"/>
    <p:sldId id="837" r:id="rId10"/>
    <p:sldId id="833" r:id="rId11"/>
    <p:sldId id="845" r:id="rId12"/>
    <p:sldId id="836" r:id="rId13"/>
    <p:sldId id="502" r:id="rId14"/>
    <p:sldId id="322" r:id="rId15"/>
    <p:sldId id="852" r:id="rId16"/>
    <p:sldId id="844" r:id="rId17"/>
    <p:sldId id="797" r:id="rId18"/>
    <p:sldId id="850" r:id="rId19"/>
    <p:sldId id="851" r:id="rId20"/>
    <p:sldId id="341" r:id="rId21"/>
    <p:sldId id="265" r:id="rId22"/>
    <p:sldId id="272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0AE03E1-D8A8-498C-950F-D29CDD290B7E}">
          <p14:sldIdLst>
            <p14:sldId id="530"/>
            <p14:sldId id="531"/>
            <p14:sldId id="843"/>
            <p14:sldId id="256"/>
            <p14:sldId id="837"/>
            <p14:sldId id="833"/>
            <p14:sldId id="845"/>
            <p14:sldId id="836"/>
            <p14:sldId id="502"/>
            <p14:sldId id="322"/>
            <p14:sldId id="852"/>
            <p14:sldId id="844"/>
            <p14:sldId id="797"/>
            <p14:sldId id="850"/>
            <p14:sldId id="851"/>
            <p14:sldId id="341"/>
            <p14:sldId id="265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binski, John" initials="LJ" lastIdx="5" clrIdx="0">
    <p:extLst>
      <p:ext uri="{19B8F6BF-5375-455C-9EA6-DF929625EA0E}">
        <p15:presenceInfo xmlns:p15="http://schemas.microsoft.com/office/powerpoint/2012/main" userId="S::jwl@nrc.gov::9de693ad-dcf3-4948-ac43-99be742d8874" providerId="AD"/>
      </p:ext>
    </p:extLst>
  </p:cmAuthor>
  <p:cmAuthor id="2" name="Doell, Marlayna" initials="DM" lastIdx="6" clrIdx="1">
    <p:extLst>
      <p:ext uri="{19B8F6BF-5375-455C-9EA6-DF929625EA0E}">
        <p15:presenceInfo xmlns:p15="http://schemas.microsoft.com/office/powerpoint/2012/main" userId="S::MGV@NRC.GOV::b266920c-d86d-4312-9099-b7f386561b36" providerId="AD"/>
      </p:ext>
    </p:extLst>
  </p:cmAuthor>
  <p:cmAuthor id="3" name="Holahan, Trish" initials="HT" lastIdx="4" clrIdx="2">
    <p:extLst>
      <p:ext uri="{19B8F6BF-5375-455C-9EA6-DF929625EA0E}">
        <p15:presenceInfo xmlns:p15="http://schemas.microsoft.com/office/powerpoint/2012/main" userId="S::PKH@nrc.gov::334200b0-c9a5-4c3e-acf7-d3417976aae6" providerId="AD"/>
      </p:ext>
    </p:extLst>
  </p:cmAuthor>
  <p:cmAuthor id="4" name="Koenick, Stephen" initials="KS" lastIdx="5" clrIdx="3">
    <p:extLst>
      <p:ext uri="{19B8F6BF-5375-455C-9EA6-DF929625EA0E}">
        <p15:presenceInfo xmlns:p15="http://schemas.microsoft.com/office/powerpoint/2012/main" userId="S::SSK2@nrc.gov::c0dd2ea6-6e71-4e62-b4e7-eea7e323b916" providerId="AD"/>
      </p:ext>
    </p:extLst>
  </p:cmAuthor>
  <p:cmAuthor id="5" name="Wong, Melanie" initials="WM" lastIdx="16" clrIdx="4">
    <p:extLst>
      <p:ext uri="{19B8F6BF-5375-455C-9EA6-DF929625EA0E}">
        <p15:presenceInfo xmlns:p15="http://schemas.microsoft.com/office/powerpoint/2012/main" userId="S::MCW4@NRC.GOV::096e10ca-9173-41ba-88ab-183d13a35b88" providerId="AD"/>
      </p:ext>
    </p:extLst>
  </p:cmAuthor>
  <p:cmAuthor id="6" name="Dembek, Stephen" initials="DS" lastIdx="9" clrIdx="5">
    <p:extLst>
      <p:ext uri="{19B8F6BF-5375-455C-9EA6-DF929625EA0E}">
        <p15:presenceInfo xmlns:p15="http://schemas.microsoft.com/office/powerpoint/2012/main" userId="S::SXD@NRC.GOV::40081064-585a-4090-b42b-40e0de72bb55" providerId="AD"/>
      </p:ext>
    </p:extLst>
  </p:cmAuthor>
  <p:cmAuthor id="7" name="Yadav, Priya" initials="YP" lastIdx="14" clrIdx="6">
    <p:extLst>
      <p:ext uri="{19B8F6BF-5375-455C-9EA6-DF929625EA0E}">
        <p15:presenceInfo xmlns:p15="http://schemas.microsoft.com/office/powerpoint/2012/main" userId="S::PPY@NRC.GOV::c42c8336-bf98-4413-9498-0168d9f901aa" providerId="AD"/>
      </p:ext>
    </p:extLst>
  </p:cmAuthor>
  <p:cmAuthor id="8" name="Watson, Bruce" initials="WB" lastIdx="3" clrIdx="7">
    <p:extLst>
      <p:ext uri="{19B8F6BF-5375-455C-9EA6-DF929625EA0E}">
        <p15:presenceInfo xmlns:p15="http://schemas.microsoft.com/office/powerpoint/2012/main" userId="S::baw1@nrc.gov::a6d56edb-2e60-49b6-92cc-a0317741da1a" providerId="AD"/>
      </p:ext>
    </p:extLst>
  </p:cmAuthor>
  <p:cmAuthor id="9" name="Irvin, Ian" initials="II" lastIdx="9" clrIdx="8">
    <p:extLst>
      <p:ext uri="{19B8F6BF-5375-455C-9EA6-DF929625EA0E}">
        <p15:presenceInfo xmlns:p15="http://schemas.microsoft.com/office/powerpoint/2012/main" userId="S::IGI1@nrc.gov::117e4dcf-37f8-4f49-a1bd-7a1c9a2ea900" providerId="AD"/>
      </p:ext>
    </p:extLst>
  </p:cmAuthor>
  <p:cmAuthor id="10" name="Smith, Ted" initials="ST" lastIdx="1" clrIdx="9">
    <p:extLst>
      <p:ext uri="{19B8F6BF-5375-455C-9EA6-DF929625EA0E}">
        <p15:presenceInfo xmlns:p15="http://schemas.microsoft.com/office/powerpoint/2012/main" userId="S::TBS1@NRC.GOV::6c26bedc-da66-4eea-bbe8-1af6dbc2ecfb" providerId="AD"/>
      </p:ext>
    </p:extLst>
  </p:cmAuthor>
  <p:cmAuthor id="11" name="Whited, Ryan" initials="WR" lastIdx="3" clrIdx="10">
    <p:extLst>
      <p:ext uri="{19B8F6BF-5375-455C-9EA6-DF929625EA0E}">
        <p15:presenceInfo xmlns:p15="http://schemas.microsoft.com/office/powerpoint/2012/main" userId="S::ARW2@NRC.GOV::61eae325-fc5b-4f99-bfcc-ecb19e5af6ea" providerId="AD"/>
      </p:ext>
    </p:extLst>
  </p:cmAuthor>
  <p:cmAuthor id="12" name="Doyle, Dan" initials="DD" lastIdx="1" clrIdx="11">
    <p:extLst>
      <p:ext uri="{19B8F6BF-5375-455C-9EA6-DF929625EA0E}">
        <p15:presenceInfo xmlns:p15="http://schemas.microsoft.com/office/powerpoint/2012/main" userId="Doyle, Dan" providerId="None"/>
      </p:ext>
    </p:extLst>
  </p:cmAuthor>
  <p:cmAuthor id="13" name="McKenney, Chris" initials="MC" lastIdx="1" clrIdx="12">
    <p:extLst>
      <p:ext uri="{19B8F6BF-5375-455C-9EA6-DF929625EA0E}">
        <p15:presenceInfo xmlns:p15="http://schemas.microsoft.com/office/powerpoint/2012/main" userId="S::cam1@nrc.gov::36c94c03-d5e4-4150-a60f-30a4bd6a331f" providerId="AD"/>
      </p:ext>
    </p:extLst>
  </p:cmAuthor>
  <p:cmAuthor id="14" name="Barr, Cynthia" initials="BC" lastIdx="9" clrIdx="13">
    <p:extLst>
      <p:ext uri="{19B8F6BF-5375-455C-9EA6-DF929625EA0E}">
        <p15:presenceInfo xmlns:p15="http://schemas.microsoft.com/office/powerpoint/2012/main" userId="S::CSB2@NRC.GOV::e105057a-7852-4761-871a-2dedc421e366" providerId="AD"/>
      </p:ext>
    </p:extLst>
  </p:cmAuthor>
  <p:cmAuthor id="15" name="Schwartzman, Adam" initials="SA" lastIdx="4" clrIdx="14">
    <p:extLst>
      <p:ext uri="{19B8F6BF-5375-455C-9EA6-DF929625EA0E}">
        <p15:presenceInfo xmlns:p15="http://schemas.microsoft.com/office/powerpoint/2012/main" userId="Schwartzman, Ada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FF66"/>
    <a:srgbClr val="C9DC14"/>
    <a:srgbClr val="03690D"/>
    <a:srgbClr val="619D03"/>
    <a:srgbClr val="DB0A60"/>
    <a:srgbClr val="66FFFF"/>
    <a:srgbClr val="F2AC0D"/>
    <a:srgbClr val="DE0962"/>
    <a:srgbClr val="DA4F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00"/>
    <p:restoredTop sz="73238" autoAdjust="0"/>
  </p:normalViewPr>
  <p:slideViewPr>
    <p:cSldViewPr snapToGrid="0">
      <p:cViewPr varScale="1">
        <p:scale>
          <a:sx n="92" d="100"/>
          <a:sy n="92" d="100"/>
        </p:scale>
        <p:origin x="17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4FEC5B-9168-4FF4-A781-B7EED00848AB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535D63-47A5-407B-BD50-6D5341EE0349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sz="1800" b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IMC 2561, </a:t>
          </a:r>
          <a:r>
            <a:rPr lang="en-US" sz="1400"/>
            <a:t>“Decommissioning Power Reactor Inspection Program”</a:t>
          </a:r>
        </a:p>
      </dgm:t>
    </dgm:pt>
    <dgm:pt modelId="{BA8F3E0D-50F2-40EE-B0F8-C4C4B89059E5}" type="parTrans" cxnId="{CE4DE974-C976-4D05-AE88-507A8784D1EC}">
      <dgm:prSet/>
      <dgm:spPr/>
      <dgm:t>
        <a:bodyPr/>
        <a:lstStyle/>
        <a:p>
          <a:endParaRPr lang="en-US"/>
        </a:p>
      </dgm:t>
    </dgm:pt>
    <dgm:pt modelId="{80019EC4-35F0-43C6-B999-88ABF65AD62B}" type="sibTrans" cxnId="{CE4DE974-C976-4D05-AE88-507A8784D1EC}">
      <dgm:prSet/>
      <dgm:spPr/>
      <dgm:t>
        <a:bodyPr/>
        <a:lstStyle/>
        <a:p>
          <a:endParaRPr lang="en-US"/>
        </a:p>
      </dgm:t>
    </dgm:pt>
    <dgm:pt modelId="{C6963CA9-53D7-4A3A-A7A3-102958EE351F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sz="1600" b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IMC 2602, </a:t>
          </a:r>
          <a:r>
            <a:rPr lang="en-US" sz="1600"/>
            <a:t>“</a:t>
          </a:r>
          <a:r>
            <a:rPr lang="en-US" sz="1400"/>
            <a:t>Decommissioning Oversight and Inspection Program for Fuel Cycle Facilities and Materials Licensees”</a:t>
          </a:r>
        </a:p>
      </dgm:t>
    </dgm:pt>
    <dgm:pt modelId="{96B70905-C81C-4F64-974A-C1C748DAE981}" type="parTrans" cxnId="{D5C5AFD9-51CE-4018-AEE9-32A5DD17D003}">
      <dgm:prSet/>
      <dgm:spPr/>
      <dgm:t>
        <a:bodyPr/>
        <a:lstStyle/>
        <a:p>
          <a:endParaRPr lang="en-US"/>
        </a:p>
      </dgm:t>
    </dgm:pt>
    <dgm:pt modelId="{7A04E938-7AB3-48D4-8787-E03EE3E980AE}" type="sibTrans" cxnId="{D5C5AFD9-51CE-4018-AEE9-32A5DD17D003}">
      <dgm:prSet/>
      <dgm:spPr/>
      <dgm:t>
        <a:bodyPr/>
        <a:lstStyle/>
        <a:p>
          <a:endParaRPr lang="en-US"/>
        </a:p>
      </dgm:t>
    </dgm:pt>
    <dgm:pt modelId="{7AB87E1B-676C-485F-A3B0-CA7EFE604BEB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sz="1600" b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IMC 1248, </a:t>
          </a:r>
          <a:r>
            <a:rPr lang="en-US" sz="1400"/>
            <a:t>Appendix F, “Training Requirements and Qualification Journal for Decommissioning Inspectors</a:t>
          </a:r>
          <a:r>
            <a:rPr lang="en-US" sz="1400">
              <a:latin typeface="Calibri" panose="020F0502020204030204"/>
            </a:rPr>
            <a:t>"</a:t>
          </a:r>
          <a:endParaRPr lang="en-US" sz="1400"/>
        </a:p>
      </dgm:t>
    </dgm:pt>
    <dgm:pt modelId="{9565F514-CB46-48C6-8FBA-206A6A2F1954}" type="parTrans" cxnId="{EC2573A1-5799-4336-9643-BBBB79E66944}">
      <dgm:prSet/>
      <dgm:spPr/>
      <dgm:t>
        <a:bodyPr/>
        <a:lstStyle/>
        <a:p>
          <a:endParaRPr lang="en-US"/>
        </a:p>
      </dgm:t>
    </dgm:pt>
    <dgm:pt modelId="{4E7D3FCA-C75F-4170-B105-184213D10C49}" type="sibTrans" cxnId="{EC2573A1-5799-4336-9643-BBBB79E66944}">
      <dgm:prSet/>
      <dgm:spPr/>
      <dgm:t>
        <a:bodyPr/>
        <a:lstStyle/>
        <a:p>
          <a:endParaRPr lang="en-US"/>
        </a:p>
      </dgm:t>
    </dgm:pt>
    <dgm:pt modelId="{846DA433-FE2E-4C7B-9F64-F2CE7E863DED}" type="pres">
      <dgm:prSet presAssocID="{0D4FEC5B-9168-4FF4-A781-B7EED00848AB}" presName="Name0" presStyleCnt="0">
        <dgm:presLayoutVars>
          <dgm:dir/>
          <dgm:resizeHandles val="exact"/>
        </dgm:presLayoutVars>
      </dgm:prSet>
      <dgm:spPr/>
    </dgm:pt>
    <dgm:pt modelId="{8DC9240A-90E7-4F28-8DCA-5813F77ECEDB}" type="pres">
      <dgm:prSet presAssocID="{0D4FEC5B-9168-4FF4-A781-B7EED00848AB}" presName="fgShape" presStyleLbl="fgShp" presStyleIdx="0" presStyleCnt="1"/>
      <dgm:spPr>
        <a:solidFill>
          <a:schemeClr val="accent6">
            <a:lumMod val="60000"/>
            <a:lumOff val="40000"/>
          </a:schemeClr>
        </a:solidFill>
      </dgm:spPr>
    </dgm:pt>
    <dgm:pt modelId="{812B35F0-8902-45D9-AB67-2A8255B1217B}" type="pres">
      <dgm:prSet presAssocID="{0D4FEC5B-9168-4FF4-A781-B7EED00848AB}" presName="linComp" presStyleCnt="0"/>
      <dgm:spPr/>
    </dgm:pt>
    <dgm:pt modelId="{D3F777DB-6E3B-4CEF-A736-26BC171633D3}" type="pres">
      <dgm:prSet presAssocID="{6B535D63-47A5-407B-BD50-6D5341EE0349}" presName="compNode" presStyleCnt="0"/>
      <dgm:spPr/>
    </dgm:pt>
    <dgm:pt modelId="{F6F36084-3FB7-4C8D-AC46-255144EE5728}" type="pres">
      <dgm:prSet presAssocID="{6B535D63-47A5-407B-BD50-6D5341EE0349}" presName="bkgdShape" presStyleLbl="node1" presStyleIdx="0" presStyleCnt="3"/>
      <dgm:spPr/>
    </dgm:pt>
    <dgm:pt modelId="{5B70F660-AF45-4888-9C46-17B0BB5E0D67}" type="pres">
      <dgm:prSet presAssocID="{6B535D63-47A5-407B-BD50-6D5341EE0349}" presName="nodeTx" presStyleLbl="node1" presStyleIdx="0" presStyleCnt="3">
        <dgm:presLayoutVars>
          <dgm:bulletEnabled val="1"/>
        </dgm:presLayoutVars>
      </dgm:prSet>
      <dgm:spPr/>
    </dgm:pt>
    <dgm:pt modelId="{30EEA2ED-7BFB-4A69-8524-1AB384BAA876}" type="pres">
      <dgm:prSet presAssocID="{6B535D63-47A5-407B-BD50-6D5341EE0349}" presName="invisiNode" presStyleLbl="node1" presStyleIdx="0" presStyleCnt="3"/>
      <dgm:spPr/>
    </dgm:pt>
    <dgm:pt modelId="{D7FA1A1C-5571-48C9-9EA8-CC5E84176F74}" type="pres">
      <dgm:prSet presAssocID="{6B535D63-47A5-407B-BD50-6D5341EE0349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ddress Book with solid fill"/>
        </a:ext>
      </dgm:extLst>
    </dgm:pt>
    <dgm:pt modelId="{57E73246-4DB8-492B-ACA9-7A70801E2E29}" type="pres">
      <dgm:prSet presAssocID="{80019EC4-35F0-43C6-B999-88ABF65AD62B}" presName="sibTrans" presStyleLbl="sibTrans2D1" presStyleIdx="0" presStyleCnt="0"/>
      <dgm:spPr/>
    </dgm:pt>
    <dgm:pt modelId="{DBE68AD7-0ACF-48AC-AB95-7AAC116D8C1E}" type="pres">
      <dgm:prSet presAssocID="{C6963CA9-53D7-4A3A-A7A3-102958EE351F}" presName="compNode" presStyleCnt="0"/>
      <dgm:spPr/>
    </dgm:pt>
    <dgm:pt modelId="{F6B67791-69FD-4D2F-82CA-AD7DDD4DBE0E}" type="pres">
      <dgm:prSet presAssocID="{C6963CA9-53D7-4A3A-A7A3-102958EE351F}" presName="bkgdShape" presStyleLbl="node1" presStyleIdx="1" presStyleCnt="3" custLinFactNeighborX="732" custLinFactNeighborY="1882"/>
      <dgm:spPr/>
    </dgm:pt>
    <dgm:pt modelId="{BE83D093-E27E-4C5F-9C9B-F62C6F046660}" type="pres">
      <dgm:prSet presAssocID="{C6963CA9-53D7-4A3A-A7A3-102958EE351F}" presName="nodeTx" presStyleLbl="node1" presStyleIdx="1" presStyleCnt="3">
        <dgm:presLayoutVars>
          <dgm:bulletEnabled val="1"/>
        </dgm:presLayoutVars>
      </dgm:prSet>
      <dgm:spPr/>
    </dgm:pt>
    <dgm:pt modelId="{296B1CAF-0F3B-466B-A01A-BD847414CDBE}" type="pres">
      <dgm:prSet presAssocID="{C6963CA9-53D7-4A3A-A7A3-102958EE351F}" presName="invisiNode" presStyleLbl="node1" presStyleIdx="1" presStyleCnt="3"/>
      <dgm:spPr/>
    </dgm:pt>
    <dgm:pt modelId="{6C5F896F-1BD8-4878-B236-463B0D98523B}" type="pres">
      <dgm:prSet presAssocID="{C6963CA9-53D7-4A3A-A7A3-102958EE351F}" presName="imagNode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 on shelf outline"/>
        </a:ext>
      </dgm:extLst>
    </dgm:pt>
    <dgm:pt modelId="{5CC43EC1-3559-4E3F-91DF-4FB9DB14DD9E}" type="pres">
      <dgm:prSet presAssocID="{7A04E938-7AB3-48D4-8787-E03EE3E980AE}" presName="sibTrans" presStyleLbl="sibTrans2D1" presStyleIdx="0" presStyleCnt="0"/>
      <dgm:spPr/>
    </dgm:pt>
    <dgm:pt modelId="{A21B6091-742F-4705-B3DA-97F63791796E}" type="pres">
      <dgm:prSet presAssocID="{7AB87E1B-676C-485F-A3B0-CA7EFE604BEB}" presName="compNode" presStyleCnt="0"/>
      <dgm:spPr/>
    </dgm:pt>
    <dgm:pt modelId="{581B2F63-0CDB-42C3-A55F-B2BE2A165626}" type="pres">
      <dgm:prSet presAssocID="{7AB87E1B-676C-485F-A3B0-CA7EFE604BEB}" presName="bkgdShape" presStyleLbl="node1" presStyleIdx="2" presStyleCnt="3" custAng="0"/>
      <dgm:spPr/>
    </dgm:pt>
    <dgm:pt modelId="{FE2FCA76-1444-43E9-B190-CD0E0B0E6991}" type="pres">
      <dgm:prSet presAssocID="{7AB87E1B-676C-485F-A3B0-CA7EFE604BEB}" presName="nodeTx" presStyleLbl="node1" presStyleIdx="2" presStyleCnt="3">
        <dgm:presLayoutVars>
          <dgm:bulletEnabled val="1"/>
        </dgm:presLayoutVars>
      </dgm:prSet>
      <dgm:spPr/>
    </dgm:pt>
    <dgm:pt modelId="{1CCA9B75-4C7F-41FD-A4EF-064B5A36C2EE}" type="pres">
      <dgm:prSet presAssocID="{7AB87E1B-676C-485F-A3B0-CA7EFE604BEB}" presName="invisiNode" presStyleLbl="node1" presStyleIdx="2" presStyleCnt="3"/>
      <dgm:spPr/>
    </dgm:pt>
    <dgm:pt modelId="{CB40DA5F-A848-4D88-B873-187A9BAB0B44}" type="pres">
      <dgm:prSet presAssocID="{7AB87E1B-676C-485F-A3B0-CA7EFE604BEB}" presName="imagNode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acher with solid fill"/>
        </a:ext>
      </dgm:extLst>
    </dgm:pt>
  </dgm:ptLst>
  <dgm:cxnLst>
    <dgm:cxn modelId="{18574D0B-D7E9-4238-ABE1-53F8265A01AE}" type="presOf" srcId="{C6963CA9-53D7-4A3A-A7A3-102958EE351F}" destId="{BE83D093-E27E-4C5F-9C9B-F62C6F046660}" srcOrd="1" destOrd="0" presId="urn:microsoft.com/office/officeart/2005/8/layout/hList7"/>
    <dgm:cxn modelId="{B4BE190E-EC98-47E9-9B51-3A25D3998D54}" type="presOf" srcId="{80019EC4-35F0-43C6-B999-88ABF65AD62B}" destId="{57E73246-4DB8-492B-ACA9-7A70801E2E29}" srcOrd="0" destOrd="0" presId="urn:microsoft.com/office/officeart/2005/8/layout/hList7"/>
    <dgm:cxn modelId="{CC35F925-8575-4118-B5C3-24801E617AAC}" type="presOf" srcId="{7A04E938-7AB3-48D4-8787-E03EE3E980AE}" destId="{5CC43EC1-3559-4E3F-91DF-4FB9DB14DD9E}" srcOrd="0" destOrd="0" presId="urn:microsoft.com/office/officeart/2005/8/layout/hList7"/>
    <dgm:cxn modelId="{26021126-1064-4E8C-AD73-D4DD93C41C45}" type="presOf" srcId="{6B535D63-47A5-407B-BD50-6D5341EE0349}" destId="{F6F36084-3FB7-4C8D-AC46-255144EE5728}" srcOrd="0" destOrd="0" presId="urn:microsoft.com/office/officeart/2005/8/layout/hList7"/>
    <dgm:cxn modelId="{6FD24147-5226-4818-A677-13476C89C297}" type="presOf" srcId="{C6963CA9-53D7-4A3A-A7A3-102958EE351F}" destId="{F6B67791-69FD-4D2F-82CA-AD7DDD4DBE0E}" srcOrd="0" destOrd="0" presId="urn:microsoft.com/office/officeart/2005/8/layout/hList7"/>
    <dgm:cxn modelId="{CE4DE974-C976-4D05-AE88-507A8784D1EC}" srcId="{0D4FEC5B-9168-4FF4-A781-B7EED00848AB}" destId="{6B535D63-47A5-407B-BD50-6D5341EE0349}" srcOrd="0" destOrd="0" parTransId="{BA8F3E0D-50F2-40EE-B0F8-C4C4B89059E5}" sibTransId="{80019EC4-35F0-43C6-B999-88ABF65AD62B}"/>
    <dgm:cxn modelId="{640B8F7D-8EDF-482C-B589-A3BECC1184CF}" type="presOf" srcId="{6B535D63-47A5-407B-BD50-6D5341EE0349}" destId="{5B70F660-AF45-4888-9C46-17B0BB5E0D67}" srcOrd="1" destOrd="0" presId="urn:microsoft.com/office/officeart/2005/8/layout/hList7"/>
    <dgm:cxn modelId="{EC2573A1-5799-4336-9643-BBBB79E66944}" srcId="{0D4FEC5B-9168-4FF4-A781-B7EED00848AB}" destId="{7AB87E1B-676C-485F-A3B0-CA7EFE604BEB}" srcOrd="2" destOrd="0" parTransId="{9565F514-CB46-48C6-8FBA-206A6A2F1954}" sibTransId="{4E7D3FCA-C75F-4170-B105-184213D10C49}"/>
    <dgm:cxn modelId="{80C1BEA4-2DDB-42D2-B433-B024267E2BAA}" type="presOf" srcId="{7AB87E1B-676C-485F-A3B0-CA7EFE604BEB}" destId="{FE2FCA76-1444-43E9-B190-CD0E0B0E6991}" srcOrd="1" destOrd="0" presId="urn:microsoft.com/office/officeart/2005/8/layout/hList7"/>
    <dgm:cxn modelId="{136507C6-56EF-4BE5-94DC-0659F0F7383E}" type="presOf" srcId="{7AB87E1B-676C-485F-A3B0-CA7EFE604BEB}" destId="{581B2F63-0CDB-42C3-A55F-B2BE2A165626}" srcOrd="0" destOrd="0" presId="urn:microsoft.com/office/officeart/2005/8/layout/hList7"/>
    <dgm:cxn modelId="{D5C5AFD9-51CE-4018-AEE9-32A5DD17D003}" srcId="{0D4FEC5B-9168-4FF4-A781-B7EED00848AB}" destId="{C6963CA9-53D7-4A3A-A7A3-102958EE351F}" srcOrd="1" destOrd="0" parTransId="{96B70905-C81C-4F64-974A-C1C748DAE981}" sibTransId="{7A04E938-7AB3-48D4-8787-E03EE3E980AE}"/>
    <dgm:cxn modelId="{862CB8EE-1A20-4B5B-995D-52E572326409}" type="presOf" srcId="{0D4FEC5B-9168-4FF4-A781-B7EED00848AB}" destId="{846DA433-FE2E-4C7B-9F64-F2CE7E863DED}" srcOrd="0" destOrd="0" presId="urn:microsoft.com/office/officeart/2005/8/layout/hList7"/>
    <dgm:cxn modelId="{4A18DF40-D8DF-4543-9A76-C802A4A7B530}" type="presParOf" srcId="{846DA433-FE2E-4C7B-9F64-F2CE7E863DED}" destId="{8DC9240A-90E7-4F28-8DCA-5813F77ECEDB}" srcOrd="0" destOrd="0" presId="urn:microsoft.com/office/officeart/2005/8/layout/hList7"/>
    <dgm:cxn modelId="{B7ED5520-5AF1-4743-AA8C-FEE112C135CC}" type="presParOf" srcId="{846DA433-FE2E-4C7B-9F64-F2CE7E863DED}" destId="{812B35F0-8902-45D9-AB67-2A8255B1217B}" srcOrd="1" destOrd="0" presId="urn:microsoft.com/office/officeart/2005/8/layout/hList7"/>
    <dgm:cxn modelId="{BCCCC585-550B-4E80-8363-9537CA972A76}" type="presParOf" srcId="{812B35F0-8902-45D9-AB67-2A8255B1217B}" destId="{D3F777DB-6E3B-4CEF-A736-26BC171633D3}" srcOrd="0" destOrd="0" presId="urn:microsoft.com/office/officeart/2005/8/layout/hList7"/>
    <dgm:cxn modelId="{BFA432DD-DBDE-4B81-911C-DE8AD9FBE6BE}" type="presParOf" srcId="{D3F777DB-6E3B-4CEF-A736-26BC171633D3}" destId="{F6F36084-3FB7-4C8D-AC46-255144EE5728}" srcOrd="0" destOrd="0" presId="urn:microsoft.com/office/officeart/2005/8/layout/hList7"/>
    <dgm:cxn modelId="{ECC880F4-0A8A-49C8-8E1D-64017D3EAC54}" type="presParOf" srcId="{D3F777DB-6E3B-4CEF-A736-26BC171633D3}" destId="{5B70F660-AF45-4888-9C46-17B0BB5E0D67}" srcOrd="1" destOrd="0" presId="urn:microsoft.com/office/officeart/2005/8/layout/hList7"/>
    <dgm:cxn modelId="{24581FC0-EC06-443F-9322-9AF4C96D2938}" type="presParOf" srcId="{D3F777DB-6E3B-4CEF-A736-26BC171633D3}" destId="{30EEA2ED-7BFB-4A69-8524-1AB384BAA876}" srcOrd="2" destOrd="0" presId="urn:microsoft.com/office/officeart/2005/8/layout/hList7"/>
    <dgm:cxn modelId="{5EABBD0A-D5DC-4288-B57A-D9B0FA5A33CC}" type="presParOf" srcId="{D3F777DB-6E3B-4CEF-A736-26BC171633D3}" destId="{D7FA1A1C-5571-48C9-9EA8-CC5E84176F74}" srcOrd="3" destOrd="0" presId="urn:microsoft.com/office/officeart/2005/8/layout/hList7"/>
    <dgm:cxn modelId="{28F1F96C-4527-4428-BAD2-19689BCF7970}" type="presParOf" srcId="{812B35F0-8902-45D9-AB67-2A8255B1217B}" destId="{57E73246-4DB8-492B-ACA9-7A70801E2E29}" srcOrd="1" destOrd="0" presId="urn:microsoft.com/office/officeart/2005/8/layout/hList7"/>
    <dgm:cxn modelId="{131BF077-82FF-4640-ADAC-60B15B694034}" type="presParOf" srcId="{812B35F0-8902-45D9-AB67-2A8255B1217B}" destId="{DBE68AD7-0ACF-48AC-AB95-7AAC116D8C1E}" srcOrd="2" destOrd="0" presId="urn:microsoft.com/office/officeart/2005/8/layout/hList7"/>
    <dgm:cxn modelId="{2EC1E451-B224-4A91-A501-2BA91F4F8E73}" type="presParOf" srcId="{DBE68AD7-0ACF-48AC-AB95-7AAC116D8C1E}" destId="{F6B67791-69FD-4D2F-82CA-AD7DDD4DBE0E}" srcOrd="0" destOrd="0" presId="urn:microsoft.com/office/officeart/2005/8/layout/hList7"/>
    <dgm:cxn modelId="{81D380A3-82D6-43AD-BE6D-98E4D03996FB}" type="presParOf" srcId="{DBE68AD7-0ACF-48AC-AB95-7AAC116D8C1E}" destId="{BE83D093-E27E-4C5F-9C9B-F62C6F046660}" srcOrd="1" destOrd="0" presId="urn:microsoft.com/office/officeart/2005/8/layout/hList7"/>
    <dgm:cxn modelId="{94656CE1-1550-40C5-A89E-690662639959}" type="presParOf" srcId="{DBE68AD7-0ACF-48AC-AB95-7AAC116D8C1E}" destId="{296B1CAF-0F3B-466B-A01A-BD847414CDBE}" srcOrd="2" destOrd="0" presId="urn:microsoft.com/office/officeart/2005/8/layout/hList7"/>
    <dgm:cxn modelId="{7CB44B47-75B4-494C-AC0F-B618266460C5}" type="presParOf" srcId="{DBE68AD7-0ACF-48AC-AB95-7AAC116D8C1E}" destId="{6C5F896F-1BD8-4878-B236-463B0D98523B}" srcOrd="3" destOrd="0" presId="urn:microsoft.com/office/officeart/2005/8/layout/hList7"/>
    <dgm:cxn modelId="{153D6EDE-2029-4A86-8DB7-CCC1B4EA4920}" type="presParOf" srcId="{812B35F0-8902-45D9-AB67-2A8255B1217B}" destId="{5CC43EC1-3559-4E3F-91DF-4FB9DB14DD9E}" srcOrd="3" destOrd="0" presId="urn:microsoft.com/office/officeart/2005/8/layout/hList7"/>
    <dgm:cxn modelId="{C67337B7-9F7B-4324-83C4-D1CFD6144053}" type="presParOf" srcId="{812B35F0-8902-45D9-AB67-2A8255B1217B}" destId="{A21B6091-742F-4705-B3DA-97F63791796E}" srcOrd="4" destOrd="0" presId="urn:microsoft.com/office/officeart/2005/8/layout/hList7"/>
    <dgm:cxn modelId="{075AEA6C-A99D-46E2-BEB1-B7CC35A4661B}" type="presParOf" srcId="{A21B6091-742F-4705-B3DA-97F63791796E}" destId="{581B2F63-0CDB-42C3-A55F-B2BE2A165626}" srcOrd="0" destOrd="0" presId="urn:microsoft.com/office/officeart/2005/8/layout/hList7"/>
    <dgm:cxn modelId="{4A5E6358-B01A-4455-81CB-D93E113040D4}" type="presParOf" srcId="{A21B6091-742F-4705-B3DA-97F63791796E}" destId="{FE2FCA76-1444-43E9-B190-CD0E0B0E6991}" srcOrd="1" destOrd="0" presId="urn:microsoft.com/office/officeart/2005/8/layout/hList7"/>
    <dgm:cxn modelId="{D920C6BB-8200-45E5-9D9C-FDFF021E369E}" type="presParOf" srcId="{A21B6091-742F-4705-B3DA-97F63791796E}" destId="{1CCA9B75-4C7F-41FD-A4EF-064B5A36C2EE}" srcOrd="2" destOrd="0" presId="urn:microsoft.com/office/officeart/2005/8/layout/hList7"/>
    <dgm:cxn modelId="{53107F84-3AFC-4DCF-8263-B0249FD2DCD1}" type="presParOf" srcId="{A21B6091-742F-4705-B3DA-97F63791796E}" destId="{CB40DA5F-A848-4D88-B873-187A9BAB0B4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F36084-3FB7-4C8D-AC46-255144EE5728}">
      <dsp:nvSpPr>
        <dsp:cNvPr id="0" name=""/>
        <dsp:cNvSpPr/>
      </dsp:nvSpPr>
      <dsp:spPr>
        <a:xfrm>
          <a:off x="1254" y="0"/>
          <a:ext cx="1951687" cy="4113212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IMC 2561, </a:t>
          </a:r>
          <a:r>
            <a:rPr lang="en-US" sz="1400" kern="1200"/>
            <a:t>“Decommissioning Power Reactor Inspection Program”</a:t>
          </a:r>
        </a:p>
      </dsp:txBody>
      <dsp:txXfrm>
        <a:off x="1254" y="1645284"/>
        <a:ext cx="1951687" cy="1645284"/>
      </dsp:txXfrm>
    </dsp:sp>
    <dsp:sp modelId="{D7FA1A1C-5571-48C9-9EA8-CC5E84176F74}">
      <dsp:nvSpPr>
        <dsp:cNvPr id="0" name=""/>
        <dsp:cNvSpPr/>
      </dsp:nvSpPr>
      <dsp:spPr>
        <a:xfrm>
          <a:off x="292248" y="246792"/>
          <a:ext cx="1369699" cy="136969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B67791-69FD-4D2F-82CA-AD7DDD4DBE0E}">
      <dsp:nvSpPr>
        <dsp:cNvPr id="0" name=""/>
        <dsp:cNvSpPr/>
      </dsp:nvSpPr>
      <dsp:spPr>
        <a:xfrm>
          <a:off x="2025778" y="0"/>
          <a:ext cx="1951687" cy="4113212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IMC 2602, </a:t>
          </a:r>
          <a:r>
            <a:rPr lang="en-US" sz="1600" kern="1200"/>
            <a:t>“</a:t>
          </a:r>
          <a:r>
            <a:rPr lang="en-US" sz="1400" kern="1200"/>
            <a:t>Decommissioning Oversight and Inspection Program for Fuel Cycle Facilities and Materials Licensees”</a:t>
          </a:r>
        </a:p>
      </dsp:txBody>
      <dsp:txXfrm>
        <a:off x="2025778" y="1645284"/>
        <a:ext cx="1951687" cy="1645284"/>
      </dsp:txXfrm>
    </dsp:sp>
    <dsp:sp modelId="{6C5F896F-1BD8-4878-B236-463B0D98523B}">
      <dsp:nvSpPr>
        <dsp:cNvPr id="0" name=""/>
        <dsp:cNvSpPr/>
      </dsp:nvSpPr>
      <dsp:spPr>
        <a:xfrm>
          <a:off x="2302486" y="246792"/>
          <a:ext cx="1369699" cy="136969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1B2F63-0CDB-42C3-A55F-B2BE2A165626}">
      <dsp:nvSpPr>
        <dsp:cNvPr id="0" name=""/>
        <dsp:cNvSpPr/>
      </dsp:nvSpPr>
      <dsp:spPr>
        <a:xfrm>
          <a:off x="4021730" y="0"/>
          <a:ext cx="1951687" cy="4113212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IMC 1248, </a:t>
          </a:r>
          <a:r>
            <a:rPr lang="en-US" sz="1400" kern="1200"/>
            <a:t>Appendix F, “Training Requirements and Qualification Journal for Decommissioning Inspectors</a:t>
          </a:r>
          <a:r>
            <a:rPr lang="en-US" sz="1400" kern="1200">
              <a:latin typeface="Calibri" panose="020F0502020204030204"/>
            </a:rPr>
            <a:t>"</a:t>
          </a:r>
          <a:endParaRPr lang="en-US" sz="1400" kern="1200"/>
        </a:p>
      </dsp:txBody>
      <dsp:txXfrm>
        <a:off x="4021730" y="1645284"/>
        <a:ext cx="1951687" cy="1645284"/>
      </dsp:txXfrm>
    </dsp:sp>
    <dsp:sp modelId="{CB40DA5F-A848-4D88-B873-187A9BAB0B44}">
      <dsp:nvSpPr>
        <dsp:cNvPr id="0" name=""/>
        <dsp:cNvSpPr/>
      </dsp:nvSpPr>
      <dsp:spPr>
        <a:xfrm>
          <a:off x="4312724" y="246792"/>
          <a:ext cx="1369699" cy="1369699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C9240A-90E7-4F28-8DCA-5813F77ECEDB}">
      <dsp:nvSpPr>
        <dsp:cNvPr id="0" name=""/>
        <dsp:cNvSpPr/>
      </dsp:nvSpPr>
      <dsp:spPr>
        <a:xfrm>
          <a:off x="238986" y="3290569"/>
          <a:ext cx="5496698" cy="616981"/>
        </a:xfrm>
        <a:prstGeom prst="leftRightArrow">
          <a:avLst/>
        </a:prstGeom>
        <a:solidFill>
          <a:schemeClr val="accent6">
            <a:lumMod val="60000"/>
            <a:lumOff val="4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BACFB0-9E8C-404B-8967-51AAC4056F1B}" type="datetimeFigureOut">
              <a:rPr lang="en-US" smtClean="0"/>
              <a:t>4/4/22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1BCE1-2EA8-493E-A78C-A8F0FFB6F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90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1BCE1-2EA8-493E-A78C-A8F0FFB6F7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0015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9FBDC-FDE5-4FE8-8271-725D501BED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85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9FBDC-FDE5-4FE8-8271-725D501BED9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12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1BCE1-2EA8-493E-A78C-A8F0FFB6F7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18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762000"/>
            <a:ext cx="5013325" cy="2819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38A86-32A9-4356-8E4D-588CF2BB44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0700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 (Body)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DDD4A-ED95-4781-B319-2935D2028C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138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0575" y="596900"/>
            <a:ext cx="4997450" cy="2811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42028" y="3638170"/>
            <a:ext cx="6616581" cy="445228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6B924-071A-2F4B-B09C-D1512BD3B1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677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16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145207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1BCE1-2EA8-493E-A78C-A8F0FFB6F7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1729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6B924-071A-2F4B-B09C-D1512BD3B11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451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15206"/>
            <a:ext cx="5575852" cy="4743450"/>
          </a:xfrm>
        </p:spPr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1BCE1-2EA8-493E-A78C-A8F0FFB6F7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47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1BCE1-2EA8-493E-A78C-A8F0FFB6F7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57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1BCE1-2EA8-493E-A78C-A8F0FFB6F7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685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040B6-D0D3-6A4A-8DFF-1B3B085B11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8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040B6-D0D3-6A4A-8DFF-1B3B085B11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26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040B6-D0D3-6A4A-8DFF-1B3B085B11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98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040B6-D0D3-6A4A-8DFF-1B3B085B11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51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040B6-D0D3-6A4A-8DFF-1B3B085B11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31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FB7E2-C1B4-46E3-B481-2625CF6BF610}" type="datetime1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87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25B3-7018-480A-946B-5636A158838A}" type="datetime1">
              <a:rPr lang="en-US" smtClean="0"/>
              <a:t>4/4/22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0759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25B3-7018-480A-946B-5636A158838A}" type="datetime1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66502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25B3-7018-480A-946B-5636A158838A}" type="datetime1">
              <a:rPr lang="en-US" smtClean="0"/>
              <a:t>4/4/22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283688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25B3-7018-480A-946B-5636A158838A}" type="datetime1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86840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25B3-7018-480A-946B-5636A158838A}" type="datetime1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330449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25B3-7018-480A-946B-5636A158838A}" type="datetime1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0523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8F5FD-54D0-40BB-B695-3077BEBD743F}" type="datetime1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8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25B3-7018-480A-946B-5636A158838A}" type="datetime1">
              <a:rPr lang="en-US" smtClean="0"/>
              <a:t>4/4/22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2620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25B3-7018-480A-946B-5636A158838A}" type="datetime1">
              <a:rPr lang="en-US" smtClean="0"/>
              <a:t>4/4/22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7859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3BDDA-4C9D-4047-9E0C-889462D01517}" type="datetime1">
              <a:rPr lang="en-US" smtClean="0"/>
              <a:t>4/4/22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02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2231E-51BB-47F6-B067-0653CB8F1FD8}" type="datetime1">
              <a:rPr lang="en-US" smtClean="0"/>
              <a:t>4/4/22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77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25B3-7018-480A-946B-5636A158838A}" type="datetime1">
              <a:rPr lang="en-US" smtClean="0"/>
              <a:t>4/4/22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728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3BCC25B3-7018-480A-946B-5636A158838A}" type="datetime1">
              <a:rPr lang="en-US" smtClean="0"/>
              <a:t>4/4/22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4513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BCC25B3-7018-480A-946B-5636A158838A}" type="datetime1">
              <a:rPr lang="en-US" smtClean="0"/>
              <a:t>4/4/22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00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54" r:id="rId1"/>
    <p:sldLayoutId id="2147484355" r:id="rId2"/>
    <p:sldLayoutId id="2147484356" r:id="rId3"/>
    <p:sldLayoutId id="2147484357" r:id="rId4"/>
    <p:sldLayoutId id="2147484358" r:id="rId5"/>
    <p:sldLayoutId id="2147484359" r:id="rId6"/>
    <p:sldLayoutId id="2147484360" r:id="rId7"/>
    <p:sldLayoutId id="2147484361" r:id="rId8"/>
    <p:sldLayoutId id="2147484362" r:id="rId9"/>
    <p:sldLayoutId id="2147484363" r:id="rId10"/>
    <p:sldLayoutId id="2147484364" r:id="rId11"/>
    <p:sldLayoutId id="2147484365" r:id="rId12"/>
    <p:sldLayoutId id="2147484366" r:id="rId13"/>
    <p:sldLayoutId id="2147484367" r:id="rId1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regulations.gov/" TargetMode="External"/><Relationship Id="rId4" Type="http://schemas.openxmlformats.org/officeDocument/2006/relationships/hyperlink" Target="https://www.federalregister.gov/d/2022-03131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dan.doyle@nrc.gov" TargetMode="External"/><Relationship Id="rId5" Type="http://schemas.openxmlformats.org/officeDocument/2006/relationships/hyperlink" Target="mailto:Dan.Doyle@nrc.gov" TargetMode="External"/><Relationship Id="rId4" Type="http://schemas.openxmlformats.org/officeDocument/2006/relationships/hyperlink" Target="https://go.usa.gov/xzksC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9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nrc.gov/waste/decommissioning/whats-new.html" TargetMode="External"/><Relationship Id="rId5" Type="http://schemas.openxmlformats.org/officeDocument/2006/relationships/hyperlink" Target="http://elphicks.co.uk/events/whats-new-2/" TargetMode="Externa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marketingland.com/twitter-customer-service-tips-137991" TargetMode="External"/><Relationship Id="rId13" Type="http://schemas.openxmlformats.org/officeDocument/2006/relationships/image" Target="../media/image35.png"/><Relationship Id="rId18" Type="http://schemas.openxmlformats.org/officeDocument/2006/relationships/hyperlink" Target="http://www.pixelsquid.com/png/question-mark-fridge-magnet-1505389739115550142" TargetMode="External"/><Relationship Id="rId3" Type="http://schemas.openxmlformats.org/officeDocument/2006/relationships/hyperlink" Target="https://www.facebook.com/nrcgov/" TargetMode="External"/><Relationship Id="rId7" Type="http://schemas.openxmlformats.org/officeDocument/2006/relationships/image" Target="../media/image33.jpeg"/><Relationship Id="rId12" Type="http://schemas.openxmlformats.org/officeDocument/2006/relationships/hyperlink" Target="https://www.youtube.com/user/NRCgov" TargetMode="External"/><Relationship Id="rId17" Type="http://schemas.microsoft.com/office/2007/relationships/hdphoto" Target="../media/hdphoto6.wdp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nrcgov" TargetMode="External"/><Relationship Id="rId11" Type="http://schemas.openxmlformats.org/officeDocument/2006/relationships/hyperlink" Target="https://www.geospatialworld.net/news/linkedin-launches-talent-insights-to-help-recruiters/" TargetMode="External"/><Relationship Id="rId5" Type="http://schemas.openxmlformats.org/officeDocument/2006/relationships/hyperlink" Target="http://www.arrl.org/news/arrl-now-on-facebook" TargetMode="External"/><Relationship Id="rId15" Type="http://schemas.openxmlformats.org/officeDocument/2006/relationships/hyperlink" Target="https://www.nrc.gov/public-involve/listserver.html#lyris" TargetMode="External"/><Relationship Id="rId10" Type="http://schemas.openxmlformats.org/officeDocument/2006/relationships/image" Target="../media/image34.png"/><Relationship Id="rId4" Type="http://schemas.openxmlformats.org/officeDocument/2006/relationships/image" Target="../media/image32.jpeg"/><Relationship Id="rId9" Type="http://schemas.openxmlformats.org/officeDocument/2006/relationships/hyperlink" Target="https://www.linkedin.com/company/u-s--nuclear-regulatory-commission/" TargetMode="External"/><Relationship Id="rId14" Type="http://schemas.openxmlformats.org/officeDocument/2006/relationships/hyperlink" Target="https://www.softicons.com/web-icons/mark4-youtube-icons-by-chad-l-ross/blue-youtube-black-ico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rc.gov/waste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www.nrc.gov/docs/ML2014/ML20143A164.html" TargetMode="External"/><Relationship Id="rId7" Type="http://schemas.openxmlformats.org/officeDocument/2006/relationships/hyperlink" Target="https://www.nrc.gov/docs/ML2113/ML21132A296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rc.gov/waste/llw-disposal/llw-pa/llw-uwm.html" TargetMode="External"/><Relationship Id="rId5" Type="http://schemas.openxmlformats.org/officeDocument/2006/relationships/hyperlink" Target="https://www.nrc.gov/waste/llw-disposal/very-llw.html" TargetMode="External"/><Relationship Id="rId4" Type="http://schemas.openxmlformats.org/officeDocument/2006/relationships/hyperlink" Target="https://www.nrc.gov/waste/llw-disposal/llw-pa/llw-btp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rc.gov/docs/ML2014/ML20143A164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s://www.federalregister.gov/documents/2020/12/17/2020-27565/transfer-of-very-low-level-waste-to-exempt-persons-for-disposa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nrc.gov/docs/ML1929/ML19295F109.html" TargetMode="External"/><Relationship Id="rId5" Type="http://schemas.openxmlformats.org/officeDocument/2006/relationships/hyperlink" Target="https://www.nrc.gov/docs/ML2113/ML21132A296.html" TargetMode="External"/><Relationship Id="rId4" Type="http://schemas.openxmlformats.org/officeDocument/2006/relationships/hyperlink" Target="http://gcblog.wolterskluwerlb.com/cam-is-guidance-far-is-rul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linguahouse.com/esl-lesson-plans/grammar/verb-be" TargetMode="Externa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rc.gov/docs/ML2017/ML20178A433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federalregister.gov/documents/2021/06/25/2021-13543/revisions-to-uniform-low-level-radioactive-waste-manifest-form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rc.gov/security/byproduct/task-force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73416-4A3C-4D3D-8FA6-91FA535B0D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3453" y="1557164"/>
            <a:ext cx="5053263" cy="2235200"/>
          </a:xfrm>
        </p:spPr>
        <p:txBody>
          <a:bodyPr anchor="ctr">
            <a:normAutofit/>
          </a:bodyPr>
          <a:lstStyle/>
          <a:p>
            <a:pPr marL="0" marR="0">
              <a:spcBef>
                <a:spcPts val="750"/>
              </a:spcBef>
              <a:spcAft>
                <a:spcPts val="750"/>
              </a:spcAft>
            </a:pPr>
            <a:r>
              <a:rPr lang="en-US" sz="4800" b="1" i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"/>
                <a:ea typeface="Times New Roman" panose="02020603050405020304" pitchFamily="18" charset="0"/>
              </a:rPr>
              <a:t>NRC Update</a:t>
            </a:r>
            <a:endParaRPr lang="en-US" sz="4800" b="1" i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 (Headings)"/>
              <a:ea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2838C-13FD-4833-9437-245BB5E27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30305" y="5031026"/>
            <a:ext cx="5053263" cy="2229857"/>
          </a:xfrm>
        </p:spPr>
        <p:txBody>
          <a:bodyPr anchor="ctr">
            <a:normAutofit/>
          </a:bodyPr>
          <a:lstStyle/>
          <a:p>
            <a:pPr algn="ctr"/>
            <a:r>
              <a:rPr lang="en-US" sz="2000" b="1" cap="small" dirty="0">
                <a:latin typeface="Gill Sans MT (Headings)"/>
              </a:rPr>
              <a:t>Low-Level Radioactive </a:t>
            </a:r>
          </a:p>
          <a:p>
            <a:pPr algn="ctr"/>
            <a:r>
              <a:rPr lang="en-US" sz="2000" b="1" cap="small" dirty="0">
                <a:latin typeface="Gill Sans MT (Headings)"/>
              </a:rPr>
              <a:t>Waste Forum</a:t>
            </a:r>
          </a:p>
          <a:p>
            <a:pPr algn="ctr"/>
            <a:r>
              <a:rPr lang="en-US" sz="2000" b="1" cap="small" dirty="0">
                <a:latin typeface="Gill Sans MT (Headings)"/>
              </a:rPr>
              <a:t>Spring 2022 Meeting</a:t>
            </a:r>
          </a:p>
          <a:p>
            <a:pPr algn="ctr"/>
            <a:r>
              <a:rPr lang="en-US" sz="2000" b="1" cap="small" dirty="0">
                <a:latin typeface="Gill Sans MT (Headings)"/>
              </a:rPr>
              <a:t>April 6-7, 2022</a:t>
            </a:r>
            <a:endParaRPr lang="en-US" sz="2000" dirty="0">
              <a:latin typeface="Gill Sans MT (Headings)"/>
            </a:endParaRPr>
          </a:p>
          <a:p>
            <a:pPr algn="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AB3F15-7573-4999-B94D-E3FFCB0290B1}"/>
              </a:ext>
            </a:extLst>
          </p:cNvPr>
          <p:cNvSpPr/>
          <p:nvPr/>
        </p:nvSpPr>
        <p:spPr>
          <a:xfrm>
            <a:off x="3455894" y="4919008"/>
            <a:ext cx="9864748" cy="181588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Gill Sans MT (Headings)"/>
              </a:rPr>
              <a:t>Stephen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Gill Sans MT (Headings)"/>
              </a:rPr>
              <a:t>Koenick</a:t>
            </a:r>
            <a:r>
              <a:rPr lang="en-US" sz="2400">
                <a:solidFill>
                  <a:schemeClr val="accent6">
                    <a:lumMod val="60000"/>
                    <a:lumOff val="40000"/>
                  </a:schemeClr>
                </a:solidFill>
                <a:latin typeface="Gill Sans MT (Headings)"/>
              </a:rPr>
              <a:t>, Chief</a:t>
            </a:r>
          </a:p>
          <a:p>
            <a:pPr algn="ctr"/>
            <a:r>
              <a:rPr lang="en-US" sz="2200">
                <a:latin typeface="Gill Sans MT (Headings)"/>
              </a:rPr>
              <a:t>Low-Level Waste and Projects Branch</a:t>
            </a:r>
          </a:p>
          <a:p>
            <a:pPr algn="ctr"/>
            <a:r>
              <a:rPr lang="en-US" sz="2200">
                <a:latin typeface="Gill Sans MT (Headings)"/>
              </a:rPr>
              <a:t>Division of Decommissioning, Uranium</a:t>
            </a:r>
          </a:p>
          <a:p>
            <a:pPr algn="ctr"/>
            <a:r>
              <a:rPr lang="en-US" sz="2200" dirty="0">
                <a:latin typeface="Gill Sans MT (Headings)"/>
              </a:rPr>
              <a:t>   </a:t>
            </a:r>
            <a:r>
              <a:rPr lang="en-US" sz="2200">
                <a:latin typeface="Gill Sans MT (Headings)"/>
              </a:rPr>
              <a:t> Recovery, and Waste Programs</a:t>
            </a:r>
          </a:p>
          <a:p>
            <a:pPr algn="ctr"/>
            <a:r>
              <a:rPr lang="en-US" sz="2200">
                <a:latin typeface="Gill Sans MT (Headings)"/>
              </a:rPr>
              <a:t>Office of Nuclear Material Safety and Safeguards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8382DD-EF25-4BE9-B558-40A6B4EC2551}"/>
              </a:ext>
            </a:extLst>
          </p:cNvPr>
          <p:cNvSpPr txBox="1"/>
          <p:nvPr/>
        </p:nvSpPr>
        <p:spPr>
          <a:xfrm>
            <a:off x="4289613" y="4919008"/>
            <a:ext cx="113018" cy="192345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BFB753-0A80-4E0E-B6AE-034F5A4B446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9878" y="850476"/>
            <a:ext cx="2640742" cy="2578524"/>
          </a:xfrm>
          <a:prstGeom prst="ellipse">
            <a:avLst/>
          </a:prstGeom>
          <a:ln w="63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E822B20-F674-4812-B508-8F60414EE978}"/>
              </a:ext>
            </a:extLst>
          </p:cNvPr>
          <p:cNvSpPr/>
          <p:nvPr/>
        </p:nvSpPr>
        <p:spPr>
          <a:xfrm>
            <a:off x="8182472" y="3371039"/>
            <a:ext cx="40095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>
                <a:solidFill>
                  <a:schemeClr val="accent6">
                    <a:lumMod val="60000"/>
                    <a:lumOff val="40000"/>
                  </a:schemeClr>
                </a:solidFill>
                <a:latin typeface="Gill Sans MT (Headings)"/>
              </a:rPr>
              <a:t>Protecting today, tomorrow, and </a:t>
            </a:r>
          </a:p>
          <a:p>
            <a:pPr algn="ctr"/>
            <a:r>
              <a:rPr lang="en-US" sz="2000" b="1" i="1">
                <a:solidFill>
                  <a:schemeClr val="accent6">
                    <a:lumMod val="60000"/>
                    <a:lumOff val="40000"/>
                  </a:schemeClr>
                </a:solidFill>
                <a:latin typeface="Gill Sans MT (Headings)"/>
              </a:rPr>
              <a:t>cleaning up the past</a:t>
            </a:r>
            <a:endParaRPr lang="en-US" sz="2000" b="1">
              <a:solidFill>
                <a:schemeClr val="accent6">
                  <a:lumMod val="60000"/>
                  <a:lumOff val="40000"/>
                </a:schemeClr>
              </a:solidFill>
              <a:latin typeface="Gill Sans MT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2189115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74608"/>
            <a:ext cx="8755643" cy="4489428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lvl="1" indent="-342900" fontAlgn="base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en-US" altLang="en-US" sz="2400">
                <a:latin typeface="Gill Sans MT (Headings)ody)"/>
                <a:cs typeface="Arial" pitchFamily="34" charset="0"/>
              </a:rPr>
              <a:t>Focus on cleanup of remaining sites with Radium-226 contamination in Non-Agreement States	</a:t>
            </a:r>
          </a:p>
          <a:p>
            <a:pPr marL="342900" lvl="1" indent="-342900" fontAlgn="base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en-US" altLang="en-US" sz="2600" b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ody)"/>
                <a:cs typeface="Arial" pitchFamily="34" charset="0"/>
              </a:rPr>
              <a:t>Current Status</a:t>
            </a:r>
          </a:p>
          <a:p>
            <a:pPr lvl="1" fontAlgn="base"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en-US" altLang="en-US" sz="2400">
                <a:latin typeface="Gill Sans MT (Headings)ody)"/>
              </a:rPr>
              <a:t>Implementing risk-informed approach </a:t>
            </a:r>
          </a:p>
          <a:p>
            <a:pPr lvl="2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altLang="en-US" sz="2400">
                <a:latin typeface="Gill Sans MT (Headings)ody)"/>
              </a:rPr>
              <a:t>58 sites assessed</a:t>
            </a:r>
          </a:p>
          <a:p>
            <a:pPr lvl="2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altLang="en-US" sz="2400">
                <a:latin typeface="Gill Sans MT (Headings)ody)"/>
              </a:rPr>
              <a:t>5 sites had residual radium activity requiring remediation</a:t>
            </a:r>
          </a:p>
          <a:p>
            <a:pPr lvl="2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altLang="en-US" sz="2400">
                <a:latin typeface="Gill Sans MT (Headings)ody)"/>
              </a:rPr>
              <a:t>2 sites have been cleaned up</a:t>
            </a:r>
          </a:p>
          <a:p>
            <a:pPr lvl="1" fontAlgn="base"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en-US" altLang="en-US" sz="2400">
                <a:latin typeface="Gill Sans MT (Headings)ody)"/>
              </a:rPr>
              <a:t>Coordinating with other Federal agencies in their cleanup efforts</a:t>
            </a:r>
            <a:endParaRPr lang="en-US" altLang="en-US" sz="2200">
              <a:latin typeface="Gill Sans MT (Headings)ody)"/>
            </a:endParaRPr>
          </a:p>
          <a:p>
            <a:pPr lvl="1" fontAlgn="base"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en-US" altLang="en-US" sz="2400">
                <a:latin typeface="Gill Sans MT (Headings)ody)"/>
              </a:rPr>
              <a:t>Sharing lessons learned</a:t>
            </a:r>
          </a:p>
          <a:p>
            <a:pPr lvl="1" fontAlgn="base"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en-US" altLang="en-US" sz="2400">
                <a:latin typeface="Gill Sans MT (Headings)ody)"/>
              </a:rPr>
              <a:t>Extensive stakeholder communication and coordination – reaching out to Agreement States with radium sites</a:t>
            </a:r>
          </a:p>
          <a:p>
            <a:pPr>
              <a:lnSpc>
                <a:spcPct val="100000"/>
              </a:lnSpc>
              <a:buSzPct val="100000"/>
            </a:pPr>
            <a:endParaRPr lang="en-US" sz="2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129845" y="6263319"/>
            <a:ext cx="1062155" cy="490599"/>
          </a:xfrm>
        </p:spPr>
        <p:txBody>
          <a:bodyPr/>
          <a:lstStyle/>
          <a:p>
            <a:fld id="{A7ECCB20-AC15-430B-937E-A0BF53901289}" type="slidenum">
              <a:rPr lang="en-US" sz="1500" smtClean="0"/>
              <a:t>10</a:t>
            </a:fld>
            <a:endParaRPr lang="en-US" sz="15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A165F7-2117-4F9D-A340-9952A836ED89}"/>
              </a:ext>
            </a:extLst>
          </p:cNvPr>
          <p:cNvSpPr txBox="1"/>
          <p:nvPr/>
        </p:nvSpPr>
        <p:spPr>
          <a:xfrm>
            <a:off x="2407521" y="639093"/>
            <a:ext cx="7960320" cy="646331"/>
          </a:xfrm>
          <a:prstGeom prst="rect">
            <a:avLst/>
          </a:prstGeom>
          <a:noFill/>
          <a:effectLst>
            <a:outerShdw blurRad="469900" dist="50800" dir="54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D9D9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ody)"/>
                <a:cs typeface="Arial" panose="020B0604020202020204" pitchFamily="34" charset="0"/>
              </a:rPr>
              <a:t>Cleaning Up Non-Military Radium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6"/>
          <a:stretch/>
        </p:blipFill>
        <p:spPr bwMode="auto">
          <a:xfrm>
            <a:off x="9427283" y="2174608"/>
            <a:ext cx="2502095" cy="2068525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300" endPos="90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680CD5-92AD-4348-821A-E3D90B3A3D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9" t="3317" r="4924" b="2690"/>
          <a:stretch/>
        </p:blipFill>
        <p:spPr>
          <a:xfrm>
            <a:off x="8755643" y="3796209"/>
            <a:ext cx="2750748" cy="2089140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300" endPos="90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14576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D2761F5-47BA-48F8-BEAC-DECCC01D1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3367" y="2551782"/>
            <a:ext cx="2792508" cy="26877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74608"/>
            <a:ext cx="8755643" cy="4489428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lvl="1" indent="-342900" fontAlgn="base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en-US" altLang="en-US" sz="2400">
                <a:latin typeface="Gill Sans MT (Headings)ody)"/>
                <a:cs typeface="Arial" pitchFamily="34" charset="0"/>
              </a:rPr>
              <a:t>Objective:  Ensure unlicensed sites with discrete sources of radium or associated contamination do not pose a risk to public health and safety and the environment.</a:t>
            </a:r>
          </a:p>
          <a:p>
            <a:pPr marL="342900" lvl="1" indent="-342900" fontAlgn="base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en-US" altLang="en-US" sz="2400">
                <a:latin typeface="Gill Sans MT (Headings)ody)"/>
                <a:cs typeface="Arial" pitchFamily="34" charset="0"/>
              </a:rPr>
              <a:t>NRC has MOUs with the Department of Defense (DoD) and the National Park Service describing roles in the cleanup of radium and other unlicensed radioactive materials at these sites. </a:t>
            </a:r>
          </a:p>
          <a:p>
            <a:pPr marL="342900" lvl="1" indent="-342900" fontAlgn="base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en-US" altLang="en-US" sz="2600" b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ody)"/>
                <a:cs typeface="Arial" pitchFamily="34" charset="0"/>
              </a:rPr>
              <a:t>Current Status</a:t>
            </a:r>
          </a:p>
          <a:p>
            <a:pPr lvl="1" fontAlgn="base"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en-US" altLang="en-US" sz="2400">
                <a:latin typeface="Gill Sans MT (Headings)ody)"/>
              </a:rPr>
              <a:t>Annual inventory of DoD sites for NRC involvement</a:t>
            </a:r>
          </a:p>
          <a:p>
            <a:pPr lvl="2" fontAlgn="base"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en-US" altLang="en-US" sz="2000">
                <a:latin typeface="Gill Sans MT (Headings)ody)"/>
              </a:rPr>
              <a:t>Monitoring (9 sites)</a:t>
            </a:r>
          </a:p>
          <a:p>
            <a:pPr lvl="2" fontAlgn="base"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en-US" altLang="en-US" sz="2000">
                <a:latin typeface="Gill Sans MT (Headings)ody)"/>
              </a:rPr>
              <a:t>Stay informed (8 sites)</a:t>
            </a:r>
          </a:p>
          <a:p>
            <a:pPr lvl="1" fontAlgn="base"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en-US" altLang="en-US" sz="2400">
                <a:latin typeface="Gill Sans MT (Headings)ody)"/>
              </a:rPr>
              <a:t>Monitor three NPS sites in Gateway National Recreation Area</a:t>
            </a:r>
          </a:p>
          <a:p>
            <a:pPr>
              <a:lnSpc>
                <a:spcPct val="100000"/>
              </a:lnSpc>
              <a:buSzPct val="100000"/>
            </a:pPr>
            <a:endParaRPr lang="en-US" sz="2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129845" y="6263319"/>
            <a:ext cx="1062155" cy="490599"/>
          </a:xfrm>
        </p:spPr>
        <p:txBody>
          <a:bodyPr/>
          <a:lstStyle/>
          <a:p>
            <a:fld id="{A7ECCB20-AC15-430B-937E-A0BF53901289}" type="slidenum">
              <a:rPr lang="en-US" sz="1500" smtClean="0"/>
              <a:t>11</a:t>
            </a:fld>
            <a:endParaRPr lang="en-US" sz="15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A165F7-2117-4F9D-A340-9952A836ED89}"/>
              </a:ext>
            </a:extLst>
          </p:cNvPr>
          <p:cNvSpPr txBox="1"/>
          <p:nvPr/>
        </p:nvSpPr>
        <p:spPr>
          <a:xfrm>
            <a:off x="2364989" y="639093"/>
            <a:ext cx="7960320" cy="646331"/>
          </a:xfrm>
          <a:prstGeom prst="rect">
            <a:avLst/>
          </a:prstGeom>
          <a:noFill/>
          <a:effectLst>
            <a:outerShdw blurRad="469900" dist="50800" dir="54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D9D9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ody)"/>
                <a:cs typeface="Arial" panose="020B0604020202020204" pitchFamily="34" charset="0"/>
              </a:rPr>
              <a:t>Cleaning Up Federal Radium Sites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90F86EB5-022F-42CF-9280-BA123735D22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810169" y="2734339"/>
            <a:ext cx="3030279" cy="303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896621-C38E-42CD-B75B-D1D1C48BB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4740" y="4304141"/>
            <a:ext cx="3201135" cy="212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33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BC258-A2DE-4576-AE3F-B46FD06157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0" y="294290"/>
            <a:ext cx="10572000" cy="1252288"/>
          </a:xfrm>
        </p:spPr>
        <p:txBody>
          <a:bodyPr/>
          <a:lstStyle/>
          <a:p>
            <a:pPr algn="ctr"/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ody)"/>
              </a:rPr>
              <a:t>NRC’S </a:t>
            </a:r>
            <a:r>
              <a:rPr lang="en-US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ody)"/>
              </a:rPr>
              <a:t>Decommissioning Program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 (Headings)ody)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818CDE-CEF3-4982-B181-2FEEB788A1E5}"/>
              </a:ext>
            </a:extLst>
          </p:cNvPr>
          <p:cNvSpPr txBox="1"/>
          <p:nvPr/>
        </p:nvSpPr>
        <p:spPr>
          <a:xfrm>
            <a:off x="510989" y="3064148"/>
            <a:ext cx="7139077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>
                <a:latin typeface="Gill Sans MT (Headings)ody)"/>
              </a:rPr>
              <a:t>https://www.nrc.gov/waste/decommissioning/oversight.html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82D1FD-4405-455C-80FC-02E4BE2C0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806" y="1865292"/>
            <a:ext cx="3591676" cy="2797823"/>
          </a:xfrm>
          <a:prstGeom prst="ellipse">
            <a:avLst/>
          </a:prstGeom>
          <a:ln w="63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FB307E3-8AFA-4B44-B482-32C0EA56A06A}"/>
              </a:ext>
            </a:extLst>
          </p:cNvPr>
          <p:cNvSpPr txBox="1">
            <a:spLocks/>
          </p:cNvSpPr>
          <p:nvPr/>
        </p:nvSpPr>
        <p:spPr>
          <a:xfrm>
            <a:off x="11438455" y="64928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fld id="{D57F1E4F-1CFF-5643-939E-02111984F565}" type="slidenum">
              <a:rPr lang="en-US" sz="1500" smtClean="0"/>
              <a:pPr defTabSz="914400">
                <a:spcAft>
                  <a:spcPts val="600"/>
                </a:spcAft>
              </a:pPr>
              <a:t>12</a:t>
            </a:fld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940906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9E4C38-B8B5-4920-A65D-9771A2F23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" y="2286648"/>
            <a:ext cx="3344671" cy="4571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671E657-67BB-4B0E-831D-162930608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239" y="458688"/>
            <a:ext cx="10571998" cy="9704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spc="-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ody)"/>
              </a:rPr>
              <a:t>Seeking Public Comment on a Proposed Rule for Decommissioning Nuclear Facilities 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 (Headings)ody)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9693A2-F9F2-421B-A0D8-BF7567CA6C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29739" y="1924143"/>
            <a:ext cx="8962261" cy="4724400"/>
          </a:xfrm>
        </p:spPr>
        <p:txBody>
          <a:bodyPr>
            <a:noAutofit/>
          </a:bodyPr>
          <a:lstStyle/>
          <a:p>
            <a:pPr fontAlgn="base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200">
                <a:latin typeface="Gill Sans MT (Headings)ody)"/>
                <a:cs typeface="Arial" panose="020B0604020202020204" pitchFamily="34" charset="0"/>
              </a:rPr>
              <a:t>Would implement specific regulatory requirements for different phases of the decommissioning process consistent with the reduced radiological risk.  Topics include:</a:t>
            </a:r>
          </a:p>
          <a:p>
            <a:pPr marL="914343" lvl="1" indent="-457154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1800">
                <a:latin typeface="Gill Sans MT (Headings)ody)"/>
                <a:cs typeface="Arial" panose="020B0604020202020204" pitchFamily="34" charset="0"/>
              </a:rPr>
              <a:t>Emergency preparedness</a:t>
            </a:r>
          </a:p>
          <a:p>
            <a:pPr marL="914343" lvl="1" indent="-457154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1800">
                <a:latin typeface="Gill Sans MT (Headings)ody)"/>
                <a:cs typeface="Arial" panose="020B0604020202020204" pitchFamily="34" charset="0"/>
              </a:rPr>
              <a:t>Decommissioning funding assurance</a:t>
            </a:r>
          </a:p>
          <a:p>
            <a:pPr marL="914343" lvl="1" indent="-457154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1800">
                <a:latin typeface="Gill Sans MT (Headings)ody)"/>
                <a:cs typeface="Arial" panose="020B0604020202020204" pitchFamily="34" charset="0"/>
              </a:rPr>
              <a:t>Environmental considerations</a:t>
            </a:r>
          </a:p>
          <a:p>
            <a:pPr marL="914343" lvl="1" indent="-457154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1800">
                <a:latin typeface="Gill Sans MT (Headings)ody)"/>
                <a:cs typeface="Arial" panose="020B0604020202020204" pitchFamily="34" charset="0"/>
              </a:rPr>
              <a:t>Spent fuel management planning</a:t>
            </a:r>
          </a:p>
          <a:p>
            <a:pPr marL="914343" lvl="1" indent="-457154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1800">
                <a:latin typeface="Gill Sans MT (Headings)ody)"/>
                <a:cs typeface="Arial" panose="020B0604020202020204" pitchFamily="34" charset="0"/>
              </a:rPr>
              <a:t>Record retention requirements</a:t>
            </a:r>
          </a:p>
          <a:p>
            <a:pPr fontAlgn="base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200">
                <a:latin typeface="Gill Sans MT (Headings)ody)"/>
                <a:cs typeface="Arial" panose="020B0604020202020204" pitchFamily="34" charset="0"/>
              </a:rPr>
              <a:t>Published March 3, 2022 </a:t>
            </a:r>
            <a:r>
              <a:rPr lang="en-US" sz="2200">
                <a:solidFill>
                  <a:schemeClr val="accent6">
                    <a:lumMod val="60000"/>
                    <a:lumOff val="40000"/>
                  </a:schemeClr>
                </a:solidFill>
                <a:latin typeface="Gill Sans MT (Headings)ody)"/>
                <a:cs typeface="Arial" panose="020B0604020202020204" pitchFamily="34" charset="0"/>
              </a:rPr>
              <a:t>(</a:t>
            </a:r>
            <a:r>
              <a:rPr lang="en-US" sz="2200">
                <a:solidFill>
                  <a:schemeClr val="accent6">
                    <a:lumMod val="60000"/>
                    <a:lumOff val="40000"/>
                  </a:schemeClr>
                </a:solidFill>
                <a:latin typeface="Gill Sans MT (Headings)ody)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87 FR 12254</a:t>
            </a:r>
            <a:r>
              <a:rPr lang="en-US" sz="2200">
                <a:solidFill>
                  <a:schemeClr val="accent6">
                    <a:lumMod val="60000"/>
                    <a:lumOff val="40000"/>
                  </a:schemeClr>
                </a:solidFill>
                <a:latin typeface="Gill Sans MT (Headings)ody)"/>
                <a:cs typeface="Arial" panose="020B0604020202020204" pitchFamily="34" charset="0"/>
              </a:rPr>
              <a:t>)</a:t>
            </a:r>
          </a:p>
          <a:p>
            <a:pPr fontAlgn="base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200">
                <a:latin typeface="Gill Sans MT (Headings)ody)"/>
                <a:cs typeface="Arial" panose="020B0604020202020204" pitchFamily="34" charset="0"/>
              </a:rPr>
              <a:t>Four draft regulatory guides available for comment in parallel with the proposed rule</a:t>
            </a:r>
          </a:p>
          <a:p>
            <a:pPr fontAlgn="base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200">
                <a:latin typeface="Gill Sans MT (Headings)ody)"/>
                <a:cs typeface="Arial" panose="020B0604020202020204" pitchFamily="34" charset="0"/>
              </a:rPr>
              <a:t>Comment period is open until </a:t>
            </a:r>
            <a:r>
              <a:rPr lang="en-US" sz="2200" b="1" i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ody)"/>
                <a:cs typeface="Arial" panose="020B0604020202020204" pitchFamily="34" charset="0"/>
              </a:rPr>
              <a:t>May 17, 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495A70-3BE7-4276-A425-FB153EC5EFC3}"/>
              </a:ext>
            </a:extLst>
          </p:cNvPr>
          <p:cNvSpPr txBox="1"/>
          <p:nvPr/>
        </p:nvSpPr>
        <p:spPr>
          <a:xfrm>
            <a:off x="8697379" y="3324786"/>
            <a:ext cx="2665925" cy="17815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2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600" b="1">
                <a:solidFill>
                  <a:schemeClr val="bg1"/>
                </a:solidFill>
                <a:latin typeface="Gill Sans MT (Headings)ody)"/>
              </a:rPr>
              <a:t>Comments can be submitted at </a:t>
            </a:r>
            <a:r>
              <a:rPr lang="en-US" sz="1600" b="1">
                <a:solidFill>
                  <a:schemeClr val="tx1"/>
                </a:solidFill>
                <a:latin typeface="Gill Sans MT (Headings)ody)"/>
                <a:hlinkClick r:id="rId5"/>
              </a:rPr>
              <a:t>https://www.regulations.gov/</a:t>
            </a:r>
            <a:br>
              <a:rPr lang="en-US" sz="1600" b="1">
                <a:solidFill>
                  <a:schemeClr val="tx1"/>
                </a:solidFill>
                <a:latin typeface="Gill Sans MT (Headings)ody)"/>
              </a:rPr>
            </a:br>
            <a:r>
              <a:rPr lang="en-US" sz="1600" b="1">
                <a:solidFill>
                  <a:schemeClr val="bg1"/>
                </a:solidFill>
                <a:latin typeface="Gill Sans MT (Headings)ody)"/>
              </a:rPr>
              <a:t>by searching for Docket ID</a:t>
            </a:r>
            <a:br>
              <a:rPr lang="en-US" sz="1600" b="1">
                <a:solidFill>
                  <a:schemeClr val="bg1"/>
                </a:solidFill>
                <a:latin typeface="Gill Sans MT (Headings)ody)"/>
              </a:rPr>
            </a:br>
            <a:r>
              <a:rPr lang="en-US" sz="1600" b="1">
                <a:solidFill>
                  <a:schemeClr val="bg1"/>
                </a:solidFill>
                <a:latin typeface="Gill Sans MT (Headings)ody)"/>
              </a:rPr>
              <a:t>NRC-2015-0070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F7400014-8DF6-476B-A53C-EBB5AE296EBE}"/>
              </a:ext>
            </a:extLst>
          </p:cNvPr>
          <p:cNvSpPr txBox="1">
            <a:spLocks/>
          </p:cNvSpPr>
          <p:nvPr/>
        </p:nvSpPr>
        <p:spPr>
          <a:xfrm>
            <a:off x="11482196" y="6465981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fld id="{D57F1E4F-1CFF-5643-939E-02111984F565}" type="slidenum">
              <a:rPr lang="en-US" sz="1500" smtClean="0"/>
              <a:pPr defTabSz="914400">
                <a:spcAft>
                  <a:spcPts val="600"/>
                </a:spcAft>
              </a:pPr>
              <a:t>13</a:t>
            </a:fld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481392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838D1C0-513B-4013-AE5E-FBD2BF86F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084" y="2032829"/>
            <a:ext cx="6935880" cy="40821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3E127C-D2AF-44AB-BA9C-CA4D4DC86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9" y="447188"/>
            <a:ext cx="11034341" cy="970450"/>
          </a:xfrm>
        </p:spPr>
        <p:txBody>
          <a:bodyPr>
            <a:normAutofit fontScale="90000"/>
          </a:bodyPr>
          <a:lstStyle/>
          <a:p>
            <a:r>
              <a:rPr 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ody)"/>
              </a:rPr>
              <a:t>Additional information on the NRC Public Website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3EC2E76-584C-4BCF-8511-EC0BBC22D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7754" y="2553237"/>
            <a:ext cx="5611867" cy="425763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endParaRPr lang="en-US" sz="2400"/>
          </a:p>
          <a:p>
            <a:pPr marL="0" indent="0" algn="ctr">
              <a:buNone/>
            </a:pPr>
            <a:endParaRPr lang="en-US" sz="2400"/>
          </a:p>
          <a:p>
            <a:pPr marL="0" indent="0" algn="ctr">
              <a:buNone/>
            </a:pPr>
            <a:endParaRPr lang="en-US" sz="2400" b="1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  <a:latin typeface="Gill Sans MT (Headings)ody)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https://go.usa.gov/xzksC</a:t>
            </a:r>
            <a:endParaRPr lang="en-US" b="1">
              <a:solidFill>
                <a:schemeClr val="accent6">
                  <a:lumMod val="60000"/>
                  <a:lumOff val="40000"/>
                </a:schemeClr>
              </a:solidFill>
              <a:latin typeface="Gill Sans MT (Headings)ody)"/>
            </a:endParaRPr>
          </a:p>
          <a:p>
            <a:pPr marL="0" indent="0">
              <a:buNone/>
            </a:pPr>
            <a:endParaRPr lang="en-US">
              <a:latin typeface="Gill Sans MT (Headings)ody)"/>
            </a:endParaRPr>
          </a:p>
          <a:p>
            <a:pPr marL="0" indent="0">
              <a:buNone/>
            </a:pPr>
            <a:r>
              <a:rPr lang="en-US" sz="2400">
                <a:latin typeface="Gill Sans MT (Headings)ody)"/>
              </a:rPr>
              <a:t>Questions?</a:t>
            </a:r>
            <a:br>
              <a:rPr lang="en-US" sz="2400">
                <a:latin typeface="Gill Sans MT (Headings)ody)"/>
              </a:rPr>
            </a:br>
            <a:r>
              <a:rPr lang="en-US" sz="2400">
                <a:latin typeface="Gill Sans MT (Headings)ody)"/>
              </a:rPr>
              <a:t>Contact Dan Doyle</a:t>
            </a:r>
          </a:p>
          <a:p>
            <a:pPr marL="0" indent="0">
              <a:buNone/>
            </a:pPr>
            <a:r>
              <a:rPr lang="en-US" sz="2400">
                <a:solidFill>
                  <a:schemeClr val="accent6">
                    <a:lumMod val="60000"/>
                    <a:lumOff val="40000"/>
                  </a:schemeClr>
                </a:solidFill>
                <a:latin typeface="Gill Sans MT (Headings)ody)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Dan</a:t>
            </a:r>
            <a:r>
              <a:rPr lang="en-US" sz="2400">
                <a:solidFill>
                  <a:schemeClr val="accent6">
                    <a:lumMod val="60000"/>
                    <a:lumOff val="40000"/>
                  </a:schemeClr>
                </a:solidFill>
                <a:latin typeface="Gill Sans MT (Headings)ody)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sz="2400">
                <a:solidFill>
                  <a:schemeClr val="accent6">
                    <a:lumMod val="60000"/>
                    <a:lumOff val="40000"/>
                  </a:schemeClr>
                </a:solidFill>
                <a:latin typeface="Gill Sans MT (Headings)ody)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Doyle</a:t>
            </a:r>
            <a:r>
              <a:rPr lang="en-US" sz="2400">
                <a:solidFill>
                  <a:schemeClr val="accent6">
                    <a:lumMod val="60000"/>
                    <a:lumOff val="40000"/>
                  </a:schemeClr>
                </a:solidFill>
                <a:latin typeface="Gill Sans MT (Headings)ody)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@nrc.gov</a:t>
            </a:r>
            <a:r>
              <a:rPr lang="en-US" sz="2400">
                <a:solidFill>
                  <a:schemeClr val="accent6">
                    <a:lumMod val="60000"/>
                    <a:lumOff val="40000"/>
                  </a:schemeClr>
                </a:solidFill>
                <a:latin typeface="Gill Sans MT (Headings)ody)"/>
              </a:rPr>
              <a:t>, </a:t>
            </a:r>
            <a:r>
              <a:rPr lang="en-US" sz="2400">
                <a:latin typeface="Gill Sans MT (Headings)ody)"/>
              </a:rPr>
              <a:t>301-415-3748</a:t>
            </a:r>
          </a:p>
          <a:p>
            <a:pPr marL="0" indent="0">
              <a:buNone/>
            </a:pPr>
            <a:endParaRPr lang="en-US" sz="3200"/>
          </a:p>
          <a:p>
            <a:pPr marL="0" indent="0">
              <a:buNone/>
            </a:pPr>
            <a:endParaRPr lang="en-US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642590-B072-4ECF-A462-145DB96E52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9967" y="2380444"/>
            <a:ext cx="2097112" cy="2097112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6800ED0-4A25-49E4-ABDB-DD347F0B7E70}"/>
              </a:ext>
            </a:extLst>
          </p:cNvPr>
          <p:cNvSpPr txBox="1">
            <a:spLocks/>
          </p:cNvSpPr>
          <p:nvPr/>
        </p:nvSpPr>
        <p:spPr>
          <a:xfrm>
            <a:off x="11438455" y="6445746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fld id="{D57F1E4F-1CFF-5643-939E-02111984F565}" type="slidenum">
              <a:rPr lang="en-US" sz="1500" smtClean="0"/>
              <a:pPr defTabSz="914400">
                <a:spcAft>
                  <a:spcPts val="600"/>
                </a:spcAft>
              </a:pPr>
              <a:t>14</a:t>
            </a:fld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3503392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F07480C-A779-4663-AE53-3C6E58D69668}"/>
              </a:ext>
            </a:extLst>
          </p:cNvPr>
          <p:cNvSpPr txBox="1">
            <a:spLocks/>
          </p:cNvSpPr>
          <p:nvPr/>
        </p:nvSpPr>
        <p:spPr>
          <a:xfrm>
            <a:off x="926600" y="148270"/>
            <a:ext cx="11029616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b="1" i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ody)"/>
              </a:rPr>
              <a:t>Improving Decommissioning Process </a:t>
            </a: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ody)"/>
              </a:rPr>
              <a:t>– </a:t>
            </a:r>
            <a:r>
              <a:rPr lang="en-US" b="1" i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ody)"/>
              </a:rPr>
              <a:t>Guidance</a:t>
            </a:r>
            <a:endParaRPr lang="en-US" b="1">
              <a:latin typeface="Gill Sans MT (Headings)ody)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BB0B95F-AC13-41E4-AF10-31F82D542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4473" y="2241236"/>
            <a:ext cx="6797052" cy="4225816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400">
                <a:latin typeface="Gill Sans MT (Headings)ody)"/>
              </a:rPr>
              <a:t>NUREG-1757, “Consolidated Decommissioning Guidance” 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>
                <a:latin typeface="Gill Sans MT (Headings)ody)"/>
              </a:rPr>
              <a:t>Volume 1, Rev. 3, “Decommissioning Process for Materials Licensees”</a:t>
            </a:r>
            <a:r>
              <a:rPr lang="en-US" sz="2400" i="1">
                <a:latin typeface="Gill Sans MT (Headings)ody)"/>
              </a:rPr>
              <a:t> </a:t>
            </a:r>
            <a:r>
              <a:rPr lang="en-US" sz="2400" b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ody)"/>
              </a:rPr>
              <a:t>(to be issued as draft for public comment)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>
                <a:latin typeface="Gill Sans MT (Headings)ody)"/>
              </a:rPr>
              <a:t>Volume 2, Rev. 2, “Characterization, Survey, and Determination of Radiological Criteria” </a:t>
            </a:r>
            <a:r>
              <a:rPr lang="en-US" sz="2400" b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ody)"/>
              </a:rPr>
              <a:t>(to be finalized summer 2022)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400">
                <a:latin typeface="Gill Sans MT (Headings)ody)"/>
              </a:rPr>
              <a:t>NUREG-1575, Rev. 2, “Multi-Agency Radiation Survey and Site Investigation Manual (MARSSIM)” </a:t>
            </a:r>
            <a:r>
              <a:rPr lang="en-US" sz="2400" b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ody)"/>
              </a:rPr>
              <a:t>(to be finalized)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F53164-038B-4791-9F55-54B1BDE02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72871" y="5956137"/>
            <a:ext cx="544875" cy="365125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defTabSz="914400">
              <a:spcAft>
                <a:spcPts val="600"/>
              </a:spcAft>
            </a:pPr>
            <a:fld id="{D57F1E4F-1CFF-5643-939E-02111984F565}" type="slidenum">
              <a:rPr lang="en-US" smtClean="0"/>
              <a:pPr defTabSz="914400">
                <a:spcAft>
                  <a:spcPts val="600"/>
                </a:spcAft>
              </a:pPr>
              <a:t>15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6B5C4C-10CF-4733-B09D-C6A809A043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35" r="1" b="6597"/>
          <a:stretch/>
        </p:blipFill>
        <p:spPr>
          <a:xfrm>
            <a:off x="484210" y="2670982"/>
            <a:ext cx="2272755" cy="2762944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softEdge rad="6350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397D58-C8D3-4AB9-A093-AC71B2AB04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5783"/>
          <a:stretch/>
        </p:blipFill>
        <p:spPr>
          <a:xfrm>
            <a:off x="2541001" y="3818445"/>
            <a:ext cx="2178704" cy="2648607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softEdge rad="6350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556109-D6C3-4385-89ED-5EC6F500B6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94336" y="8642694"/>
            <a:ext cx="7981664" cy="1014412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C3F10A3-2A9C-407B-A041-3AE230FFF67D}"/>
              </a:ext>
            </a:extLst>
          </p:cNvPr>
          <p:cNvSpPr txBox="1">
            <a:spLocks/>
          </p:cNvSpPr>
          <p:nvPr/>
        </p:nvSpPr>
        <p:spPr>
          <a:xfrm>
            <a:off x="11438198" y="6467052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fld id="{D57F1E4F-1CFF-5643-939E-02111984F565}" type="slidenum">
              <a:rPr lang="en-US" sz="1500" smtClean="0"/>
              <a:pPr defTabSz="914400">
                <a:spcAft>
                  <a:spcPts val="600"/>
                </a:spcAft>
              </a:pPr>
              <a:t>15</a:t>
            </a:fld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15895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8F11A3-8F8D-4D02-BEEA-02B238376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07" y="333708"/>
            <a:ext cx="11167895" cy="136626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b="1" kern="1200" cap="none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ody)"/>
              </a:rPr>
              <a:t>Risk-Informing Decommissioning Inspection Oversight Guidance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087D321-CD33-4D54-9BD4-00F637A52D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4785394"/>
              </p:ext>
            </p:extLst>
          </p:nvPr>
        </p:nvGraphicFramePr>
        <p:xfrm>
          <a:off x="688105" y="2208050"/>
          <a:ext cx="5974672" cy="4113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CB875E-AFE9-4D2A-9A34-79B05358E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699F50C-BE38-4BD0-BA84-9B090E1F2B9B}" type="slidenum">
              <a:rPr lang="en-US" smtClean="0"/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B67147-EF40-4F91-B958-6DF863DD37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8708" y="2208050"/>
            <a:ext cx="2359652" cy="28382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Content Placeholder 9">
            <a:extLst>
              <a:ext uri="{FF2B5EF4-FFF2-40B4-BE49-F238E27FC236}">
                <a16:creationId xmlns:a16="http://schemas.microsoft.com/office/drawing/2014/main" id="{62FC2E93-3E70-4FDB-8448-7629588BE1B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9498505" y="2152895"/>
            <a:ext cx="2359652" cy="29485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2F632834-9B8B-465A-A7ED-4F86CC33EA4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5778" y="4506322"/>
            <a:ext cx="4502379" cy="22064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BD58E60-1D76-412D-9944-E48BF825C9F8}"/>
              </a:ext>
            </a:extLst>
          </p:cNvPr>
          <p:cNvSpPr txBox="1">
            <a:spLocks/>
          </p:cNvSpPr>
          <p:nvPr/>
        </p:nvSpPr>
        <p:spPr>
          <a:xfrm>
            <a:off x="11438455" y="6481896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fld id="{D57F1E4F-1CFF-5643-939E-02111984F565}" type="slidenum">
              <a:rPr lang="en-US" sz="1500" smtClean="0"/>
              <a:pPr defTabSz="914400">
                <a:spcAft>
                  <a:spcPts val="600"/>
                </a:spcAft>
              </a:pPr>
              <a:t>16</a:t>
            </a:fld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228335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73809-3BBB-40C4-824F-DB94BBBC0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852" y="252421"/>
            <a:ext cx="10089148" cy="988332"/>
          </a:xfrm>
        </p:spPr>
        <p:txBody>
          <a:bodyPr>
            <a:noAutofit/>
          </a:bodyPr>
          <a:lstStyle/>
          <a:p>
            <a:r>
              <a:rPr lang="en-US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"/>
                <a:cs typeface="Arial" panose="020B0604020202020204" pitchFamily="34" charset="0"/>
              </a:rPr>
              <a:t>Enhancing </a:t>
            </a:r>
            <a:r>
              <a:rPr lang="en-US" sz="3600" b="1" cap="none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"/>
                <a:cs typeface="Arial" panose="020B0604020202020204" pitchFamily="34" charset="0"/>
              </a:rPr>
              <a:t>Decommissioning Outreach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D913E-ACD2-443F-9C3A-F055482001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6624" y="3122621"/>
            <a:ext cx="5178000" cy="2870200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400">
                <a:latin typeface="Gill Sans MT (Headings)"/>
                <a:cs typeface="Arial" panose="020B0604020202020204" pitchFamily="34" charset="0"/>
              </a:rPr>
              <a:t>New webpage on NRC.GOV</a:t>
            </a:r>
          </a:p>
          <a:p>
            <a:pPr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400">
                <a:latin typeface="Gill Sans MT (Headings)"/>
                <a:cs typeface="Arial" panose="020B0604020202020204" pitchFamily="34" charset="0"/>
              </a:rPr>
              <a:t>Keep up-to-date on upcoming workshops and guidance releases</a:t>
            </a:r>
          </a:p>
        </p:txBody>
      </p:sp>
      <p:pic>
        <p:nvPicPr>
          <p:cNvPr id="12" name="Content Placeholder 11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E38534A7-731A-4F4E-B927-2584374260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71724" y="2356056"/>
            <a:ext cx="5422900" cy="153313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2007ECB-AB60-4508-8F02-AD22FF905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8455" y="6458427"/>
            <a:ext cx="753545" cy="365125"/>
          </a:xfrm>
        </p:spPr>
        <p:txBody>
          <a:bodyPr vert="horz" lIns="91440" tIns="45720" rIns="91440" bIns="45720" rtlCol="0" anchor="b">
            <a:noAutofit/>
          </a:bodyPr>
          <a:lstStyle/>
          <a:p>
            <a:pPr defTabSz="914400">
              <a:spcAft>
                <a:spcPts val="600"/>
              </a:spcAft>
            </a:pPr>
            <a:fld id="{D57F1E4F-1CFF-5643-939E-02111984F565}" type="slidenum">
              <a:rPr lang="en-US" sz="1500" smtClean="0"/>
              <a:pPr defTabSz="914400">
                <a:spcAft>
                  <a:spcPts val="600"/>
                </a:spcAft>
              </a:pPr>
              <a:t>17</a:t>
            </a:fld>
            <a:endParaRPr lang="en-US" sz="15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E568F0-7BAE-4871-A7AA-2CF66992BDE9}"/>
              </a:ext>
            </a:extLst>
          </p:cNvPr>
          <p:cNvSpPr txBox="1"/>
          <p:nvPr/>
        </p:nvSpPr>
        <p:spPr>
          <a:xfrm>
            <a:off x="2751295" y="6179324"/>
            <a:ext cx="95363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accent6">
                    <a:lumMod val="60000"/>
                    <a:lumOff val="40000"/>
                  </a:schemeClr>
                </a:solidFill>
                <a:latin typeface="Gill Sans MT (Headings)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https://www.nrc.gov/waste/decommissioning/whats-new.html</a:t>
            </a:r>
            <a:endParaRPr lang="en-US" sz="2400">
              <a:solidFill>
                <a:schemeClr val="accent6">
                  <a:lumMod val="60000"/>
                  <a:lumOff val="40000"/>
                </a:schemeClr>
              </a:solidFill>
              <a:latin typeface="Gill Sans MT (Headings)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869E72-0B88-4551-97B3-E37EBDE191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9048" y="2138822"/>
            <a:ext cx="4587448" cy="38539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7367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653154-684F-41B9-BD41-439E11F21486}"/>
              </a:ext>
            </a:extLst>
          </p:cNvPr>
          <p:cNvSpPr txBox="1"/>
          <p:nvPr/>
        </p:nvSpPr>
        <p:spPr>
          <a:xfrm>
            <a:off x="8410751" y="1940423"/>
            <a:ext cx="50253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Follow @NRCgov</a:t>
            </a:r>
          </a:p>
          <a:p>
            <a:endParaRPr lang="en-US"/>
          </a:p>
        </p:txBody>
      </p:sp>
      <p:pic>
        <p:nvPicPr>
          <p:cNvPr id="8" name="Picture 7" descr="Logo, ico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87C8594A-27A9-4F5A-AA08-C952B5BA63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777447" y="2602056"/>
            <a:ext cx="795266" cy="740480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1D29E53F-3276-455D-9E93-B8396BF620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833235" y="2602056"/>
            <a:ext cx="921967" cy="740480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hlinkClick r:id="rId9"/>
            <a:extLst>
              <a:ext uri="{FF2B5EF4-FFF2-40B4-BE49-F238E27FC236}">
                <a16:creationId xmlns:a16="http://schemas.microsoft.com/office/drawing/2014/main" id="{CA58B7F1-75E0-4BC7-95CF-35C489BB91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650515" y="3630499"/>
            <a:ext cx="1049129" cy="976854"/>
          </a:xfrm>
          <a:prstGeom prst="rect">
            <a:avLst/>
          </a:prstGeom>
        </p:spPr>
      </p:pic>
      <p:pic>
        <p:nvPicPr>
          <p:cNvPr id="24" name="Picture 23">
            <a:hlinkClick r:id="rId12"/>
            <a:extLst>
              <a:ext uri="{FF2B5EF4-FFF2-40B4-BE49-F238E27FC236}">
                <a16:creationId xmlns:a16="http://schemas.microsoft.com/office/drawing/2014/main" id="{7B1D9090-DFC2-4449-BAE9-BEB6F7307A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9927543" y="3706615"/>
            <a:ext cx="733350" cy="73335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574226A-6DD6-484A-B8A2-814242B54974}"/>
              </a:ext>
            </a:extLst>
          </p:cNvPr>
          <p:cNvSpPr txBox="1"/>
          <p:nvPr/>
        </p:nvSpPr>
        <p:spPr>
          <a:xfrm>
            <a:off x="7319922" y="281564"/>
            <a:ext cx="210431" cy="63984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59950D-85DA-4109-8396-E8E223F98E62}"/>
              </a:ext>
            </a:extLst>
          </p:cNvPr>
          <p:cNvSpPr txBox="1"/>
          <p:nvPr/>
        </p:nvSpPr>
        <p:spPr>
          <a:xfrm>
            <a:off x="7861730" y="5011137"/>
            <a:ext cx="4131625" cy="101566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Gill Sans MT (Headings)ody)"/>
              </a:rPr>
              <a:t>To subscribe to e-mail updates: </a:t>
            </a:r>
            <a:r>
              <a:rPr lang="en-US" sz="2000">
                <a:solidFill>
                  <a:schemeClr val="accent6">
                    <a:lumMod val="60000"/>
                    <a:lumOff val="40000"/>
                  </a:schemeClr>
                </a:solidFill>
                <a:latin typeface="Gill Sans MT (Headings)ody)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https://www.nrc.gov/public-involve/listserver.html#lyris</a:t>
            </a:r>
            <a:r>
              <a:rPr lang="en-US" sz="2000">
                <a:solidFill>
                  <a:schemeClr val="accent6">
                    <a:lumMod val="60000"/>
                    <a:lumOff val="40000"/>
                  </a:schemeClr>
                </a:solidFill>
              </a:rPr>
              <a:t>	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D38871B1-F93D-4C90-8C21-6D3F674E4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8455" y="6497430"/>
            <a:ext cx="753545" cy="365125"/>
          </a:xfrm>
        </p:spPr>
        <p:txBody>
          <a:bodyPr vert="horz" lIns="91440" tIns="45720" rIns="91440" bIns="45720" rtlCol="0" anchor="b">
            <a:noAutofit/>
          </a:bodyPr>
          <a:lstStyle/>
          <a:p>
            <a:pPr defTabSz="914400">
              <a:spcAft>
                <a:spcPts val="600"/>
              </a:spcAft>
            </a:pPr>
            <a:fld id="{D57F1E4F-1CFF-5643-939E-02111984F565}" type="slidenum">
              <a:rPr lang="en-US" sz="1500" smtClean="0"/>
              <a:pPr defTabSz="914400">
                <a:spcAft>
                  <a:spcPts val="600"/>
                </a:spcAft>
              </a:pPr>
              <a:t>18</a:t>
            </a:fld>
            <a:endParaRPr lang="en-US" sz="150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5D0D145-2194-4352-B001-30F2FF66A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0635" y="391630"/>
            <a:ext cx="5342513" cy="988332"/>
          </a:xfrm>
        </p:spPr>
        <p:txBody>
          <a:bodyPr>
            <a:noAutofit/>
          </a:bodyPr>
          <a:lstStyle/>
          <a:p>
            <a:pPr algn="l"/>
            <a:r>
              <a:rPr lang="en-US" sz="3600" b="1" cap="none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ody)"/>
                <a:cs typeface="Arial" panose="020B0604020202020204" pitchFamily="34" charset="0"/>
              </a:rPr>
              <a:t>Questions/Comments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AB72B9EE-6BEE-418C-9BA9-55C9F1448047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rgbClr val="3494BA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508417" y="2536562"/>
            <a:ext cx="3806805" cy="380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7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E553324-C1D7-4037-B5AE-DCACE5B663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49861" y="2929435"/>
            <a:ext cx="6114336" cy="2893141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1" fontAlgn="base">
              <a:spcAft>
                <a:spcPts val="1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800" b="1">
                <a:latin typeface="Gill Sans MT (Headings)ody)"/>
              </a:rPr>
              <a:t> Low-Level Waste (LLW)</a:t>
            </a:r>
          </a:p>
          <a:p>
            <a:pPr lvl="1" fontAlgn="base">
              <a:spcAft>
                <a:spcPts val="1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800" b="1">
                <a:latin typeface="Gill Sans MT (Headings)ody)"/>
              </a:rPr>
              <a:t> Decommissioning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92DAFE-EE2E-4A2F-A455-A02D78DE42D3}"/>
              </a:ext>
            </a:extLst>
          </p:cNvPr>
          <p:cNvSpPr/>
          <p:nvPr/>
        </p:nvSpPr>
        <p:spPr>
          <a:xfrm>
            <a:off x="1324746" y="574225"/>
            <a:ext cx="98322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750"/>
              </a:spcBef>
              <a:spcAft>
                <a:spcPts val="750"/>
              </a:spcAft>
            </a:pPr>
            <a:r>
              <a:rPr lang="en-US" sz="36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"/>
                <a:ea typeface="Times New Roman" panose="02020603050405020304" pitchFamily="18" charset="0"/>
              </a:rPr>
              <a:t>Regulatory Topics</a:t>
            </a:r>
            <a:endParaRPr lang="en-US" sz="16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 (Headings)"/>
              <a:ea typeface="Calibri" panose="020F0502020204030204" pitchFamily="34" charset="0"/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D9FEB0AD-5FFD-4559-A360-183C60834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8455" y="6492875"/>
            <a:ext cx="753545" cy="365125"/>
          </a:xfrm>
        </p:spPr>
        <p:txBody>
          <a:bodyPr/>
          <a:lstStyle/>
          <a:p>
            <a:fld id="{D57F1E4F-1CFF-5643-939E-217C01CDF565}" type="slidenum">
              <a:rPr lang="en-US" sz="1500" smtClean="0"/>
              <a:pPr/>
              <a:t>2</a:t>
            </a:fld>
            <a:endParaRPr lang="en-US" sz="150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C3B8651B-5643-4215-9D85-607EEFA8E7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73555" b="-1"/>
          <a:stretch/>
        </p:blipFill>
        <p:spPr>
          <a:xfrm>
            <a:off x="0" y="5580529"/>
            <a:ext cx="12192000" cy="127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33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BC258-A2DE-4576-AE3F-B46FD06157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0" y="803563"/>
            <a:ext cx="10572000" cy="903826"/>
          </a:xfrm>
        </p:spPr>
        <p:txBody>
          <a:bodyPr/>
          <a:lstStyle/>
          <a:p>
            <a:pPr algn="ctr"/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"/>
              </a:rPr>
              <a:t>NRC’S LLW Program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818CDE-CEF3-4982-B181-2FEEB788A1E5}"/>
              </a:ext>
            </a:extLst>
          </p:cNvPr>
          <p:cNvSpPr txBox="1"/>
          <p:nvPr/>
        </p:nvSpPr>
        <p:spPr>
          <a:xfrm>
            <a:off x="1804670" y="3061479"/>
            <a:ext cx="6558116" cy="46166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i="1">
                <a:latin typeface="Gill Sans MT (Headings)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https://www.nrc.gov/waste.html</a:t>
            </a:r>
            <a:endParaRPr lang="en-US" sz="2400" b="1" i="1">
              <a:latin typeface="Gill Sans MT (Headings)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BA54CB-9006-4F78-BB51-E0952BEC5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3524" y="1881201"/>
            <a:ext cx="3805909" cy="2822222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63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17CD3CB0-9888-4D4C-9BE3-CDB8A0CB5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8455" y="6492875"/>
            <a:ext cx="753545" cy="365125"/>
          </a:xfrm>
        </p:spPr>
        <p:txBody>
          <a:bodyPr/>
          <a:lstStyle/>
          <a:p>
            <a:fld id="{D57F1E4F-1CFF-5643-939E-217C01CDF565}" type="slidenum">
              <a:rPr lang="en-US" sz="1500" smtClean="0"/>
              <a:pPr/>
              <a:t>3</a:t>
            </a:fld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2515563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5560F0A-1B17-4281-B7CC-F822E87C10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417141"/>
              </p:ext>
            </p:extLst>
          </p:nvPr>
        </p:nvGraphicFramePr>
        <p:xfrm>
          <a:off x="0" y="1762894"/>
          <a:ext cx="12192001" cy="509510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876365">
                  <a:extLst>
                    <a:ext uri="{9D8B030D-6E8A-4147-A177-3AD203B41FA5}">
                      <a16:colId xmlns:a16="http://schemas.microsoft.com/office/drawing/2014/main" val="3904152672"/>
                    </a:ext>
                  </a:extLst>
                </a:gridCol>
                <a:gridCol w="817334">
                  <a:extLst>
                    <a:ext uri="{9D8B030D-6E8A-4147-A177-3AD203B41FA5}">
                      <a16:colId xmlns:a16="http://schemas.microsoft.com/office/drawing/2014/main" val="761655844"/>
                    </a:ext>
                  </a:extLst>
                </a:gridCol>
                <a:gridCol w="5498302">
                  <a:extLst>
                    <a:ext uri="{9D8B030D-6E8A-4147-A177-3AD203B41FA5}">
                      <a16:colId xmlns:a16="http://schemas.microsoft.com/office/drawing/2014/main" val="444241473"/>
                    </a:ext>
                  </a:extLst>
                </a:gridCol>
              </a:tblGrid>
              <a:tr h="376480">
                <a:tc>
                  <a:txBody>
                    <a:bodyPr/>
                    <a:lstStyle/>
                    <a:p>
                      <a:pPr marL="67945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Task</a:t>
                      </a:r>
                      <a:endParaRPr lang="en-US" sz="18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Priority</a:t>
                      </a:r>
                      <a:endParaRPr lang="en-US" sz="18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Status</a:t>
                      </a:r>
                      <a:endParaRPr lang="en-US" sz="18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217029"/>
                  </a:ext>
                </a:extLst>
              </a:tr>
              <a:tr h="445370">
                <a:tc>
                  <a:txBody>
                    <a:bodyPr/>
                    <a:lstStyle/>
                    <a:p>
                      <a:pPr marL="67945" marR="16002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1.</a:t>
                      </a:r>
                      <a:r>
                        <a:rPr lang="en-US" sz="1400" b="0" spc="5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Complete and</a:t>
                      </a:r>
                      <a:r>
                        <a:rPr lang="en-US" sz="1400" b="0" spc="5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Implement Site-Specific</a:t>
                      </a:r>
                      <a:r>
                        <a:rPr lang="en-US" sz="1400" b="0" spc="-295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Analysis</a:t>
                      </a:r>
                      <a:r>
                        <a:rPr lang="en-US" sz="1400" b="0" spc="-5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Rulemaking</a:t>
                      </a:r>
                      <a:endParaRPr lang="en-US" sz="1400" b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High</a:t>
                      </a:r>
                      <a:endParaRPr lang="en-US" sz="1400" b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On Hold-</a:t>
                      </a:r>
                      <a:r>
                        <a:rPr lang="en-US" sz="1400" b="0" u="sng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SECY-20-0098</a:t>
                      </a:r>
                      <a:r>
                        <a:rPr lang="en-US" sz="1400" b="0" u="sng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(Awaiting Commission  Direction)</a:t>
                      </a:r>
                    </a:p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400" b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397501"/>
                  </a:ext>
                </a:extLst>
              </a:tr>
              <a:tr h="520223"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2.</a:t>
                      </a:r>
                      <a:r>
                        <a:rPr lang="en-US" sz="1400" b="0" spc="5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Address update to the</a:t>
                      </a:r>
                      <a:r>
                        <a:rPr lang="en-US" sz="1400" b="0" spc="-3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10 CFR Part 61 Waste</a:t>
                      </a:r>
                      <a:r>
                        <a:rPr lang="en-US" sz="1400" b="0" spc="5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Classification</a:t>
                      </a:r>
                      <a:r>
                        <a:rPr lang="en-US" sz="1400" b="0" spc="-5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Tables</a:t>
                      </a:r>
                      <a:endParaRPr lang="en-US" sz="1400" b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7810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High</a:t>
                      </a:r>
                      <a:endParaRPr lang="en-US" sz="1400" b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No action-(Awaiting task 1 completion)</a:t>
                      </a:r>
                    </a:p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400" b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087917"/>
                  </a:ext>
                </a:extLst>
              </a:tr>
              <a:tr h="668055">
                <a:tc>
                  <a:txBody>
                    <a:bodyPr/>
                    <a:lstStyle/>
                    <a:p>
                      <a:pPr marL="67945" marR="1905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3.</a:t>
                      </a:r>
                      <a:r>
                        <a:rPr lang="en-US" sz="1400" b="0" spc="5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Implement the</a:t>
                      </a:r>
                      <a:r>
                        <a:rPr lang="en-US" sz="1400" b="0" spc="5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Updated Concentration</a:t>
                      </a:r>
                      <a:r>
                        <a:rPr lang="en-US" sz="1400" b="0" spc="-3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Averaging and</a:t>
                      </a:r>
                      <a:r>
                        <a:rPr lang="en-US" sz="1400" b="0" spc="5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Encapsulation</a:t>
                      </a:r>
                      <a:r>
                        <a:rPr lang="en-US" sz="1400" b="0" spc="-5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BTP</a:t>
                      </a:r>
                      <a:endParaRPr lang="en-US" sz="1400" b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7810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High</a:t>
                      </a:r>
                      <a:endParaRPr lang="en-US" sz="1400" b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Completed Training in March 2016 (</a:t>
                      </a:r>
                      <a:r>
                        <a:rPr lang="en-US" sz="1400" b="0" u="sng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https://www.nrc.gov/waste/llw-disposal/llw-pa/llw-btp.html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)</a:t>
                      </a:r>
                    </a:p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400" b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944334"/>
                  </a:ext>
                </a:extLst>
              </a:tr>
              <a:tr h="510125"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4.</a:t>
                      </a:r>
                      <a:r>
                        <a:rPr lang="en-US" sz="1400" b="0" spc="5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Prepare a regulatory</a:t>
                      </a:r>
                      <a:r>
                        <a:rPr lang="en-US" sz="1400" b="0" spc="-3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basis and conduct</a:t>
                      </a:r>
                      <a:r>
                        <a:rPr lang="en-US" sz="1400" b="0" spc="5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potential rulemaking for</a:t>
                      </a:r>
                      <a:r>
                        <a:rPr lang="en-US" sz="1400" b="0" spc="-295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GTCC and transuranic</a:t>
                      </a:r>
                      <a:r>
                        <a:rPr lang="en-US" sz="1400" b="0" spc="5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waste</a:t>
                      </a:r>
                      <a:r>
                        <a:rPr lang="en-US" sz="1400" b="0" spc="-5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disposal</a:t>
                      </a:r>
                      <a:endParaRPr lang="en-US" sz="1400" b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High</a:t>
                      </a:r>
                      <a:endParaRPr lang="en-US" sz="1400" b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Regulatory Basis Completed/ Rulemaking On Hold (See Task 1)</a:t>
                      </a:r>
                    </a:p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400" b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749337"/>
                  </a:ext>
                </a:extLst>
              </a:tr>
              <a:tr h="668055">
                <a:tc>
                  <a:txBody>
                    <a:bodyPr/>
                    <a:lstStyle/>
                    <a:p>
                      <a:pPr marL="67945" marR="1397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5.</a:t>
                      </a:r>
                      <a:r>
                        <a:rPr lang="en-US" sz="1400" b="0" spc="5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Finalize internal</a:t>
                      </a:r>
                      <a:r>
                        <a:rPr lang="en-US" sz="1400" b="0" spc="5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procedure/Standard</a:t>
                      </a:r>
                      <a:r>
                        <a:rPr lang="en-US" sz="1400" b="0" spc="5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Review</a:t>
                      </a:r>
                      <a:r>
                        <a:rPr lang="en-US" sz="1400" b="0" spc="-25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Plan</a:t>
                      </a:r>
                      <a:r>
                        <a:rPr lang="en-US" sz="1400" b="0" spc="-15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for</a:t>
                      </a:r>
                      <a:r>
                        <a:rPr lang="en-US" sz="1400" b="0" spc="-2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10</a:t>
                      </a:r>
                      <a:r>
                        <a:rPr lang="en-US" sz="1400" b="0" spc="-25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CFR</a:t>
                      </a:r>
                    </a:p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§</a:t>
                      </a:r>
                      <a:r>
                        <a:rPr lang="en-US" sz="1400" b="0" spc="-5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20.2002</a:t>
                      </a:r>
                      <a:r>
                        <a:rPr lang="en-US" sz="1400" b="0" spc="-5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requests</a:t>
                      </a:r>
                      <a:r>
                        <a:rPr lang="en-US" sz="1400" b="0" spc="-5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to improve alternate</a:t>
                      </a:r>
                      <a:r>
                        <a:rPr lang="en-US" sz="1400" b="0" spc="-295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disposal</a:t>
                      </a:r>
                      <a:r>
                        <a:rPr lang="en-US" sz="1400" b="0" spc="-1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process</a:t>
                      </a:r>
                      <a:endParaRPr lang="en-US" sz="1400" b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22669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High</a:t>
                      </a:r>
                      <a:endParaRPr lang="en-US" sz="1400" b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Completed-(</a:t>
                      </a:r>
                      <a:r>
                        <a:rPr lang="en-US" sz="1400" b="0" u="sng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https://www.nrc.gov/waste/llw-disposal/very-llw.html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)</a:t>
                      </a:r>
                    </a:p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400" b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141258"/>
                  </a:ext>
                </a:extLst>
              </a:tr>
              <a:tr h="668055">
                <a:tc>
                  <a:txBody>
                    <a:bodyPr/>
                    <a:lstStyle/>
                    <a:p>
                      <a:pPr marL="67945" marR="6604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6.</a:t>
                      </a:r>
                      <a:r>
                        <a:rPr lang="en-US" sz="1400" b="0" spc="5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Update NUREG/BR-</a:t>
                      </a:r>
                      <a:r>
                        <a:rPr lang="en-US" sz="1400" b="0" spc="5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0204, Rev. 2 (July 1998),</a:t>
                      </a:r>
                      <a:r>
                        <a:rPr lang="en-US" sz="1400" b="0" spc="-3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“Instructions for</a:t>
                      </a:r>
                      <a:r>
                        <a:rPr lang="en-US" sz="1400" b="0" spc="5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Completing NRC’s</a:t>
                      </a:r>
                      <a:r>
                        <a:rPr lang="en-US" sz="1400" b="0" spc="5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Uniform Low-Level</a:t>
                      </a:r>
                      <a:r>
                        <a:rPr lang="en-US" sz="1400" b="0" spc="5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Radioactive Waste</a:t>
                      </a:r>
                      <a:r>
                        <a:rPr lang="en-US" sz="1400" b="0" spc="5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Manifest”</a:t>
                      </a:r>
                      <a:endParaRPr lang="en-US" sz="1400" b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HIgh</a:t>
                      </a:r>
                      <a:endParaRPr lang="en-US" sz="1400" b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Completed Published NUREG/BR-0204, Rev 3, </a:t>
                      </a:r>
                      <a:r>
                        <a:rPr lang="en-US" sz="1400" b="0" u="sng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https://www.nrc.gov/waste/llw-disposal/llw-pa/llw-uwm.html</a:t>
                      </a:r>
                      <a:endParaRPr lang="en-US" sz="1400" b="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239165"/>
                  </a:ext>
                </a:extLst>
              </a:tr>
              <a:tr h="348003"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7.</a:t>
                      </a:r>
                      <a:r>
                        <a:rPr lang="en-US" sz="1400" b="0" spc="5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Perform VLLW Scoping </a:t>
                      </a:r>
                      <a:r>
                        <a:rPr lang="en-US" sz="1400" b="0" spc="-295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Study</a:t>
                      </a:r>
                      <a:endParaRPr lang="en-US" sz="1400" b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Medium</a:t>
                      </a:r>
                      <a:endParaRPr lang="en-US" sz="1400" b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Completed- Issued </a:t>
                      </a:r>
                      <a:r>
                        <a:rPr lang="en-US" sz="1400" b="0" u="sng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SECY-21-0057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(June 1, 2021)</a:t>
                      </a:r>
                      <a:endParaRPr lang="en-US" sz="1400" b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4397866"/>
                  </a:ext>
                </a:extLst>
              </a:tr>
              <a:tr h="222685">
                <a:tc>
                  <a:txBody>
                    <a:bodyPr/>
                    <a:lstStyle/>
                    <a:p>
                      <a:pPr marL="67945" marR="50292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8.</a:t>
                      </a:r>
                      <a:r>
                        <a:rPr lang="en-US" sz="1400" b="0" spc="5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Update and</a:t>
                      </a:r>
                      <a:r>
                        <a:rPr lang="en-US" sz="1400" b="0" spc="5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consolidate</a:t>
                      </a:r>
                      <a:r>
                        <a:rPr lang="en-US" sz="1400" b="0" spc="-75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LLRW</a:t>
                      </a:r>
                      <a:r>
                        <a:rPr lang="en-US" sz="1400" b="0" spc="-29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guidance into one</a:t>
                      </a:r>
                      <a:r>
                        <a:rPr lang="en-US" sz="1400" b="0" spc="-295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NUREG</a:t>
                      </a:r>
                      <a:endParaRPr lang="en-US" sz="1400" b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Medium</a:t>
                      </a:r>
                      <a:endParaRPr lang="en-US" sz="1400" b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No Action</a:t>
                      </a:r>
                      <a:endParaRPr lang="en-US" sz="1400" b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512141"/>
                  </a:ext>
                </a:extLst>
              </a:tr>
              <a:tr h="445370">
                <a:tc>
                  <a:txBody>
                    <a:bodyPr/>
                    <a:lstStyle/>
                    <a:p>
                      <a:pPr marL="67945" marR="1079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9.</a:t>
                      </a:r>
                      <a:r>
                        <a:rPr lang="en-US" sz="1400" b="0" spc="5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Examine the need for</a:t>
                      </a:r>
                      <a:r>
                        <a:rPr lang="en-US" sz="1400" b="0" spc="-295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guidance on defining</a:t>
                      </a:r>
                      <a:r>
                        <a:rPr lang="en-US" sz="1400" b="0" spc="5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when radioactive</a:t>
                      </a:r>
                      <a:r>
                        <a:rPr lang="en-US" sz="1400" b="0" spc="5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material</a:t>
                      </a:r>
                      <a:r>
                        <a:rPr lang="en-US" sz="1400" b="0" spc="-4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becomes</a:t>
                      </a:r>
                      <a:r>
                        <a:rPr lang="en-US" sz="1400" b="0" spc="-4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LLRW</a:t>
                      </a:r>
                      <a:endParaRPr lang="en-US" sz="1400" b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Low</a:t>
                      </a:r>
                      <a:endParaRPr lang="en-US" sz="1400" b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No Action</a:t>
                      </a:r>
                      <a:endParaRPr lang="en-US" sz="1400" b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512340"/>
                  </a:ext>
                </a:extLst>
              </a:tr>
              <a:tr h="222685">
                <a:tc>
                  <a:txBody>
                    <a:bodyPr/>
                    <a:lstStyle/>
                    <a:p>
                      <a:pPr marL="67945" marR="22161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10.</a:t>
                      </a:r>
                      <a:r>
                        <a:rPr lang="en-US" sz="1400" b="0" spc="5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Develop and</a:t>
                      </a:r>
                      <a:r>
                        <a:rPr lang="en-US" sz="1400" b="0" spc="5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implement the national</a:t>
                      </a:r>
                      <a:r>
                        <a:rPr lang="en-US" sz="1400" b="0" spc="-295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waste</a:t>
                      </a:r>
                      <a:r>
                        <a:rPr lang="en-US" sz="1400" b="0" spc="-1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tracking</a:t>
                      </a:r>
                      <a:r>
                        <a:rPr lang="en-US" sz="1400" b="0" spc="-1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system</a:t>
                      </a:r>
                      <a:endParaRPr lang="en-US" sz="1400" b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Low</a:t>
                      </a:r>
                      <a:endParaRPr lang="en-US" sz="1400" b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No Action</a:t>
                      </a:r>
                      <a:endParaRPr lang="en-US" sz="1400" b="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25824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3DE39017-0C4C-4E6F-AFF4-6A89E7BF4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4913" y="-3568501"/>
            <a:ext cx="450636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Updated Prioritized Tasks from the LLRW Programmatic Assessment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695EE38-5299-4F33-BAA2-0D14A0F62350}"/>
              </a:ext>
            </a:extLst>
          </p:cNvPr>
          <p:cNvSpPr txBox="1">
            <a:spLocks/>
          </p:cNvSpPr>
          <p:nvPr/>
        </p:nvSpPr>
        <p:spPr bwMode="auto">
          <a:xfrm>
            <a:off x="2345963" y="592831"/>
            <a:ext cx="8373979" cy="119274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/>
            <a:r>
              <a:rPr 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"/>
                <a:cs typeface="Arial" panose="020B0604020202020204" pitchFamily="34" charset="0"/>
              </a:rPr>
              <a:t>LLW Programmatic Assessment</a:t>
            </a:r>
            <a:endParaRPr lang="en-US" sz="3600" b="1" i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 (Headings)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A24E14-C341-4515-89FF-EBC50BFE09E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58314" y="145030"/>
            <a:ext cx="2333686" cy="17778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1699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11D18-6C2B-2A45-973D-89CDBA793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2289" y="6090313"/>
            <a:ext cx="838199" cy="767687"/>
          </a:xfrm>
        </p:spPr>
        <p:txBody>
          <a:bodyPr/>
          <a:lstStyle/>
          <a:p>
            <a:fld id="{437C3F23-D513-D349-B4C4-08D51C5D805D}" type="slidenum">
              <a:rPr lang="en-US" sz="1500" smtClean="0"/>
              <a:t>5</a:t>
            </a:fld>
            <a:endParaRPr lang="en-US" sz="150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C6AD9DA-3616-4CFA-8F0D-636EA6B28577}"/>
              </a:ext>
            </a:extLst>
          </p:cNvPr>
          <p:cNvSpPr txBox="1">
            <a:spLocks/>
          </p:cNvSpPr>
          <p:nvPr/>
        </p:nvSpPr>
        <p:spPr>
          <a:xfrm>
            <a:off x="641002" y="296949"/>
            <a:ext cx="10450285" cy="14077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"/>
              </a:rPr>
              <a:t>LLW Rulemakings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D3FF3E-EECE-4715-A496-996733431CC7}"/>
              </a:ext>
            </a:extLst>
          </p:cNvPr>
          <p:cNvSpPr txBox="1"/>
          <p:nvPr/>
        </p:nvSpPr>
        <p:spPr>
          <a:xfrm>
            <a:off x="5707335" y="2879621"/>
            <a:ext cx="6462503" cy="3117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bg2">
                  <a:lumMod val="50000"/>
                </a:schemeClr>
              </a:buClr>
              <a:buSzPct val="80000"/>
            </a:pPr>
            <a:r>
              <a:rPr lang="en-US" sz="2400" b="1">
                <a:latin typeface="Gill Sans MT (Headings)"/>
                <a:ea typeface="+mj-ea"/>
                <a:cs typeface="+mj-cs"/>
              </a:rPr>
              <a:t>Combine these efforts to address overlapping technical requirements, streamline stakeholder outreach, and gain efficiency in proceeding as one rulemaking activity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sz="2000">
              <a:latin typeface="+mj-lt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898DA2-5BB3-49B8-B9CC-88AED2703022}"/>
              </a:ext>
            </a:extLst>
          </p:cNvPr>
          <p:cNvSpPr txBox="1"/>
          <p:nvPr/>
        </p:nvSpPr>
        <p:spPr>
          <a:xfrm>
            <a:off x="5707335" y="5169949"/>
            <a:ext cx="5432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>
                  <a:lumMod val="50000"/>
                </a:schemeClr>
              </a:buClr>
              <a:buSzPct val="80000"/>
            </a:pPr>
            <a:r>
              <a:rPr lang="en-US" sz="2400" b="1">
                <a:latin typeface="Gill Sans MT (Headings)"/>
              </a:rPr>
              <a:t>Waiting for Commission Direction on </a:t>
            </a:r>
            <a:r>
              <a:rPr lang="en-US" sz="2400" b="1">
                <a:latin typeface="Gill Sans MT (Headings)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SECY-20-0098</a:t>
            </a:r>
            <a:endParaRPr lang="en-US" sz="2400" b="1">
              <a:latin typeface="Gill Sans MT (Headings)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BF65138-DC08-4668-81AC-DBCBBCA3EBE7}"/>
              </a:ext>
            </a:extLst>
          </p:cNvPr>
          <p:cNvSpPr txBox="1">
            <a:spLocks/>
          </p:cNvSpPr>
          <p:nvPr/>
        </p:nvSpPr>
        <p:spPr>
          <a:xfrm>
            <a:off x="825062" y="939161"/>
            <a:ext cx="10541876" cy="11686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"/>
              </a:rPr>
              <a:t>Part 61 and GTCC/TRU Rulemakings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31F9F0-6632-4E3A-A789-AFC5769733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20815" y="2416148"/>
            <a:ext cx="3557200" cy="39228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2B98B56C-E0A7-4C17-9388-4FD51071E715}"/>
              </a:ext>
            </a:extLst>
          </p:cNvPr>
          <p:cNvSpPr/>
          <p:nvPr/>
        </p:nvSpPr>
        <p:spPr>
          <a:xfrm>
            <a:off x="4729335" y="3532587"/>
            <a:ext cx="894172" cy="3827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86E9435-44EB-4B0D-AADA-8E630E220F02}"/>
              </a:ext>
            </a:extLst>
          </p:cNvPr>
          <p:cNvSpPr/>
          <p:nvPr/>
        </p:nvSpPr>
        <p:spPr>
          <a:xfrm>
            <a:off x="4732039" y="5340085"/>
            <a:ext cx="894172" cy="3827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63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11D18-6C2B-2A45-973D-89CDBA793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1" y="6090313"/>
            <a:ext cx="838199" cy="767687"/>
          </a:xfrm>
        </p:spPr>
        <p:txBody>
          <a:bodyPr/>
          <a:lstStyle/>
          <a:p>
            <a:fld id="{437C3F23-D513-D349-B4C4-08D51C5D805D}" type="slidenum">
              <a:rPr lang="en-US" sz="1500" smtClean="0"/>
              <a:t>6</a:t>
            </a:fld>
            <a:endParaRPr lang="en-US" sz="15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D56597-6576-42A5-84C6-7BAF45944123}"/>
              </a:ext>
            </a:extLst>
          </p:cNvPr>
          <p:cNvSpPr txBox="1"/>
          <p:nvPr/>
        </p:nvSpPr>
        <p:spPr>
          <a:xfrm>
            <a:off x="2947170" y="2133600"/>
            <a:ext cx="9324896" cy="4232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tx1">
                  <a:lumMod val="95000"/>
                </a:schemeClr>
              </a:buClr>
              <a:buSzPct val="80000"/>
              <a:buFont typeface="Wingdings" panose="05000000000000000000" pitchFamily="2" charset="2"/>
              <a:buChar char="Ø"/>
            </a:pPr>
            <a:endParaRPr lang="en-US">
              <a:solidFill>
                <a:schemeClr val="accent6">
                  <a:lumMod val="60000"/>
                  <a:lumOff val="40000"/>
                </a:schemeClr>
              </a:solidFill>
              <a:latin typeface="Gill Sans MT (Headings)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EE1F0A3-51E5-4378-A5E0-66C02E6892D4}"/>
              </a:ext>
            </a:extLst>
          </p:cNvPr>
          <p:cNvSpPr txBox="1">
            <a:spLocks/>
          </p:cNvSpPr>
          <p:nvPr/>
        </p:nvSpPr>
        <p:spPr>
          <a:xfrm>
            <a:off x="2375665" y="491614"/>
            <a:ext cx="7637313" cy="16419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"/>
              </a:rPr>
              <a:t>VLLW Developments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4802329F-766D-48BA-AC71-A7B79933760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2293" y="2657603"/>
            <a:ext cx="3242372" cy="34327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CF82F8-BA28-4ED4-9563-325750975403}"/>
              </a:ext>
            </a:extLst>
          </p:cNvPr>
          <p:cNvSpPr txBox="1"/>
          <p:nvPr/>
        </p:nvSpPr>
        <p:spPr>
          <a:xfrm>
            <a:off x="3314665" y="1949112"/>
            <a:ext cx="8589906" cy="4601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ts val="1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200" b="1">
                <a:latin typeface="Gill Sans MT (Headings)"/>
                <a:ea typeface="+mj-ea"/>
                <a:cs typeface="+mj-cs"/>
              </a:rPr>
              <a:t>VLLW Scoping Study</a:t>
            </a:r>
            <a:r>
              <a:rPr lang="en-US" sz="2200">
                <a:latin typeface="Gill Sans MT (Headings)"/>
                <a:ea typeface="+mj-ea"/>
                <a:cs typeface="+mj-cs"/>
              </a:rPr>
              <a:t> </a:t>
            </a:r>
            <a:r>
              <a:rPr lang="en-US" sz="2200">
                <a:latin typeface="Gill Sans MT (Headings)"/>
              </a:rPr>
              <a:t>(</a:t>
            </a:r>
            <a:r>
              <a:rPr lang="en-US" sz="2200">
                <a:latin typeface="Gill Sans MT (Headings)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SECY-21-0057</a:t>
            </a:r>
            <a:r>
              <a:rPr lang="en-US" sz="2200">
                <a:latin typeface="Gill Sans MT (Headings)"/>
              </a:rPr>
              <a:t>)</a:t>
            </a:r>
            <a:endParaRPr lang="en-US" sz="2200">
              <a:latin typeface="Gill Sans MT (Headings)"/>
              <a:ea typeface="+mj-ea"/>
              <a:cs typeface="+mj-cs"/>
            </a:endParaRPr>
          </a:p>
          <a:p>
            <a:pPr marL="800100" lvl="1" indent="-342900"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200">
                <a:latin typeface="Gill Sans MT (Headings)"/>
              </a:rPr>
              <a:t>Issued on June 1, 2021</a:t>
            </a:r>
          </a:p>
          <a:p>
            <a:pPr marL="800100" lvl="1" indent="-342900"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200">
                <a:solidFill>
                  <a:schemeClr val="accent6">
                    <a:lumMod val="60000"/>
                    <a:lumOff val="40000"/>
                  </a:schemeClr>
                </a:solidFill>
                <a:latin typeface="Gill Sans MT (Headings)"/>
              </a:rPr>
              <a:t>Concludes that NRC plans to continue with the current regulatory framework and will continue to evaluate potential enhancements within the existing VLLW regulatory framework</a:t>
            </a:r>
          </a:p>
          <a:p>
            <a:pPr marL="342900" indent="-342900">
              <a:spcBef>
                <a:spcPts val="1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</a:pPr>
            <a:endParaRPr lang="en-US" sz="1000">
              <a:latin typeface="Gill Sans MT (Headings)"/>
              <a:ea typeface="+mj-ea"/>
              <a:cs typeface="+mj-cs"/>
            </a:endParaRPr>
          </a:p>
          <a:p>
            <a:pPr marL="342900" indent="-342900">
              <a:spcBef>
                <a:spcPts val="1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200">
                <a:latin typeface="Gill Sans MT (Headings)"/>
                <a:ea typeface="+mj-ea"/>
                <a:cs typeface="+mj-cs"/>
              </a:rPr>
              <a:t>A</a:t>
            </a:r>
            <a:r>
              <a:rPr lang="en-US" sz="2200">
                <a:latin typeface="Gill Sans MT (Headings)"/>
              </a:rPr>
              <a:t>lternative Disposal Requests (ADRs) Guidance</a:t>
            </a:r>
          </a:p>
          <a:p>
            <a:pPr marL="800100" lvl="1" indent="-342900"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200">
                <a:latin typeface="Gill Sans MT (Headings)"/>
              </a:rPr>
              <a:t>Issued revised guidance on April 9, 2020 </a:t>
            </a:r>
            <a:r>
              <a:rPr lang="en-US" sz="2200">
                <a:solidFill>
                  <a:schemeClr val="accent6">
                    <a:lumMod val="60000"/>
                    <a:lumOff val="40000"/>
                  </a:schemeClr>
                </a:solidFill>
                <a:latin typeface="Gill Sans MT (Headings)"/>
              </a:rPr>
              <a:t>(ADAMS Accession No. </a:t>
            </a:r>
            <a:r>
              <a:rPr lang="en-US" sz="2200">
                <a:solidFill>
                  <a:schemeClr val="accent6">
                    <a:lumMod val="60000"/>
                    <a:lumOff val="40000"/>
                  </a:schemeClr>
                </a:solidFill>
                <a:latin typeface="Gill Sans MT (Headings)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ML19295F109</a:t>
            </a:r>
            <a:r>
              <a:rPr lang="en-US" sz="2200">
                <a:solidFill>
                  <a:schemeClr val="accent6">
                    <a:lumMod val="60000"/>
                    <a:lumOff val="40000"/>
                  </a:schemeClr>
                </a:solidFill>
                <a:latin typeface="Gill Sans MT (Headings)"/>
              </a:rPr>
              <a:t>)</a:t>
            </a:r>
            <a:endParaRPr lang="en-US" sz="2200" b="1">
              <a:solidFill>
                <a:schemeClr val="accent6">
                  <a:lumMod val="60000"/>
                  <a:lumOff val="40000"/>
                </a:schemeClr>
              </a:solidFill>
              <a:latin typeface="Gill Sans MT (Headings)"/>
            </a:endParaRPr>
          </a:p>
          <a:p>
            <a:pPr marL="342900" indent="-342900">
              <a:spcBef>
                <a:spcPts val="1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</a:pPr>
            <a:endParaRPr lang="en-US" sz="1000">
              <a:latin typeface="Gill Sans MT (Headings)"/>
            </a:endParaRPr>
          </a:p>
          <a:p>
            <a:pPr marL="342900" indent="-342900">
              <a:spcBef>
                <a:spcPts val="1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200">
                <a:latin typeface="Gill Sans MT (Headings)"/>
              </a:rPr>
              <a:t>Proposed interpretive rule related to 10 CFR 20.2001 “authorized recipient” </a:t>
            </a:r>
          </a:p>
          <a:p>
            <a:pPr marL="800100" lvl="1" indent="-342900">
              <a:spcBef>
                <a:spcPts val="1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200">
                <a:latin typeface="Gill Sans MT (Headings)"/>
              </a:rPr>
              <a:t>Withdrawn on December 17, 2020, </a:t>
            </a:r>
            <a:r>
              <a:rPr lang="en-US" sz="2200">
                <a:solidFill>
                  <a:schemeClr val="accent6">
                    <a:lumMod val="75000"/>
                  </a:schemeClr>
                </a:solidFill>
                <a:latin typeface="Gill Sans MT (Headings)"/>
              </a:rPr>
              <a:t>(</a:t>
            </a:r>
            <a:r>
              <a:rPr lang="en-US" sz="2200">
                <a:solidFill>
                  <a:schemeClr val="accent6">
                    <a:lumMod val="60000"/>
                    <a:lumOff val="40000"/>
                  </a:schemeClr>
                </a:solidFill>
                <a:latin typeface="Gill Sans MT (Headings)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85 FR 81849</a:t>
            </a:r>
            <a:r>
              <a:rPr lang="en-US" sz="2200">
                <a:solidFill>
                  <a:schemeClr val="accent6">
                    <a:lumMod val="60000"/>
                    <a:lumOff val="40000"/>
                  </a:schemeClr>
                </a:solidFill>
                <a:latin typeface="Gill Sans MT (Headings)"/>
              </a:rPr>
              <a:t>)</a:t>
            </a:r>
            <a:endParaRPr lang="en-US" sz="2200">
              <a:latin typeface="Gill Sans MT (Headings)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88921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11D18-6C2B-2A45-973D-89CDBA793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1" y="5999854"/>
            <a:ext cx="838199" cy="767687"/>
          </a:xfrm>
        </p:spPr>
        <p:txBody>
          <a:bodyPr/>
          <a:lstStyle/>
          <a:p>
            <a:fld id="{437C3F23-D513-D349-B4C4-08D51C5D805D}" type="slidenum">
              <a:rPr lang="en-US" sz="1500" smtClean="0"/>
              <a:t>7</a:t>
            </a:fld>
            <a:endParaRPr lang="en-US" sz="15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D56597-6576-42A5-84C6-7BAF45944123}"/>
              </a:ext>
            </a:extLst>
          </p:cNvPr>
          <p:cNvSpPr txBox="1"/>
          <p:nvPr/>
        </p:nvSpPr>
        <p:spPr>
          <a:xfrm>
            <a:off x="241738" y="2174174"/>
            <a:ext cx="11950263" cy="48484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"/>
                <a:ea typeface="Calibri" panose="020F0502020204030204" pitchFamily="34" charset="0"/>
              </a:rPr>
              <a:t>Since January 1, completed two 20.2002s and are currently reviewing a third 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endParaRPr lang="en-US" sz="2400">
              <a:effectLst/>
              <a:latin typeface="Gill Sans MT (Headings)"/>
              <a:ea typeface="Calibri" panose="020F0502020204030204" pitchFamily="34" charset="0"/>
            </a:endParaRP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>
                <a:effectLst/>
                <a:latin typeface="Gill Sans MT (Headings)"/>
                <a:ea typeface="Calibri" panose="020F0502020204030204" pitchFamily="34" charset="0"/>
              </a:rPr>
              <a:t>Columbia Generating Station (request approval for onsite disposal)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>
                <a:effectLst/>
                <a:latin typeface="Gill Sans MT (Headings)"/>
                <a:ea typeface="Calibri" panose="020F0502020204030204" pitchFamily="34" charset="0"/>
              </a:rPr>
              <a:t>Submitted to the NRC – 12/21/2020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b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"/>
                <a:ea typeface="Calibri" panose="020F0502020204030204" pitchFamily="34" charset="0"/>
              </a:rPr>
              <a:t>Approved by the NRC – 3/11/2022 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>
              <a:effectLst/>
              <a:latin typeface="Gill Sans MT (Headings)"/>
              <a:ea typeface="Calibri" panose="020F0502020204030204" pitchFamily="34" charset="0"/>
            </a:endParaRP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>
                <a:effectLst/>
                <a:latin typeface="Gill Sans MT (Headings)"/>
                <a:ea typeface="Calibri" panose="020F0502020204030204" pitchFamily="34" charset="0"/>
              </a:rPr>
              <a:t>Columbia Fuel Fabrication Facility (request for disposal of material at US Ecology Idaho)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>
                <a:effectLst/>
                <a:latin typeface="Gill Sans MT (Headings)"/>
                <a:ea typeface="Calibri" panose="020F0502020204030204" pitchFamily="34" charset="0"/>
              </a:rPr>
              <a:t>Submitted to the NRC – 11/5/2021 (Updated version containing missing information submitted 12/1/2021)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b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"/>
                <a:ea typeface="Calibri" panose="020F0502020204030204" pitchFamily="34" charset="0"/>
              </a:rPr>
              <a:t>Approved by the NRC – 3/18/2022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>
              <a:effectLst/>
              <a:latin typeface="Gill Sans MT (Headings)"/>
              <a:ea typeface="Calibri" panose="020F0502020204030204" pitchFamily="34" charset="0"/>
            </a:endParaRP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>
                <a:effectLst/>
                <a:latin typeface="Gill Sans MT (Headings)"/>
                <a:ea typeface="Calibri" panose="020F0502020204030204" pitchFamily="34" charset="0"/>
              </a:rPr>
              <a:t>South Texas Project (request disposal at a landfill located within Texas (Agreement State))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>
                <a:effectLst/>
                <a:latin typeface="Gill Sans MT (Headings)"/>
                <a:ea typeface="Calibri" panose="020F0502020204030204" pitchFamily="34" charset="0"/>
              </a:rPr>
              <a:t>Submitted to the NRC – 12/3/2021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rgbClr val="FFFF00"/>
                </a:solidFill>
                <a:latin typeface="Gill Sans MT (Headings)"/>
                <a:ea typeface="Calibri" panose="020F0502020204030204" pitchFamily="34" charset="0"/>
              </a:rPr>
              <a:t>Review ongoing</a:t>
            </a:r>
            <a:endParaRPr lang="en-US" sz="2000">
              <a:solidFill>
                <a:srgbClr val="FFFF00"/>
              </a:solidFill>
              <a:effectLst/>
              <a:latin typeface="Gill Sans MT (Headings)"/>
              <a:ea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EE1F0A3-51E5-4378-A5E0-66C02E6892D4}"/>
              </a:ext>
            </a:extLst>
          </p:cNvPr>
          <p:cNvSpPr txBox="1">
            <a:spLocks/>
          </p:cNvSpPr>
          <p:nvPr/>
        </p:nvSpPr>
        <p:spPr>
          <a:xfrm>
            <a:off x="2375665" y="491614"/>
            <a:ext cx="7637313" cy="16419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"/>
              </a:rPr>
              <a:t>Recent ADRs</a:t>
            </a:r>
          </a:p>
        </p:txBody>
      </p:sp>
      <p:pic>
        <p:nvPicPr>
          <p:cNvPr id="3" name="Picture 2" descr="A picture containing text, clock, watch&#10;&#10;Description automatically generated">
            <a:extLst>
              <a:ext uri="{FF2B5EF4-FFF2-40B4-BE49-F238E27FC236}">
                <a16:creationId xmlns:a16="http://schemas.microsoft.com/office/drawing/2014/main" id="{5C83509E-7C38-4F3C-BA09-255F5D854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450294" y="0"/>
            <a:ext cx="2741706" cy="184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95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11D18-6C2B-2A45-973D-89CDBA793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003" y="6055802"/>
            <a:ext cx="838199" cy="767687"/>
          </a:xfrm>
        </p:spPr>
        <p:txBody>
          <a:bodyPr/>
          <a:lstStyle/>
          <a:p>
            <a:fld id="{437C3F23-D513-D349-B4C4-08D51C5D805D}" type="slidenum">
              <a:rPr lang="en-US" sz="1500" smtClean="0"/>
              <a:t>8</a:t>
            </a:fld>
            <a:endParaRPr lang="en-US" sz="15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167752F-0E36-427B-AA7B-832AAFC4A15D}"/>
              </a:ext>
            </a:extLst>
          </p:cNvPr>
          <p:cNvSpPr txBox="1">
            <a:spLocks/>
          </p:cNvSpPr>
          <p:nvPr/>
        </p:nvSpPr>
        <p:spPr>
          <a:xfrm>
            <a:off x="1594473" y="494633"/>
            <a:ext cx="9003054" cy="8611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4000">
                <a:solidFill>
                  <a:schemeClr val="tx1"/>
                </a:solidFill>
              </a:rPr>
              <a:t> </a:t>
            </a:r>
            <a:r>
              <a:rPr lang="en-US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"/>
              </a:rPr>
              <a:t>Uniform Waste Manifest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B414E97-78E7-4D89-B12D-13A96C773677}"/>
              </a:ext>
            </a:extLst>
          </p:cNvPr>
          <p:cNvSpPr/>
          <p:nvPr/>
        </p:nvSpPr>
        <p:spPr>
          <a:xfrm>
            <a:off x="4526907" y="2158617"/>
            <a:ext cx="3169003" cy="2912082"/>
          </a:xfrm>
          <a:prstGeom prst="ellipse">
            <a:avLst/>
          </a:prstGeom>
          <a:solidFill>
            <a:schemeClr val="tx1"/>
          </a:solidFill>
          <a:ln w="57150"/>
          <a:effectLst>
            <a:reflection blurRad="6350" stA="50000" endA="300" endPos="38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buClr>
                <a:schemeClr val="accent1"/>
              </a:buClr>
              <a:buSzPct val="80000"/>
            </a:pPr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Gill Sans MT (Headings)ody)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NUREG/BR-0204,</a:t>
            </a:r>
          </a:p>
          <a:p>
            <a:pPr algn="ctr">
              <a:buClr>
                <a:schemeClr val="accent1"/>
              </a:buClr>
              <a:buSzPct val="80000"/>
            </a:pPr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Gill Sans MT (Headings)ody)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Revision 3 </a:t>
            </a:r>
            <a:endParaRPr lang="en-US" sz="2400">
              <a:solidFill>
                <a:schemeClr val="accent6">
                  <a:lumMod val="75000"/>
                </a:schemeClr>
              </a:solidFill>
              <a:latin typeface="Gill Sans MT (Headings)ody)"/>
              <a:cs typeface="Arial" panose="020B0604020202020204" pitchFamily="34" charset="0"/>
            </a:endParaRPr>
          </a:p>
          <a:p>
            <a:pPr algn="ctr">
              <a:buClr>
                <a:schemeClr val="accent1"/>
              </a:buClr>
              <a:buSzPct val="80000"/>
            </a:pPr>
            <a:r>
              <a:rPr lang="en-US" sz="1400" b="1">
                <a:solidFill>
                  <a:schemeClr val="bg1">
                    <a:lumMod val="85000"/>
                    <a:lumOff val="15000"/>
                  </a:schemeClr>
                </a:solidFill>
                <a:latin typeface="Gill Sans MT (Headings)ody)"/>
              </a:rPr>
              <a:t>Instructions for Completing NRC's Uniform Low-Level Radioactive Waste Manifest</a:t>
            </a:r>
            <a:r>
              <a:rPr lang="en-US" sz="1400">
                <a:solidFill>
                  <a:schemeClr val="bg1">
                    <a:lumMod val="85000"/>
                    <a:lumOff val="15000"/>
                  </a:schemeClr>
                </a:solidFill>
                <a:latin typeface="Gill Sans MT (Headings)ody)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E2438B-9160-4DB3-8A98-92A22CAE4A7B}"/>
              </a:ext>
            </a:extLst>
          </p:cNvPr>
          <p:cNvSpPr txBox="1"/>
          <p:nvPr/>
        </p:nvSpPr>
        <p:spPr>
          <a:xfrm>
            <a:off x="905161" y="2405848"/>
            <a:ext cx="327687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"/>
                <a:cs typeface="Arial" panose="020B0604020202020204" pitchFamily="34" charset="0"/>
              </a:rPr>
              <a:t>Provides instructions to prepare NRC </a:t>
            </a:r>
            <a:r>
              <a:rPr lang="en-US" sz="2400" b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"/>
                <a:cs typeface="Arial" panose="020B0604020202020204" pitchFamily="34" charset="0"/>
              </a:rPr>
              <a:t>Form 540, Form 541, and Form 542 </a:t>
            </a:r>
          </a:p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24FCEE-A04A-466C-9E13-DF092B47B001}"/>
              </a:ext>
            </a:extLst>
          </p:cNvPr>
          <p:cNvSpPr txBox="1"/>
          <p:nvPr/>
        </p:nvSpPr>
        <p:spPr>
          <a:xfrm>
            <a:off x="8200748" y="2765127"/>
            <a:ext cx="32975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"/>
                <a:cs typeface="Arial" panose="020B0604020202020204" pitchFamily="34" charset="0"/>
              </a:rPr>
              <a:t>Issued Revised Forms on June 25, 2021 </a:t>
            </a:r>
            <a:br>
              <a:rPr lang="en-US" sz="24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"/>
                <a:cs typeface="Arial" panose="020B0604020202020204" pitchFamily="34" charset="0"/>
              </a:rPr>
            </a:br>
            <a:r>
              <a:rPr lang="en-US" sz="2400" b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"/>
              </a:rPr>
              <a:t>(</a:t>
            </a:r>
            <a:r>
              <a:rPr lang="en-US" sz="2400" b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86 FR 33783</a:t>
            </a:r>
            <a:r>
              <a:rPr lang="en-US" sz="2400" b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"/>
              </a:rPr>
              <a:t>)</a:t>
            </a:r>
            <a:r>
              <a:rPr lang="en-US" sz="2400" b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"/>
                <a:cs typeface="Arial" panose="020B0604020202020204" pitchFamily="34" charset="0"/>
              </a:rPr>
              <a:t> </a:t>
            </a:r>
          </a:p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0F23CA-0B61-4DC7-A789-F4294011DD73}"/>
              </a:ext>
            </a:extLst>
          </p:cNvPr>
          <p:cNvSpPr txBox="1"/>
          <p:nvPr/>
        </p:nvSpPr>
        <p:spPr>
          <a:xfrm>
            <a:off x="8138599" y="4026015"/>
            <a:ext cx="3421865" cy="1107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"/>
                <a:cs typeface="Arial" panose="020B0604020202020204" pitchFamily="34" charset="0"/>
              </a:rPr>
              <a:t>Effective on </a:t>
            </a:r>
            <a:r>
              <a:rPr lang="en-US" sz="2400" b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"/>
                <a:cs typeface="Arial" panose="020B0604020202020204" pitchFamily="34" charset="0"/>
              </a:rPr>
              <a:t>September 23, 2021 </a:t>
            </a:r>
          </a:p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4BB20D-4E87-4296-B48B-6213C3BA3076}"/>
              </a:ext>
            </a:extLst>
          </p:cNvPr>
          <p:cNvSpPr txBox="1"/>
          <p:nvPr/>
        </p:nvSpPr>
        <p:spPr>
          <a:xfrm>
            <a:off x="862917" y="3988727"/>
            <a:ext cx="34699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ody)"/>
              </a:rPr>
              <a:t>22 detailed answers to </a:t>
            </a:r>
            <a:r>
              <a:rPr lang="en-US" sz="2400" b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ody)"/>
              </a:rPr>
              <a:t>Frequently Asked Questions (FAQs)  </a:t>
            </a:r>
            <a:endParaRPr lang="en-US" sz="2400" b="1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 (Headings)ody)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DF7D73B-FD21-4EDA-B75E-516686AEBDF0}"/>
              </a:ext>
            </a:extLst>
          </p:cNvPr>
          <p:cNvSpPr/>
          <p:nvPr/>
        </p:nvSpPr>
        <p:spPr>
          <a:xfrm>
            <a:off x="5363031" y="4580013"/>
            <a:ext cx="2571416" cy="2123798"/>
          </a:xfrm>
          <a:prstGeom prst="ellipse">
            <a:avLst/>
          </a:prstGeom>
          <a:solidFill>
            <a:schemeClr val="tx1"/>
          </a:solidFill>
          <a:ln w="57150"/>
          <a:effectLst>
            <a:reflection blurRad="6350" stA="50000" endA="300" endPos="38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buClr>
                <a:schemeClr val="accent1"/>
              </a:buClr>
              <a:buSzPct val="80000"/>
            </a:pPr>
            <a:r>
              <a:rPr lang="en-US" sz="1400" b="1">
                <a:solidFill>
                  <a:schemeClr val="bg1">
                    <a:lumMod val="85000"/>
                    <a:lumOff val="15000"/>
                  </a:schemeClr>
                </a:solidFill>
                <a:latin typeface="Gill Sans MT (Headings)ody)"/>
              </a:rPr>
              <a:t>See NRC Forms Library </a:t>
            </a:r>
          </a:p>
          <a:p>
            <a:pPr algn="ctr">
              <a:buClr>
                <a:schemeClr val="accent1"/>
              </a:buClr>
              <a:buSzPct val="80000"/>
            </a:pPr>
            <a:r>
              <a:rPr lang="en-US" sz="1400" b="1">
                <a:solidFill>
                  <a:schemeClr val="bg1">
                    <a:lumMod val="85000"/>
                    <a:lumOff val="15000"/>
                  </a:schemeClr>
                </a:solidFill>
                <a:latin typeface="Gill Sans MT (Headings)ody)"/>
              </a:rPr>
              <a:t>and </a:t>
            </a:r>
          </a:p>
          <a:p>
            <a:pPr algn="ctr">
              <a:buClr>
                <a:schemeClr val="accent1"/>
              </a:buClr>
              <a:buSzPct val="80000"/>
            </a:pPr>
            <a:r>
              <a:rPr lang="en-US" sz="1400" b="1">
                <a:solidFill>
                  <a:schemeClr val="bg1">
                    <a:lumMod val="85000"/>
                    <a:lumOff val="15000"/>
                  </a:schemeClr>
                </a:solidFill>
                <a:latin typeface="Gill Sans MT (Headings)ody)"/>
              </a:rPr>
              <a:t>NRC UWM webpage for FAQs</a:t>
            </a:r>
            <a:endParaRPr lang="en-US" sz="1400">
              <a:solidFill>
                <a:schemeClr val="bg1">
                  <a:lumMod val="85000"/>
                  <a:lumOff val="15000"/>
                </a:schemeClr>
              </a:solidFill>
              <a:latin typeface="Gill Sans MT (Headings)ody)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F68337-B08C-4EC5-9D49-D6A6A021F16C}"/>
              </a:ext>
            </a:extLst>
          </p:cNvPr>
          <p:cNvSpPr txBox="1"/>
          <p:nvPr/>
        </p:nvSpPr>
        <p:spPr>
          <a:xfrm>
            <a:off x="808605" y="5346161"/>
            <a:ext cx="34699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ody)"/>
              </a:rPr>
              <a:t>SECY-21-0110, Retrospective Review of Administrative Requirements Evaluation (RROAR)</a:t>
            </a:r>
            <a:endParaRPr lang="en-US" b="1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 (Headings)ody)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367273-5D0F-4FFD-88B8-ACE16ED1354B}"/>
              </a:ext>
            </a:extLst>
          </p:cNvPr>
          <p:cNvSpPr txBox="1"/>
          <p:nvPr/>
        </p:nvSpPr>
        <p:spPr>
          <a:xfrm>
            <a:off x="8138599" y="5378693"/>
            <a:ext cx="355750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"/>
                <a:cs typeface="Arial" panose="020B0604020202020204" pitchFamily="34" charset="0"/>
              </a:rPr>
              <a:t>Possible industry initiatives related to characterization methods for hard to detect radionuclides (e.g., scaling factors?) 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85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0B779BF-25C9-EA4C-A1D7-56C705FAC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5313"/>
            <a:ext cx="12088905" cy="915605"/>
          </a:xfrm>
        </p:spPr>
        <p:txBody>
          <a:bodyPr>
            <a:noAutofit/>
          </a:bodyPr>
          <a:lstStyle/>
          <a:p>
            <a:pPr marL="228600" lvl="1" algn="ctr" fontAlgn="base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defRPr/>
            </a:pPr>
            <a:r>
              <a:rPr lang="en-US" altLang="en-US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"/>
              </a:rPr>
              <a:t>Radiation Source Protection and Security Task Force</a:t>
            </a:r>
            <a:endParaRPr lang="en-US" altLang="en-US" sz="36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 (Headings)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11D18-6C2B-2A45-973D-89CDBA793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905" y="6090313"/>
            <a:ext cx="838199" cy="767687"/>
          </a:xfrm>
        </p:spPr>
        <p:txBody>
          <a:bodyPr/>
          <a:lstStyle/>
          <a:p>
            <a:fld id="{437C3F23-D513-D349-B4C4-08D51C5D805D}" type="slidenum">
              <a:rPr lang="en-US" sz="1500" smtClean="0"/>
              <a:t>9</a:t>
            </a:fld>
            <a:endParaRPr lang="en-US" sz="150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D09FDB16-8B80-4DCA-B3AE-C377B4F40C45}"/>
              </a:ext>
            </a:extLst>
          </p:cNvPr>
          <p:cNvSpPr txBox="1">
            <a:spLocks/>
          </p:cNvSpPr>
          <p:nvPr/>
        </p:nvSpPr>
        <p:spPr>
          <a:xfrm>
            <a:off x="4020163" y="2464901"/>
            <a:ext cx="7662642" cy="40177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F0"/>
              </a:buClr>
              <a:buFont typeface=".Lucida Grande UI Regular"/>
              <a:buChar char="►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.Lucida Grande UI Regular"/>
              <a:buChar char="►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.Lucida Grande UI Regular"/>
              <a:buChar char="►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.Lucida Grande UI Regular"/>
              <a:buChar char="►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.Lucida Grande UI Regular"/>
              <a:buChar char="►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fontAlgn="base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en-US" altLang="en-US">
                <a:solidFill>
                  <a:schemeClr val="tx1"/>
                </a:solidFill>
                <a:latin typeface="Gill Sans MT (Headings)"/>
                <a:cs typeface="Arial"/>
              </a:rPr>
              <a:t>Chaired by NRC</a:t>
            </a:r>
            <a:endParaRPr lang="en-US">
              <a:solidFill>
                <a:schemeClr val="tx1"/>
              </a:solidFill>
              <a:latin typeface="Gill Sans MT (Headings)"/>
            </a:endParaRPr>
          </a:p>
          <a:p>
            <a:pPr marL="342900" lvl="1" indent="-342900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en-US" altLang="en-US">
                <a:solidFill>
                  <a:schemeClr val="tx1"/>
                </a:solidFill>
                <a:latin typeface="Gill Sans MT (Headings)"/>
                <a:cs typeface="Arial"/>
              </a:rPr>
              <a:t>Composed of 14 Federal Agencies and one State organization</a:t>
            </a:r>
            <a:endParaRPr lang="en-US">
              <a:solidFill>
                <a:schemeClr val="tx1"/>
              </a:solidFill>
              <a:latin typeface="Gill Sans MT (Headings)"/>
            </a:endParaRPr>
          </a:p>
          <a:p>
            <a:pPr marL="342900" lvl="1" indent="-342900" fontAlgn="base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en-US" altLang="en-US" b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"/>
                <a:cs typeface="Arial"/>
              </a:rPr>
              <a:t>Evaluates and provides recommendations related to security of radioactive sources in the U.S.</a:t>
            </a:r>
          </a:p>
          <a:p>
            <a:pPr marL="342900" lvl="1" indent="-342900" fontAlgn="base">
              <a:lnSpc>
                <a:spcPct val="10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en-US" altLang="en-US">
                <a:solidFill>
                  <a:schemeClr val="tx1"/>
                </a:solidFill>
                <a:latin typeface="Gill Sans MT (Headings)"/>
                <a:cs typeface="Arial"/>
              </a:rPr>
              <a:t>Currently preparing 2022 report to the President and Congress</a:t>
            </a:r>
          </a:p>
          <a:p>
            <a:pPr marL="342900" lvl="1" indent="-342900">
              <a:lnSpc>
                <a:spcPct val="10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en-US" altLang="en-US">
                <a:solidFill>
                  <a:schemeClr val="tx1"/>
                </a:solidFill>
                <a:latin typeface="Gill Sans MT (Headings)"/>
                <a:cs typeface="Arial"/>
              </a:rPr>
              <a:t>Additional information at: </a:t>
            </a:r>
            <a:r>
              <a:rPr lang="en-US">
                <a:solidFill>
                  <a:schemeClr val="tx1"/>
                </a:solidFill>
                <a:latin typeface="Gill Sans MT (Headings)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www.nrc.gov/security/byproduct/task-force.html</a:t>
            </a:r>
            <a:r>
              <a:rPr lang="en-US">
                <a:solidFill>
                  <a:schemeClr val="tx1"/>
                </a:solidFill>
                <a:latin typeface="Gill Sans MT (Headings)"/>
                <a:cs typeface="Arial"/>
              </a:rPr>
              <a:t> </a:t>
            </a:r>
            <a:endParaRPr lang="en-US" altLang="en-US">
              <a:solidFill>
                <a:schemeClr val="tx1"/>
              </a:solidFill>
              <a:latin typeface="Gill Sans MT (Headings)"/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34F22E-C052-4A28-8AEE-C49BB7DD4C3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6519" y="2464901"/>
            <a:ext cx="3228916" cy="41551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576954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ACECE1E4-636E-48DB-87ED-4A76DC93378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9baa91c-f4f3-476c-975b-2c0c9a73cf2e">
      <UserInfo>
        <DisplayName>Dembek, Stephen</DisplayName>
        <AccountId>40</AccountId>
        <AccountType/>
      </UserInfo>
      <UserInfo>
        <DisplayName>Yadav, Priya</DisplayName>
        <AccountId>24</AccountId>
        <AccountType/>
      </UserInfo>
      <UserInfo>
        <DisplayName>Holahan, Trish</DisplayName>
        <AccountId>101</AccountId>
        <AccountType/>
      </UserInfo>
      <UserInfo>
        <DisplayName>Rivera-Varona, Aida</DisplayName>
        <AccountId>236</AccountId>
        <AccountType/>
      </UserInfo>
      <UserInfo>
        <DisplayName>Wong, Melanie</DisplayName>
        <AccountId>33</AccountId>
        <AccountType/>
      </UserInfo>
      <UserInfo>
        <DisplayName>Abu-Eid, Boby</DisplayName>
        <AccountId>89</AccountId>
        <AccountType/>
      </UserInfo>
      <UserInfo>
        <DisplayName>Watson, Bruce</DisplayName>
        <AccountId>94</AccountId>
        <AccountType/>
      </UserInfo>
      <UserInfo>
        <DisplayName>Von Till, Bill</DisplayName>
        <AccountId>113</AccountId>
        <AccountType/>
      </UserInfo>
      <UserInfo>
        <DisplayName>McKenney, Chris</DisplayName>
        <AccountId>50</AccountId>
        <AccountType/>
      </UserInfo>
      <UserInfo>
        <DisplayName>Koenick, Stephen</DisplayName>
        <AccountId>67</AccountId>
        <AccountType/>
      </UserInfo>
      <UserInfo>
        <DisplayName>Schwartzman, Adam</DisplayName>
        <AccountId>46</AccountId>
        <AccountType/>
      </UserInfo>
      <UserInfo>
        <DisplayName>Jamerson, Kellee</DisplayName>
        <AccountId>41</AccountId>
        <AccountType/>
      </UserInfo>
      <UserInfo>
        <DisplayName>Ralph, Melissa</DisplayName>
        <AccountId>297</AccountId>
        <AccountType/>
      </UserInfo>
      <UserInfo>
        <DisplayName>Smith, Ted</DisplayName>
        <AccountId>85</AccountId>
        <AccountType/>
      </UserInfo>
      <UserInfo>
        <DisplayName>Irvin, Ian</DisplayName>
        <AccountId>86</AccountId>
        <AccountType/>
      </UserInfo>
      <UserInfo>
        <DisplayName>Roberts, Ashley</DisplayName>
        <AccountId>319</AccountId>
        <AccountType/>
      </UserInfo>
      <UserInfo>
        <DisplayName>Barr, Cynthia</DisplayName>
        <AccountId>29</AccountId>
        <AccountType/>
      </UserInfo>
    </SharedWithUsers>
    <_dlc_DocId xmlns="c9baa91c-f4f3-476c-975b-2c0c9a73cf2e">DV57ZVSVHYWR-1284127831-4948</_dlc_DocId>
    <_dlc_DocIdUrl xmlns="c9baa91c-f4f3-476c-975b-2c0c9a73cf2e">
      <Url>https://usnrc.sharepoint.com/teams/NMSS-Low-Level-Waste-Branch/_layouts/15/DocIdRedir.aspx?ID=DV57ZVSVHYWR-1284127831-4948</Url>
      <Description>DV57ZVSVHYWR-1284127831-4948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202D86AF6BA84797CD5074443C585B" ma:contentTypeVersion="43" ma:contentTypeDescription="Create a new document." ma:contentTypeScope="" ma:versionID="ec6d6b85ec61c62ba8c07200161c0953">
  <xsd:schema xmlns:xsd="http://www.w3.org/2001/XMLSchema" xmlns:xs="http://www.w3.org/2001/XMLSchema" xmlns:p="http://schemas.microsoft.com/office/2006/metadata/properties" xmlns:ns2="c9baa91c-f4f3-476c-975b-2c0c9a73cf2e" xmlns:ns3="b4e0406c-e30d-42d1-bbfd-0f8e74ffc272" targetNamespace="http://schemas.microsoft.com/office/2006/metadata/properties" ma:root="true" ma:fieldsID="8c684220c6a93f0ccac0dc8d15649472" ns2:_="" ns3:_="">
    <xsd:import namespace="c9baa91c-f4f3-476c-975b-2c0c9a73cf2e"/>
    <xsd:import namespace="b4e0406c-e30d-42d1-bbfd-0f8e74ffc27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baa91c-f4f3-476c-975b-2c0c9a73cf2e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e0406c-e30d-42d1-bbfd-0f8e74ffc2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AF633F-97D7-40B5-A9E1-99BB2E673C6F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B2FFDF0E-1B2D-4B29-B25F-999487531D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8D7FA43-AC96-4BF6-972F-97979C3611AD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b4e0406c-e30d-42d1-bbfd-0f8e74ffc272"/>
    <ds:schemaRef ds:uri="c9baa91c-f4f3-476c-975b-2c0c9a73cf2e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52EEE57E-5159-48F9-909F-79F240F83C17}">
  <ds:schemaRefs>
    <ds:schemaRef ds:uri="b4e0406c-e30d-42d1-bbfd-0f8e74ffc272"/>
    <ds:schemaRef ds:uri="c9baa91c-f4f3-476c-975b-2c0c9a73cf2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18</TotalTime>
  <Words>1276</Words>
  <Application>Microsoft Macintosh PowerPoint</Application>
  <PresentationFormat>Widescreen</PresentationFormat>
  <Paragraphs>199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Calibri</vt:lpstr>
      <vt:lpstr>Calibri (Body)</vt:lpstr>
      <vt:lpstr>Century Gothic</vt:lpstr>
      <vt:lpstr>Gill Sans MT (Headings)</vt:lpstr>
      <vt:lpstr>Gill Sans MT (Headings)ody)</vt:lpstr>
      <vt:lpstr>Times New Roman</vt:lpstr>
      <vt:lpstr>Wingdings</vt:lpstr>
      <vt:lpstr>Wingdings 2</vt:lpstr>
      <vt:lpstr>Quotable</vt:lpstr>
      <vt:lpstr>NRC Update</vt:lpstr>
      <vt:lpstr>PowerPoint Presentation</vt:lpstr>
      <vt:lpstr>NRC’S LLW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Radiation Source Protection and Security Task Force</vt:lpstr>
      <vt:lpstr>PowerPoint Presentation</vt:lpstr>
      <vt:lpstr>PowerPoint Presentation</vt:lpstr>
      <vt:lpstr>NRC’S Decommissioning Program</vt:lpstr>
      <vt:lpstr>Seeking Public Comment on a Proposed Rule for Decommissioning Nuclear Facilities </vt:lpstr>
      <vt:lpstr>Additional information on the NRC Public Website</vt:lpstr>
      <vt:lpstr>PowerPoint Presentation</vt:lpstr>
      <vt:lpstr>Risk-Informing Decommissioning Inspection Oversight Guidance</vt:lpstr>
      <vt:lpstr>Enhancing Decommissioning Outreach</vt:lpstr>
      <vt:lpstr>Questions/Comments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NRC Update</dc:title>
  <dc:creator>Wong, Melanie</dc:creator>
  <cp:lastModifiedBy>Lori Beagles</cp:lastModifiedBy>
  <cp:revision>3</cp:revision>
  <dcterms:created xsi:type="dcterms:W3CDTF">2021-03-25T23:19:51Z</dcterms:created>
  <dcterms:modified xsi:type="dcterms:W3CDTF">2022-04-04T19:03:45Z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0x01010057202D86AF6BA84797CD5074443C585B</vt:lpwstr>
  </property>
  <property fmtid="{D5CDD505-2E9C-101B-9397-08002B2CF9AE}" pid="3" name="_dlc_DocIdItemGuid">
    <vt:lpwstr>d78caa9b-7c45-4b57-9dbc-a009c445c4c9</vt:lpwstr>
  </property>
</Properties>
</file>