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9" r:id="rId2"/>
    <p:sldId id="283" r:id="rId3"/>
    <p:sldId id="284" r:id="rId4"/>
    <p:sldId id="285" r:id="rId5"/>
    <p:sldId id="286" r:id="rId6"/>
    <p:sldId id="287" r:id="rId7"/>
    <p:sldId id="296" r:id="rId8"/>
    <p:sldId id="288" r:id="rId9"/>
    <p:sldId id="289" r:id="rId10"/>
    <p:sldId id="291" r:id="rId11"/>
    <p:sldId id="292" r:id="rId12"/>
    <p:sldId id="290"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B8"/>
    <a:srgbClr val="0150B9"/>
    <a:srgbClr val="94B5EA"/>
    <a:srgbClr val="8AB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7" autoAdjust="0"/>
    <p:restoredTop sz="94660"/>
  </p:normalViewPr>
  <p:slideViewPr>
    <p:cSldViewPr snapToGrid="0">
      <p:cViewPr varScale="1">
        <p:scale>
          <a:sx n="129" d="100"/>
          <a:sy n="129" d="100"/>
        </p:scale>
        <p:origin x="408" y="192"/>
      </p:cViewPr>
      <p:guideLst/>
    </p:cSldViewPr>
  </p:slideViewPr>
  <p:notesTextViewPr>
    <p:cViewPr>
      <p:scale>
        <a:sx n="1" d="1"/>
        <a:sy n="1" d="1"/>
      </p:scale>
      <p:origin x="0" y="0"/>
    </p:cViewPr>
  </p:notesTextViewPr>
  <p:notesViewPr>
    <p:cSldViewPr snapToGrid="0">
      <p:cViewPr varScale="1">
        <p:scale>
          <a:sx n="48" d="100"/>
          <a:sy n="48" d="100"/>
        </p:scale>
        <p:origin x="2094"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747A1-E1DF-4ADE-B5D7-6266B48C1F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A8188F-1972-4195-A126-62B794B53C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F54709-0EB9-4263-951B-FBBFDFD24016}" type="datetimeFigureOut">
              <a:rPr lang="en-US" smtClean="0"/>
              <a:t>3/28/22</a:t>
            </a:fld>
            <a:endParaRPr lang="en-US"/>
          </a:p>
        </p:txBody>
      </p:sp>
      <p:sp>
        <p:nvSpPr>
          <p:cNvPr id="4" name="Footer Placeholder 3">
            <a:extLst>
              <a:ext uri="{FF2B5EF4-FFF2-40B4-BE49-F238E27FC236}">
                <a16:creationId xmlns:a16="http://schemas.microsoft.com/office/drawing/2014/main" id="{200CB90B-BD71-43C2-B170-600BA786AD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556FB0-F603-4FBF-A204-F488D0984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97417B-0BD5-4C7B-926A-26AEC12B2868}" type="slidenum">
              <a:rPr lang="en-US" smtClean="0"/>
              <a:t>‹#›</a:t>
            </a:fld>
            <a:endParaRPr lang="en-US"/>
          </a:p>
        </p:txBody>
      </p:sp>
    </p:spTree>
    <p:extLst>
      <p:ext uri="{BB962C8B-B14F-4D97-AF65-F5344CB8AC3E}">
        <p14:creationId xmlns:p14="http://schemas.microsoft.com/office/powerpoint/2010/main" val="4206512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DE1BF-0266-4297-A51D-AA2462BEC669}" type="datetimeFigureOut">
              <a:rPr lang="en-US" smtClean="0"/>
              <a:t>3/28/22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BA622-0384-4FBE-8C9D-E57845E6DF96}" type="slidenum">
              <a:rPr lang="en-US" smtClean="0"/>
              <a:t>‹#›</a:t>
            </a:fld>
            <a:endParaRPr lang="en-US"/>
          </a:p>
        </p:txBody>
      </p:sp>
    </p:spTree>
    <p:extLst>
      <p:ext uri="{BB962C8B-B14F-4D97-AF65-F5344CB8AC3E}">
        <p14:creationId xmlns:p14="http://schemas.microsoft.com/office/powerpoint/2010/main" val="22999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ith picture">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1806EF48-55B3-4038-A30F-96BD82021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3"/>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p:nvPr>
        </p:nvSpPr>
        <p:spPr>
          <a:xfrm>
            <a:off x="681700" y="1617640"/>
            <a:ext cx="7086600" cy="2388930"/>
          </a:xfrm>
        </p:spPr>
        <p:txBody>
          <a:bodyPr anchor="t">
            <a:normAutofit/>
          </a:bodyPr>
          <a:lstStyle>
            <a:lvl1pPr algn="l">
              <a:defRPr sz="6000" b="1">
                <a:solidFill>
                  <a:srgbClr val="0050B8"/>
                </a:solidFill>
                <a:latin typeface="Arial" panose="020B0604020202020204" pitchFamily="34" charset="0"/>
                <a:cs typeface="Arial" panose="020B0604020202020204" pitchFamily="34" charset="0"/>
              </a:defRPr>
            </a:lvl1pPr>
          </a:lstStyle>
          <a:p>
            <a:r>
              <a:rPr lang="en-US"/>
              <a:t>Click </a:t>
            </a:r>
            <a:r>
              <a:rPr lang="en-US" dirty="0"/>
              <a:t>to edit Master title style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3" name="Group 2">
            <a:extLst>
              <a:ext uri="{FF2B5EF4-FFF2-40B4-BE49-F238E27FC236}">
                <a16:creationId xmlns:a16="http://schemas.microsoft.com/office/drawing/2014/main" id="{4B329119-AEAB-4B5B-93FE-DA69F7B38681}"/>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6" name="Text Placeholder 15">
            <a:extLst>
              <a:ext uri="{FF2B5EF4-FFF2-40B4-BE49-F238E27FC236}">
                <a16:creationId xmlns:a16="http://schemas.microsoft.com/office/drawing/2014/main" id="{9C96C7E2-2AD3-480D-8384-5CF4D4859D5D}"/>
              </a:ext>
            </a:extLst>
          </p:cNvPr>
          <p:cNvSpPr>
            <a:spLocks noGrp="1"/>
          </p:cNvSpPr>
          <p:nvPr>
            <p:ph type="body" sz="quarter" idx="13"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7" name="Text Placeholder 15">
            <a:extLst>
              <a:ext uri="{FF2B5EF4-FFF2-40B4-BE49-F238E27FC236}">
                <a16:creationId xmlns:a16="http://schemas.microsoft.com/office/drawing/2014/main" id="{3534F382-6A8E-4C58-BFFB-721DAE29C158}"/>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21" name="Text Placeholder 15">
            <a:extLst>
              <a:ext uri="{FF2B5EF4-FFF2-40B4-BE49-F238E27FC236}">
                <a16:creationId xmlns:a16="http://schemas.microsoft.com/office/drawing/2014/main" id="{AC2A07D3-4368-43CF-A950-444DC4CD346F}"/>
              </a:ext>
            </a:extLst>
          </p:cNvPr>
          <p:cNvSpPr>
            <a:spLocks noGrp="1"/>
          </p:cNvSpPr>
          <p:nvPr>
            <p:ph type="body" sz="quarter" idx="15"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8809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338A1E-C182-40A7-AA29-A996FC6D332D}"/>
              </a:ext>
            </a:extLst>
          </p:cNvPr>
          <p:cNvSpPr>
            <a:spLocks noGrp="1"/>
          </p:cNvSpPr>
          <p:nvPr>
            <p:ph type="sldNum" sz="quarter" idx="12"/>
          </p:nvPr>
        </p:nvSpPr>
        <p:spPr>
          <a:xfrm>
            <a:off x="9031737"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3" name="Footer Placeholder 2">
            <a:extLst>
              <a:ext uri="{FF2B5EF4-FFF2-40B4-BE49-F238E27FC236}">
                <a16:creationId xmlns:a16="http://schemas.microsoft.com/office/drawing/2014/main" id="{135B78D6-AA27-45A2-A9FF-AF99806BC2F8}"/>
              </a:ext>
            </a:extLst>
          </p:cNvPr>
          <p:cNvSpPr>
            <a:spLocks noGrp="1"/>
          </p:cNvSpPr>
          <p:nvPr>
            <p:ph type="ftr" sz="quarter" idx="11"/>
          </p:nvPr>
        </p:nvSpPr>
        <p:spPr>
          <a:xfrm>
            <a:off x="1466367" y="6447794"/>
            <a:ext cx="9820757" cy="365122"/>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pic>
        <p:nvPicPr>
          <p:cNvPr id="11" name="Picture 10">
            <a:extLst>
              <a:ext uri="{FF2B5EF4-FFF2-40B4-BE49-F238E27FC236}">
                <a16:creationId xmlns:a16="http://schemas.microsoft.com/office/drawing/2014/main" id="{648CE4C9-5467-498A-8CFC-3EF03AE793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2" name="Date Placeholder 1">
            <a:extLst>
              <a:ext uri="{FF2B5EF4-FFF2-40B4-BE49-F238E27FC236}">
                <a16:creationId xmlns:a16="http://schemas.microsoft.com/office/drawing/2014/main" id="{9374205E-B0F0-4004-ABC0-256830704859}"/>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8/25/2021</a:t>
            </a:r>
            <a:endParaRPr lang="en-US" dirty="0"/>
          </a:p>
        </p:txBody>
      </p:sp>
    </p:spTree>
    <p:extLst>
      <p:ext uri="{BB962C8B-B14F-4D97-AF65-F5344CB8AC3E}">
        <p14:creationId xmlns:p14="http://schemas.microsoft.com/office/powerpoint/2010/main" val="305991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text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9E3FD0-EC0B-45D8-B835-B4CB3768A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hasCustomPrompt="1"/>
          </p:nvPr>
        </p:nvSpPr>
        <p:spPr>
          <a:xfrm>
            <a:off x="681700" y="2251934"/>
            <a:ext cx="10716098" cy="1811360"/>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dirty="0"/>
              <a:t>Click to edit thank you slide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739217"/>
            <a:ext cx="2965015" cy="614597"/>
          </a:xfrm>
          <a:prstGeom prst="rect">
            <a:avLst/>
          </a:prstGeom>
        </p:spPr>
      </p:pic>
      <p:grpSp>
        <p:nvGrpSpPr>
          <p:cNvPr id="3" name="Group 2">
            <a:extLst>
              <a:ext uri="{FF2B5EF4-FFF2-40B4-BE49-F238E27FC236}">
                <a16:creationId xmlns:a16="http://schemas.microsoft.com/office/drawing/2014/main" id="{B9F672C6-4B20-4E81-B932-2D63CBDC8961}"/>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Contact Information</a:t>
            </a:r>
          </a:p>
        </p:txBody>
      </p:sp>
    </p:spTree>
    <p:extLst>
      <p:ext uri="{BB962C8B-B14F-4D97-AF65-F5344CB8AC3E}">
        <p14:creationId xmlns:p14="http://schemas.microsoft.com/office/powerpoint/2010/main" val="10617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_text only">
    <p:spTree>
      <p:nvGrpSpPr>
        <p:cNvPr id="1" name=""/>
        <p:cNvGrpSpPr/>
        <p:nvPr/>
      </p:nvGrpSpPr>
      <p:grpSpPr>
        <a:xfrm>
          <a:off x="0" y="0"/>
          <a:ext cx="0" cy="0"/>
          <a:chOff x="0" y="0"/>
          <a:chExt cx="0" cy="0"/>
        </a:xfrm>
      </p:grpSpPr>
      <p:pic>
        <p:nvPicPr>
          <p:cNvPr id="16" name="Picture 15" descr="A picture containing outdoor&#10;&#10;Description automatically generated">
            <a:extLst>
              <a:ext uri="{FF2B5EF4-FFF2-40B4-BE49-F238E27FC236}">
                <a16:creationId xmlns:a16="http://schemas.microsoft.com/office/drawing/2014/main" id="{60825655-F144-4E6F-8476-3B13EB155AA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0556"/>
          <a:stretch/>
        </p:blipFill>
        <p:spPr>
          <a:xfrm>
            <a:off x="0" y="1372992"/>
            <a:ext cx="12192000" cy="47625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hasCustomPrompt="1"/>
          </p:nvPr>
        </p:nvSpPr>
        <p:spPr>
          <a:xfrm>
            <a:off x="681700" y="2251934"/>
            <a:ext cx="10716098" cy="1811360"/>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dirty="0"/>
              <a:t>Click to edit thank you slide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739217"/>
            <a:ext cx="2965015" cy="614597"/>
          </a:xfrm>
          <a:prstGeom prst="rect">
            <a:avLst/>
          </a:prstGeom>
        </p:spPr>
      </p:pic>
      <p:grpSp>
        <p:nvGrpSpPr>
          <p:cNvPr id="3" name="Group 2">
            <a:extLst>
              <a:ext uri="{FF2B5EF4-FFF2-40B4-BE49-F238E27FC236}">
                <a16:creationId xmlns:a16="http://schemas.microsoft.com/office/drawing/2014/main" id="{FFDCB5A9-E322-49B4-B737-7358106F7687}"/>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Contact Information</a:t>
            </a:r>
          </a:p>
        </p:txBody>
      </p:sp>
    </p:spTree>
    <p:extLst>
      <p:ext uri="{BB962C8B-B14F-4D97-AF65-F5344CB8AC3E}">
        <p14:creationId xmlns:p14="http://schemas.microsoft.com/office/powerpoint/2010/main" val="3037403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F1B49D2-4392-4CA9-97FC-79DE9E3B5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56156C3D-3AAA-4660-8C02-2C684D6413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Date Placeholder 4">
            <a:extLst>
              <a:ext uri="{FF2B5EF4-FFF2-40B4-BE49-F238E27FC236}">
                <a16:creationId xmlns:a16="http://schemas.microsoft.com/office/drawing/2014/main" id="{CD747FE4-C6F6-4DBA-B134-C55BDC28E419}"/>
              </a:ext>
            </a:extLst>
          </p:cNvPr>
          <p:cNvSpPr>
            <a:spLocks noGrp="1"/>
          </p:cNvSpPr>
          <p:nvPr>
            <p:ph type="dt" sz="half" idx="10"/>
          </p:nvPr>
        </p:nvSpPr>
        <p:spPr>
          <a:xfrm>
            <a:off x="320040" y="6457312"/>
            <a:ext cx="2743200" cy="365125"/>
          </a:xfrm>
        </p:spPr>
        <p:txBody>
          <a:bodyPr/>
          <a:lstStyle>
            <a:lvl1pPr>
              <a:defRPr>
                <a:solidFill>
                  <a:srgbClr val="0050B8"/>
                </a:solidFill>
                <a:latin typeface="Arial" panose="020B0604020202020204" pitchFamily="34" charset="0"/>
                <a:cs typeface="Arial" panose="020B0604020202020204" pitchFamily="34" charset="0"/>
              </a:defRPr>
            </a:lvl1pPr>
          </a:lstStyle>
          <a:p>
            <a:r>
              <a:rPr lang="en-US" dirty="0"/>
              <a:t>4/7/2021</a:t>
            </a:r>
          </a:p>
        </p:txBody>
      </p:sp>
      <p:sp>
        <p:nvSpPr>
          <p:cNvPr id="6" name="Footer Placeholder 5">
            <a:extLst>
              <a:ext uri="{FF2B5EF4-FFF2-40B4-BE49-F238E27FC236}">
                <a16:creationId xmlns:a16="http://schemas.microsoft.com/office/drawing/2014/main" id="{E6EE9CD1-8E31-4D35-89B2-A9DD521F067F}"/>
              </a:ext>
            </a:extLst>
          </p:cNvPr>
          <p:cNvSpPr>
            <a:spLocks noGrp="1"/>
          </p:cNvSpPr>
          <p:nvPr>
            <p:ph type="ftr" sz="quarter" idx="11"/>
          </p:nvPr>
        </p:nvSpPr>
        <p:spPr>
          <a:xfrm>
            <a:off x="1466367" y="6457312"/>
            <a:ext cx="9630257" cy="365125"/>
          </a:xfrm>
        </p:spPr>
        <p:txBody>
          <a:bodyPr/>
          <a:lstStyle>
            <a:lvl1pPr algn="l">
              <a:defRPr b="1">
                <a:solidFill>
                  <a:srgbClr val="0050B8"/>
                </a:solidFill>
                <a:latin typeface="Arial" panose="020B0604020202020204" pitchFamily="34" charset="0"/>
                <a:cs typeface="Arial" panose="020B0604020202020204" pitchFamily="34" charset="0"/>
              </a:defRPr>
            </a:lvl1pPr>
          </a:lstStyle>
          <a:p>
            <a:r>
              <a:rPr lang="en-US" dirty="0"/>
              <a:t>Radiation Protection Program</a:t>
            </a:r>
          </a:p>
        </p:txBody>
      </p:sp>
      <p:sp>
        <p:nvSpPr>
          <p:cNvPr id="7" name="Slide Number Placeholder 6">
            <a:extLst>
              <a:ext uri="{FF2B5EF4-FFF2-40B4-BE49-F238E27FC236}">
                <a16:creationId xmlns:a16="http://schemas.microsoft.com/office/drawing/2014/main" id="{AD96FA37-6ACA-425E-A24B-674FA7C855E7}"/>
              </a:ext>
            </a:extLst>
          </p:cNvPr>
          <p:cNvSpPr>
            <a:spLocks noGrp="1"/>
          </p:cNvSpPr>
          <p:nvPr>
            <p:ph type="sldNum" sz="quarter" idx="12"/>
          </p:nvPr>
        </p:nvSpPr>
        <p:spPr>
          <a:xfrm>
            <a:off x="9031737" y="6447789"/>
            <a:ext cx="2743200" cy="365125"/>
          </a:xfrm>
        </p:spPr>
        <p:txBody>
          <a:bodyPr/>
          <a:lstStyle>
            <a:lvl1pPr>
              <a:defRPr b="1">
                <a:solidFill>
                  <a:srgbClr val="0050B8"/>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2" name="Title 1">
            <a:extLst>
              <a:ext uri="{FF2B5EF4-FFF2-40B4-BE49-F238E27FC236}">
                <a16:creationId xmlns:a16="http://schemas.microsoft.com/office/drawing/2014/main" id="{5D760F6D-6C05-4DBC-99B0-D608C731B40D}"/>
              </a:ext>
            </a:extLst>
          </p:cNvPr>
          <p:cNvSpPr>
            <a:spLocks noGrp="1"/>
          </p:cNvSpPr>
          <p:nvPr>
            <p:ph type="title"/>
          </p:nvPr>
        </p:nvSpPr>
        <p:spPr>
          <a:xfrm>
            <a:off x="257476" y="202222"/>
            <a:ext cx="4482465" cy="1610385"/>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75319157-AAC0-42CB-A7CC-0532B71C9FD0}"/>
              </a:ext>
            </a:extLst>
          </p:cNvPr>
          <p:cNvSpPr>
            <a:spLocks noGrp="1"/>
          </p:cNvSpPr>
          <p:nvPr>
            <p:ph type="body" sz="half" idx="2"/>
          </p:nvPr>
        </p:nvSpPr>
        <p:spPr>
          <a:xfrm>
            <a:off x="256902" y="1898786"/>
            <a:ext cx="4482465" cy="4229298"/>
          </a:xfrm>
        </p:spPr>
        <p:txBody>
          <a:bodyPr>
            <a:normAutofit/>
          </a:bodyPr>
          <a:lstStyle>
            <a:lvl1pPr marL="342900" indent="-342900">
              <a:buClr>
                <a:srgbClr val="0150B9"/>
              </a:buClr>
              <a:buSzPct val="120000"/>
              <a:buFont typeface="Arial" panose="020B0604020202020204" pitchFamily="34" charset="0"/>
              <a:buChar char="•"/>
              <a:defRPr sz="2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3298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text only">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1806EF48-55B3-4038-A30F-96BD82021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3"/>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p:nvPr>
        </p:nvSpPr>
        <p:spPr>
          <a:xfrm>
            <a:off x="681700" y="1617640"/>
            <a:ext cx="10716098" cy="2577138"/>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3" name="Group 2">
            <a:extLst>
              <a:ext uri="{FF2B5EF4-FFF2-40B4-BE49-F238E27FC236}">
                <a16:creationId xmlns:a16="http://schemas.microsoft.com/office/drawing/2014/main" id="{088CB770-B00D-42C6-A415-9F5811F6BDB9}"/>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63986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itle or Section Header">
    <p:spTree>
      <p:nvGrpSpPr>
        <p:cNvPr id="1" name=""/>
        <p:cNvGrpSpPr/>
        <p:nvPr/>
      </p:nvGrpSpPr>
      <p:grpSpPr>
        <a:xfrm>
          <a:off x="0" y="0"/>
          <a:ext cx="0" cy="0"/>
          <a:chOff x="0" y="0"/>
          <a:chExt cx="0" cy="0"/>
        </a:xfrm>
      </p:grpSpPr>
      <p:pic>
        <p:nvPicPr>
          <p:cNvPr id="18" name="Picture 17" descr="A picture containing outdoor&#10;&#10;Description automatically generated">
            <a:extLst>
              <a:ext uri="{FF2B5EF4-FFF2-40B4-BE49-F238E27FC236}">
                <a16:creationId xmlns:a16="http://schemas.microsoft.com/office/drawing/2014/main" id="{264957E3-C3AE-4C8B-A86B-61C1C2015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677345" y="1618298"/>
            <a:ext cx="10781413" cy="2443413"/>
          </a:xfrm>
        </p:spPr>
        <p:txBody>
          <a:bodyPr anchor="t"/>
          <a:lstStyle>
            <a:lvl1pPr>
              <a:defRPr sz="6000" b="1">
                <a:solidFill>
                  <a:srgbClr val="0050B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hasCustomPrompt="1"/>
          </p:nvPr>
        </p:nvSpPr>
        <p:spPr>
          <a:xfrm>
            <a:off x="714175" y="4197826"/>
            <a:ext cx="8185985" cy="710277"/>
          </a:xfrm>
        </p:spPr>
        <p:txBody>
          <a:bodyPr>
            <a:norm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4" name="Group 3">
            <a:extLst>
              <a:ext uri="{FF2B5EF4-FFF2-40B4-BE49-F238E27FC236}">
                <a16:creationId xmlns:a16="http://schemas.microsoft.com/office/drawing/2014/main" id="{3EE79F5B-130D-44B1-98DC-47E623B05074}"/>
              </a:ext>
            </a:extLst>
          </p:cNvPr>
          <p:cNvGrpSpPr/>
          <p:nvPr userDrawn="1"/>
        </p:nvGrpSpPr>
        <p:grpSpPr>
          <a:xfrm>
            <a:off x="10334134" y="238362"/>
            <a:ext cx="1695720" cy="1194348"/>
            <a:chOff x="10334134" y="238362"/>
            <a:chExt cx="1695720" cy="1194348"/>
          </a:xfrm>
        </p:grpSpPr>
        <p:pic>
          <p:nvPicPr>
            <p:cNvPr id="10" name="Graphic 9">
              <a:extLst>
                <a:ext uri="{FF2B5EF4-FFF2-40B4-BE49-F238E27FC236}">
                  <a16:creationId xmlns:a16="http://schemas.microsoft.com/office/drawing/2014/main" id="{9CF73CDB-0B8C-4663-B310-4D30324E0C7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85000"/>
            <a:stretch/>
          </p:blipFill>
          <p:spPr>
            <a:xfrm>
              <a:off x="10415742" y="238362"/>
              <a:ext cx="982056" cy="135482"/>
            </a:xfrm>
            <a:prstGeom prst="rect">
              <a:avLst/>
            </a:prstGeom>
          </p:spPr>
        </p:pic>
        <p:sp>
          <p:nvSpPr>
            <p:cNvPr id="11" name="Subtitle 2">
              <a:extLst>
                <a:ext uri="{FF2B5EF4-FFF2-40B4-BE49-F238E27FC236}">
                  <a16:creationId xmlns:a16="http://schemas.microsoft.com/office/drawing/2014/main" id="{243F8FB7-359E-4876-ABF5-188BA7A25F53}"/>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dirty="0"/>
                <a:t>Radiation</a:t>
              </a:r>
            </a:p>
            <a:p>
              <a:pPr algn="just">
                <a:lnSpc>
                  <a:spcPct val="100000"/>
                </a:lnSpc>
                <a:spcBef>
                  <a:spcPts val="0"/>
                </a:spcBef>
              </a:pPr>
              <a:r>
                <a:rPr lang="en-US" sz="1600" b="0" dirty="0"/>
                <a:t>Protection</a:t>
              </a:r>
            </a:p>
            <a:p>
              <a:pPr algn="just">
                <a:lnSpc>
                  <a:spcPct val="100000"/>
                </a:lnSpc>
                <a:spcBef>
                  <a:spcPts val="0"/>
                </a:spcBef>
              </a:pPr>
              <a:r>
                <a:rPr lang="en-US" sz="1600" b="0" dirty="0"/>
                <a:t>Program</a:t>
              </a:r>
            </a:p>
          </p:txBody>
        </p:sp>
      </p:grpSp>
      <p:pic>
        <p:nvPicPr>
          <p:cNvPr id="12" name="Picture 11" descr="Text&#10;&#10;Description automatically generated">
            <a:extLst>
              <a:ext uri="{FF2B5EF4-FFF2-40B4-BE49-F238E27FC236}">
                <a16:creationId xmlns:a16="http://schemas.microsoft.com/office/drawing/2014/main" id="{4AABA235-3131-4937-8B0B-1E13F7C43FD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5" name="Text Placeholder 15">
            <a:extLst>
              <a:ext uri="{FF2B5EF4-FFF2-40B4-BE49-F238E27FC236}">
                <a16:creationId xmlns:a16="http://schemas.microsoft.com/office/drawing/2014/main" id="{9732B365-589C-4D68-A0BD-C5F446F461F6}"/>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p>
        </p:txBody>
      </p:sp>
      <p:sp>
        <p:nvSpPr>
          <p:cNvPr id="16" name="Text Placeholder 15">
            <a:extLst>
              <a:ext uri="{FF2B5EF4-FFF2-40B4-BE49-F238E27FC236}">
                <a16:creationId xmlns:a16="http://schemas.microsoft.com/office/drawing/2014/main" id="{2035C753-5F9A-449B-8354-C89A57B31632}"/>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36867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91154E92-C8FC-46EA-AE3E-937E91E7F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628C7D16-F558-4AD2-A23F-83FE312652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2" name="Title 1">
            <a:extLst>
              <a:ext uri="{FF2B5EF4-FFF2-40B4-BE49-F238E27FC236}">
                <a16:creationId xmlns:a16="http://schemas.microsoft.com/office/drawing/2014/main" id="{646660DA-4918-4D57-8329-8DED83228C40}"/>
              </a:ext>
            </a:extLst>
          </p:cNvPr>
          <p:cNvSpPr>
            <a:spLocks noGrp="1"/>
          </p:cNvSpPr>
          <p:nvPr>
            <p:ph type="title"/>
          </p:nvPr>
        </p:nvSpPr>
        <p:spPr>
          <a:xfrm>
            <a:off x="271780" y="288926"/>
            <a:ext cx="11501441" cy="474821"/>
          </a:xfrm>
        </p:spPr>
        <p:txBody>
          <a:bodyPr anchor="t">
            <a:noAutofit/>
          </a:bodyPr>
          <a:lstStyle>
            <a:lvl1pPr>
              <a:defRPr sz="3600" b="1">
                <a:solidFill>
                  <a:srgbClr val="0050B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B696F41-ED89-41DC-83D9-B0D7A98427A6}"/>
              </a:ext>
            </a:extLst>
          </p:cNvPr>
          <p:cNvSpPr>
            <a:spLocks noGrp="1"/>
          </p:cNvSpPr>
          <p:nvPr>
            <p:ph idx="1"/>
          </p:nvPr>
        </p:nvSpPr>
        <p:spPr>
          <a:xfrm>
            <a:off x="271780" y="1434990"/>
            <a:ext cx="11501441" cy="4351338"/>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FC8541-F18D-4969-A279-163B73AE135B}"/>
              </a:ext>
            </a:extLst>
          </p:cNvPr>
          <p:cNvSpPr>
            <a:spLocks noGrp="1"/>
          </p:cNvSpPr>
          <p:nvPr>
            <p:ph type="dt" sz="half" idx="10"/>
          </p:nvPr>
        </p:nvSpPr>
        <p:spPr>
          <a:xfrm>
            <a:off x="327339"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dirty="0"/>
              <a:t>4/7/2022</a:t>
            </a:r>
          </a:p>
        </p:txBody>
      </p:sp>
      <p:sp>
        <p:nvSpPr>
          <p:cNvPr id="5" name="Footer Placeholder 4">
            <a:extLst>
              <a:ext uri="{FF2B5EF4-FFF2-40B4-BE49-F238E27FC236}">
                <a16:creationId xmlns:a16="http://schemas.microsoft.com/office/drawing/2014/main" id="{FBDA2F29-96A7-47A2-A27F-94B5BB0DD1D5}"/>
              </a:ext>
            </a:extLst>
          </p:cNvPr>
          <p:cNvSpPr>
            <a:spLocks noGrp="1"/>
          </p:cNvSpPr>
          <p:nvPr>
            <p:ph type="ftr" sz="quarter" idx="11"/>
          </p:nvPr>
        </p:nvSpPr>
        <p:spPr>
          <a:xfrm>
            <a:off x="1466367" y="6447790"/>
            <a:ext cx="9382607"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C6233402-E8F6-4850-BC0B-B2052F5664D7}"/>
              </a:ext>
            </a:extLst>
          </p:cNvPr>
          <p:cNvSpPr>
            <a:spLocks noGrp="1"/>
          </p:cNvSpPr>
          <p:nvPr>
            <p:ph type="sldNum" sz="quarter" idx="12"/>
          </p:nvPr>
        </p:nvSpPr>
        <p:spPr>
          <a:xfrm>
            <a:off x="9030022"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11" name="Text Placeholder 10">
            <a:extLst>
              <a:ext uri="{FF2B5EF4-FFF2-40B4-BE49-F238E27FC236}">
                <a16:creationId xmlns:a16="http://schemas.microsoft.com/office/drawing/2014/main" id="{F20E2064-3ECF-420B-BA83-89E2B5FE3CB4}"/>
              </a:ext>
            </a:extLst>
          </p:cNvPr>
          <p:cNvSpPr>
            <a:spLocks noGrp="1"/>
          </p:cNvSpPr>
          <p:nvPr>
            <p:ph type="body" sz="quarter" idx="13"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3" name="Picture 12" descr="Text&#10;&#10;Description automatically generated">
            <a:extLst>
              <a:ext uri="{FF2B5EF4-FFF2-40B4-BE49-F238E27FC236}">
                <a16:creationId xmlns:a16="http://schemas.microsoft.com/office/drawing/2014/main" id="{E70BDA4B-C305-48C3-886B-9E33DE0D1A6A}"/>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208374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descr="A picture containing outdoor&#10;&#10;Description automatically generated">
            <a:extLst>
              <a:ext uri="{FF2B5EF4-FFF2-40B4-BE49-F238E27FC236}">
                <a16:creationId xmlns:a16="http://schemas.microsoft.com/office/drawing/2014/main" id="{C5456C92-AE10-4E0F-A5BD-CE70DC111AC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712637" y="2430454"/>
            <a:ext cx="10959230" cy="1375578"/>
          </a:xfrm>
        </p:spPr>
        <p:txBody>
          <a:bodyPr anchor="t">
            <a:normAutofit/>
          </a:bodyPr>
          <a:lstStyle>
            <a:lvl1pPr>
              <a:defRPr sz="4800" b="1">
                <a:solidFill>
                  <a:srgbClr val="0050B8"/>
                </a:solidFill>
                <a:latin typeface="Arial" panose="020B0604020202020204" pitchFamily="34" charset="0"/>
                <a:cs typeface="Arial" panose="020B0604020202020204" pitchFamily="34" charset="0"/>
              </a:defRPr>
            </a:lvl1pPr>
          </a:lstStyle>
          <a:p>
            <a:r>
              <a:rPr lang="en-US" dirty="0"/>
              <a:t>Click to edit Master title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p:nvPr>
        </p:nvSpPr>
        <p:spPr>
          <a:xfrm>
            <a:off x="718987" y="3810000"/>
            <a:ext cx="8185985" cy="1500187"/>
          </a:xfrm>
        </p:spPr>
        <p:txBody>
          <a:bodyPr>
            <a:normAutofit/>
          </a:bodyPr>
          <a:lstStyle>
            <a:lvl1pPr marL="0" indent="0">
              <a:buNone/>
              <a:defRPr sz="2800" b="0">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825637"/>
            <a:ext cx="2965015" cy="614597"/>
          </a:xfrm>
          <a:prstGeom prst="rect">
            <a:avLst/>
          </a:prstGeom>
        </p:spPr>
      </p:pic>
      <p:pic>
        <p:nvPicPr>
          <p:cNvPr id="14" name="Picture 13">
            <a:extLst>
              <a:ext uri="{FF2B5EF4-FFF2-40B4-BE49-F238E27FC236}">
                <a16:creationId xmlns:a16="http://schemas.microsoft.com/office/drawing/2014/main" id="{CB49EDD9-5BC4-4241-B24B-F30A71EC83B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4" name="Date Placeholder 3">
            <a:extLst>
              <a:ext uri="{FF2B5EF4-FFF2-40B4-BE49-F238E27FC236}">
                <a16:creationId xmlns:a16="http://schemas.microsoft.com/office/drawing/2014/main" id="{D2A7D8DE-9DD1-42ED-826E-D0D0B89788F3}"/>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8/25/2021</a:t>
            </a:r>
            <a:endParaRPr lang="en-US" dirty="0"/>
          </a:p>
        </p:txBody>
      </p:sp>
      <p:sp>
        <p:nvSpPr>
          <p:cNvPr id="5" name="Footer Placeholder 4">
            <a:extLst>
              <a:ext uri="{FF2B5EF4-FFF2-40B4-BE49-F238E27FC236}">
                <a16:creationId xmlns:a16="http://schemas.microsoft.com/office/drawing/2014/main" id="{40643D87-DB57-47CE-BE87-08EDDE477C9F}"/>
              </a:ext>
            </a:extLst>
          </p:cNvPr>
          <p:cNvSpPr>
            <a:spLocks noGrp="1"/>
          </p:cNvSpPr>
          <p:nvPr>
            <p:ph type="ftr" sz="quarter" idx="11"/>
          </p:nvPr>
        </p:nvSpPr>
        <p:spPr>
          <a:xfrm>
            <a:off x="1463039" y="6447790"/>
            <a:ext cx="9385936"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6" name="Slide Number Placeholder 5">
            <a:extLst>
              <a:ext uri="{FF2B5EF4-FFF2-40B4-BE49-F238E27FC236}">
                <a16:creationId xmlns:a16="http://schemas.microsoft.com/office/drawing/2014/main" id="{DE554BF4-6B64-4BCF-93AC-7C842E1DE393}"/>
              </a:ext>
            </a:extLst>
          </p:cNvPr>
          <p:cNvSpPr>
            <a:spLocks noGrp="1"/>
          </p:cNvSpPr>
          <p:nvPr>
            <p:ph type="sldNum" sz="quarter" idx="12"/>
          </p:nvPr>
        </p:nvSpPr>
        <p:spPr>
          <a:xfrm>
            <a:off x="9029700"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20D67101-3D44-4977-BAF4-61D9F268609C}"/>
              </a:ext>
            </a:extLst>
          </p:cNvPr>
          <p:cNvPicPr>
            <a:picLocks noChangeAspect="1"/>
          </p:cNvPicPr>
          <p:nvPr userDrawn="1"/>
        </p:nvPicPr>
        <p:blipFill rotWithShape="1">
          <a:blip r:embed="rId7">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146638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Title or Section Header">
    <p:spTree>
      <p:nvGrpSpPr>
        <p:cNvPr id="1" name=""/>
        <p:cNvGrpSpPr/>
        <p:nvPr/>
      </p:nvGrpSpPr>
      <p:grpSpPr>
        <a:xfrm>
          <a:off x="0" y="0"/>
          <a:ext cx="0" cy="0"/>
          <a:chOff x="0" y="0"/>
          <a:chExt cx="0" cy="0"/>
        </a:xfrm>
      </p:grpSpPr>
      <p:pic>
        <p:nvPicPr>
          <p:cNvPr id="16" name="Picture 15" descr="A picture containing outdoor&#10;&#10;Description automatically generated">
            <a:extLst>
              <a:ext uri="{FF2B5EF4-FFF2-40B4-BE49-F238E27FC236}">
                <a16:creationId xmlns:a16="http://schemas.microsoft.com/office/drawing/2014/main" id="{CA83DF1A-34E4-4037-B4BC-F527872F603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680553" y="2194330"/>
            <a:ext cx="4763335" cy="1234670"/>
          </a:xfrm>
        </p:spPr>
        <p:txBody>
          <a:bodyPr anchor="t">
            <a:normAutofit/>
          </a:bodyPr>
          <a:lstStyle>
            <a:lvl1pPr>
              <a:defRPr sz="4000" b="1">
                <a:solidFill>
                  <a:srgbClr val="0050B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hasCustomPrompt="1"/>
          </p:nvPr>
        </p:nvSpPr>
        <p:spPr>
          <a:xfrm>
            <a:off x="686903" y="4029883"/>
            <a:ext cx="4763335" cy="421482"/>
          </a:xfrm>
        </p:spPr>
        <p:txBody>
          <a:bodyPr>
            <a:normAutofit/>
          </a:bodyPr>
          <a:lstStyle>
            <a:lvl1pPr marL="0" indent="0">
              <a:buNone/>
              <a:defRPr sz="2200" b="0">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593447"/>
            <a:ext cx="2965015" cy="614597"/>
          </a:xfrm>
          <a:prstGeom prst="rect">
            <a:avLst/>
          </a:prstGeom>
        </p:spPr>
      </p:pic>
      <p:pic>
        <p:nvPicPr>
          <p:cNvPr id="14" name="Picture 13">
            <a:extLst>
              <a:ext uri="{FF2B5EF4-FFF2-40B4-BE49-F238E27FC236}">
                <a16:creationId xmlns:a16="http://schemas.microsoft.com/office/drawing/2014/main" id="{CB49EDD9-5BC4-4241-B24B-F30A71EC83B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13" name="Text Placeholder 12">
            <a:extLst>
              <a:ext uri="{FF2B5EF4-FFF2-40B4-BE49-F238E27FC236}">
                <a16:creationId xmlns:a16="http://schemas.microsoft.com/office/drawing/2014/main" id="{6BCF31AF-100A-4A2E-B7B9-EBECECB1BD65}"/>
              </a:ext>
            </a:extLst>
          </p:cNvPr>
          <p:cNvSpPr>
            <a:spLocks noGrp="1"/>
          </p:cNvSpPr>
          <p:nvPr>
            <p:ph type="body" sz="quarter" idx="13"/>
          </p:nvPr>
        </p:nvSpPr>
        <p:spPr>
          <a:xfrm>
            <a:off x="6096000" y="1121634"/>
            <a:ext cx="5325745" cy="4120925"/>
          </a:xfrm>
        </p:spPr>
        <p:txBody>
          <a:bodyPr/>
          <a:lstStyle>
            <a:lvl1pPr>
              <a:buClr>
                <a:srgbClr val="0150B9"/>
              </a:buClr>
              <a:buSzPct val="130000"/>
              <a:defRPr sz="2200" b="0" i="0">
                <a:solidFill>
                  <a:schemeClr val="tx1"/>
                </a:solidFill>
                <a:latin typeface="Arial" panose="020B0604020202020204" pitchFamily="34" charset="0"/>
                <a:cs typeface="Arial" panose="020B0604020202020204" pitchFamily="34" charset="0"/>
              </a:defRPr>
            </a:lvl1pPr>
            <a:lvl2pPr>
              <a:buClr>
                <a:srgbClr val="0150B9"/>
              </a:buClr>
              <a:buSzPct val="130000"/>
              <a:defRPr sz="2000" b="0">
                <a:solidFill>
                  <a:schemeClr val="tx1"/>
                </a:solidFill>
                <a:latin typeface="Arial" panose="020B0604020202020204" pitchFamily="34" charset="0"/>
                <a:cs typeface="Arial" panose="020B0604020202020204" pitchFamily="34" charset="0"/>
              </a:defRPr>
            </a:lvl2pPr>
            <a:lvl3pPr>
              <a:buClr>
                <a:srgbClr val="0150B9"/>
              </a:buClr>
              <a:buSzPct val="130000"/>
              <a:defRPr sz="1800" b="0">
                <a:solidFill>
                  <a:schemeClr val="tx1"/>
                </a:solidFill>
                <a:latin typeface="Arial" panose="020B0604020202020204" pitchFamily="34" charset="0"/>
                <a:cs typeface="Arial" panose="020B0604020202020204" pitchFamily="34" charset="0"/>
              </a:defRPr>
            </a:lvl3pPr>
            <a:lvl4pPr>
              <a:buClr>
                <a:srgbClr val="0150B9"/>
              </a:buClr>
              <a:buSzPct val="130000"/>
              <a:defRPr b="0">
                <a:solidFill>
                  <a:schemeClr val="tx1"/>
                </a:solidFill>
                <a:latin typeface="Arial" panose="020B0604020202020204" pitchFamily="34" charset="0"/>
                <a:cs typeface="Arial" panose="020B0604020202020204" pitchFamily="34" charset="0"/>
              </a:defRPr>
            </a:lvl4pPr>
            <a:lvl5pPr>
              <a:buClr>
                <a:srgbClr val="0150B9"/>
              </a:buClr>
              <a:buSzPct val="130000"/>
              <a:defRPr b="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2A7D8DE-9DD1-42ED-826E-D0D0B89788F3}"/>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8/25/2021</a:t>
            </a:r>
            <a:endParaRPr lang="en-US" dirty="0"/>
          </a:p>
        </p:txBody>
      </p:sp>
      <p:sp>
        <p:nvSpPr>
          <p:cNvPr id="5" name="Footer Placeholder 4">
            <a:extLst>
              <a:ext uri="{FF2B5EF4-FFF2-40B4-BE49-F238E27FC236}">
                <a16:creationId xmlns:a16="http://schemas.microsoft.com/office/drawing/2014/main" id="{40643D87-DB57-47CE-BE87-08EDDE477C9F}"/>
              </a:ext>
            </a:extLst>
          </p:cNvPr>
          <p:cNvSpPr>
            <a:spLocks noGrp="1"/>
          </p:cNvSpPr>
          <p:nvPr>
            <p:ph type="ftr" sz="quarter" idx="11"/>
          </p:nvPr>
        </p:nvSpPr>
        <p:spPr>
          <a:xfrm>
            <a:off x="1463674" y="6447790"/>
            <a:ext cx="9661526"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6" name="Slide Number Placeholder 5">
            <a:extLst>
              <a:ext uri="{FF2B5EF4-FFF2-40B4-BE49-F238E27FC236}">
                <a16:creationId xmlns:a16="http://schemas.microsoft.com/office/drawing/2014/main" id="{DE554BF4-6B64-4BCF-93AC-7C842E1DE393}"/>
              </a:ext>
            </a:extLst>
          </p:cNvPr>
          <p:cNvSpPr>
            <a:spLocks noGrp="1"/>
          </p:cNvSpPr>
          <p:nvPr>
            <p:ph type="sldNum" sz="quarter" idx="12"/>
          </p:nvPr>
        </p:nvSpPr>
        <p:spPr>
          <a:xfrm>
            <a:off x="9029700"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B21C01CB-0059-4082-B873-33CF8AFB796C}"/>
              </a:ext>
            </a:extLst>
          </p:cNvPr>
          <p:cNvPicPr>
            <a:picLocks noChangeAspect="1"/>
          </p:cNvPicPr>
          <p:nvPr userDrawn="1"/>
        </p:nvPicPr>
        <p:blipFill rotWithShape="1">
          <a:blip r:embed="rId7">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298918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44A1988B-0FBE-4B47-8E29-8D89947D1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4ADF27D4-52D2-4801-8FDD-29C1089225DE}"/>
              </a:ext>
            </a:extLst>
          </p:cNvPr>
          <p:cNvSpPr>
            <a:spLocks noGrp="1"/>
          </p:cNvSpPr>
          <p:nvPr>
            <p:ph type="sldNum" sz="quarter" idx="12"/>
          </p:nvPr>
        </p:nvSpPr>
        <p:spPr>
          <a:xfrm>
            <a:off x="9026372" y="6447789"/>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pic>
        <p:nvPicPr>
          <p:cNvPr id="8" name="Picture 7">
            <a:extLst>
              <a:ext uri="{FF2B5EF4-FFF2-40B4-BE49-F238E27FC236}">
                <a16:creationId xmlns:a16="http://schemas.microsoft.com/office/drawing/2014/main" id="{ED1920DD-1F06-4202-96F6-AEA4A6CB19B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Date Placeholder 4">
            <a:extLst>
              <a:ext uri="{FF2B5EF4-FFF2-40B4-BE49-F238E27FC236}">
                <a16:creationId xmlns:a16="http://schemas.microsoft.com/office/drawing/2014/main" id="{B3096B54-A8FE-4343-84C6-E91596E13F2D}"/>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8/25/2021</a:t>
            </a:r>
            <a:endParaRPr lang="en-US" dirty="0"/>
          </a:p>
        </p:txBody>
      </p:sp>
      <p:sp>
        <p:nvSpPr>
          <p:cNvPr id="2" name="Title 1">
            <a:extLst>
              <a:ext uri="{FF2B5EF4-FFF2-40B4-BE49-F238E27FC236}">
                <a16:creationId xmlns:a16="http://schemas.microsoft.com/office/drawing/2014/main" id="{9D7A0398-E2BE-4137-8F79-D046CA64A03F}"/>
              </a:ext>
            </a:extLst>
          </p:cNvPr>
          <p:cNvSpPr>
            <a:spLocks noGrp="1"/>
          </p:cNvSpPr>
          <p:nvPr>
            <p:ph type="title"/>
          </p:nvPr>
        </p:nvSpPr>
        <p:spPr>
          <a:xfrm>
            <a:off x="271780" y="286861"/>
            <a:ext cx="11500792" cy="520766"/>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Footer Placeholder 5">
            <a:extLst>
              <a:ext uri="{FF2B5EF4-FFF2-40B4-BE49-F238E27FC236}">
                <a16:creationId xmlns:a16="http://schemas.microsoft.com/office/drawing/2014/main" id="{1EFC3EEA-798A-4D70-83C0-A0C0D16EE4A3}"/>
              </a:ext>
            </a:extLst>
          </p:cNvPr>
          <p:cNvSpPr>
            <a:spLocks noGrp="1"/>
          </p:cNvSpPr>
          <p:nvPr>
            <p:ph type="ftr" sz="quarter" idx="11"/>
          </p:nvPr>
        </p:nvSpPr>
        <p:spPr>
          <a:xfrm>
            <a:off x="1466368" y="6447791"/>
            <a:ext cx="9754082" cy="365124"/>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10" name="Content Placeholder 2">
            <a:extLst>
              <a:ext uri="{FF2B5EF4-FFF2-40B4-BE49-F238E27FC236}">
                <a16:creationId xmlns:a16="http://schemas.microsoft.com/office/drawing/2014/main" id="{B6006FB0-DB8E-4933-B262-53F43975175D}"/>
              </a:ext>
            </a:extLst>
          </p:cNvPr>
          <p:cNvSpPr>
            <a:spLocks noGrp="1"/>
          </p:cNvSpPr>
          <p:nvPr>
            <p:ph idx="13"/>
          </p:nvPr>
        </p:nvSpPr>
        <p:spPr>
          <a:xfrm>
            <a:off x="271781" y="1434989"/>
            <a:ext cx="5748020" cy="4926173"/>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AF536735-65ED-4D45-9651-26A4BD6FE560}"/>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5" name="Picture 14" descr="Text&#10;&#10;Description automatically generated">
            <a:extLst>
              <a:ext uri="{FF2B5EF4-FFF2-40B4-BE49-F238E27FC236}">
                <a16:creationId xmlns:a16="http://schemas.microsoft.com/office/drawing/2014/main" id="{A40E9630-2195-4EA8-9E1E-0D051BD34F46}"/>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4" name="Content Placeholder 3">
            <a:extLst>
              <a:ext uri="{FF2B5EF4-FFF2-40B4-BE49-F238E27FC236}">
                <a16:creationId xmlns:a16="http://schemas.microsoft.com/office/drawing/2014/main" id="{C94E2C54-1904-46B6-8296-E64F7C66AA35}"/>
              </a:ext>
            </a:extLst>
          </p:cNvPr>
          <p:cNvSpPr>
            <a:spLocks noGrp="1"/>
          </p:cNvSpPr>
          <p:nvPr>
            <p:ph sz="quarter" idx="15"/>
          </p:nvPr>
        </p:nvSpPr>
        <p:spPr>
          <a:xfrm>
            <a:off x="6372115" y="1435100"/>
            <a:ext cx="5397609" cy="492601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7807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349516BA-18A8-4A66-A6F3-6B335FC19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4CE1085-004A-4BCA-BE3A-E4171B2D8B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9" name="Slide Number Placeholder 8">
            <a:extLst>
              <a:ext uri="{FF2B5EF4-FFF2-40B4-BE49-F238E27FC236}">
                <a16:creationId xmlns:a16="http://schemas.microsoft.com/office/drawing/2014/main" id="{8E659530-5567-4B48-B1EA-F1B41FDD9B75}"/>
              </a:ext>
            </a:extLst>
          </p:cNvPr>
          <p:cNvSpPr>
            <a:spLocks noGrp="1"/>
          </p:cNvSpPr>
          <p:nvPr>
            <p:ph type="sldNum" sz="quarter" idx="12"/>
          </p:nvPr>
        </p:nvSpPr>
        <p:spPr>
          <a:xfrm>
            <a:off x="9026191" y="6447789"/>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8" name="Footer Placeholder 7">
            <a:extLst>
              <a:ext uri="{FF2B5EF4-FFF2-40B4-BE49-F238E27FC236}">
                <a16:creationId xmlns:a16="http://schemas.microsoft.com/office/drawing/2014/main" id="{80F40D9F-59D1-43FC-BD56-D7033F3D9350}"/>
              </a:ext>
            </a:extLst>
          </p:cNvPr>
          <p:cNvSpPr>
            <a:spLocks noGrp="1"/>
          </p:cNvSpPr>
          <p:nvPr>
            <p:ph type="ftr" sz="quarter" idx="11"/>
          </p:nvPr>
        </p:nvSpPr>
        <p:spPr>
          <a:xfrm>
            <a:off x="1466368" y="6457314"/>
            <a:ext cx="9715982"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7" name="Date Placeholder 6">
            <a:extLst>
              <a:ext uri="{FF2B5EF4-FFF2-40B4-BE49-F238E27FC236}">
                <a16:creationId xmlns:a16="http://schemas.microsoft.com/office/drawing/2014/main" id="{33E43559-FF3D-465A-A32A-5EFA37933618}"/>
              </a:ext>
            </a:extLst>
          </p:cNvPr>
          <p:cNvSpPr>
            <a:spLocks noGrp="1"/>
          </p:cNvSpPr>
          <p:nvPr>
            <p:ph type="dt" sz="half" idx="10"/>
          </p:nvPr>
        </p:nvSpPr>
        <p:spPr>
          <a:xfrm>
            <a:off x="320040" y="6447791"/>
            <a:ext cx="1463041" cy="365124"/>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8/25/2021</a:t>
            </a:r>
            <a:endParaRPr lang="en-US" dirty="0"/>
          </a:p>
        </p:txBody>
      </p:sp>
      <p:sp>
        <p:nvSpPr>
          <p:cNvPr id="16" name="Text Placeholder 10">
            <a:extLst>
              <a:ext uri="{FF2B5EF4-FFF2-40B4-BE49-F238E27FC236}">
                <a16:creationId xmlns:a16="http://schemas.microsoft.com/office/drawing/2014/main" id="{4909E534-5993-4738-9BB7-F3EB7CB717B4}"/>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descr="Text&#10;&#10;Description automatically generated">
            <a:extLst>
              <a:ext uri="{FF2B5EF4-FFF2-40B4-BE49-F238E27FC236}">
                <a16:creationId xmlns:a16="http://schemas.microsoft.com/office/drawing/2014/main" id="{2A759FC7-3774-4821-95BA-FCFDCD40FF97}"/>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2" name="Title 1">
            <a:extLst>
              <a:ext uri="{FF2B5EF4-FFF2-40B4-BE49-F238E27FC236}">
                <a16:creationId xmlns:a16="http://schemas.microsoft.com/office/drawing/2014/main" id="{97126F78-B219-45A0-A703-2EAEF2A11563}"/>
              </a:ext>
            </a:extLst>
          </p:cNvPr>
          <p:cNvSpPr>
            <a:spLocks noGrp="1"/>
          </p:cNvSpPr>
          <p:nvPr>
            <p:ph type="title"/>
          </p:nvPr>
        </p:nvSpPr>
        <p:spPr>
          <a:xfrm>
            <a:off x="271452" y="286769"/>
            <a:ext cx="11498120" cy="520858"/>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DB7AA62-04DF-4D22-9572-BDE598622C08}"/>
              </a:ext>
            </a:extLst>
          </p:cNvPr>
          <p:cNvSpPr>
            <a:spLocks noGrp="1"/>
          </p:cNvSpPr>
          <p:nvPr>
            <p:ph type="body" idx="1"/>
          </p:nvPr>
        </p:nvSpPr>
        <p:spPr>
          <a:xfrm>
            <a:off x="271452" y="1487773"/>
            <a:ext cx="5693617" cy="365125"/>
          </a:xfrm>
        </p:spPr>
        <p:txBody>
          <a:bodyPr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C27CC6C-91C2-4072-B025-F56F8FD41968}"/>
              </a:ext>
            </a:extLst>
          </p:cNvPr>
          <p:cNvSpPr>
            <a:spLocks noGrp="1"/>
          </p:cNvSpPr>
          <p:nvPr>
            <p:ph sz="half" idx="2"/>
          </p:nvPr>
        </p:nvSpPr>
        <p:spPr>
          <a:xfrm>
            <a:off x="271452" y="1913223"/>
            <a:ext cx="5693617" cy="4167537"/>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23382D-DE3A-4EBD-8D27-50226F3F6638}"/>
              </a:ext>
            </a:extLst>
          </p:cNvPr>
          <p:cNvSpPr>
            <a:spLocks noGrp="1"/>
          </p:cNvSpPr>
          <p:nvPr>
            <p:ph type="body" sz="quarter" idx="3"/>
          </p:nvPr>
        </p:nvSpPr>
        <p:spPr>
          <a:xfrm>
            <a:off x="6096000" y="1487773"/>
            <a:ext cx="5721656" cy="365125"/>
          </a:xfrm>
        </p:spPr>
        <p:txBody>
          <a:bodyPr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3BAD83-CB1B-46D1-A198-3AF121C42C82}"/>
              </a:ext>
            </a:extLst>
          </p:cNvPr>
          <p:cNvSpPr>
            <a:spLocks noGrp="1"/>
          </p:cNvSpPr>
          <p:nvPr>
            <p:ph sz="quarter" idx="4"/>
          </p:nvPr>
        </p:nvSpPr>
        <p:spPr>
          <a:xfrm>
            <a:off x="6096000" y="1913223"/>
            <a:ext cx="5721656" cy="4167537"/>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828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5C33114-805E-4EE9-BAFD-3C843E42A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68634076-D137-4919-896A-951340BDCDE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Slide Number Placeholder 4">
            <a:extLst>
              <a:ext uri="{FF2B5EF4-FFF2-40B4-BE49-F238E27FC236}">
                <a16:creationId xmlns:a16="http://schemas.microsoft.com/office/drawing/2014/main" id="{828F5F0E-5014-4A18-8533-5DDBE8984800}"/>
              </a:ext>
            </a:extLst>
          </p:cNvPr>
          <p:cNvSpPr>
            <a:spLocks noGrp="1"/>
          </p:cNvSpPr>
          <p:nvPr>
            <p:ph type="sldNum" sz="quarter" idx="12"/>
          </p:nvPr>
        </p:nvSpPr>
        <p:spPr>
          <a:xfrm>
            <a:off x="9028518" y="6439852"/>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dirty="0"/>
          </a:p>
        </p:txBody>
      </p:sp>
      <p:sp>
        <p:nvSpPr>
          <p:cNvPr id="4" name="Footer Placeholder 3">
            <a:extLst>
              <a:ext uri="{FF2B5EF4-FFF2-40B4-BE49-F238E27FC236}">
                <a16:creationId xmlns:a16="http://schemas.microsoft.com/office/drawing/2014/main" id="{3F0761AF-33B3-450C-8F64-7FD73CFF6EA0}"/>
              </a:ext>
            </a:extLst>
          </p:cNvPr>
          <p:cNvSpPr>
            <a:spLocks noGrp="1"/>
          </p:cNvSpPr>
          <p:nvPr>
            <p:ph type="ftr" sz="quarter" idx="11"/>
          </p:nvPr>
        </p:nvSpPr>
        <p:spPr>
          <a:xfrm>
            <a:off x="1466367" y="6447792"/>
            <a:ext cx="9554057" cy="365124"/>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dirty="0"/>
              <a:t>Radiation Protection Program</a:t>
            </a:r>
          </a:p>
        </p:txBody>
      </p:sp>
      <p:sp>
        <p:nvSpPr>
          <p:cNvPr id="3" name="Date Placeholder 2">
            <a:extLst>
              <a:ext uri="{FF2B5EF4-FFF2-40B4-BE49-F238E27FC236}">
                <a16:creationId xmlns:a16="http://schemas.microsoft.com/office/drawing/2014/main" id="{65E3F012-17A2-48EB-BC7D-D2D726A504F5}"/>
              </a:ext>
            </a:extLst>
          </p:cNvPr>
          <p:cNvSpPr>
            <a:spLocks noGrp="1"/>
          </p:cNvSpPr>
          <p:nvPr>
            <p:ph type="dt" sz="half" idx="10"/>
          </p:nvPr>
        </p:nvSpPr>
        <p:spPr>
          <a:xfrm>
            <a:off x="320040" y="6449059"/>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8/25/2021</a:t>
            </a:r>
            <a:endParaRPr lang="en-US" dirty="0"/>
          </a:p>
        </p:txBody>
      </p:sp>
      <p:sp>
        <p:nvSpPr>
          <p:cNvPr id="11" name="Text Placeholder 10">
            <a:extLst>
              <a:ext uri="{FF2B5EF4-FFF2-40B4-BE49-F238E27FC236}">
                <a16:creationId xmlns:a16="http://schemas.microsoft.com/office/drawing/2014/main" id="{147C312F-4853-46D3-A726-992F58BCF828}"/>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2" name="Picture 11" descr="Text&#10;&#10;Description automatically generated">
            <a:extLst>
              <a:ext uri="{FF2B5EF4-FFF2-40B4-BE49-F238E27FC236}">
                <a16:creationId xmlns:a16="http://schemas.microsoft.com/office/drawing/2014/main" id="{58087DFD-5430-4E9D-ADE7-FD5980578FCF}"/>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2" name="Title 1">
            <a:extLst>
              <a:ext uri="{FF2B5EF4-FFF2-40B4-BE49-F238E27FC236}">
                <a16:creationId xmlns:a16="http://schemas.microsoft.com/office/drawing/2014/main" id="{C6FE47A1-46C9-41CC-9518-757A0637AFBA}"/>
              </a:ext>
            </a:extLst>
          </p:cNvPr>
          <p:cNvSpPr>
            <a:spLocks noGrp="1"/>
          </p:cNvSpPr>
          <p:nvPr>
            <p:ph type="title"/>
          </p:nvPr>
        </p:nvSpPr>
        <p:spPr>
          <a:xfrm>
            <a:off x="271143" y="297020"/>
            <a:ext cx="11498429" cy="510700"/>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2221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B8291-1C70-48A1-9287-3B95C071D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AA344-CC31-433C-94A0-C18AD081B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6888D-CDB4-48B8-99B4-EFD28FBD6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8/25/2021</a:t>
            </a:r>
          </a:p>
        </p:txBody>
      </p:sp>
      <p:sp>
        <p:nvSpPr>
          <p:cNvPr id="5" name="Footer Placeholder 4">
            <a:extLst>
              <a:ext uri="{FF2B5EF4-FFF2-40B4-BE49-F238E27FC236}">
                <a16:creationId xmlns:a16="http://schemas.microsoft.com/office/drawing/2014/main" id="{89445615-AA67-4017-A680-9AD024F20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Radiation Protection Program</a:t>
            </a:r>
          </a:p>
        </p:txBody>
      </p:sp>
      <p:sp>
        <p:nvSpPr>
          <p:cNvPr id="6" name="Slide Number Placeholder 5">
            <a:extLst>
              <a:ext uri="{FF2B5EF4-FFF2-40B4-BE49-F238E27FC236}">
                <a16:creationId xmlns:a16="http://schemas.microsoft.com/office/drawing/2014/main" id="{6412EA0B-55A7-4896-B08D-80890599F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37F84-F6DA-4AD8-82AC-F41D15E40AE4}" type="slidenum">
              <a:rPr lang="en-US" smtClean="0"/>
              <a:t>‹#›</a:t>
            </a:fld>
            <a:endParaRPr lang="en-US"/>
          </a:p>
        </p:txBody>
      </p:sp>
    </p:spTree>
    <p:extLst>
      <p:ext uri="{BB962C8B-B14F-4D97-AF65-F5344CB8AC3E}">
        <p14:creationId xmlns:p14="http://schemas.microsoft.com/office/powerpoint/2010/main" val="50867034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2" r:id="rId5"/>
    <p:sldLayoutId id="2147483661" r:id="rId6"/>
    <p:sldLayoutId id="2147483652" r:id="rId7"/>
    <p:sldLayoutId id="2147483653" r:id="rId8"/>
    <p:sldLayoutId id="2147483654" r:id="rId9"/>
    <p:sldLayoutId id="2147483655" r:id="rId10"/>
    <p:sldLayoutId id="2147483663" r:id="rId11"/>
    <p:sldLayoutId id="2147483664" r:id="rId12"/>
    <p:sldLayoutId id="214748365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m.wikimedia.org/wiki/Category:United_States_Environmental_Protection_Agency"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pa.gov/radiation/federal-guidance-radiation-protectio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info.gov/content/pkg/FR-2022-03-21/pdf/2022-05871.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epa.gov/radiation"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www.epa.gov/system/files/documents/2022-02/the-geochemistry-of-the-waste-isolation-pilot-plant_final.pdf"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epa.gov/radiation/multi-agency-radiation-survey-and-site-investigation-manual-marssi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B2EF-AFA3-4DD1-8BF5-CEF9DA233267}"/>
              </a:ext>
            </a:extLst>
          </p:cNvPr>
          <p:cNvSpPr>
            <a:spLocks noGrp="1"/>
          </p:cNvSpPr>
          <p:nvPr>
            <p:ph type="ctrTitle"/>
          </p:nvPr>
        </p:nvSpPr>
        <p:spPr/>
        <p:txBody>
          <a:bodyPr/>
          <a:lstStyle/>
          <a:p>
            <a:r>
              <a:rPr lang="en-US" dirty="0"/>
              <a:t>EPA Update</a:t>
            </a:r>
          </a:p>
        </p:txBody>
      </p:sp>
      <p:sp>
        <p:nvSpPr>
          <p:cNvPr id="3" name="Text Placeholder 2">
            <a:extLst>
              <a:ext uri="{FF2B5EF4-FFF2-40B4-BE49-F238E27FC236}">
                <a16:creationId xmlns:a16="http://schemas.microsoft.com/office/drawing/2014/main" id="{A0FAAA87-AE0D-4162-8DD5-7DA011659225}"/>
              </a:ext>
            </a:extLst>
          </p:cNvPr>
          <p:cNvSpPr>
            <a:spLocks noGrp="1"/>
          </p:cNvSpPr>
          <p:nvPr>
            <p:ph type="body" sz="quarter" idx="13"/>
          </p:nvPr>
        </p:nvSpPr>
        <p:spPr>
          <a:xfrm>
            <a:off x="720029" y="3695700"/>
            <a:ext cx="6964362" cy="976102"/>
          </a:xfrm>
        </p:spPr>
        <p:txBody>
          <a:bodyPr/>
          <a:lstStyle/>
          <a:p>
            <a:r>
              <a:rPr lang="en-US" dirty="0"/>
              <a:t>LLW Forum Spring Meeting</a:t>
            </a:r>
          </a:p>
          <a:p>
            <a:r>
              <a:rPr lang="en-US" dirty="0"/>
              <a:t>San Antonio, Texas</a:t>
            </a:r>
          </a:p>
        </p:txBody>
      </p:sp>
      <p:sp>
        <p:nvSpPr>
          <p:cNvPr id="4" name="Text Placeholder 3">
            <a:extLst>
              <a:ext uri="{FF2B5EF4-FFF2-40B4-BE49-F238E27FC236}">
                <a16:creationId xmlns:a16="http://schemas.microsoft.com/office/drawing/2014/main" id="{9E96C735-D222-4804-AA77-6C27D43DD258}"/>
              </a:ext>
            </a:extLst>
          </p:cNvPr>
          <p:cNvSpPr>
            <a:spLocks noGrp="1"/>
          </p:cNvSpPr>
          <p:nvPr>
            <p:ph type="body" sz="quarter" idx="14"/>
          </p:nvPr>
        </p:nvSpPr>
        <p:spPr>
          <a:xfrm>
            <a:off x="720028" y="5007984"/>
            <a:ext cx="7086599" cy="477024"/>
          </a:xfrm>
        </p:spPr>
        <p:txBody>
          <a:bodyPr>
            <a:normAutofit/>
          </a:bodyPr>
          <a:lstStyle/>
          <a:p>
            <a:r>
              <a:rPr lang="en-US" dirty="0"/>
              <a:t>Dan Schultheisz, EPA Office of Radiation and Indoor Air</a:t>
            </a:r>
          </a:p>
        </p:txBody>
      </p:sp>
      <p:sp>
        <p:nvSpPr>
          <p:cNvPr id="5" name="Text Placeholder 4">
            <a:extLst>
              <a:ext uri="{FF2B5EF4-FFF2-40B4-BE49-F238E27FC236}">
                <a16:creationId xmlns:a16="http://schemas.microsoft.com/office/drawing/2014/main" id="{EB468B18-54BE-4492-BE02-50CBCDC2ED44}"/>
              </a:ext>
            </a:extLst>
          </p:cNvPr>
          <p:cNvSpPr>
            <a:spLocks noGrp="1"/>
          </p:cNvSpPr>
          <p:nvPr>
            <p:ph type="body" sz="quarter" idx="15"/>
          </p:nvPr>
        </p:nvSpPr>
        <p:spPr/>
        <p:txBody>
          <a:bodyPr/>
          <a:lstStyle/>
          <a:p>
            <a:r>
              <a:rPr lang="en-US" dirty="0"/>
              <a:t>April 7, 2022</a:t>
            </a:r>
          </a:p>
        </p:txBody>
      </p:sp>
      <p:sp>
        <p:nvSpPr>
          <p:cNvPr id="6" name="Oval 5">
            <a:extLst>
              <a:ext uri="{FF2B5EF4-FFF2-40B4-BE49-F238E27FC236}">
                <a16:creationId xmlns:a16="http://schemas.microsoft.com/office/drawing/2014/main" id="{78E2B1F4-5745-4F12-ACC5-9A29AF7457D6}"/>
              </a:ext>
            </a:extLst>
          </p:cNvPr>
          <p:cNvSpPr/>
          <p:nvPr/>
        </p:nvSpPr>
        <p:spPr>
          <a:xfrm>
            <a:off x="8009458" y="1654444"/>
            <a:ext cx="3527155" cy="3527155"/>
          </a:xfrm>
          <a:prstGeom prst="ellipse">
            <a:avLst/>
          </a:prstGeom>
          <a:blipFill>
            <a:blip r:embed="rId2">
              <a:extLst>
                <a:ext uri="{837473B0-CC2E-450A-ABE3-18F120FF3D39}">
                  <a1611:picAttrSrcUrl xmlns:a1611="http://schemas.microsoft.com/office/drawing/2016/11/main" r:i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442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8CCE-7249-42AE-A38E-DD681B3D3118}"/>
              </a:ext>
            </a:extLst>
          </p:cNvPr>
          <p:cNvSpPr>
            <a:spLocks noGrp="1"/>
          </p:cNvSpPr>
          <p:nvPr>
            <p:ph type="title"/>
          </p:nvPr>
        </p:nvSpPr>
        <p:spPr/>
        <p:txBody>
          <a:bodyPr/>
          <a:lstStyle/>
          <a:p>
            <a:r>
              <a:rPr lang="en-US" dirty="0"/>
              <a:t>Federal Guidance</a:t>
            </a:r>
          </a:p>
        </p:txBody>
      </p:sp>
      <p:sp>
        <p:nvSpPr>
          <p:cNvPr id="3" name="Content Placeholder 2">
            <a:extLst>
              <a:ext uri="{FF2B5EF4-FFF2-40B4-BE49-F238E27FC236}">
                <a16:creationId xmlns:a16="http://schemas.microsoft.com/office/drawing/2014/main" id="{668DEDC5-E5B7-4349-BA1B-1550B7F69EDA}"/>
              </a:ext>
            </a:extLst>
          </p:cNvPr>
          <p:cNvSpPr>
            <a:spLocks noGrp="1"/>
          </p:cNvSpPr>
          <p:nvPr>
            <p:ph idx="1"/>
          </p:nvPr>
        </p:nvSpPr>
        <p:spPr>
          <a:xfrm>
            <a:off x="271780" y="1434989"/>
            <a:ext cx="11501441" cy="4937236"/>
          </a:xfrm>
        </p:spPr>
        <p:txBody>
          <a:bodyPr>
            <a:normAutofit/>
          </a:bodyPr>
          <a:lstStyle/>
          <a:p>
            <a:r>
              <a:rPr lang="en-US" dirty="0"/>
              <a:t>Reorganization Plan No. 3 of 1970 transferred to EPA responsibility to “…advise the President with respect to radiation matters, directly or indirectly, affecting health, including guidance for all Federal agencies in the formulation of radiation standards”</a:t>
            </a:r>
          </a:p>
          <a:p>
            <a:pPr lvl="1"/>
            <a:r>
              <a:rPr lang="en-US" dirty="0"/>
              <a:t>Previously exercised by the Federal Radiation Council</a:t>
            </a:r>
          </a:p>
          <a:p>
            <a:pPr lvl="1"/>
            <a:endParaRPr lang="en-US" dirty="0"/>
          </a:p>
          <a:p>
            <a:r>
              <a:rPr lang="en-US" dirty="0"/>
              <a:t>Guidance has been issued to cover technical information and policy recommendations</a:t>
            </a:r>
          </a:p>
          <a:p>
            <a:pPr lvl="1"/>
            <a:r>
              <a:rPr lang="en-US" dirty="0"/>
              <a:t>Guidance applies to Federal agencies, but often considered or adopted more widely</a:t>
            </a:r>
          </a:p>
          <a:p>
            <a:pPr lvl="1"/>
            <a:r>
              <a:rPr lang="en-US" dirty="0"/>
              <a:t>Considered “Presidential” guidance if signed by the President (most recent in 1987)</a:t>
            </a:r>
          </a:p>
          <a:p>
            <a:pPr lvl="1"/>
            <a:r>
              <a:rPr lang="en-US" dirty="0"/>
              <a:t>Most recent report was FGR 15, which updated and expanded Report No. 12</a:t>
            </a:r>
          </a:p>
          <a:p>
            <a:pPr lvl="2"/>
            <a:r>
              <a:rPr lang="en-US" dirty="0"/>
              <a:t>External Exposure to Radionuclides in Air, Water and Soil (2019)</a:t>
            </a:r>
          </a:p>
          <a:p>
            <a:pPr lvl="1"/>
            <a:r>
              <a:rPr lang="en-US" dirty="0"/>
              <a:t>Technical work by Oak Ridge National Lab, Center for Radiation Protection Knowledge</a:t>
            </a:r>
          </a:p>
          <a:p>
            <a:pPr lvl="2"/>
            <a:r>
              <a:rPr lang="en-US" dirty="0"/>
              <a:t>Work has historically received financial support by DOE and NRC, as well as EPA</a:t>
            </a:r>
          </a:p>
          <a:p>
            <a:pPr lvl="2"/>
            <a:endParaRPr lang="en-US" dirty="0"/>
          </a:p>
          <a:p>
            <a:r>
              <a:rPr lang="en-US" dirty="0"/>
              <a:t>See </a:t>
            </a:r>
            <a:r>
              <a:rPr lang="en-US" dirty="0">
                <a:hlinkClick r:id="rId2"/>
              </a:rPr>
              <a:t>https://www.epa.gov/radiation/federal-guidance-radiation-protection</a:t>
            </a:r>
            <a:endParaRPr lang="en-US" dirty="0"/>
          </a:p>
          <a:p>
            <a:pPr lvl="2"/>
            <a:endParaRPr lang="en-US" dirty="0"/>
          </a:p>
        </p:txBody>
      </p:sp>
      <p:sp>
        <p:nvSpPr>
          <p:cNvPr id="4" name="Date Placeholder 3">
            <a:extLst>
              <a:ext uri="{FF2B5EF4-FFF2-40B4-BE49-F238E27FC236}">
                <a16:creationId xmlns:a16="http://schemas.microsoft.com/office/drawing/2014/main" id="{2AEDE7EC-88AA-4D3E-88A9-9B9D09E1496D}"/>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A494E7C9-5175-4FC8-A012-F69BD3E74248}"/>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FE85B22C-8529-4FB1-AF3B-1FC84F3CA8E1}"/>
              </a:ext>
            </a:extLst>
          </p:cNvPr>
          <p:cNvSpPr>
            <a:spLocks noGrp="1"/>
          </p:cNvSpPr>
          <p:nvPr>
            <p:ph type="sldNum" sz="quarter" idx="12"/>
          </p:nvPr>
        </p:nvSpPr>
        <p:spPr/>
        <p:txBody>
          <a:bodyPr/>
          <a:lstStyle/>
          <a:p>
            <a:fld id="{23737F84-F6DA-4AD8-82AC-F41D15E40AE4}" type="slidenum">
              <a:rPr lang="en-US" smtClean="0"/>
              <a:pPr/>
              <a:t>10</a:t>
            </a:fld>
            <a:endParaRPr lang="en-US" dirty="0"/>
          </a:p>
        </p:txBody>
      </p:sp>
      <p:sp>
        <p:nvSpPr>
          <p:cNvPr id="7" name="Text Placeholder 6">
            <a:extLst>
              <a:ext uri="{FF2B5EF4-FFF2-40B4-BE49-F238E27FC236}">
                <a16:creationId xmlns:a16="http://schemas.microsoft.com/office/drawing/2014/main" id="{97C8A82A-BD90-4DEA-BB36-610ADDF39C8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2762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7023-F27A-4DB1-B3E9-E3418DEE86D5}"/>
              </a:ext>
            </a:extLst>
          </p:cNvPr>
          <p:cNvSpPr>
            <a:spLocks noGrp="1"/>
          </p:cNvSpPr>
          <p:nvPr>
            <p:ph type="title"/>
          </p:nvPr>
        </p:nvSpPr>
        <p:spPr/>
        <p:txBody>
          <a:bodyPr/>
          <a:lstStyle/>
          <a:p>
            <a:r>
              <a:rPr lang="en-US" dirty="0"/>
              <a:t>Federal Guidance Report No. 16</a:t>
            </a:r>
          </a:p>
        </p:txBody>
      </p:sp>
      <p:sp>
        <p:nvSpPr>
          <p:cNvPr id="3" name="Content Placeholder 2">
            <a:extLst>
              <a:ext uri="{FF2B5EF4-FFF2-40B4-BE49-F238E27FC236}">
                <a16:creationId xmlns:a16="http://schemas.microsoft.com/office/drawing/2014/main" id="{9B4F8BBE-5048-4E9D-8A4A-908C17FC6641}"/>
              </a:ext>
            </a:extLst>
          </p:cNvPr>
          <p:cNvSpPr>
            <a:spLocks noGrp="1"/>
          </p:cNvSpPr>
          <p:nvPr>
            <p:ph idx="1"/>
          </p:nvPr>
        </p:nvSpPr>
        <p:spPr/>
        <p:txBody>
          <a:bodyPr/>
          <a:lstStyle/>
          <a:p>
            <a:r>
              <a:rPr lang="en-US" dirty="0"/>
              <a:t>FGR 16 will provide updated cancer risk coefficients for ingestion, inhalation, and external exposure for more than 1000 radionuclides</a:t>
            </a:r>
          </a:p>
          <a:p>
            <a:pPr lvl="1"/>
            <a:r>
              <a:rPr lang="en-US" dirty="0"/>
              <a:t>Update of FGR 13, “Cancer Risk Coefficients for Environmental Exposure to Radionuclides,” published in 1999</a:t>
            </a:r>
          </a:p>
          <a:p>
            <a:pPr lvl="1"/>
            <a:r>
              <a:rPr lang="en-US" dirty="0"/>
              <a:t>Technical work ongoing for several years</a:t>
            </a:r>
          </a:p>
          <a:p>
            <a:endParaRPr lang="en-US" dirty="0"/>
          </a:p>
          <a:p>
            <a:r>
              <a:rPr lang="en-US" dirty="0"/>
              <a:t>EPA anticipates submitting the draft report for peer review this year</a:t>
            </a:r>
          </a:p>
          <a:p>
            <a:pPr lvl="1"/>
            <a:r>
              <a:rPr lang="en-US" dirty="0"/>
              <a:t>Interagency review, possibly through Interagency Steering Committee on Radiation Standards</a:t>
            </a:r>
          </a:p>
          <a:p>
            <a:pPr lvl="1"/>
            <a:r>
              <a:rPr lang="en-US" dirty="0"/>
              <a:t>SAB review starting later in the year</a:t>
            </a:r>
          </a:p>
          <a:p>
            <a:pPr lvl="2"/>
            <a:r>
              <a:rPr lang="en-US" dirty="0"/>
              <a:t>SAB requesting nominations for an expert panel by April 11</a:t>
            </a:r>
          </a:p>
          <a:p>
            <a:pPr lvl="2"/>
            <a:r>
              <a:rPr lang="en-US" dirty="0">
                <a:hlinkClick r:id="rId2"/>
              </a:rPr>
              <a:t>https://www.govinfo.gov/content/pkg/FR-2022-03-21/pdf/2022-05871.pdf</a:t>
            </a:r>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2644C2D1-27CC-439D-A833-1EA9B4001538}"/>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40B409BE-6CAC-42BE-A8EF-913147DFFA72}"/>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BFF399CA-5214-44B1-B1C5-6A11A49A1851}"/>
              </a:ext>
            </a:extLst>
          </p:cNvPr>
          <p:cNvSpPr>
            <a:spLocks noGrp="1"/>
          </p:cNvSpPr>
          <p:nvPr>
            <p:ph type="sldNum" sz="quarter" idx="12"/>
          </p:nvPr>
        </p:nvSpPr>
        <p:spPr/>
        <p:txBody>
          <a:bodyPr/>
          <a:lstStyle/>
          <a:p>
            <a:fld id="{23737F84-F6DA-4AD8-82AC-F41D15E40AE4}" type="slidenum">
              <a:rPr lang="en-US" smtClean="0"/>
              <a:pPr/>
              <a:t>11</a:t>
            </a:fld>
            <a:endParaRPr lang="en-US" dirty="0"/>
          </a:p>
        </p:txBody>
      </p:sp>
      <p:sp>
        <p:nvSpPr>
          <p:cNvPr id="7" name="Text Placeholder 6">
            <a:extLst>
              <a:ext uri="{FF2B5EF4-FFF2-40B4-BE49-F238E27FC236}">
                <a16:creationId xmlns:a16="http://schemas.microsoft.com/office/drawing/2014/main" id="{ECAB7C94-F4A8-463C-8563-6D38DA691A5D}"/>
              </a:ext>
            </a:extLst>
          </p:cNvPr>
          <p:cNvSpPr>
            <a:spLocks noGrp="1"/>
          </p:cNvSpPr>
          <p:nvPr>
            <p:ph type="body" sz="quarter" idx="13"/>
          </p:nvPr>
        </p:nvSpPr>
        <p:spPr/>
        <p:txBody>
          <a:bodyPr/>
          <a:lstStyle/>
          <a:p>
            <a:r>
              <a:rPr lang="en-US" dirty="0"/>
              <a:t>Risk Coefficients</a:t>
            </a:r>
          </a:p>
        </p:txBody>
      </p:sp>
    </p:spTree>
    <p:extLst>
      <p:ext uri="{BB962C8B-B14F-4D97-AF65-F5344CB8AC3E}">
        <p14:creationId xmlns:p14="http://schemas.microsoft.com/office/powerpoint/2010/main" val="38052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9BA2-EB67-4859-992A-B1E748328EF5}"/>
              </a:ext>
            </a:extLst>
          </p:cNvPr>
          <p:cNvSpPr>
            <a:spLocks noGrp="1"/>
          </p:cNvSpPr>
          <p:nvPr>
            <p:ph type="title"/>
          </p:nvPr>
        </p:nvSpPr>
        <p:spPr/>
        <p:txBody>
          <a:bodyPr/>
          <a:lstStyle/>
          <a:p>
            <a:r>
              <a:rPr lang="en-US" dirty="0" err="1"/>
              <a:t>Phosphogypsum</a:t>
            </a:r>
            <a:endParaRPr lang="en-US" dirty="0"/>
          </a:p>
        </p:txBody>
      </p:sp>
      <p:sp>
        <p:nvSpPr>
          <p:cNvPr id="4" name="Date Placeholder 3">
            <a:extLst>
              <a:ext uri="{FF2B5EF4-FFF2-40B4-BE49-F238E27FC236}">
                <a16:creationId xmlns:a16="http://schemas.microsoft.com/office/drawing/2014/main" id="{44839F3B-494B-4FEA-9661-D6CFA4E2E576}"/>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069ADFB0-7016-4B52-B3D9-09745B0FC4D5}"/>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4D27671D-4365-466D-AC2E-F0BE6181146D}"/>
              </a:ext>
            </a:extLst>
          </p:cNvPr>
          <p:cNvSpPr>
            <a:spLocks noGrp="1"/>
          </p:cNvSpPr>
          <p:nvPr>
            <p:ph type="sldNum" sz="quarter" idx="12"/>
          </p:nvPr>
        </p:nvSpPr>
        <p:spPr/>
        <p:txBody>
          <a:bodyPr/>
          <a:lstStyle/>
          <a:p>
            <a:fld id="{23737F84-F6DA-4AD8-82AC-F41D15E40AE4}" type="slidenum">
              <a:rPr lang="en-US" smtClean="0"/>
              <a:pPr/>
              <a:t>12</a:t>
            </a:fld>
            <a:endParaRPr lang="en-US" dirty="0"/>
          </a:p>
        </p:txBody>
      </p:sp>
      <p:sp>
        <p:nvSpPr>
          <p:cNvPr id="7" name="Text Placeholder 6">
            <a:extLst>
              <a:ext uri="{FF2B5EF4-FFF2-40B4-BE49-F238E27FC236}">
                <a16:creationId xmlns:a16="http://schemas.microsoft.com/office/drawing/2014/main" id="{FC97FFEE-6C43-4ED0-B235-C800724E4CFE}"/>
              </a:ext>
            </a:extLst>
          </p:cNvPr>
          <p:cNvSpPr>
            <a:spLocks noGrp="1"/>
          </p:cNvSpPr>
          <p:nvPr>
            <p:ph type="body" sz="quarter" idx="13"/>
          </p:nvPr>
        </p:nvSpPr>
        <p:spPr/>
        <p:txBody>
          <a:bodyPr/>
          <a:lstStyle/>
          <a:p>
            <a:r>
              <a:rPr lang="en-US" dirty="0"/>
              <a:t>TENORM and the “Circular Economy”</a:t>
            </a:r>
          </a:p>
        </p:txBody>
      </p:sp>
      <p:sp>
        <p:nvSpPr>
          <p:cNvPr id="8" name="Content Placeholder 2">
            <a:extLst>
              <a:ext uri="{FF2B5EF4-FFF2-40B4-BE49-F238E27FC236}">
                <a16:creationId xmlns:a16="http://schemas.microsoft.com/office/drawing/2014/main" id="{8F831072-E16D-491D-BD66-69397B1A3C23}"/>
              </a:ext>
            </a:extLst>
          </p:cNvPr>
          <p:cNvSpPr>
            <a:spLocks noGrp="1"/>
          </p:cNvSpPr>
          <p:nvPr>
            <p:ph idx="1"/>
          </p:nvPr>
        </p:nvSpPr>
        <p:spPr>
          <a:xfrm>
            <a:off x="271780" y="1434990"/>
            <a:ext cx="11501441" cy="4756260"/>
          </a:xfrm>
        </p:spPr>
        <p:txBody>
          <a:bodyPr/>
          <a:lstStyle/>
          <a:p>
            <a:r>
              <a:rPr lang="en-US" dirty="0" err="1"/>
              <a:t>Phosphogypsum</a:t>
            </a:r>
            <a:r>
              <a:rPr lang="en-US" dirty="0"/>
              <a:t> regulated under the Clean Air Act (40 CFR part 61, subpart R)</a:t>
            </a:r>
          </a:p>
          <a:p>
            <a:pPr lvl="1"/>
            <a:r>
              <a:rPr lang="en-US" dirty="0"/>
              <a:t>Managed in stacks, limited agriculture and research uses approved by rule</a:t>
            </a:r>
          </a:p>
          <a:p>
            <a:pPr lvl="1"/>
            <a:r>
              <a:rPr lang="en-US" dirty="0"/>
              <a:t>Process for requesting approval of other uses (risk assessment required)</a:t>
            </a:r>
          </a:p>
          <a:p>
            <a:pPr lvl="1"/>
            <a:r>
              <a:rPr lang="en-US" dirty="0"/>
              <a:t>EPA review of road construction proposal presented at previous LLW Forum meetings</a:t>
            </a:r>
          </a:p>
          <a:p>
            <a:r>
              <a:rPr lang="en-US" dirty="0"/>
              <a:t>Continuing interest in alternate uses of </a:t>
            </a:r>
            <a:r>
              <a:rPr lang="en-US" dirty="0" err="1"/>
              <a:t>phosphogypsum</a:t>
            </a:r>
            <a:r>
              <a:rPr lang="en-US" dirty="0"/>
              <a:t> and other TENORM materials</a:t>
            </a:r>
          </a:p>
          <a:p>
            <a:pPr lvl="1"/>
            <a:r>
              <a:rPr lang="en-US" dirty="0"/>
              <a:t>Growing emphasis on “circular economy” to reuse, recycle, repurpose presents challenges</a:t>
            </a:r>
          </a:p>
          <a:p>
            <a:pPr lvl="1"/>
            <a:r>
              <a:rPr lang="en-US" dirty="0"/>
              <a:t>Research on extracting rare earths and other critical minerals from PG, red muds</a:t>
            </a:r>
          </a:p>
          <a:p>
            <a:pPr lvl="1"/>
            <a:r>
              <a:rPr lang="en-US" dirty="0"/>
              <a:t>White Mesa uranium mill has established a circuit to produce mixed rare earth concentrate</a:t>
            </a:r>
          </a:p>
          <a:p>
            <a:pPr lvl="1"/>
            <a:r>
              <a:rPr lang="en-US" dirty="0"/>
              <a:t>NORM X conference theme: “Residues Applied in a Circular Economy” (May 2022)</a:t>
            </a:r>
          </a:p>
          <a:p>
            <a:r>
              <a:rPr lang="en-US" dirty="0"/>
              <a:t>Continuing in radioactivity associated with the oil and gas sector</a:t>
            </a:r>
          </a:p>
          <a:p>
            <a:pPr lvl="1"/>
            <a:r>
              <a:rPr lang="en-US" dirty="0"/>
              <a:t>Management of large liquid and other waste streams</a:t>
            </a:r>
          </a:p>
          <a:p>
            <a:pPr lvl="1"/>
            <a:r>
              <a:rPr lang="en-US" dirty="0"/>
              <a:t>Worker exposure hazards</a:t>
            </a:r>
          </a:p>
          <a:p>
            <a:pPr lvl="1"/>
            <a:r>
              <a:rPr lang="en-US" dirty="0"/>
              <a:t>What are radon emissions from wellhead and flaring?</a:t>
            </a:r>
          </a:p>
        </p:txBody>
      </p:sp>
    </p:spTree>
    <p:extLst>
      <p:ext uri="{BB962C8B-B14F-4D97-AF65-F5344CB8AC3E}">
        <p14:creationId xmlns:p14="http://schemas.microsoft.com/office/powerpoint/2010/main" val="121052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B9D1-9691-4F27-AB0F-778C6DCF90C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3D290E62-2EB7-467E-B4E9-9F9B225A49E8}"/>
              </a:ext>
            </a:extLst>
          </p:cNvPr>
          <p:cNvSpPr>
            <a:spLocks noGrp="1"/>
          </p:cNvSpPr>
          <p:nvPr>
            <p:ph type="body" idx="1"/>
          </p:nvPr>
        </p:nvSpPr>
        <p:spPr/>
        <p:txBody>
          <a:bodyPr/>
          <a:lstStyle/>
          <a:p>
            <a:r>
              <a:rPr lang="en-US" dirty="0">
                <a:hlinkClick r:id="rId2"/>
              </a:rPr>
              <a:t>https://www.epa.gov/radiation</a:t>
            </a:r>
            <a:endParaRPr lang="en-US" dirty="0"/>
          </a:p>
          <a:p>
            <a:endParaRPr lang="en-US" dirty="0"/>
          </a:p>
        </p:txBody>
      </p:sp>
      <p:sp>
        <p:nvSpPr>
          <p:cNvPr id="4" name="Date Placeholder 3">
            <a:extLst>
              <a:ext uri="{FF2B5EF4-FFF2-40B4-BE49-F238E27FC236}">
                <a16:creationId xmlns:a16="http://schemas.microsoft.com/office/drawing/2014/main" id="{98E79A1D-C12E-42B0-9F8F-6C1F26979D03}"/>
              </a:ext>
            </a:extLst>
          </p:cNvPr>
          <p:cNvSpPr>
            <a:spLocks noGrp="1"/>
          </p:cNvSpPr>
          <p:nvPr>
            <p:ph type="dt" sz="half" idx="10"/>
          </p:nvPr>
        </p:nvSpPr>
        <p:spPr/>
        <p:txBody>
          <a:bodyPr/>
          <a:lstStyle/>
          <a:p>
            <a:r>
              <a:rPr lang="en-US"/>
              <a:t>8/25/2021</a:t>
            </a:r>
            <a:endParaRPr lang="en-US" dirty="0"/>
          </a:p>
        </p:txBody>
      </p:sp>
      <p:sp>
        <p:nvSpPr>
          <p:cNvPr id="5" name="Footer Placeholder 4">
            <a:extLst>
              <a:ext uri="{FF2B5EF4-FFF2-40B4-BE49-F238E27FC236}">
                <a16:creationId xmlns:a16="http://schemas.microsoft.com/office/drawing/2014/main" id="{A4BDF295-CCA8-4A20-9721-846551B79BB4}"/>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0022EFEE-E9EE-4856-990F-4719A2B3AEA0}"/>
              </a:ext>
            </a:extLst>
          </p:cNvPr>
          <p:cNvSpPr>
            <a:spLocks noGrp="1"/>
          </p:cNvSpPr>
          <p:nvPr>
            <p:ph type="sldNum" sz="quarter" idx="12"/>
          </p:nvPr>
        </p:nvSpPr>
        <p:spPr/>
        <p:txBody>
          <a:bodyPr/>
          <a:lstStyle/>
          <a:p>
            <a:fld id="{23737F84-F6DA-4AD8-82AC-F41D15E40AE4}" type="slidenum">
              <a:rPr lang="en-US" smtClean="0"/>
              <a:pPr/>
              <a:t>13</a:t>
            </a:fld>
            <a:endParaRPr lang="en-US" dirty="0"/>
          </a:p>
        </p:txBody>
      </p:sp>
    </p:spTree>
    <p:extLst>
      <p:ext uri="{BB962C8B-B14F-4D97-AF65-F5344CB8AC3E}">
        <p14:creationId xmlns:p14="http://schemas.microsoft.com/office/powerpoint/2010/main" val="12336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02A6-AB6A-4CEF-B688-3D0EC678333D}"/>
              </a:ext>
            </a:extLst>
          </p:cNvPr>
          <p:cNvSpPr>
            <a:spLocks noGrp="1"/>
          </p:cNvSpPr>
          <p:nvPr>
            <p:ph type="title"/>
          </p:nvPr>
        </p:nvSpPr>
        <p:spPr/>
        <p:txBody>
          <a:bodyPr/>
          <a:lstStyle/>
          <a:p>
            <a:r>
              <a:rPr lang="en-US" dirty="0"/>
              <a:t>Overview of Presentation</a:t>
            </a:r>
          </a:p>
        </p:txBody>
      </p:sp>
      <p:sp>
        <p:nvSpPr>
          <p:cNvPr id="3" name="Content Placeholder 2">
            <a:extLst>
              <a:ext uri="{FF2B5EF4-FFF2-40B4-BE49-F238E27FC236}">
                <a16:creationId xmlns:a16="http://schemas.microsoft.com/office/drawing/2014/main" id="{48428D9F-9EE4-4BA4-88A6-3EAFA16C35B5}"/>
              </a:ext>
            </a:extLst>
          </p:cNvPr>
          <p:cNvSpPr>
            <a:spLocks noGrp="1"/>
          </p:cNvSpPr>
          <p:nvPr>
            <p:ph idx="1"/>
          </p:nvPr>
        </p:nvSpPr>
        <p:spPr/>
        <p:txBody>
          <a:bodyPr/>
          <a:lstStyle/>
          <a:p>
            <a:pPr>
              <a:spcBef>
                <a:spcPts val="1200"/>
              </a:spcBef>
            </a:pPr>
            <a:r>
              <a:rPr lang="en-US" dirty="0"/>
              <a:t>Waste Isolation Pilot Plant (WIPP) Recertification</a:t>
            </a:r>
          </a:p>
          <a:p>
            <a:pPr>
              <a:spcBef>
                <a:spcPts val="1200"/>
              </a:spcBef>
            </a:pPr>
            <a:r>
              <a:rPr lang="en-US" dirty="0"/>
              <a:t>Multi-Agency Radiation Site Survey and Investigation Manual (MARSSIM)</a:t>
            </a:r>
          </a:p>
          <a:p>
            <a:pPr>
              <a:spcBef>
                <a:spcPts val="1200"/>
              </a:spcBef>
            </a:pPr>
            <a:r>
              <a:rPr lang="en-US" dirty="0"/>
              <a:t>Federal Guidance</a:t>
            </a:r>
          </a:p>
          <a:p>
            <a:pPr>
              <a:spcBef>
                <a:spcPts val="1200"/>
              </a:spcBef>
            </a:pPr>
            <a:r>
              <a:rPr lang="en-US" dirty="0" err="1"/>
              <a:t>Phosphogypsum</a:t>
            </a:r>
            <a:r>
              <a:rPr lang="en-US" dirty="0"/>
              <a:t> (TENORM)</a:t>
            </a:r>
          </a:p>
        </p:txBody>
      </p:sp>
      <p:sp>
        <p:nvSpPr>
          <p:cNvPr id="4" name="Date Placeholder 3">
            <a:extLst>
              <a:ext uri="{FF2B5EF4-FFF2-40B4-BE49-F238E27FC236}">
                <a16:creationId xmlns:a16="http://schemas.microsoft.com/office/drawing/2014/main" id="{3D325524-6E64-4744-92EC-F8DFBB18E1EE}"/>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6C4E8E86-4815-4114-BE7E-4E1718F4BD84}"/>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B69FC098-2389-4844-85F2-C40727537412}"/>
              </a:ext>
            </a:extLst>
          </p:cNvPr>
          <p:cNvSpPr>
            <a:spLocks noGrp="1"/>
          </p:cNvSpPr>
          <p:nvPr>
            <p:ph type="sldNum" sz="quarter" idx="12"/>
          </p:nvPr>
        </p:nvSpPr>
        <p:spPr/>
        <p:txBody>
          <a:bodyPr/>
          <a:lstStyle/>
          <a:p>
            <a:fld id="{23737F84-F6DA-4AD8-82AC-F41D15E40AE4}" type="slidenum">
              <a:rPr lang="en-US" smtClean="0"/>
              <a:pPr/>
              <a:t>2</a:t>
            </a:fld>
            <a:endParaRPr lang="en-US" dirty="0"/>
          </a:p>
        </p:txBody>
      </p:sp>
      <p:sp>
        <p:nvSpPr>
          <p:cNvPr id="7" name="Text Placeholder 6">
            <a:extLst>
              <a:ext uri="{FF2B5EF4-FFF2-40B4-BE49-F238E27FC236}">
                <a16:creationId xmlns:a16="http://schemas.microsoft.com/office/drawing/2014/main" id="{44A93F6A-6492-4600-A584-0E658BE7F4B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629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303B-943B-4C19-99C5-463C46A0ABC8}"/>
              </a:ext>
            </a:extLst>
          </p:cNvPr>
          <p:cNvSpPr>
            <a:spLocks noGrp="1"/>
          </p:cNvSpPr>
          <p:nvPr>
            <p:ph type="title"/>
          </p:nvPr>
        </p:nvSpPr>
        <p:spPr/>
        <p:txBody>
          <a:bodyPr/>
          <a:lstStyle/>
          <a:p>
            <a:r>
              <a:rPr lang="en-US" dirty="0"/>
              <a:t>Background on WIPP</a:t>
            </a:r>
          </a:p>
        </p:txBody>
      </p:sp>
      <p:sp>
        <p:nvSpPr>
          <p:cNvPr id="4" name="Date Placeholder 3">
            <a:extLst>
              <a:ext uri="{FF2B5EF4-FFF2-40B4-BE49-F238E27FC236}">
                <a16:creationId xmlns:a16="http://schemas.microsoft.com/office/drawing/2014/main" id="{7A8E295D-D89F-47E3-95A6-A63D14D66A3F}"/>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F2FF9089-8F0A-41A4-AB58-453B032A1788}"/>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E8FAFC26-607F-4BE3-9DB4-8C433AA9EE49}"/>
              </a:ext>
            </a:extLst>
          </p:cNvPr>
          <p:cNvSpPr>
            <a:spLocks noGrp="1"/>
          </p:cNvSpPr>
          <p:nvPr>
            <p:ph type="sldNum" sz="quarter" idx="12"/>
          </p:nvPr>
        </p:nvSpPr>
        <p:spPr/>
        <p:txBody>
          <a:bodyPr/>
          <a:lstStyle/>
          <a:p>
            <a:fld id="{23737F84-F6DA-4AD8-82AC-F41D15E40AE4}" type="slidenum">
              <a:rPr lang="en-US" smtClean="0"/>
              <a:pPr/>
              <a:t>3</a:t>
            </a:fld>
            <a:endParaRPr lang="en-US" dirty="0"/>
          </a:p>
        </p:txBody>
      </p:sp>
      <p:sp>
        <p:nvSpPr>
          <p:cNvPr id="7" name="Text Placeholder 6">
            <a:extLst>
              <a:ext uri="{FF2B5EF4-FFF2-40B4-BE49-F238E27FC236}">
                <a16:creationId xmlns:a16="http://schemas.microsoft.com/office/drawing/2014/main" id="{E2C7D1C7-4E3A-4FE1-97BC-84B7FF44C046}"/>
              </a:ext>
            </a:extLst>
          </p:cNvPr>
          <p:cNvSpPr>
            <a:spLocks noGrp="1"/>
          </p:cNvSpPr>
          <p:nvPr>
            <p:ph type="body" sz="quarter" idx="13"/>
          </p:nvPr>
        </p:nvSpPr>
        <p:spPr/>
        <p:txBody>
          <a:bodyPr/>
          <a:lstStyle/>
          <a:p>
            <a:r>
              <a:rPr lang="en-US" dirty="0"/>
              <a:t>The Waste Isolation Pilot Plant and EPA’s Regulatory Authority</a:t>
            </a:r>
          </a:p>
        </p:txBody>
      </p:sp>
      <p:pic>
        <p:nvPicPr>
          <p:cNvPr id="8" name="Content Placeholder 5">
            <a:extLst>
              <a:ext uri="{FF2B5EF4-FFF2-40B4-BE49-F238E27FC236}">
                <a16:creationId xmlns:a16="http://schemas.microsoft.com/office/drawing/2014/main" id="{6E3CBFA7-5403-4BC1-9586-C49993E4F0F2}"/>
              </a:ext>
            </a:extLst>
          </p:cNvPr>
          <p:cNvPicPr>
            <a:picLocks noChangeAspect="1"/>
          </p:cNvPicPr>
          <p:nvPr/>
        </p:nvPicPr>
        <p:blipFill>
          <a:blip r:embed="rId2"/>
          <a:stretch>
            <a:fillRect/>
          </a:stretch>
        </p:blipFill>
        <p:spPr>
          <a:xfrm>
            <a:off x="7603959" y="1310326"/>
            <a:ext cx="2868241" cy="1143587"/>
          </a:xfrm>
          <a:prstGeom prst="rect">
            <a:avLst/>
          </a:prstGeom>
        </p:spPr>
      </p:pic>
      <p:pic>
        <p:nvPicPr>
          <p:cNvPr id="9" name="Picture 7">
            <a:extLst>
              <a:ext uri="{FF2B5EF4-FFF2-40B4-BE49-F238E27FC236}">
                <a16:creationId xmlns:a16="http://schemas.microsoft.com/office/drawing/2014/main" id="{AD75F962-F2B8-4269-9A6C-18CE422F5F0E}"/>
              </a:ext>
            </a:extLst>
          </p:cNvPr>
          <p:cNvPicPr>
            <a:picLocks noChangeAspect="1" noChangeArrowheads="1"/>
          </p:cNvPicPr>
          <p:nvPr/>
        </p:nvPicPr>
        <p:blipFill>
          <a:blip r:embed="rId3" cstate="print"/>
          <a:srcRect/>
          <a:stretch>
            <a:fillRect/>
          </a:stretch>
        </p:blipFill>
        <p:spPr bwMode="auto">
          <a:xfrm>
            <a:off x="8314441" y="2508277"/>
            <a:ext cx="1855054" cy="1317434"/>
          </a:xfrm>
          <a:prstGeom prst="rect">
            <a:avLst/>
          </a:prstGeom>
          <a:noFill/>
          <a:ln w="9525">
            <a:noFill/>
            <a:miter lim="800000"/>
            <a:headEnd/>
            <a:tailEnd/>
          </a:ln>
        </p:spPr>
      </p:pic>
      <p:pic>
        <p:nvPicPr>
          <p:cNvPr id="10" name="Picture 9">
            <a:extLst>
              <a:ext uri="{FF2B5EF4-FFF2-40B4-BE49-F238E27FC236}">
                <a16:creationId xmlns:a16="http://schemas.microsoft.com/office/drawing/2014/main" id="{D12EA133-71E2-4588-B9D5-DBBDCF99E2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3368" y="1310326"/>
            <a:ext cx="1589006" cy="2118674"/>
          </a:xfrm>
          <a:prstGeom prst="rect">
            <a:avLst/>
          </a:prstGeom>
        </p:spPr>
      </p:pic>
      <p:pic>
        <p:nvPicPr>
          <p:cNvPr id="11" name="Picture 4" descr="WIPP_Layout_7_XSection_SiteView">
            <a:extLst>
              <a:ext uri="{FF2B5EF4-FFF2-40B4-BE49-F238E27FC236}">
                <a16:creationId xmlns:a16="http://schemas.microsoft.com/office/drawing/2014/main" id="{A7637FB3-C3D5-407A-B0A1-EAF7D094A7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742564" y="3876119"/>
            <a:ext cx="3189523" cy="252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Content Placeholder 2">
            <a:extLst>
              <a:ext uri="{FF2B5EF4-FFF2-40B4-BE49-F238E27FC236}">
                <a16:creationId xmlns:a16="http://schemas.microsoft.com/office/drawing/2014/main" id="{0F154C8F-8C72-4797-87C9-18E5A6420367}"/>
              </a:ext>
            </a:extLst>
          </p:cNvPr>
          <p:cNvSpPr>
            <a:spLocks noGrp="1"/>
          </p:cNvSpPr>
          <p:nvPr>
            <p:ph idx="1"/>
          </p:nvPr>
        </p:nvSpPr>
        <p:spPr>
          <a:xfrm>
            <a:off x="119627" y="1310326"/>
            <a:ext cx="7484332" cy="5258748"/>
          </a:xfrm>
        </p:spPr>
        <p:txBody>
          <a:bodyPr>
            <a:normAutofit fontScale="92500" lnSpcReduction="20000"/>
          </a:bodyPr>
          <a:lstStyle/>
          <a:p>
            <a:pPr>
              <a:lnSpc>
                <a:spcPct val="120000"/>
              </a:lnSpc>
              <a:spcBef>
                <a:spcPts val="0"/>
              </a:spcBef>
              <a:spcAft>
                <a:spcPts val="600"/>
              </a:spcAft>
            </a:pPr>
            <a:r>
              <a:rPr lang="en-US" altLang="en-US" sz="2000" dirty="0"/>
              <a:t>WIPP is a deep geologic repository near Carlsbad in southeastern New Mexico, located in bedded salt</a:t>
            </a:r>
          </a:p>
          <a:p>
            <a:pPr>
              <a:lnSpc>
                <a:spcPct val="120000"/>
              </a:lnSpc>
              <a:spcBef>
                <a:spcPts val="0"/>
              </a:spcBef>
              <a:spcAft>
                <a:spcPts val="600"/>
              </a:spcAft>
            </a:pPr>
            <a:r>
              <a:rPr lang="en-US" altLang="en-US" sz="2000" dirty="0"/>
              <a:t>The facility disposes transuranic (TRU) radioactive waste from the manufacture of atomic weapons and from DOE defense clean-up</a:t>
            </a:r>
          </a:p>
          <a:p>
            <a:pPr>
              <a:lnSpc>
                <a:spcPct val="120000"/>
              </a:lnSpc>
              <a:spcBef>
                <a:spcPts val="0"/>
              </a:spcBef>
              <a:spcAft>
                <a:spcPts val="600"/>
              </a:spcAft>
            </a:pPr>
            <a:r>
              <a:rPr lang="en-US" altLang="en-US" sz="2000" dirty="0"/>
              <a:t>EPA performs oversight for the radioactive portion of waste per the WIPP Land Withdrawal Act of 1992</a:t>
            </a:r>
          </a:p>
          <a:p>
            <a:pPr lvl="1">
              <a:lnSpc>
                <a:spcPct val="120000"/>
              </a:lnSpc>
              <a:spcBef>
                <a:spcPts val="0"/>
              </a:spcBef>
              <a:spcAft>
                <a:spcPts val="600"/>
              </a:spcAft>
            </a:pPr>
            <a:r>
              <a:rPr lang="en-US" altLang="en-US" sz="1800" dirty="0"/>
              <a:t>This includes a recertification every five years where </a:t>
            </a:r>
            <a:r>
              <a:rPr lang="en-US" sz="1800" dirty="0"/>
              <a:t>DOE demonstrates WIPP meets the requirements of 40 CFR parts 191 and 194 for long-term disposal</a:t>
            </a:r>
          </a:p>
          <a:p>
            <a:pPr lvl="2">
              <a:lnSpc>
                <a:spcPct val="120000"/>
              </a:lnSpc>
              <a:spcBef>
                <a:spcPts val="0"/>
              </a:spcBef>
              <a:spcAft>
                <a:spcPts val="600"/>
              </a:spcAft>
            </a:pPr>
            <a:r>
              <a:rPr lang="en-US" altLang="en-US" sz="1600" dirty="0"/>
              <a:t>Most recent recertification was in 2017 for the 2014 Compliance Recertification Application (CRA)</a:t>
            </a:r>
          </a:p>
          <a:p>
            <a:pPr lvl="2">
              <a:lnSpc>
                <a:spcPct val="120000"/>
              </a:lnSpc>
              <a:spcBef>
                <a:spcPts val="0"/>
              </a:spcBef>
              <a:spcAft>
                <a:spcPts val="600"/>
              </a:spcAft>
            </a:pPr>
            <a:r>
              <a:rPr lang="en-US" altLang="en-US" sz="1600" dirty="0"/>
              <a:t>Opportunity to identify changes/updates to information about disposal site and actual waste emplacement at WIPP, and incorporate new info in our compliance decision</a:t>
            </a:r>
          </a:p>
          <a:p>
            <a:pPr lvl="2">
              <a:lnSpc>
                <a:spcPct val="120000"/>
              </a:lnSpc>
              <a:spcBef>
                <a:spcPts val="0"/>
              </a:spcBef>
              <a:spcAft>
                <a:spcPts val="600"/>
              </a:spcAft>
            </a:pPr>
            <a:r>
              <a:rPr lang="en-US" altLang="en-US" sz="1600" dirty="0"/>
              <a:t>Recertification is not a rulemaking and is not subject to judicial review</a:t>
            </a:r>
          </a:p>
          <a:p>
            <a:pPr lvl="1">
              <a:lnSpc>
                <a:spcPct val="120000"/>
              </a:lnSpc>
              <a:spcBef>
                <a:spcPts val="0"/>
              </a:spcBef>
              <a:spcAft>
                <a:spcPts val="600"/>
              </a:spcAft>
            </a:pPr>
            <a:r>
              <a:rPr lang="en-US" altLang="en-US" sz="1800" dirty="0"/>
              <a:t>Recertification includes a performance assessment (PA) probabilistic model that calculates potential repository releases</a:t>
            </a:r>
          </a:p>
          <a:p>
            <a:pPr>
              <a:lnSpc>
                <a:spcPct val="120000"/>
              </a:lnSpc>
              <a:spcBef>
                <a:spcPts val="0"/>
              </a:spcBef>
            </a:pPr>
            <a:endParaRPr lang="en-US" altLang="en-US" sz="1800" dirty="0"/>
          </a:p>
        </p:txBody>
      </p:sp>
    </p:spTree>
    <p:extLst>
      <p:ext uri="{BB962C8B-B14F-4D97-AF65-F5344CB8AC3E}">
        <p14:creationId xmlns:p14="http://schemas.microsoft.com/office/powerpoint/2010/main" val="71005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2002-4E99-435B-AE93-F026A586A7C8}"/>
              </a:ext>
            </a:extLst>
          </p:cNvPr>
          <p:cNvSpPr>
            <a:spLocks noGrp="1"/>
          </p:cNvSpPr>
          <p:nvPr>
            <p:ph type="title"/>
          </p:nvPr>
        </p:nvSpPr>
        <p:spPr/>
        <p:txBody>
          <a:bodyPr/>
          <a:lstStyle/>
          <a:p>
            <a:r>
              <a:rPr lang="en-US" dirty="0"/>
              <a:t>Background on WIPP</a:t>
            </a:r>
          </a:p>
        </p:txBody>
      </p:sp>
      <p:sp>
        <p:nvSpPr>
          <p:cNvPr id="4" name="Date Placeholder 3">
            <a:extLst>
              <a:ext uri="{FF2B5EF4-FFF2-40B4-BE49-F238E27FC236}">
                <a16:creationId xmlns:a16="http://schemas.microsoft.com/office/drawing/2014/main" id="{555354DA-4716-44A3-B94C-63A106672003}"/>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788CC15C-DC66-4B01-BB55-5A8BA5690C59}"/>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AC6277F9-9CCB-4463-ACEE-EA62F0A87FDD}"/>
              </a:ext>
            </a:extLst>
          </p:cNvPr>
          <p:cNvSpPr>
            <a:spLocks noGrp="1"/>
          </p:cNvSpPr>
          <p:nvPr>
            <p:ph type="sldNum" sz="quarter" idx="12"/>
          </p:nvPr>
        </p:nvSpPr>
        <p:spPr/>
        <p:txBody>
          <a:bodyPr/>
          <a:lstStyle/>
          <a:p>
            <a:fld id="{23737F84-F6DA-4AD8-82AC-F41D15E40AE4}" type="slidenum">
              <a:rPr lang="en-US" smtClean="0"/>
              <a:pPr/>
              <a:t>4</a:t>
            </a:fld>
            <a:endParaRPr lang="en-US" dirty="0"/>
          </a:p>
        </p:txBody>
      </p:sp>
      <p:sp>
        <p:nvSpPr>
          <p:cNvPr id="7" name="Text Placeholder 6">
            <a:extLst>
              <a:ext uri="{FF2B5EF4-FFF2-40B4-BE49-F238E27FC236}">
                <a16:creationId xmlns:a16="http://schemas.microsoft.com/office/drawing/2014/main" id="{5E6B5313-0DCC-417B-9614-73957E3774A0}"/>
              </a:ext>
            </a:extLst>
          </p:cNvPr>
          <p:cNvSpPr>
            <a:spLocks noGrp="1"/>
          </p:cNvSpPr>
          <p:nvPr>
            <p:ph type="body" sz="quarter" idx="13"/>
          </p:nvPr>
        </p:nvSpPr>
        <p:spPr/>
        <p:txBody>
          <a:bodyPr/>
          <a:lstStyle/>
          <a:p>
            <a:r>
              <a:rPr lang="en-US" dirty="0"/>
              <a:t>Activities at the WIPP</a:t>
            </a:r>
          </a:p>
        </p:txBody>
      </p:sp>
      <p:sp>
        <p:nvSpPr>
          <p:cNvPr id="8" name="Content Placeholder 2">
            <a:extLst>
              <a:ext uri="{FF2B5EF4-FFF2-40B4-BE49-F238E27FC236}">
                <a16:creationId xmlns:a16="http://schemas.microsoft.com/office/drawing/2014/main" id="{B8C0D13A-4059-417B-AC37-7FE9B3AF9014}"/>
              </a:ext>
            </a:extLst>
          </p:cNvPr>
          <p:cNvSpPr>
            <a:spLocks noGrp="1"/>
          </p:cNvSpPr>
          <p:nvPr>
            <p:ph idx="1"/>
          </p:nvPr>
        </p:nvSpPr>
        <p:spPr>
          <a:xfrm>
            <a:off x="271780" y="1313705"/>
            <a:ext cx="11501441" cy="5134085"/>
          </a:xfrm>
        </p:spPr>
        <p:txBody>
          <a:bodyPr vert="horz" lIns="91440" tIns="45720" rIns="91440" bIns="45720" rtlCol="0" anchor="t">
            <a:normAutofit lnSpcReduction="10000"/>
          </a:bodyPr>
          <a:lstStyle/>
          <a:p>
            <a:pPr>
              <a:lnSpc>
                <a:spcPct val="120000"/>
              </a:lnSpc>
              <a:spcBef>
                <a:spcPts val="0"/>
              </a:spcBef>
              <a:spcAft>
                <a:spcPts val="600"/>
              </a:spcAft>
            </a:pPr>
            <a:r>
              <a:rPr lang="en-US" altLang="en-US" sz="2000" dirty="0">
                <a:latin typeface="Arial"/>
                <a:cs typeface="Arial"/>
              </a:rPr>
              <a:t>2014 radiological event has had long-term repercussions</a:t>
            </a:r>
          </a:p>
          <a:p>
            <a:pPr lvl="1">
              <a:lnSpc>
                <a:spcPct val="120000"/>
              </a:lnSpc>
              <a:spcBef>
                <a:spcPts val="0"/>
              </a:spcBef>
              <a:spcAft>
                <a:spcPts val="600"/>
              </a:spcAft>
            </a:pPr>
            <a:r>
              <a:rPr lang="en-US" altLang="en-US" sz="1800" dirty="0">
                <a:latin typeface="Arial"/>
                <a:cs typeface="Arial"/>
              </a:rPr>
              <a:t>In February 2014, two separate incidents in the repository, a truck fire and a radiological release, halted operations</a:t>
            </a:r>
          </a:p>
          <a:p>
            <a:pPr lvl="2">
              <a:lnSpc>
                <a:spcPct val="120000"/>
              </a:lnSpc>
              <a:spcBef>
                <a:spcPts val="0"/>
              </a:spcBef>
              <a:spcAft>
                <a:spcPts val="600"/>
              </a:spcAft>
            </a:pPr>
            <a:r>
              <a:rPr lang="en-US" altLang="en-US" sz="1600" dirty="0">
                <a:latin typeface="Arial"/>
                <a:cs typeface="Arial"/>
              </a:rPr>
              <a:t>Radiological contamination from February 14 incident forced DOE to abandon waste Panels 3-6 and 9</a:t>
            </a:r>
          </a:p>
          <a:p>
            <a:pPr lvl="2">
              <a:lnSpc>
                <a:spcPct val="120000"/>
              </a:lnSpc>
              <a:spcBef>
                <a:spcPts val="0"/>
              </a:spcBef>
              <a:spcAft>
                <a:spcPts val="600"/>
              </a:spcAft>
            </a:pPr>
            <a:r>
              <a:rPr lang="en-US" altLang="en-US" sz="1600" dirty="0">
                <a:latin typeface="Arial"/>
                <a:cs typeface="Arial"/>
              </a:rPr>
              <a:t>DOE resumed waste emplacement in 2017 after instituting new procedures, addressing NMED violations</a:t>
            </a:r>
          </a:p>
          <a:p>
            <a:pPr lvl="1">
              <a:lnSpc>
                <a:spcPct val="120000"/>
              </a:lnSpc>
              <a:spcBef>
                <a:spcPts val="0"/>
              </a:spcBef>
              <a:spcAft>
                <a:spcPts val="600"/>
              </a:spcAft>
            </a:pPr>
            <a:r>
              <a:rPr lang="en-US" altLang="en-US" sz="1800" dirty="0">
                <a:latin typeface="Arial"/>
                <a:cs typeface="Arial"/>
              </a:rPr>
              <a:t>DOE’s CRA-2014, submitted in March 2014, did not reflect the incident</a:t>
            </a:r>
          </a:p>
          <a:p>
            <a:pPr>
              <a:lnSpc>
                <a:spcPct val="120000"/>
              </a:lnSpc>
              <a:spcBef>
                <a:spcPts val="0"/>
              </a:spcBef>
              <a:spcAft>
                <a:spcPts val="600"/>
              </a:spcAft>
            </a:pPr>
            <a:r>
              <a:rPr lang="en-US" altLang="en-US" sz="2000" dirty="0">
                <a:latin typeface="Arial"/>
                <a:cs typeface="Arial"/>
              </a:rPr>
              <a:t>Anticipated activities (post CRA-2019) in response to the incident and new inventory</a:t>
            </a:r>
            <a:endParaRPr lang="en-US" altLang="en-US" sz="2000" dirty="0"/>
          </a:p>
          <a:p>
            <a:pPr lvl="1">
              <a:lnSpc>
                <a:spcPct val="120000"/>
              </a:lnSpc>
              <a:spcBef>
                <a:spcPts val="0"/>
              </a:spcBef>
              <a:spcAft>
                <a:spcPts val="600"/>
              </a:spcAft>
            </a:pPr>
            <a:r>
              <a:rPr lang="en-US" altLang="en-US" sz="1800" dirty="0">
                <a:latin typeface="Arial"/>
                <a:cs typeface="Arial"/>
              </a:rPr>
              <a:t>Excavation and completion of a new utility shaft and ventilation system to increase underground air circulation </a:t>
            </a:r>
            <a:endParaRPr lang="en-US" altLang="en-US" sz="1800" dirty="0"/>
          </a:p>
          <a:p>
            <a:pPr lvl="1">
              <a:lnSpc>
                <a:spcPct val="120000"/>
              </a:lnSpc>
              <a:spcBef>
                <a:spcPts val="0"/>
              </a:spcBef>
              <a:spcAft>
                <a:spcPts val="600"/>
              </a:spcAft>
            </a:pPr>
            <a:r>
              <a:rPr lang="en-US" altLang="en-US" sz="1800" dirty="0">
                <a:latin typeface="Arial"/>
                <a:cs typeface="Arial"/>
              </a:rPr>
              <a:t>Mining additional waste panels outside the initial repository footprint</a:t>
            </a:r>
          </a:p>
          <a:p>
            <a:pPr lvl="2">
              <a:lnSpc>
                <a:spcPct val="120000"/>
              </a:lnSpc>
              <a:spcBef>
                <a:spcPts val="0"/>
              </a:spcBef>
              <a:spcAft>
                <a:spcPts val="600"/>
              </a:spcAft>
            </a:pPr>
            <a:r>
              <a:rPr lang="en-US" altLang="en-US" sz="1600" dirty="0">
                <a:latin typeface="Arial"/>
                <a:cs typeface="Arial"/>
              </a:rPr>
              <a:t>EPA expects notice of two initial panels in early 2023</a:t>
            </a:r>
            <a:endParaRPr lang="en-US" altLang="en-US" sz="1600" dirty="0"/>
          </a:p>
          <a:p>
            <a:pPr lvl="2">
              <a:lnSpc>
                <a:spcPct val="120000"/>
              </a:lnSpc>
              <a:spcBef>
                <a:spcPts val="0"/>
              </a:spcBef>
              <a:spcAft>
                <a:spcPts val="600"/>
              </a:spcAft>
            </a:pPr>
            <a:r>
              <a:rPr lang="en-US" altLang="en-US" sz="1600" dirty="0">
                <a:latin typeface="Arial"/>
                <a:cs typeface="Arial"/>
              </a:rPr>
              <a:t>DOE plans a total of nine additional panels</a:t>
            </a:r>
          </a:p>
          <a:p>
            <a:pPr lvl="1">
              <a:lnSpc>
                <a:spcPct val="120000"/>
              </a:lnSpc>
              <a:spcBef>
                <a:spcPts val="0"/>
              </a:spcBef>
              <a:spcAft>
                <a:spcPts val="600"/>
              </a:spcAft>
            </a:pPr>
            <a:r>
              <a:rPr lang="en-US" altLang="en-US" sz="1800" dirty="0">
                <a:latin typeface="Arial"/>
                <a:cs typeface="Arial"/>
              </a:rPr>
              <a:t>Addition of 40 metric tons (MT) of downblended surplus Pu waste</a:t>
            </a:r>
          </a:p>
          <a:p>
            <a:pPr lvl="2">
              <a:lnSpc>
                <a:spcPct val="120000"/>
              </a:lnSpc>
              <a:spcBef>
                <a:spcPts val="0"/>
              </a:spcBef>
              <a:spcAft>
                <a:spcPts val="600"/>
              </a:spcAft>
            </a:pPr>
            <a:r>
              <a:rPr lang="en-US" altLang="en-US" sz="1600" dirty="0">
                <a:latin typeface="Arial"/>
                <a:cs typeface="Arial"/>
              </a:rPr>
              <a:t>6 MT currently in waste inventory and included in CRA-2019</a:t>
            </a:r>
          </a:p>
          <a:p>
            <a:endParaRPr lang="en-US" dirty="0"/>
          </a:p>
        </p:txBody>
      </p:sp>
    </p:spTree>
    <p:extLst>
      <p:ext uri="{BB962C8B-B14F-4D97-AF65-F5344CB8AC3E}">
        <p14:creationId xmlns:p14="http://schemas.microsoft.com/office/powerpoint/2010/main" val="405232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6BA2-A758-4DE2-92A3-9A7E510B70DD}"/>
              </a:ext>
            </a:extLst>
          </p:cNvPr>
          <p:cNvSpPr>
            <a:spLocks noGrp="1"/>
          </p:cNvSpPr>
          <p:nvPr>
            <p:ph type="title"/>
          </p:nvPr>
        </p:nvSpPr>
        <p:spPr/>
        <p:txBody>
          <a:bodyPr/>
          <a:lstStyle/>
          <a:p>
            <a:r>
              <a:rPr lang="en-US" dirty="0"/>
              <a:t>WIPP Recertification</a:t>
            </a:r>
          </a:p>
        </p:txBody>
      </p:sp>
      <p:sp>
        <p:nvSpPr>
          <p:cNvPr id="4" name="Date Placeholder 3">
            <a:extLst>
              <a:ext uri="{FF2B5EF4-FFF2-40B4-BE49-F238E27FC236}">
                <a16:creationId xmlns:a16="http://schemas.microsoft.com/office/drawing/2014/main" id="{BBD2B736-6364-42A0-A581-1FB3003F0A53}"/>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9E6D0DC3-3C52-4F4B-9AFD-C12CA9A1C16C}"/>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5C615AA3-3E47-4CEB-829F-AF986EEB6FFA}"/>
              </a:ext>
            </a:extLst>
          </p:cNvPr>
          <p:cNvSpPr>
            <a:spLocks noGrp="1"/>
          </p:cNvSpPr>
          <p:nvPr>
            <p:ph type="sldNum" sz="quarter" idx="12"/>
          </p:nvPr>
        </p:nvSpPr>
        <p:spPr/>
        <p:txBody>
          <a:bodyPr/>
          <a:lstStyle/>
          <a:p>
            <a:fld id="{23737F84-F6DA-4AD8-82AC-F41D15E40AE4}" type="slidenum">
              <a:rPr lang="en-US" smtClean="0"/>
              <a:pPr/>
              <a:t>5</a:t>
            </a:fld>
            <a:endParaRPr lang="en-US" dirty="0"/>
          </a:p>
        </p:txBody>
      </p:sp>
      <p:sp>
        <p:nvSpPr>
          <p:cNvPr id="7" name="Text Placeholder 6">
            <a:extLst>
              <a:ext uri="{FF2B5EF4-FFF2-40B4-BE49-F238E27FC236}">
                <a16:creationId xmlns:a16="http://schemas.microsoft.com/office/drawing/2014/main" id="{C0F2830A-94CF-4351-96F7-CC789BE99A3D}"/>
              </a:ext>
            </a:extLst>
          </p:cNvPr>
          <p:cNvSpPr>
            <a:spLocks noGrp="1"/>
          </p:cNvSpPr>
          <p:nvPr>
            <p:ph type="body" sz="quarter" idx="13"/>
          </p:nvPr>
        </p:nvSpPr>
        <p:spPr/>
        <p:txBody>
          <a:bodyPr/>
          <a:lstStyle/>
          <a:p>
            <a:r>
              <a:rPr lang="en-US"/>
              <a:t>EPA’s </a:t>
            </a:r>
            <a:r>
              <a:rPr lang="en-US" dirty="0"/>
              <a:t>Review of 2019 Compliance Recertification Application</a:t>
            </a:r>
          </a:p>
        </p:txBody>
      </p:sp>
      <p:sp>
        <p:nvSpPr>
          <p:cNvPr id="8" name="Content Placeholder 6">
            <a:extLst>
              <a:ext uri="{FF2B5EF4-FFF2-40B4-BE49-F238E27FC236}">
                <a16:creationId xmlns:a16="http://schemas.microsoft.com/office/drawing/2014/main" id="{03620C8F-319D-48ED-8EE6-EE62D1B2A450}"/>
              </a:ext>
            </a:extLst>
          </p:cNvPr>
          <p:cNvSpPr>
            <a:spLocks noGrp="1"/>
          </p:cNvSpPr>
          <p:nvPr>
            <p:ph idx="1"/>
          </p:nvPr>
        </p:nvSpPr>
        <p:spPr>
          <a:xfrm>
            <a:off x="271780" y="1216819"/>
            <a:ext cx="11500793" cy="5230972"/>
          </a:xfrm>
        </p:spPr>
        <p:txBody>
          <a:bodyPr vert="horz" lIns="91440" tIns="45720" rIns="91440" bIns="45720" rtlCol="0" anchor="t">
            <a:normAutofit fontScale="92500"/>
          </a:bodyPr>
          <a:lstStyle/>
          <a:p>
            <a:pPr>
              <a:lnSpc>
                <a:spcPct val="110000"/>
              </a:lnSpc>
              <a:spcAft>
                <a:spcPts val="600"/>
              </a:spcAft>
            </a:pPr>
            <a:r>
              <a:rPr lang="en-US" dirty="0">
                <a:latin typeface="Arial"/>
                <a:cs typeface="Arial"/>
              </a:rPr>
              <a:t>DOE submitted the first portion of the recertification application on March 29, 2019, and the remaining section, which included the deferred performance assessment, on December 20, 2019</a:t>
            </a:r>
          </a:p>
          <a:p>
            <a:pPr lvl="1">
              <a:lnSpc>
                <a:spcPct val="110000"/>
              </a:lnSpc>
              <a:spcAft>
                <a:spcPts val="600"/>
              </a:spcAft>
            </a:pPr>
            <a:r>
              <a:rPr lang="en-US" dirty="0">
                <a:latin typeface="Arial"/>
                <a:cs typeface="Arial"/>
              </a:rPr>
              <a:t>EPA review started in earnest in January 2020</a:t>
            </a:r>
          </a:p>
          <a:p>
            <a:pPr>
              <a:lnSpc>
                <a:spcPct val="110000"/>
              </a:lnSpc>
              <a:spcAft>
                <a:spcPts val="600"/>
              </a:spcAft>
            </a:pPr>
            <a:r>
              <a:rPr lang="en-US" dirty="0">
                <a:latin typeface="Arial"/>
                <a:cs typeface="Arial"/>
              </a:rPr>
              <a:t>EPA has spent the past roughly 2 years reviewing the DOE application for completeness and technical content</a:t>
            </a:r>
          </a:p>
          <a:p>
            <a:pPr lvl="1">
              <a:lnSpc>
                <a:spcPct val="110000"/>
              </a:lnSpc>
              <a:spcAft>
                <a:spcPts val="600"/>
              </a:spcAft>
            </a:pPr>
            <a:r>
              <a:rPr lang="en-US" dirty="0">
                <a:latin typeface="Arial"/>
                <a:cs typeface="Arial"/>
              </a:rPr>
              <a:t>DOE had 13 responses to EPA’s 6 letters of completeness questions  </a:t>
            </a:r>
            <a:endParaRPr lang="en-US" dirty="0"/>
          </a:p>
          <a:p>
            <a:pPr lvl="1">
              <a:lnSpc>
                <a:spcPct val="110000"/>
              </a:lnSpc>
              <a:spcAft>
                <a:spcPts val="600"/>
              </a:spcAft>
            </a:pPr>
            <a:r>
              <a:rPr lang="en-US" dirty="0">
                <a:latin typeface="Arial"/>
                <a:cs typeface="Arial"/>
              </a:rPr>
              <a:t>Several smaller items of correspondence for individual questions </a:t>
            </a:r>
            <a:endParaRPr lang="en-US" dirty="0"/>
          </a:p>
          <a:p>
            <a:pPr lvl="1">
              <a:lnSpc>
                <a:spcPct val="110000"/>
              </a:lnSpc>
              <a:spcAft>
                <a:spcPts val="600"/>
              </a:spcAft>
            </a:pPr>
            <a:r>
              <a:rPr lang="en-US" dirty="0">
                <a:latin typeface="Arial"/>
                <a:cs typeface="Arial"/>
              </a:rPr>
              <a:t>Several technical exchanges between EPA and DOE staff to allow EPA to better understand specific sections of the recertification application</a:t>
            </a:r>
          </a:p>
          <a:p>
            <a:pPr lvl="1">
              <a:lnSpc>
                <a:spcPct val="110000"/>
              </a:lnSpc>
              <a:spcAft>
                <a:spcPts val="600"/>
              </a:spcAft>
            </a:pPr>
            <a:r>
              <a:rPr lang="en-US" dirty="0">
                <a:latin typeface="Arial"/>
                <a:cs typeface="Arial"/>
              </a:rPr>
              <a:t>Additional calculations requested from DOE to expand sections of the recertification application that EPA found needed further development</a:t>
            </a:r>
          </a:p>
          <a:p>
            <a:pPr lvl="1">
              <a:lnSpc>
                <a:spcPct val="110000"/>
              </a:lnSpc>
              <a:spcAft>
                <a:spcPts val="600"/>
              </a:spcAft>
            </a:pPr>
            <a:r>
              <a:rPr lang="en-US" dirty="0">
                <a:latin typeface="Arial"/>
                <a:cs typeface="Arial"/>
              </a:rPr>
              <a:t>Application declared complete via letter to DOE on November 17, 2021 (86 FR 67424, Nov. 26)</a:t>
            </a:r>
          </a:p>
        </p:txBody>
      </p:sp>
    </p:spTree>
    <p:extLst>
      <p:ext uri="{BB962C8B-B14F-4D97-AF65-F5344CB8AC3E}">
        <p14:creationId xmlns:p14="http://schemas.microsoft.com/office/powerpoint/2010/main" val="205821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C26-900E-4FBC-B220-760FB0D78C36}"/>
              </a:ext>
            </a:extLst>
          </p:cNvPr>
          <p:cNvSpPr>
            <a:spLocks noGrp="1"/>
          </p:cNvSpPr>
          <p:nvPr>
            <p:ph type="title"/>
          </p:nvPr>
        </p:nvSpPr>
        <p:spPr/>
        <p:txBody>
          <a:bodyPr/>
          <a:lstStyle/>
          <a:p>
            <a:r>
              <a:rPr lang="en-US" dirty="0"/>
              <a:t>Next Steps</a:t>
            </a:r>
          </a:p>
        </p:txBody>
      </p:sp>
      <p:sp>
        <p:nvSpPr>
          <p:cNvPr id="4" name="Date Placeholder 3">
            <a:extLst>
              <a:ext uri="{FF2B5EF4-FFF2-40B4-BE49-F238E27FC236}">
                <a16:creationId xmlns:a16="http://schemas.microsoft.com/office/drawing/2014/main" id="{6E3CF466-B584-4DC9-BCAE-11D0572F76CB}"/>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C4BBA85C-83A0-48BC-8BF9-DF2323CC8A00}"/>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B87ACA75-2460-4F16-9719-545ED9294764}"/>
              </a:ext>
            </a:extLst>
          </p:cNvPr>
          <p:cNvSpPr>
            <a:spLocks noGrp="1"/>
          </p:cNvSpPr>
          <p:nvPr>
            <p:ph type="sldNum" sz="quarter" idx="12"/>
          </p:nvPr>
        </p:nvSpPr>
        <p:spPr/>
        <p:txBody>
          <a:bodyPr/>
          <a:lstStyle/>
          <a:p>
            <a:fld id="{23737F84-F6DA-4AD8-82AC-F41D15E40AE4}" type="slidenum">
              <a:rPr lang="en-US" smtClean="0"/>
              <a:pPr/>
              <a:t>6</a:t>
            </a:fld>
            <a:endParaRPr lang="en-US" dirty="0"/>
          </a:p>
        </p:txBody>
      </p:sp>
      <p:sp>
        <p:nvSpPr>
          <p:cNvPr id="7" name="Text Placeholder 6">
            <a:extLst>
              <a:ext uri="{FF2B5EF4-FFF2-40B4-BE49-F238E27FC236}">
                <a16:creationId xmlns:a16="http://schemas.microsoft.com/office/drawing/2014/main" id="{88BEE957-2D69-4FE9-8323-3D96B9CE5808}"/>
              </a:ext>
            </a:extLst>
          </p:cNvPr>
          <p:cNvSpPr>
            <a:spLocks noGrp="1"/>
          </p:cNvSpPr>
          <p:nvPr>
            <p:ph type="body" sz="quarter" idx="13"/>
          </p:nvPr>
        </p:nvSpPr>
        <p:spPr/>
        <p:txBody>
          <a:bodyPr/>
          <a:lstStyle/>
          <a:p>
            <a:r>
              <a:rPr lang="en-US" dirty="0"/>
              <a:t>Looking to the Future of WIPP</a:t>
            </a:r>
          </a:p>
        </p:txBody>
      </p:sp>
      <p:sp>
        <p:nvSpPr>
          <p:cNvPr id="8" name="Content Placeholder 2">
            <a:extLst>
              <a:ext uri="{FF2B5EF4-FFF2-40B4-BE49-F238E27FC236}">
                <a16:creationId xmlns:a16="http://schemas.microsoft.com/office/drawing/2014/main" id="{4CDDEDD2-CDB5-4FFD-944C-0D13788A715F}"/>
              </a:ext>
            </a:extLst>
          </p:cNvPr>
          <p:cNvSpPr>
            <a:spLocks noGrp="1"/>
          </p:cNvSpPr>
          <p:nvPr>
            <p:ph idx="1"/>
          </p:nvPr>
        </p:nvSpPr>
        <p:spPr>
          <a:xfrm>
            <a:off x="271780" y="1216817"/>
            <a:ext cx="11805920" cy="5345907"/>
          </a:xfrm>
        </p:spPr>
        <p:txBody>
          <a:bodyPr vert="horz" lIns="91440" tIns="45720" rIns="91440" bIns="45720" rtlCol="0" anchor="t">
            <a:normAutofit/>
          </a:bodyPr>
          <a:lstStyle/>
          <a:p>
            <a:pPr>
              <a:spcAft>
                <a:spcPts val="600"/>
              </a:spcAft>
            </a:pPr>
            <a:r>
              <a:rPr lang="en-US" dirty="0">
                <a:latin typeface="Arial"/>
                <a:cs typeface="Arial"/>
              </a:rPr>
              <a:t>Recertification decision expected April 2022 in </a:t>
            </a:r>
            <a:r>
              <a:rPr lang="en-US" i="1" dirty="0">
                <a:latin typeface="Arial"/>
                <a:cs typeface="Arial"/>
              </a:rPr>
              <a:t>Federal Register</a:t>
            </a:r>
          </a:p>
          <a:p>
            <a:pPr>
              <a:spcAft>
                <a:spcPts val="600"/>
              </a:spcAft>
            </a:pPr>
            <a:r>
              <a:rPr lang="en-US" dirty="0">
                <a:latin typeface="Arial"/>
                <a:cs typeface="Arial"/>
              </a:rPr>
              <a:t>Interaction with DOE on technical issues for future recertifications</a:t>
            </a:r>
          </a:p>
          <a:p>
            <a:pPr lvl="1">
              <a:spcAft>
                <a:spcPts val="600"/>
              </a:spcAft>
            </a:pPr>
            <a:r>
              <a:rPr lang="en-US" dirty="0">
                <a:latin typeface="Arial"/>
                <a:cs typeface="Arial"/>
              </a:rPr>
              <a:t>Disposition of surplus plutonium</a:t>
            </a:r>
          </a:p>
          <a:p>
            <a:pPr lvl="1">
              <a:spcAft>
                <a:spcPts val="600"/>
              </a:spcAft>
            </a:pPr>
            <a:r>
              <a:rPr lang="en-US" dirty="0">
                <a:latin typeface="Arial"/>
                <a:cs typeface="Arial"/>
              </a:rPr>
              <a:t>Characterization of previously unexcavated areas (e.g., pressurized brine)</a:t>
            </a:r>
          </a:p>
          <a:p>
            <a:pPr lvl="1">
              <a:spcAft>
                <a:spcPts val="600"/>
              </a:spcAft>
            </a:pPr>
            <a:r>
              <a:rPr lang="en-US" dirty="0">
                <a:latin typeface="Arial"/>
                <a:cs typeface="Arial"/>
              </a:rPr>
              <a:t>Excavation of new waste panels</a:t>
            </a:r>
          </a:p>
          <a:p>
            <a:pPr lvl="1">
              <a:spcAft>
                <a:spcPts val="600"/>
              </a:spcAft>
            </a:pPr>
            <a:r>
              <a:rPr lang="en-US" dirty="0">
                <a:latin typeface="Arial"/>
                <a:cs typeface="Arial"/>
              </a:rPr>
              <a:t>New performance assessment model under development</a:t>
            </a:r>
          </a:p>
          <a:p>
            <a:pPr lvl="1">
              <a:spcAft>
                <a:spcPts val="600"/>
              </a:spcAft>
            </a:pPr>
            <a:r>
              <a:rPr lang="en-US" dirty="0">
                <a:latin typeface="Arial"/>
                <a:cs typeface="Arial"/>
              </a:rPr>
              <a:t>Approval of new waste panels may require rulemaking</a:t>
            </a:r>
          </a:p>
          <a:p>
            <a:pPr>
              <a:spcAft>
                <a:spcPts val="600"/>
              </a:spcAft>
            </a:pPr>
            <a:r>
              <a:rPr lang="en-US" dirty="0">
                <a:latin typeface="Arial"/>
                <a:cs typeface="Arial"/>
              </a:rPr>
              <a:t>Continuing compliance activities</a:t>
            </a:r>
          </a:p>
          <a:p>
            <a:pPr lvl="1">
              <a:spcAft>
                <a:spcPts val="600"/>
              </a:spcAft>
            </a:pPr>
            <a:r>
              <a:rPr lang="en-US" dirty="0">
                <a:latin typeface="Arial"/>
                <a:cs typeface="Arial"/>
              </a:rPr>
              <a:t>Site inspections (typically annual, not conducted in 2020-2021)</a:t>
            </a:r>
            <a:endParaRPr lang="en-US" dirty="0"/>
          </a:p>
          <a:p>
            <a:pPr lvl="1">
              <a:spcAft>
                <a:spcPts val="600"/>
              </a:spcAft>
            </a:pPr>
            <a:r>
              <a:rPr lang="en-US" dirty="0">
                <a:latin typeface="Arial"/>
                <a:cs typeface="Arial"/>
              </a:rPr>
              <a:t>Waste characterization inspections and audits at waste generator sites</a:t>
            </a:r>
          </a:p>
          <a:p>
            <a:pPr lvl="1">
              <a:spcAft>
                <a:spcPts val="600"/>
              </a:spcAft>
            </a:pPr>
            <a:r>
              <a:rPr lang="en-US" dirty="0">
                <a:latin typeface="Arial"/>
                <a:cs typeface="Arial"/>
              </a:rPr>
              <a:t>Review of change notices/requests</a:t>
            </a:r>
          </a:p>
        </p:txBody>
      </p:sp>
    </p:spTree>
    <p:extLst>
      <p:ext uri="{BB962C8B-B14F-4D97-AF65-F5344CB8AC3E}">
        <p14:creationId xmlns:p14="http://schemas.microsoft.com/office/powerpoint/2010/main" val="381838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A2470-74D1-44B3-B862-6772FDAB18E0}"/>
              </a:ext>
            </a:extLst>
          </p:cNvPr>
          <p:cNvSpPr>
            <a:spLocks noGrp="1"/>
          </p:cNvSpPr>
          <p:nvPr>
            <p:ph type="dt" sz="half" idx="10"/>
          </p:nvPr>
        </p:nvSpPr>
        <p:spPr/>
        <p:txBody>
          <a:bodyPr/>
          <a:lstStyle/>
          <a:p>
            <a:r>
              <a:rPr lang="en-US"/>
              <a:t>4/7/2021</a:t>
            </a:r>
            <a:endParaRPr lang="en-US" dirty="0"/>
          </a:p>
        </p:txBody>
      </p:sp>
      <p:sp>
        <p:nvSpPr>
          <p:cNvPr id="3" name="Footer Placeholder 2">
            <a:extLst>
              <a:ext uri="{FF2B5EF4-FFF2-40B4-BE49-F238E27FC236}">
                <a16:creationId xmlns:a16="http://schemas.microsoft.com/office/drawing/2014/main" id="{0BAF3574-03B7-406D-AA4A-8784D688E6D6}"/>
              </a:ext>
            </a:extLst>
          </p:cNvPr>
          <p:cNvSpPr>
            <a:spLocks noGrp="1"/>
          </p:cNvSpPr>
          <p:nvPr>
            <p:ph type="ftr" sz="quarter" idx="11"/>
          </p:nvPr>
        </p:nvSpPr>
        <p:spPr/>
        <p:txBody>
          <a:bodyPr/>
          <a:lstStyle/>
          <a:p>
            <a:r>
              <a:rPr lang="en-US"/>
              <a:t>Radiation Protection Program</a:t>
            </a:r>
            <a:endParaRPr lang="en-US" dirty="0"/>
          </a:p>
        </p:txBody>
      </p:sp>
      <p:sp>
        <p:nvSpPr>
          <p:cNvPr id="4" name="Slide Number Placeholder 3">
            <a:extLst>
              <a:ext uri="{FF2B5EF4-FFF2-40B4-BE49-F238E27FC236}">
                <a16:creationId xmlns:a16="http://schemas.microsoft.com/office/drawing/2014/main" id="{F4A0D98E-A167-4364-8C4A-ABFB588026F5}"/>
              </a:ext>
            </a:extLst>
          </p:cNvPr>
          <p:cNvSpPr>
            <a:spLocks noGrp="1"/>
          </p:cNvSpPr>
          <p:nvPr>
            <p:ph type="sldNum" sz="quarter" idx="12"/>
          </p:nvPr>
        </p:nvSpPr>
        <p:spPr/>
        <p:txBody>
          <a:bodyPr/>
          <a:lstStyle/>
          <a:p>
            <a:fld id="{23737F84-F6DA-4AD8-82AC-F41D15E40AE4}" type="slidenum">
              <a:rPr lang="en-US" smtClean="0"/>
              <a:pPr/>
              <a:t>7</a:t>
            </a:fld>
            <a:endParaRPr lang="en-US" dirty="0"/>
          </a:p>
        </p:txBody>
      </p:sp>
      <p:sp>
        <p:nvSpPr>
          <p:cNvPr id="5" name="Title 4">
            <a:extLst>
              <a:ext uri="{FF2B5EF4-FFF2-40B4-BE49-F238E27FC236}">
                <a16:creationId xmlns:a16="http://schemas.microsoft.com/office/drawing/2014/main" id="{2B7922CC-7459-4E7A-B105-98CCABB77557}"/>
              </a:ext>
            </a:extLst>
          </p:cNvPr>
          <p:cNvSpPr>
            <a:spLocks noGrp="1"/>
          </p:cNvSpPr>
          <p:nvPr>
            <p:ph type="title"/>
          </p:nvPr>
        </p:nvSpPr>
        <p:spPr>
          <a:xfrm>
            <a:off x="257476" y="202222"/>
            <a:ext cx="11258249" cy="750911"/>
          </a:xfrm>
        </p:spPr>
        <p:txBody>
          <a:bodyPr/>
          <a:lstStyle/>
          <a:p>
            <a:r>
              <a:rPr lang="en-US" dirty="0"/>
              <a:t>Recent WIPP Technical Publication</a:t>
            </a:r>
          </a:p>
        </p:txBody>
      </p:sp>
      <p:sp>
        <p:nvSpPr>
          <p:cNvPr id="6" name="Text Placeholder 5">
            <a:extLst>
              <a:ext uri="{FF2B5EF4-FFF2-40B4-BE49-F238E27FC236}">
                <a16:creationId xmlns:a16="http://schemas.microsoft.com/office/drawing/2014/main" id="{33A6C1DC-D2E8-4131-900D-FD6FE4CB9AF3}"/>
              </a:ext>
            </a:extLst>
          </p:cNvPr>
          <p:cNvSpPr>
            <a:spLocks noGrp="1"/>
          </p:cNvSpPr>
          <p:nvPr>
            <p:ph type="body" sz="half" idx="2"/>
          </p:nvPr>
        </p:nvSpPr>
        <p:spPr>
          <a:xfrm>
            <a:off x="256902" y="1199632"/>
            <a:ext cx="6258198" cy="4928452"/>
          </a:xfrm>
        </p:spPr>
        <p:txBody>
          <a:bodyPr/>
          <a:lstStyle/>
          <a:p>
            <a:r>
              <a:rPr lang="en-US" dirty="0"/>
              <a:t>Provides a basic overview of various geochemical concepts incorporated in WIPP performance assessment, e.g.,</a:t>
            </a:r>
          </a:p>
          <a:p>
            <a:pPr marL="800100" lvl="1" indent="-342900">
              <a:buFont typeface="Arial" panose="020B0604020202020204" pitchFamily="34" charset="0"/>
              <a:buChar char="•"/>
            </a:pPr>
            <a:r>
              <a:rPr lang="en-US" sz="2000" dirty="0"/>
              <a:t>Solution chemistry</a:t>
            </a:r>
          </a:p>
          <a:p>
            <a:pPr marL="800100" lvl="1" indent="-342900">
              <a:buFont typeface="Arial" panose="020B0604020202020204" pitchFamily="34" charset="0"/>
              <a:buChar char="•"/>
            </a:pPr>
            <a:r>
              <a:rPr lang="en-US" sz="2000" dirty="0"/>
              <a:t>Mineral precipitation and dissolution</a:t>
            </a:r>
          </a:p>
          <a:p>
            <a:pPr marL="800100" lvl="1" indent="-342900">
              <a:buFont typeface="Arial" panose="020B0604020202020204" pitchFamily="34" charset="0"/>
              <a:buChar char="•"/>
            </a:pPr>
            <a:r>
              <a:rPr lang="en-US" sz="2000" dirty="0"/>
              <a:t>Complexation</a:t>
            </a:r>
          </a:p>
          <a:p>
            <a:pPr marL="800100" lvl="1" indent="-342900">
              <a:buFont typeface="Arial" panose="020B0604020202020204" pitchFamily="34" charset="0"/>
              <a:buChar char="•"/>
            </a:pPr>
            <a:r>
              <a:rPr lang="en-US" sz="2000" dirty="0"/>
              <a:t>Oxidation-reduction</a:t>
            </a:r>
          </a:p>
          <a:p>
            <a:r>
              <a:rPr lang="en-US" dirty="0"/>
              <a:t>Relates PA concepts to specific conditions and experimental and observed data</a:t>
            </a:r>
          </a:p>
          <a:p>
            <a:r>
              <a:rPr lang="en-US" dirty="0"/>
              <a:t>Sections can be stand-alone or combined for context on PA model elements</a:t>
            </a:r>
          </a:p>
          <a:p>
            <a:r>
              <a:rPr lang="en-US" dirty="0">
                <a:hlinkClick r:id="rId2"/>
              </a:rPr>
              <a:t>https://www.epa.gov/system/files/documents/2022-02/the-geochemistry-of-the-waste-isolation-pilot-plant_final</a:t>
            </a:r>
            <a:r>
              <a:rPr lang="en-US">
                <a:hlinkClick r:id="rId2"/>
              </a:rPr>
              <a:t>.pdf</a:t>
            </a:r>
            <a:endParaRPr lang="en-US" dirty="0"/>
          </a:p>
          <a:p>
            <a:pPr marL="0" indent="0">
              <a:buNone/>
            </a:pPr>
            <a:endParaRPr lang="en-US" dirty="0"/>
          </a:p>
        </p:txBody>
      </p:sp>
      <p:pic>
        <p:nvPicPr>
          <p:cNvPr id="7" name="Picture 6">
            <a:extLst>
              <a:ext uri="{FF2B5EF4-FFF2-40B4-BE49-F238E27FC236}">
                <a16:creationId xmlns:a16="http://schemas.microsoft.com/office/drawing/2014/main" id="{2C69D5DA-DC4D-43DA-88B7-D004ED3759F6}"/>
              </a:ext>
            </a:extLst>
          </p:cNvPr>
          <p:cNvPicPr>
            <a:picLocks noChangeAspect="1"/>
          </p:cNvPicPr>
          <p:nvPr/>
        </p:nvPicPr>
        <p:blipFill>
          <a:blip r:embed="rId3"/>
          <a:stretch>
            <a:fillRect/>
          </a:stretch>
        </p:blipFill>
        <p:spPr>
          <a:xfrm>
            <a:off x="7314713" y="1199632"/>
            <a:ext cx="3877937" cy="5001658"/>
          </a:xfrm>
          <a:prstGeom prst="rect">
            <a:avLst/>
          </a:prstGeom>
        </p:spPr>
      </p:pic>
    </p:spTree>
    <p:extLst>
      <p:ext uri="{BB962C8B-B14F-4D97-AF65-F5344CB8AC3E}">
        <p14:creationId xmlns:p14="http://schemas.microsoft.com/office/powerpoint/2010/main" val="182074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3CD8-8DE3-4B42-9CB8-B17EE321B130}"/>
              </a:ext>
            </a:extLst>
          </p:cNvPr>
          <p:cNvSpPr>
            <a:spLocks noGrp="1"/>
          </p:cNvSpPr>
          <p:nvPr>
            <p:ph type="title"/>
          </p:nvPr>
        </p:nvSpPr>
        <p:spPr/>
        <p:txBody>
          <a:bodyPr/>
          <a:lstStyle/>
          <a:p>
            <a:r>
              <a:rPr lang="en-US" dirty="0"/>
              <a:t>Multi-Agency Radiation Site Survey and Investigation Manual (MARSSIM)</a:t>
            </a:r>
          </a:p>
        </p:txBody>
      </p:sp>
      <p:sp>
        <p:nvSpPr>
          <p:cNvPr id="4" name="Date Placeholder 3">
            <a:extLst>
              <a:ext uri="{FF2B5EF4-FFF2-40B4-BE49-F238E27FC236}">
                <a16:creationId xmlns:a16="http://schemas.microsoft.com/office/drawing/2014/main" id="{32E056C0-4DF0-456A-8B63-D71A68CEC4CA}"/>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95C0115B-577C-4725-AB20-662E41C18C38}"/>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811E0379-8B89-4A0C-BEBF-C2631CBD38DF}"/>
              </a:ext>
            </a:extLst>
          </p:cNvPr>
          <p:cNvSpPr>
            <a:spLocks noGrp="1"/>
          </p:cNvSpPr>
          <p:nvPr>
            <p:ph type="sldNum" sz="quarter" idx="12"/>
          </p:nvPr>
        </p:nvSpPr>
        <p:spPr/>
        <p:txBody>
          <a:bodyPr/>
          <a:lstStyle/>
          <a:p>
            <a:fld id="{23737F84-F6DA-4AD8-82AC-F41D15E40AE4}" type="slidenum">
              <a:rPr lang="en-US" smtClean="0"/>
              <a:pPr/>
              <a:t>8</a:t>
            </a:fld>
            <a:endParaRPr lang="en-US" dirty="0"/>
          </a:p>
        </p:txBody>
      </p:sp>
      <p:sp>
        <p:nvSpPr>
          <p:cNvPr id="7" name="Text Placeholder 6">
            <a:extLst>
              <a:ext uri="{FF2B5EF4-FFF2-40B4-BE49-F238E27FC236}">
                <a16:creationId xmlns:a16="http://schemas.microsoft.com/office/drawing/2014/main" id="{082E74C7-36E0-4118-BF30-63C40D5CE55D}"/>
              </a:ext>
            </a:extLst>
          </p:cNvPr>
          <p:cNvSpPr>
            <a:spLocks noGrp="1"/>
          </p:cNvSpPr>
          <p:nvPr>
            <p:ph type="body" sz="quarter" idx="13"/>
          </p:nvPr>
        </p:nvSpPr>
        <p:spPr/>
        <p:txBody>
          <a:bodyPr/>
          <a:lstStyle/>
          <a:p>
            <a:endParaRPr lang="en-US"/>
          </a:p>
        </p:txBody>
      </p:sp>
      <p:sp>
        <p:nvSpPr>
          <p:cNvPr id="8" name="Content Placeholder 2">
            <a:extLst>
              <a:ext uri="{FF2B5EF4-FFF2-40B4-BE49-F238E27FC236}">
                <a16:creationId xmlns:a16="http://schemas.microsoft.com/office/drawing/2014/main" id="{AD61CE63-C3DD-4980-9FB3-2755AA53C043}"/>
              </a:ext>
            </a:extLst>
          </p:cNvPr>
          <p:cNvSpPr>
            <a:spLocks noGrp="1"/>
          </p:cNvSpPr>
          <p:nvPr>
            <p:ph idx="1"/>
          </p:nvPr>
        </p:nvSpPr>
        <p:spPr>
          <a:xfrm>
            <a:off x="271780" y="1434990"/>
            <a:ext cx="11501441" cy="4351338"/>
          </a:xfrm>
        </p:spPr>
        <p:txBody>
          <a:bodyPr/>
          <a:lstStyle/>
          <a:p>
            <a:r>
              <a:rPr lang="en-US" dirty="0"/>
              <a:t>MARSSIM provides a federal consensus approach for conducting radiation surveys</a:t>
            </a:r>
          </a:p>
          <a:p>
            <a:pPr lvl="1"/>
            <a:r>
              <a:rPr lang="en-US" dirty="0"/>
              <a:t>Final status surveys at sites, particularly of buildings and soils</a:t>
            </a:r>
          </a:p>
          <a:p>
            <a:pPr lvl="1"/>
            <a:r>
              <a:rPr lang="en-US" dirty="0"/>
              <a:t>Revision 1 of MARSSIM issued in August 2000</a:t>
            </a:r>
          </a:p>
          <a:p>
            <a:pPr lvl="1"/>
            <a:r>
              <a:rPr lang="en-US" dirty="0"/>
              <a:t>Companion documents</a:t>
            </a:r>
          </a:p>
          <a:p>
            <a:pPr lvl="2"/>
            <a:r>
              <a:rPr lang="en-US" dirty="0"/>
              <a:t>MARSAME – survey of materials and equipment</a:t>
            </a:r>
          </a:p>
          <a:p>
            <a:pPr lvl="2"/>
            <a:r>
              <a:rPr lang="en-US" dirty="0"/>
              <a:t>MARLAP – laboratory radioanalytical protocols</a:t>
            </a:r>
          </a:p>
          <a:p>
            <a:pPr lvl="2"/>
            <a:endParaRPr lang="en-US" dirty="0"/>
          </a:p>
          <a:p>
            <a:r>
              <a:rPr lang="en-US" dirty="0"/>
              <a:t>MARSSIM Workgroup includes four federal agencies:</a:t>
            </a:r>
          </a:p>
          <a:p>
            <a:pPr lvl="1"/>
            <a:r>
              <a:rPr lang="en-US" dirty="0"/>
              <a:t>Environmental Protection Agency</a:t>
            </a:r>
          </a:p>
          <a:p>
            <a:pPr lvl="1"/>
            <a:r>
              <a:rPr lang="en-US" dirty="0"/>
              <a:t>Department of Defense</a:t>
            </a:r>
          </a:p>
          <a:p>
            <a:pPr lvl="1"/>
            <a:r>
              <a:rPr lang="en-US" dirty="0"/>
              <a:t>Department of Energy</a:t>
            </a:r>
          </a:p>
          <a:p>
            <a:pPr lvl="1"/>
            <a:r>
              <a:rPr lang="en-US" dirty="0"/>
              <a:t>Nuclear Regulatory Commission</a:t>
            </a:r>
          </a:p>
        </p:txBody>
      </p:sp>
    </p:spTree>
    <p:extLst>
      <p:ext uri="{BB962C8B-B14F-4D97-AF65-F5344CB8AC3E}">
        <p14:creationId xmlns:p14="http://schemas.microsoft.com/office/powerpoint/2010/main" val="53423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3A85-3990-49F4-BB88-ABBB70EDEA60}"/>
              </a:ext>
            </a:extLst>
          </p:cNvPr>
          <p:cNvSpPr>
            <a:spLocks noGrp="1"/>
          </p:cNvSpPr>
          <p:nvPr>
            <p:ph type="title"/>
          </p:nvPr>
        </p:nvSpPr>
        <p:spPr/>
        <p:txBody>
          <a:bodyPr/>
          <a:lstStyle/>
          <a:p>
            <a:r>
              <a:rPr lang="en-US" dirty="0"/>
              <a:t>MARSSIM</a:t>
            </a:r>
          </a:p>
        </p:txBody>
      </p:sp>
      <p:sp>
        <p:nvSpPr>
          <p:cNvPr id="4" name="Date Placeholder 3">
            <a:extLst>
              <a:ext uri="{FF2B5EF4-FFF2-40B4-BE49-F238E27FC236}">
                <a16:creationId xmlns:a16="http://schemas.microsoft.com/office/drawing/2014/main" id="{64369194-7E11-4201-986C-D5545B7D36A7}"/>
              </a:ext>
            </a:extLst>
          </p:cNvPr>
          <p:cNvSpPr>
            <a:spLocks noGrp="1"/>
          </p:cNvSpPr>
          <p:nvPr>
            <p:ph type="dt" sz="half" idx="10"/>
          </p:nvPr>
        </p:nvSpPr>
        <p:spPr/>
        <p:txBody>
          <a:bodyPr/>
          <a:lstStyle/>
          <a:p>
            <a:r>
              <a:rPr lang="en-US"/>
              <a:t>4/7/2022</a:t>
            </a:r>
            <a:endParaRPr lang="en-US" dirty="0"/>
          </a:p>
        </p:txBody>
      </p:sp>
      <p:sp>
        <p:nvSpPr>
          <p:cNvPr id="5" name="Footer Placeholder 4">
            <a:extLst>
              <a:ext uri="{FF2B5EF4-FFF2-40B4-BE49-F238E27FC236}">
                <a16:creationId xmlns:a16="http://schemas.microsoft.com/office/drawing/2014/main" id="{71FAA03D-C815-42AA-A9F8-702D0FF278AB}"/>
              </a:ext>
            </a:extLst>
          </p:cNvPr>
          <p:cNvSpPr>
            <a:spLocks noGrp="1"/>
          </p:cNvSpPr>
          <p:nvPr>
            <p:ph type="ftr" sz="quarter" idx="11"/>
          </p:nvPr>
        </p:nvSpPr>
        <p:spPr/>
        <p:txBody>
          <a:bodyPr/>
          <a:lstStyle/>
          <a:p>
            <a:r>
              <a:rPr lang="en-US"/>
              <a:t>Radiation Protection Program</a:t>
            </a:r>
            <a:endParaRPr lang="en-US" dirty="0"/>
          </a:p>
        </p:txBody>
      </p:sp>
      <p:sp>
        <p:nvSpPr>
          <p:cNvPr id="6" name="Slide Number Placeholder 5">
            <a:extLst>
              <a:ext uri="{FF2B5EF4-FFF2-40B4-BE49-F238E27FC236}">
                <a16:creationId xmlns:a16="http://schemas.microsoft.com/office/drawing/2014/main" id="{AEAF9C00-EEEA-4C81-B27B-251B5DD723BF}"/>
              </a:ext>
            </a:extLst>
          </p:cNvPr>
          <p:cNvSpPr>
            <a:spLocks noGrp="1"/>
          </p:cNvSpPr>
          <p:nvPr>
            <p:ph type="sldNum" sz="quarter" idx="12"/>
          </p:nvPr>
        </p:nvSpPr>
        <p:spPr/>
        <p:txBody>
          <a:bodyPr/>
          <a:lstStyle/>
          <a:p>
            <a:fld id="{23737F84-F6DA-4AD8-82AC-F41D15E40AE4}" type="slidenum">
              <a:rPr lang="en-US" smtClean="0"/>
              <a:pPr/>
              <a:t>9</a:t>
            </a:fld>
            <a:endParaRPr lang="en-US" dirty="0"/>
          </a:p>
        </p:txBody>
      </p:sp>
      <p:sp>
        <p:nvSpPr>
          <p:cNvPr id="7" name="Text Placeholder 6">
            <a:extLst>
              <a:ext uri="{FF2B5EF4-FFF2-40B4-BE49-F238E27FC236}">
                <a16:creationId xmlns:a16="http://schemas.microsoft.com/office/drawing/2014/main" id="{EF0B2A2E-FB26-4D9F-8D6F-86CDD8E3F55F}"/>
              </a:ext>
            </a:extLst>
          </p:cNvPr>
          <p:cNvSpPr>
            <a:spLocks noGrp="1"/>
          </p:cNvSpPr>
          <p:nvPr>
            <p:ph type="body" sz="quarter" idx="13"/>
          </p:nvPr>
        </p:nvSpPr>
        <p:spPr/>
        <p:txBody>
          <a:bodyPr/>
          <a:lstStyle/>
          <a:p>
            <a:r>
              <a:rPr lang="en-US" dirty="0"/>
              <a:t>Revision 2</a:t>
            </a:r>
          </a:p>
        </p:txBody>
      </p:sp>
      <p:sp>
        <p:nvSpPr>
          <p:cNvPr id="8" name="Content Placeholder 2">
            <a:extLst>
              <a:ext uri="{FF2B5EF4-FFF2-40B4-BE49-F238E27FC236}">
                <a16:creationId xmlns:a16="http://schemas.microsoft.com/office/drawing/2014/main" id="{6C3C1636-AE9C-49BE-A420-BDB09AE03D4C}"/>
              </a:ext>
            </a:extLst>
          </p:cNvPr>
          <p:cNvSpPr>
            <a:spLocks noGrp="1"/>
          </p:cNvSpPr>
          <p:nvPr>
            <p:ph idx="1"/>
          </p:nvPr>
        </p:nvSpPr>
        <p:spPr>
          <a:xfrm>
            <a:off x="271780" y="1478476"/>
            <a:ext cx="11501441" cy="4808024"/>
          </a:xfrm>
        </p:spPr>
        <p:txBody>
          <a:bodyPr>
            <a:normAutofit/>
          </a:bodyPr>
          <a:lstStyle/>
          <a:p>
            <a:r>
              <a:rPr lang="en-US" dirty="0"/>
              <a:t>Revision 2 will update science and implement lessons learned, such as:</a:t>
            </a:r>
          </a:p>
          <a:p>
            <a:pPr lvl="1"/>
            <a:r>
              <a:rPr lang="en-US" dirty="0"/>
              <a:t>Statistical approaches when release criteria are effectively zero (or zero above background);</a:t>
            </a:r>
          </a:p>
          <a:p>
            <a:pPr lvl="1"/>
            <a:r>
              <a:rPr lang="en-US" dirty="0"/>
              <a:t>Using scanning methods for proving compliance with release criteria;</a:t>
            </a:r>
          </a:p>
          <a:p>
            <a:pPr lvl="1"/>
            <a:r>
              <a:rPr lang="en-US" dirty="0"/>
              <a:t>Use of measurement quality objectives in MARSSIM surveys.</a:t>
            </a:r>
          </a:p>
          <a:p>
            <a:pPr lvl="1"/>
            <a:endParaRPr lang="en-US" dirty="0"/>
          </a:p>
          <a:p>
            <a:r>
              <a:rPr lang="en-US" dirty="0"/>
              <a:t>Draft for public comment issued May 2020</a:t>
            </a:r>
          </a:p>
          <a:p>
            <a:endParaRPr lang="en-US" dirty="0"/>
          </a:p>
          <a:p>
            <a:r>
              <a:rPr lang="en-US" dirty="0"/>
              <a:t>EPA Science Advisory Board (SAB) review initiated in late 2020</a:t>
            </a:r>
          </a:p>
          <a:p>
            <a:pPr lvl="1"/>
            <a:r>
              <a:rPr lang="en-US" dirty="0"/>
              <a:t>MARSSIM workgroup addressing comments, working to clear through </a:t>
            </a:r>
            <a:r>
              <a:rPr lang="en-US"/>
              <a:t>workgroup agencies</a:t>
            </a:r>
            <a:endParaRPr lang="en-US" dirty="0"/>
          </a:p>
          <a:p>
            <a:pPr lvl="1"/>
            <a:r>
              <a:rPr lang="en-US" dirty="0"/>
              <a:t>Final SAB report anticipated April 2022</a:t>
            </a:r>
          </a:p>
          <a:p>
            <a:pPr lvl="1"/>
            <a:endParaRPr lang="en-US" dirty="0"/>
          </a:p>
          <a:p>
            <a:r>
              <a:rPr lang="en-US" dirty="0"/>
              <a:t>More information at </a:t>
            </a:r>
            <a:r>
              <a:rPr lang="en-US" dirty="0">
                <a:hlinkClick r:id="rId2"/>
              </a:rPr>
              <a:t>https://www.epa.gov/radiation/multi-agency-radiation-survey-and-site-investigation-manual-marssim</a:t>
            </a:r>
            <a:endParaRPr lang="en-US" dirty="0"/>
          </a:p>
        </p:txBody>
      </p:sp>
    </p:spTree>
    <p:extLst>
      <p:ext uri="{BB962C8B-B14F-4D97-AF65-F5344CB8AC3E}">
        <p14:creationId xmlns:p14="http://schemas.microsoft.com/office/powerpoint/2010/main" val="1199390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1350</Words>
  <Application>Microsoft Macintosh PowerPoint</Application>
  <PresentationFormat>Widescreen</PresentationFormat>
  <Paragraphs>170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EPA Update</vt:lpstr>
      <vt:lpstr>Overview of Presentation</vt:lpstr>
      <vt:lpstr>Background on WIPP</vt:lpstr>
      <vt:lpstr>Background on WIPP</vt:lpstr>
      <vt:lpstr>WIPP Recertification</vt:lpstr>
      <vt:lpstr>Next Steps</vt:lpstr>
      <vt:lpstr>Recent WIPP Technical Publication</vt:lpstr>
      <vt:lpstr>Multi-Agency Radiation Site Survey and Investigation Manual (MARSSIM)</vt:lpstr>
      <vt:lpstr>MARSSIM</vt:lpstr>
      <vt:lpstr>Federal Guidance</vt:lpstr>
      <vt:lpstr>Federal Guidance Report No. 16</vt:lpstr>
      <vt:lpstr>Phosphogypsum</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Ellen</dc:creator>
  <cp:lastModifiedBy>Lori Beagles</cp:lastModifiedBy>
  <cp:revision>37</cp:revision>
  <dcterms:created xsi:type="dcterms:W3CDTF">2021-06-15T13:22:47Z</dcterms:created>
  <dcterms:modified xsi:type="dcterms:W3CDTF">2022-03-28T15:53:19Z</dcterms:modified>
</cp:coreProperties>
</file>