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dng" ContentType="image/p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4" r:id="rId1"/>
  </p:sldMasterIdLst>
  <p:notesMasterIdLst>
    <p:notesMasterId r:id="rId25"/>
  </p:notesMasterIdLst>
  <p:handoutMasterIdLst>
    <p:handoutMasterId r:id="rId26"/>
  </p:handoutMasterIdLst>
  <p:sldIdLst>
    <p:sldId id="256" r:id="rId2"/>
    <p:sldId id="327" r:id="rId3"/>
    <p:sldId id="334" r:id="rId4"/>
    <p:sldId id="328" r:id="rId5"/>
    <p:sldId id="326" r:id="rId6"/>
    <p:sldId id="314" r:id="rId7"/>
    <p:sldId id="329" r:id="rId8"/>
    <p:sldId id="335" r:id="rId9"/>
    <p:sldId id="330" r:id="rId10"/>
    <p:sldId id="316" r:id="rId11"/>
    <p:sldId id="318" r:id="rId12"/>
    <p:sldId id="311" r:id="rId13"/>
    <p:sldId id="321" r:id="rId14"/>
    <p:sldId id="310" r:id="rId15"/>
    <p:sldId id="322" r:id="rId16"/>
    <p:sldId id="313" r:id="rId17"/>
    <p:sldId id="319" r:id="rId18"/>
    <p:sldId id="336" r:id="rId19"/>
    <p:sldId id="324" r:id="rId20"/>
    <p:sldId id="331" r:id="rId21"/>
    <p:sldId id="332" r:id="rId22"/>
    <p:sldId id="333" r:id="rId23"/>
    <p:sldId id="325" r:id="rId24"/>
  </p:sldIdLst>
  <p:sldSz cx="9144000" cy="5143500" type="screen16x9"/>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CFDF9E5-CF5C-4CBF-AC9D-E486C079F8D7}">
          <p14:sldIdLst>
            <p14:sldId id="256"/>
            <p14:sldId id="327"/>
            <p14:sldId id="334"/>
            <p14:sldId id="328"/>
            <p14:sldId id="326"/>
            <p14:sldId id="314"/>
            <p14:sldId id="329"/>
            <p14:sldId id="335"/>
            <p14:sldId id="330"/>
            <p14:sldId id="316"/>
            <p14:sldId id="318"/>
            <p14:sldId id="311"/>
            <p14:sldId id="321"/>
            <p14:sldId id="310"/>
            <p14:sldId id="322"/>
            <p14:sldId id="313"/>
            <p14:sldId id="319"/>
            <p14:sldId id="336"/>
            <p14:sldId id="324"/>
            <p14:sldId id="331"/>
            <p14:sldId id="332"/>
            <p14:sldId id="333"/>
            <p14:sldId id="325"/>
          </p14:sldIdLst>
        </p14:section>
      </p14:sectionLst>
    </p:ext>
    <p:ext uri="{EFAFB233-063F-42B5-8137-9DF3F51BA10A}">
      <p15:sldGuideLst xmlns:p15="http://schemas.microsoft.com/office/powerpoint/2012/main">
        <p15:guide id="1" orient="horz" pos="1692" userDrawn="1">
          <p15:clr>
            <a:srgbClr val="A4A3A4"/>
          </p15:clr>
        </p15:guide>
        <p15:guide id="2" pos="29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C000"/>
    <a:srgbClr val="FFEAAB"/>
    <a:srgbClr val="ADD0E0"/>
    <a:srgbClr val="005F8A"/>
    <a:srgbClr val="006EA0"/>
    <a:srgbClr val="004260"/>
    <a:srgbClr val="0069A7"/>
    <a:srgbClr val="00A160"/>
    <a:srgbClr val="D6E7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84" autoAdjust="0"/>
    <p:restoredTop sz="93028" autoAdjust="0"/>
  </p:normalViewPr>
  <p:slideViewPr>
    <p:cSldViewPr snapToGrid="0" showGuides="1">
      <p:cViewPr varScale="1">
        <p:scale>
          <a:sx n="77" d="100"/>
          <a:sy n="77" d="100"/>
        </p:scale>
        <p:origin x="200" y="1248"/>
      </p:cViewPr>
      <p:guideLst>
        <p:guide orient="horz" pos="1692"/>
        <p:guide pos="2904"/>
      </p:guideLst>
    </p:cSldViewPr>
  </p:slideViewPr>
  <p:outlineViewPr>
    <p:cViewPr>
      <p:scale>
        <a:sx n="33" d="100"/>
        <a:sy n="33" d="100"/>
      </p:scale>
      <p:origin x="0" y="-9888"/>
    </p:cViewPr>
  </p:outlineViewPr>
  <p:notesTextViewPr>
    <p:cViewPr>
      <p:scale>
        <a:sx n="3" d="2"/>
        <a:sy n="3" d="2"/>
      </p:scale>
      <p:origin x="0" y="0"/>
    </p:cViewPr>
  </p:notesTextViewPr>
  <p:sorterViewPr>
    <p:cViewPr>
      <p:scale>
        <a:sx n="125" d="100"/>
        <a:sy n="125" d="100"/>
      </p:scale>
      <p:origin x="0" y="0"/>
    </p:cViewPr>
  </p:sorterViewPr>
  <p:notesViewPr>
    <p:cSldViewPr snapToGrid="0">
      <p:cViewPr varScale="1">
        <p:scale>
          <a:sx n="96" d="100"/>
          <a:sy n="96" d="100"/>
        </p:scale>
        <p:origin x="270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906F99-F907-435F-854B-F8294C36B6D4}"/>
              </a:ext>
            </a:extLst>
          </p:cNvPr>
          <p:cNvSpPr>
            <a:spLocks noGrp="1"/>
          </p:cNvSpPr>
          <p:nvPr>
            <p:ph type="hdr" sz="quarter"/>
          </p:nvPr>
        </p:nvSpPr>
        <p:spPr>
          <a:xfrm>
            <a:off x="0" y="0"/>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CFAB8BB0-55DD-48A5-9020-A82CE040B2BB}"/>
              </a:ext>
            </a:extLst>
          </p:cNvPr>
          <p:cNvSpPr>
            <a:spLocks noGrp="1"/>
          </p:cNvSpPr>
          <p:nvPr>
            <p:ph type="dt" sz="quarter" idx="1"/>
          </p:nvPr>
        </p:nvSpPr>
        <p:spPr>
          <a:xfrm>
            <a:off x="5438458" y="0"/>
            <a:ext cx="4160520" cy="367030"/>
          </a:xfrm>
          <a:prstGeom prst="rect">
            <a:avLst/>
          </a:prstGeom>
        </p:spPr>
        <p:txBody>
          <a:bodyPr vert="horz" lIns="96661" tIns="48331" rIns="96661" bIns="48331" rtlCol="0"/>
          <a:lstStyle>
            <a:lvl1pPr algn="r">
              <a:defRPr sz="1300"/>
            </a:lvl1pPr>
          </a:lstStyle>
          <a:p>
            <a:fld id="{863352A4-39C5-4ABC-9504-C42997FDF471}" type="datetimeFigureOut">
              <a:rPr lang="en-US" smtClean="0"/>
              <a:t>4/5/22</a:t>
            </a:fld>
            <a:endParaRPr lang="en-US"/>
          </a:p>
        </p:txBody>
      </p:sp>
      <p:sp>
        <p:nvSpPr>
          <p:cNvPr id="4" name="Footer Placeholder 3">
            <a:extLst>
              <a:ext uri="{FF2B5EF4-FFF2-40B4-BE49-F238E27FC236}">
                <a16:creationId xmlns:a16="http://schemas.microsoft.com/office/drawing/2014/main" id="{C598FED9-53DB-407B-9FC9-67FC36BFF94C}"/>
              </a:ext>
            </a:extLst>
          </p:cNvPr>
          <p:cNvSpPr>
            <a:spLocks noGrp="1"/>
          </p:cNvSpPr>
          <p:nvPr>
            <p:ph type="ftr" sz="quarter" idx="2"/>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27DBB7FF-CEBF-4BAE-9616-488204D74E70}"/>
              </a:ext>
            </a:extLst>
          </p:cNvPr>
          <p:cNvSpPr>
            <a:spLocks noGrp="1"/>
          </p:cNvSpPr>
          <p:nvPr>
            <p:ph type="sldNum" sz="quarter" idx="3"/>
          </p:nvPr>
        </p:nvSpPr>
        <p:spPr>
          <a:xfrm>
            <a:off x="5438458" y="6948171"/>
            <a:ext cx="4160520" cy="367029"/>
          </a:xfrm>
          <a:prstGeom prst="rect">
            <a:avLst/>
          </a:prstGeom>
        </p:spPr>
        <p:txBody>
          <a:bodyPr vert="horz" lIns="96661" tIns="48331" rIns="96661" bIns="48331" rtlCol="0" anchor="b"/>
          <a:lstStyle>
            <a:lvl1pPr algn="r">
              <a:defRPr sz="1300"/>
            </a:lvl1pPr>
          </a:lstStyle>
          <a:p>
            <a:fld id="{793AA11B-A451-4F29-8384-5EEDCDD41881}" type="slidenum">
              <a:rPr lang="en-US" smtClean="0"/>
              <a:t>‹#›</a:t>
            </a:fld>
            <a:endParaRPr lang="en-US"/>
          </a:p>
        </p:txBody>
      </p:sp>
    </p:spTree>
    <p:extLst>
      <p:ext uri="{BB962C8B-B14F-4D97-AF65-F5344CB8AC3E}">
        <p14:creationId xmlns:p14="http://schemas.microsoft.com/office/powerpoint/2010/main" val="376982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8458" y="0"/>
            <a:ext cx="4160520" cy="367030"/>
          </a:xfrm>
          <a:prstGeom prst="rect">
            <a:avLst/>
          </a:prstGeom>
        </p:spPr>
        <p:txBody>
          <a:bodyPr vert="horz" lIns="96661" tIns="48331" rIns="96661" bIns="48331" rtlCol="0"/>
          <a:lstStyle>
            <a:lvl1pPr algn="r">
              <a:defRPr sz="1300"/>
            </a:lvl1pPr>
          </a:lstStyle>
          <a:p>
            <a:fld id="{795788FA-C2AE-4736-8D91-15ACB6520E18}" type="datetimeFigureOut">
              <a:rPr lang="en-US" smtClean="0"/>
              <a:t>4/5/22</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3520440"/>
            <a:ext cx="7680960" cy="2880360"/>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8458" y="6948171"/>
            <a:ext cx="4160520" cy="367029"/>
          </a:xfrm>
          <a:prstGeom prst="rect">
            <a:avLst/>
          </a:prstGeom>
        </p:spPr>
        <p:txBody>
          <a:bodyPr vert="horz" lIns="96661" tIns="48331" rIns="96661" bIns="48331" rtlCol="0" anchor="b"/>
          <a:lstStyle>
            <a:lvl1pPr algn="r">
              <a:defRPr sz="1300"/>
            </a:lvl1pPr>
          </a:lstStyle>
          <a:p>
            <a:fld id="{38D99467-3337-40EB-B70E-1A027FDD1BD6}" type="slidenum">
              <a:rPr lang="en-US" smtClean="0"/>
              <a:t>‹#›</a:t>
            </a:fld>
            <a:endParaRPr lang="en-US"/>
          </a:p>
        </p:txBody>
      </p:sp>
    </p:spTree>
    <p:extLst>
      <p:ext uri="{BB962C8B-B14F-4D97-AF65-F5344CB8AC3E}">
        <p14:creationId xmlns:p14="http://schemas.microsoft.com/office/powerpoint/2010/main" val="304800110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D99467-3337-40EB-B70E-1A027FDD1BD6}" type="slidenum">
              <a:rPr lang="en-US" smtClean="0"/>
              <a:t>1</a:t>
            </a:fld>
            <a:endParaRPr lang="en-US"/>
          </a:p>
        </p:txBody>
      </p:sp>
    </p:spTree>
    <p:extLst>
      <p:ext uri="{BB962C8B-B14F-4D97-AF65-F5344CB8AC3E}">
        <p14:creationId xmlns:p14="http://schemas.microsoft.com/office/powerpoint/2010/main" val="2626437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D99467-3337-40EB-B70E-1A027FDD1BD6}" type="slidenum">
              <a:rPr lang="en-US" smtClean="0"/>
              <a:t>5</a:t>
            </a:fld>
            <a:endParaRPr lang="en-US"/>
          </a:p>
        </p:txBody>
      </p:sp>
    </p:spTree>
    <p:extLst>
      <p:ext uri="{BB962C8B-B14F-4D97-AF65-F5344CB8AC3E}">
        <p14:creationId xmlns:p14="http://schemas.microsoft.com/office/powerpoint/2010/main" val="2466257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D99467-3337-40EB-B70E-1A027FDD1BD6}" type="slidenum">
              <a:rPr lang="en-US" smtClean="0"/>
              <a:t>9</a:t>
            </a:fld>
            <a:endParaRPr lang="en-US"/>
          </a:p>
        </p:txBody>
      </p:sp>
    </p:spTree>
    <p:extLst>
      <p:ext uri="{BB962C8B-B14F-4D97-AF65-F5344CB8AC3E}">
        <p14:creationId xmlns:p14="http://schemas.microsoft.com/office/powerpoint/2010/main" val="217900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D99467-3337-40EB-B70E-1A027FDD1BD6}" type="slidenum">
              <a:rPr lang="en-US" smtClean="0"/>
              <a:t>10</a:t>
            </a:fld>
            <a:endParaRPr lang="en-US"/>
          </a:p>
        </p:txBody>
      </p:sp>
    </p:spTree>
    <p:extLst>
      <p:ext uri="{BB962C8B-B14F-4D97-AF65-F5344CB8AC3E}">
        <p14:creationId xmlns:p14="http://schemas.microsoft.com/office/powerpoint/2010/main" val="1060358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D99467-3337-40EB-B70E-1A027FDD1BD6}" type="slidenum">
              <a:rPr lang="en-US" smtClean="0"/>
              <a:t>11</a:t>
            </a:fld>
            <a:endParaRPr lang="en-US"/>
          </a:p>
        </p:txBody>
      </p:sp>
    </p:spTree>
    <p:extLst>
      <p:ext uri="{BB962C8B-B14F-4D97-AF65-F5344CB8AC3E}">
        <p14:creationId xmlns:p14="http://schemas.microsoft.com/office/powerpoint/2010/main" val="570455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D99467-3337-40EB-B70E-1A027FDD1BD6}" type="slidenum">
              <a:rPr lang="en-US" smtClean="0"/>
              <a:t>13</a:t>
            </a:fld>
            <a:endParaRPr lang="en-US"/>
          </a:p>
        </p:txBody>
      </p:sp>
    </p:spTree>
    <p:extLst>
      <p:ext uri="{BB962C8B-B14F-4D97-AF65-F5344CB8AC3E}">
        <p14:creationId xmlns:p14="http://schemas.microsoft.com/office/powerpoint/2010/main" val="2360718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D99467-3337-40EB-B70E-1A027FDD1BD6}" type="slidenum">
              <a:rPr lang="en-US" smtClean="0"/>
              <a:t>23</a:t>
            </a:fld>
            <a:endParaRPr lang="en-US"/>
          </a:p>
        </p:txBody>
      </p:sp>
    </p:spTree>
    <p:extLst>
      <p:ext uri="{BB962C8B-B14F-4D97-AF65-F5344CB8AC3E}">
        <p14:creationId xmlns:p14="http://schemas.microsoft.com/office/powerpoint/2010/main" val="866959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838355B-5E65-4F32-AAF2-DF21F68F8519}"/>
              </a:ext>
            </a:extLst>
          </p:cNvPr>
          <p:cNvSpPr/>
          <p:nvPr userDrawn="1"/>
        </p:nvSpPr>
        <p:spPr>
          <a:xfrm>
            <a:off x="0" y="2213317"/>
            <a:ext cx="9144000" cy="2930183"/>
          </a:xfrm>
          <a:prstGeom prst="rect">
            <a:avLst/>
          </a:prstGeom>
          <a:solidFill>
            <a:srgbClr val="006E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522514" y="2421680"/>
            <a:ext cx="8040916" cy="1352034"/>
          </a:xfrm>
          <a:prstGeom prst="rect">
            <a:avLst/>
          </a:prstGeom>
        </p:spPr>
        <p:txBody>
          <a:bodyPr anchor="t">
            <a:normAutofit/>
          </a:bodyPr>
          <a:lstStyle>
            <a:lvl1pPr algn="ctr">
              <a:defRPr sz="4000" b="1">
                <a:solidFill>
                  <a:srgbClr val="FFFFFF"/>
                </a:solidFill>
              </a:defRPr>
            </a:lvl1pPr>
          </a:lstStyle>
          <a:p>
            <a:r>
              <a:rPr lang="en-US" dirty="0"/>
              <a:t>Add presentation title</a:t>
            </a:r>
          </a:p>
        </p:txBody>
      </p:sp>
      <p:sp>
        <p:nvSpPr>
          <p:cNvPr id="3" name="Subtitle 2"/>
          <p:cNvSpPr>
            <a:spLocks noGrp="1"/>
          </p:cNvSpPr>
          <p:nvPr userDrawn="1">
            <p:ph type="subTitle" idx="1" hasCustomPrompt="1"/>
          </p:nvPr>
        </p:nvSpPr>
        <p:spPr>
          <a:xfrm>
            <a:off x="522514" y="3393548"/>
            <a:ext cx="8040916" cy="1241822"/>
          </a:xfrm>
        </p:spPr>
        <p:txBody>
          <a:bodyPr/>
          <a:lstStyle>
            <a:lvl1pPr marL="0" indent="0" algn="ctr">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Edit subtitle</a:t>
            </a:r>
          </a:p>
        </p:txBody>
      </p:sp>
      <p:sp>
        <p:nvSpPr>
          <p:cNvPr id="4" name="Date Placeholder 3"/>
          <p:cNvSpPr>
            <a:spLocks noGrp="1"/>
          </p:cNvSpPr>
          <p:nvPr userDrawn="1">
            <p:ph type="dt" sz="half" idx="10"/>
          </p:nvPr>
        </p:nvSpPr>
        <p:spPr>
          <a:xfrm>
            <a:off x="276225" y="4767263"/>
            <a:ext cx="2057400" cy="273844"/>
          </a:xfrm>
          <a:prstGeom prst="rect">
            <a:avLst/>
          </a:prstGeom>
        </p:spPr>
        <p:txBody>
          <a:bodyPr/>
          <a:lstStyle>
            <a:lvl1pPr>
              <a:defRPr>
                <a:solidFill>
                  <a:schemeClr val="bg1"/>
                </a:solidFill>
              </a:defRPr>
            </a:lvl1pPr>
          </a:lstStyle>
          <a:p>
            <a:r>
              <a:rPr lang="en-US"/>
              <a:t>www.energysolutions.com</a:t>
            </a:r>
            <a:endParaRPr lang="en-US" dirty="0"/>
          </a:p>
        </p:txBody>
      </p:sp>
      <p:sp>
        <p:nvSpPr>
          <p:cNvPr id="6" name="Slide Number Placeholder 5"/>
          <p:cNvSpPr>
            <a:spLocks noGrp="1"/>
          </p:cNvSpPr>
          <p:nvPr userDrawn="1">
            <p:ph type="sldNum" sz="quarter" idx="12"/>
          </p:nvPr>
        </p:nvSpPr>
        <p:spPr>
          <a:xfrm>
            <a:off x="6810375" y="4767263"/>
            <a:ext cx="2057400" cy="273844"/>
          </a:xfrm>
          <a:prstGeom prst="rect">
            <a:avLst/>
          </a:prstGeom>
        </p:spPr>
        <p:txBody>
          <a:bodyPr/>
          <a:lstStyle>
            <a:lvl1pPr>
              <a:defRPr>
                <a:solidFill>
                  <a:srgbClr val="FFFFFF"/>
                </a:solidFill>
              </a:defRPr>
            </a:lvl1pPr>
          </a:lstStyle>
          <a:p>
            <a:fld id="{F83522AA-FC92-4C71-B3E8-E8495488A06B}" type="slidenum">
              <a:rPr lang="en-US" smtClean="0"/>
              <a:pPr/>
              <a:t>‹#›</a:t>
            </a:fld>
            <a:endParaRPr lang="en-US"/>
          </a:p>
        </p:txBody>
      </p:sp>
      <p:pic>
        <p:nvPicPr>
          <p:cNvPr id="11" name="Picture 10">
            <a:extLst>
              <a:ext uri="{FF2B5EF4-FFF2-40B4-BE49-F238E27FC236}">
                <a16:creationId xmlns:a16="http://schemas.microsoft.com/office/drawing/2014/main" id="{8DE63E0B-7F64-4FB4-BD44-31FFA3357A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799" y="351460"/>
            <a:ext cx="5232402" cy="1556640"/>
          </a:xfrm>
          <a:prstGeom prst="rect">
            <a:avLst/>
          </a:prstGeom>
        </p:spPr>
      </p:pic>
      <p:sp>
        <p:nvSpPr>
          <p:cNvPr id="17" name="Rectangle 16">
            <a:extLst>
              <a:ext uri="{FF2B5EF4-FFF2-40B4-BE49-F238E27FC236}">
                <a16:creationId xmlns:a16="http://schemas.microsoft.com/office/drawing/2014/main" id="{4AFBB818-CC60-407F-9C68-D7CE3F10198C}"/>
              </a:ext>
            </a:extLst>
          </p:cNvPr>
          <p:cNvSpPr/>
          <p:nvPr userDrawn="1"/>
        </p:nvSpPr>
        <p:spPr>
          <a:xfrm flipV="1">
            <a:off x="0" y="2023014"/>
            <a:ext cx="9144000" cy="10014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854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13E0041-8685-4E83-B627-DC04B4B9C5EE}"/>
              </a:ext>
            </a:extLst>
          </p:cNvPr>
          <p:cNvSpPr/>
          <p:nvPr userDrawn="1"/>
        </p:nvSpPr>
        <p:spPr>
          <a:xfrm>
            <a:off x="0" y="2130901"/>
            <a:ext cx="9144000" cy="3006249"/>
          </a:xfrm>
          <a:prstGeom prst="rect">
            <a:avLst/>
          </a:prstGeom>
          <a:solidFill>
            <a:srgbClr val="FFC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984249E-0147-43A3-9E13-41D6617AC547}"/>
              </a:ext>
            </a:extLst>
          </p:cNvPr>
          <p:cNvSpPr/>
          <p:nvPr userDrawn="1"/>
        </p:nvSpPr>
        <p:spPr>
          <a:xfrm>
            <a:off x="0" y="0"/>
            <a:ext cx="9144000" cy="20002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57B6B2-4C65-470D-805E-41B013701934}"/>
              </a:ext>
            </a:extLst>
          </p:cNvPr>
          <p:cNvSpPr>
            <a:spLocks noGrp="1"/>
          </p:cNvSpPr>
          <p:nvPr>
            <p:ph type="title" hasCustomPrompt="1"/>
          </p:nvPr>
        </p:nvSpPr>
        <p:spPr>
          <a:xfrm>
            <a:off x="628650" y="698147"/>
            <a:ext cx="7886700" cy="1302103"/>
          </a:xfrm>
          <a:prstGeom prst="rect">
            <a:avLst/>
          </a:prstGeom>
        </p:spPr>
        <p:txBody>
          <a:bodyPr anchor="b">
            <a:normAutofit/>
          </a:bodyPr>
          <a:lstStyle>
            <a:lvl1pPr algn="ctr">
              <a:defRPr sz="4000">
                <a:solidFill>
                  <a:schemeClr val="bg1">
                    <a:lumMod val="10000"/>
                    <a:alpha val="65000"/>
                  </a:schemeClr>
                </a:solidFill>
              </a:defRPr>
            </a:lvl1pPr>
          </a:lstStyle>
          <a:p>
            <a:r>
              <a:rPr lang="en-US" dirty="0"/>
              <a:t>Add Section Title</a:t>
            </a:r>
          </a:p>
        </p:txBody>
      </p:sp>
      <p:pic>
        <p:nvPicPr>
          <p:cNvPr id="13" name="Picture 12">
            <a:extLst>
              <a:ext uri="{FF2B5EF4-FFF2-40B4-BE49-F238E27FC236}">
                <a16:creationId xmlns:a16="http://schemas.microsoft.com/office/drawing/2014/main" id="{D5480FB7-E784-49F5-A61B-91583FDFAC09}"/>
              </a:ext>
            </a:extLst>
          </p:cNvPr>
          <p:cNvPicPr>
            <a:picLocks noChangeAspect="1"/>
          </p:cNvPicPr>
          <p:nvPr userDrawn="1"/>
        </p:nvPicPr>
        <p:blipFill>
          <a:blip r:embed="rId2" cstate="screen">
            <a:alphaModFix amt="65000"/>
            <a:extLst>
              <a:ext uri="{28A0092B-C50C-407E-A947-70E740481C1C}">
                <a14:useLocalDpi xmlns:a14="http://schemas.microsoft.com/office/drawing/2010/main"/>
              </a:ext>
            </a:extLst>
          </a:blip>
          <a:srcRect/>
          <a:stretch/>
        </p:blipFill>
        <p:spPr>
          <a:xfrm>
            <a:off x="7583737" y="130651"/>
            <a:ext cx="1338094" cy="398083"/>
          </a:xfrm>
          <a:prstGeom prst="rect">
            <a:avLst/>
          </a:prstGeom>
        </p:spPr>
      </p:pic>
    </p:spTree>
    <p:extLst>
      <p:ext uri="{BB962C8B-B14F-4D97-AF65-F5344CB8AC3E}">
        <p14:creationId xmlns:p14="http://schemas.microsoft.com/office/powerpoint/2010/main" val="48151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84249E-0147-43A3-9E13-41D6617AC547}"/>
              </a:ext>
            </a:extLst>
          </p:cNvPr>
          <p:cNvSpPr/>
          <p:nvPr userDrawn="1"/>
        </p:nvSpPr>
        <p:spPr>
          <a:xfrm>
            <a:off x="0" y="0"/>
            <a:ext cx="9144000" cy="2000250"/>
          </a:xfrm>
          <a:prstGeom prst="rect">
            <a:avLst/>
          </a:prstGeom>
          <a:solidFill>
            <a:srgbClr val="006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57B6B2-4C65-470D-805E-41B013701934}"/>
              </a:ext>
            </a:extLst>
          </p:cNvPr>
          <p:cNvSpPr>
            <a:spLocks noGrp="1"/>
          </p:cNvSpPr>
          <p:nvPr>
            <p:ph type="title" hasCustomPrompt="1"/>
          </p:nvPr>
        </p:nvSpPr>
        <p:spPr>
          <a:xfrm>
            <a:off x="628650" y="698147"/>
            <a:ext cx="7886700" cy="1302103"/>
          </a:xfrm>
          <a:prstGeom prst="rect">
            <a:avLst/>
          </a:prstGeom>
        </p:spPr>
        <p:txBody>
          <a:bodyPr anchor="b">
            <a:normAutofit/>
          </a:bodyPr>
          <a:lstStyle>
            <a:lvl1pPr algn="ctr">
              <a:defRPr sz="4000">
                <a:solidFill>
                  <a:srgbClr val="FFFFFF"/>
                </a:solidFill>
              </a:defRPr>
            </a:lvl1pPr>
          </a:lstStyle>
          <a:p>
            <a:r>
              <a:rPr lang="en-US" dirty="0"/>
              <a:t>Add Section Title</a:t>
            </a:r>
          </a:p>
        </p:txBody>
      </p:sp>
      <p:pic>
        <p:nvPicPr>
          <p:cNvPr id="13" name="Picture 12">
            <a:extLst>
              <a:ext uri="{FF2B5EF4-FFF2-40B4-BE49-F238E27FC236}">
                <a16:creationId xmlns:a16="http://schemas.microsoft.com/office/drawing/2014/main" id="{D5480FB7-E784-49F5-A61B-91583FDFAC0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83736" y="130651"/>
            <a:ext cx="1338097" cy="398083"/>
          </a:xfrm>
          <a:prstGeom prst="rect">
            <a:avLst/>
          </a:prstGeom>
        </p:spPr>
      </p:pic>
      <p:sp>
        <p:nvSpPr>
          <p:cNvPr id="6" name="Rectangle 5">
            <a:extLst>
              <a:ext uri="{FF2B5EF4-FFF2-40B4-BE49-F238E27FC236}">
                <a16:creationId xmlns:a16="http://schemas.microsoft.com/office/drawing/2014/main" id="{7703B64D-8A10-4202-B57F-1FBA7E8796BF}"/>
              </a:ext>
            </a:extLst>
          </p:cNvPr>
          <p:cNvSpPr/>
          <p:nvPr userDrawn="1"/>
        </p:nvSpPr>
        <p:spPr>
          <a:xfrm>
            <a:off x="1905" y="2143126"/>
            <a:ext cx="9144000" cy="3000374"/>
          </a:xfrm>
          <a:prstGeom prst="rect">
            <a:avLst/>
          </a:prstGeom>
          <a:solidFill>
            <a:srgbClr val="006EA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509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76225" y="4767263"/>
            <a:ext cx="2057400" cy="273844"/>
          </a:xfrm>
          <a:prstGeom prst="rect">
            <a:avLst/>
          </a:prstGeom>
        </p:spPr>
        <p:txBody>
          <a:bodyPr/>
          <a:lstStyle/>
          <a:p>
            <a:r>
              <a:rPr lang="en-US"/>
              <a:t>www.energysolutions.com</a:t>
            </a:r>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r>
              <a:rPr lang="en-US"/>
              <a:t>Stewards of the Environment</a:t>
            </a:r>
          </a:p>
        </p:txBody>
      </p:sp>
      <p:sp>
        <p:nvSpPr>
          <p:cNvPr id="4" name="Slide Number Placeholder 3"/>
          <p:cNvSpPr>
            <a:spLocks noGrp="1"/>
          </p:cNvSpPr>
          <p:nvPr>
            <p:ph type="sldNum" sz="quarter" idx="12"/>
          </p:nvPr>
        </p:nvSpPr>
        <p:spPr>
          <a:xfrm>
            <a:off x="6810375" y="4767263"/>
            <a:ext cx="2057400" cy="273844"/>
          </a:xfrm>
          <a:prstGeom prst="rect">
            <a:avLst/>
          </a:prstGeom>
        </p:spPr>
        <p:txBody>
          <a:bodyPr/>
          <a:lstStyle/>
          <a:p>
            <a:fld id="{F83522AA-FC92-4C71-B3E8-E8495488A06B}" type="slidenum">
              <a:rPr lang="en-US" smtClean="0"/>
              <a:t>‹#›</a:t>
            </a:fld>
            <a:endParaRPr lang="en-US"/>
          </a:p>
        </p:txBody>
      </p:sp>
    </p:spTree>
    <p:extLst>
      <p:ext uri="{BB962C8B-B14F-4D97-AF65-F5344CB8AC3E}">
        <p14:creationId xmlns:p14="http://schemas.microsoft.com/office/powerpoint/2010/main" val="1800365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pen Area">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12"/>
          <p:cNvSpPr>
            <a:spLocks noGrp="1"/>
          </p:cNvSpPr>
          <p:nvPr>
            <p:ph type="body" sz="quarter" idx="10"/>
          </p:nvPr>
        </p:nvSpPr>
        <p:spPr>
          <a:xfrm>
            <a:off x="358664" y="271708"/>
            <a:ext cx="7751456" cy="586602"/>
          </a:xfrm>
          <a:prstGeom prst="rect">
            <a:avLst/>
          </a:prstGeom>
        </p:spPr>
        <p:txBody>
          <a:bodyPr vert="horz"/>
          <a:lstStyle>
            <a:lvl1pPr marL="0" indent="0">
              <a:buNone/>
              <a:defRPr sz="3200">
                <a:solidFill>
                  <a:srgbClr val="008DCE"/>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Click to edit Master text styles</a:t>
            </a:r>
          </a:p>
        </p:txBody>
      </p:sp>
    </p:spTree>
    <p:extLst>
      <p:ext uri="{BB962C8B-B14F-4D97-AF65-F5344CB8AC3E}">
        <p14:creationId xmlns:p14="http://schemas.microsoft.com/office/powerpoint/2010/main" val="824852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BE1B5DE-2D58-4DBC-B95F-7C5DBACAF1A0}"/>
              </a:ext>
            </a:extLst>
          </p:cNvPr>
          <p:cNvSpPr/>
          <p:nvPr userDrawn="1"/>
        </p:nvSpPr>
        <p:spPr>
          <a:xfrm rot="16200000">
            <a:off x="4331971" y="331471"/>
            <a:ext cx="480060" cy="9143998"/>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507937E-1502-43EF-A366-63692DABFA42}"/>
              </a:ext>
            </a:extLst>
          </p:cNvPr>
          <p:cNvSpPr/>
          <p:nvPr userDrawn="1"/>
        </p:nvSpPr>
        <p:spPr>
          <a:xfrm>
            <a:off x="0" y="-11069"/>
            <a:ext cx="9144000" cy="1051560"/>
          </a:xfrm>
          <a:prstGeom prst="rect">
            <a:avLst/>
          </a:prstGeom>
          <a:solidFill>
            <a:srgbClr val="006EA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25780" y="510540"/>
            <a:ext cx="8396354" cy="508864"/>
          </a:xfrm>
          <a:prstGeom prst="rect">
            <a:avLst/>
          </a:prstGeom>
          <a:noFill/>
          <a:ln w="9525">
            <a:noFill/>
          </a:ln>
        </p:spPr>
        <p:txBody>
          <a:bodyPr>
            <a:normAutofit/>
          </a:bodyPr>
          <a:lstStyle>
            <a:lvl1pPr>
              <a:defRPr sz="2500">
                <a:solidFill>
                  <a:schemeClr val="tx1"/>
                </a:solidFill>
              </a:defRPr>
            </a:lvl1pPr>
          </a:lstStyle>
          <a:p>
            <a:r>
              <a:rPr lang="en-US" dirty="0"/>
              <a:t>Click to enter slide title</a:t>
            </a:r>
          </a:p>
        </p:txBody>
      </p:sp>
      <p:sp>
        <p:nvSpPr>
          <p:cNvPr id="3" name="Content Placeholder 2"/>
          <p:cNvSpPr>
            <a:spLocks noGrp="1"/>
          </p:cNvSpPr>
          <p:nvPr>
            <p:ph idx="1"/>
          </p:nvPr>
        </p:nvSpPr>
        <p:spPr>
          <a:xfrm>
            <a:off x="4052186" y="1198844"/>
            <a:ext cx="4883458" cy="2716013"/>
          </a:xfrm>
        </p:spPr>
        <p:txBody>
          <a:bodyPr/>
          <a:lstStyle>
            <a:lvl1pPr>
              <a:lnSpc>
                <a:spcPct val="100000"/>
              </a:lnSpc>
              <a:spcBef>
                <a:spcPts val="600"/>
              </a:spcBef>
              <a:defRPr lang="en-US" dirty="0"/>
            </a:lvl1pPr>
            <a:lvl2pPr>
              <a:lnSpc>
                <a:spcPct val="100000"/>
              </a:lnSpc>
              <a:spcBef>
                <a:spcPts val="600"/>
              </a:spcBef>
              <a:defRPr lang="en-US" dirty="0"/>
            </a:lvl2pPr>
            <a:lvl3pPr>
              <a:lnSpc>
                <a:spcPct val="100000"/>
              </a:lnSpc>
              <a:spcBef>
                <a:spcPts val="600"/>
              </a:spcBef>
              <a:defRPr lang="en-US" dirty="0"/>
            </a:lvl3pPr>
            <a:lvl4pPr>
              <a:lnSpc>
                <a:spcPct val="100000"/>
              </a:lnSpc>
              <a:spcBef>
                <a:spcPts val="600"/>
              </a:spcBef>
              <a:defRPr lang="en-US" dirty="0"/>
            </a:lvl4pPr>
            <a:lvl5pPr>
              <a:lnSpc>
                <a:spcPct val="100000"/>
              </a:lnSpc>
              <a:spcBef>
                <a:spcPts val="600"/>
              </a:spcBef>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L-Shape 7">
            <a:extLst>
              <a:ext uri="{FF2B5EF4-FFF2-40B4-BE49-F238E27FC236}">
                <a16:creationId xmlns:a16="http://schemas.microsoft.com/office/drawing/2014/main" id="{B8DB05FF-06F5-4BB3-A002-6EB8A7211E0E}"/>
              </a:ext>
            </a:extLst>
          </p:cNvPr>
          <p:cNvSpPr/>
          <p:nvPr userDrawn="1"/>
        </p:nvSpPr>
        <p:spPr>
          <a:xfrm rot="5400000">
            <a:off x="0" y="-11069"/>
            <a:ext cx="1051560" cy="1051560"/>
          </a:xfrm>
          <a:prstGeom prst="corner">
            <a:avLst/>
          </a:prstGeom>
          <a:solidFill>
            <a:srgbClr val="006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5">
            <a:extLst>
              <a:ext uri="{FF2B5EF4-FFF2-40B4-BE49-F238E27FC236}">
                <a16:creationId xmlns:a16="http://schemas.microsoft.com/office/drawing/2014/main" id="{2B69C9AE-4A52-4D96-B32F-1B763E0E4988}"/>
              </a:ext>
            </a:extLst>
          </p:cNvPr>
          <p:cNvSpPr>
            <a:spLocks noGrp="1"/>
          </p:cNvSpPr>
          <p:nvPr userDrawn="1">
            <p:ph type="pic" sz="quarter" idx="12"/>
          </p:nvPr>
        </p:nvSpPr>
        <p:spPr>
          <a:xfrm>
            <a:off x="208356" y="1019404"/>
            <a:ext cx="3715944" cy="3461155"/>
          </a:xfrm>
        </p:spPr>
        <p:txBody>
          <a:bodyPr anchor="ctr">
            <a:normAutofit/>
          </a:bodyPr>
          <a:lstStyle>
            <a:lvl1pPr marL="0" indent="0" algn="ctr">
              <a:buFontTx/>
              <a:buNone/>
              <a:defRPr sz="1400"/>
            </a:lvl1pPr>
          </a:lstStyle>
          <a:p>
            <a:r>
              <a:rPr lang="en-US" dirty="0"/>
              <a:t>Click icon to add picture</a:t>
            </a:r>
          </a:p>
        </p:txBody>
      </p:sp>
      <p:sp>
        <p:nvSpPr>
          <p:cNvPr id="30" name="L-Shape 29">
            <a:extLst>
              <a:ext uri="{FF2B5EF4-FFF2-40B4-BE49-F238E27FC236}">
                <a16:creationId xmlns:a16="http://schemas.microsoft.com/office/drawing/2014/main" id="{8143A9B0-8CCC-4FEE-B582-632B9E4907F5}"/>
              </a:ext>
            </a:extLst>
          </p:cNvPr>
          <p:cNvSpPr/>
          <p:nvPr userDrawn="1"/>
        </p:nvSpPr>
        <p:spPr>
          <a:xfrm rot="16200000">
            <a:off x="8681263" y="4661764"/>
            <a:ext cx="481736" cy="481736"/>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D9B1D18-8789-4330-BA45-0F0FCD0B113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286556" y="469514"/>
            <a:ext cx="1338097" cy="398084"/>
          </a:xfrm>
          <a:prstGeom prst="rect">
            <a:avLst/>
          </a:prstGeom>
        </p:spPr>
      </p:pic>
      <p:sp>
        <p:nvSpPr>
          <p:cNvPr id="11" name="Date Placeholder 3">
            <a:extLst>
              <a:ext uri="{FF2B5EF4-FFF2-40B4-BE49-F238E27FC236}">
                <a16:creationId xmlns:a16="http://schemas.microsoft.com/office/drawing/2014/main" id="{9353F69A-03B3-4ED2-815B-482913814AB5}"/>
              </a:ext>
            </a:extLst>
          </p:cNvPr>
          <p:cNvSpPr txBox="1">
            <a:spLocks/>
          </p:cNvSpPr>
          <p:nvPr/>
        </p:nvSpPr>
        <p:spPr>
          <a:xfrm>
            <a:off x="6668291" y="4660278"/>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i="1"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www.energysolutions.com</a:t>
            </a:r>
          </a:p>
        </p:txBody>
      </p:sp>
      <p:sp>
        <p:nvSpPr>
          <p:cNvPr id="12" name="Footer Placeholder 4">
            <a:extLst>
              <a:ext uri="{FF2B5EF4-FFF2-40B4-BE49-F238E27FC236}">
                <a16:creationId xmlns:a16="http://schemas.microsoft.com/office/drawing/2014/main" id="{E38057A7-41EE-41C2-8412-30942192F362}"/>
              </a:ext>
            </a:extLst>
          </p:cNvPr>
          <p:cNvSpPr txBox="1">
            <a:spLocks/>
          </p:cNvSpPr>
          <p:nvPr/>
        </p:nvSpPr>
        <p:spPr>
          <a:xfrm>
            <a:off x="5639591" y="203826"/>
            <a:ext cx="3086100" cy="188175"/>
          </a:xfrm>
          <a:prstGeom prst="rect">
            <a:avLst/>
          </a:prstGeom>
        </p:spPr>
        <p:txBody>
          <a:bodyPr vert="horz" lIns="91440" tIns="45720" rIns="91440" bIns="45720" rtlCol="0" anchor="ctr"/>
          <a:lstStyle>
            <a:defPPr>
              <a:defRPr lang="en-US"/>
            </a:defPPr>
            <a:lvl1pPr marL="0" algn="r" defTabSz="457200" rtl="0" eaLnBrk="1" latinLnBrk="0" hangingPunct="1">
              <a:defRPr sz="1000" i="1"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6EA0"/>
                </a:solidFill>
              </a:rPr>
              <a:t>Stewards of the environment</a:t>
            </a:r>
          </a:p>
        </p:txBody>
      </p:sp>
      <p:sp>
        <p:nvSpPr>
          <p:cNvPr id="13" name="Slide Number Placeholder 5">
            <a:extLst>
              <a:ext uri="{FF2B5EF4-FFF2-40B4-BE49-F238E27FC236}">
                <a16:creationId xmlns:a16="http://schemas.microsoft.com/office/drawing/2014/main" id="{CC58B461-20CC-404A-8AEE-2984DE3C5947}"/>
              </a:ext>
            </a:extLst>
          </p:cNvPr>
          <p:cNvSpPr txBox="1">
            <a:spLocks/>
          </p:cNvSpPr>
          <p:nvPr/>
        </p:nvSpPr>
        <p:spPr>
          <a:xfrm>
            <a:off x="418309" y="4660278"/>
            <a:ext cx="2057400" cy="273844"/>
          </a:xfrm>
          <a:prstGeom prst="rect">
            <a:avLst/>
          </a:prstGeom>
        </p:spPr>
        <p:txBody>
          <a:bodyPr vert="horz" lIns="91440" tIns="45720" rIns="91440" bIns="45720" rtlCol="0" anchor="ctr"/>
          <a:lstStyle>
            <a:defPPr>
              <a:defRPr lang="en-US"/>
            </a:defPPr>
            <a:lvl1pPr marL="0" algn="l" defTabSz="457200" rtl="0" eaLnBrk="1" latinLnBrk="0" hangingPunct="1">
              <a:defRPr sz="900" i="1"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83522AA-FC92-4C71-B3E8-E8495488A06B}" type="slidenum">
              <a:rPr lang="en-US" smtClean="0"/>
              <a:pPr/>
              <a:t>‹#›</a:t>
            </a:fld>
            <a:endParaRPr lang="en-US" dirty="0"/>
          </a:p>
        </p:txBody>
      </p:sp>
    </p:spTree>
    <p:extLst>
      <p:ext uri="{BB962C8B-B14F-4D97-AF65-F5344CB8AC3E}">
        <p14:creationId xmlns:p14="http://schemas.microsoft.com/office/powerpoint/2010/main" val="57180025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rgbClr val="FFFF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7291163-99E1-404C-AB1F-DFB48235BB2E}"/>
              </a:ext>
            </a:extLst>
          </p:cNvPr>
          <p:cNvSpPr/>
          <p:nvPr userDrawn="1"/>
        </p:nvSpPr>
        <p:spPr>
          <a:xfrm flipH="1">
            <a:off x="4524374" y="0"/>
            <a:ext cx="145211" cy="51435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D1D59D6-ECA3-4226-9961-2D478C115948}"/>
              </a:ext>
            </a:extLst>
          </p:cNvPr>
          <p:cNvSpPr/>
          <p:nvPr userDrawn="1"/>
        </p:nvSpPr>
        <p:spPr>
          <a:xfrm>
            <a:off x="-16329" y="0"/>
            <a:ext cx="4490745" cy="5143500"/>
          </a:xfrm>
          <a:prstGeom prst="rect">
            <a:avLst/>
          </a:prstGeom>
          <a:solidFill>
            <a:srgbClr val="006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noChangeAspect="1"/>
          </p:cNvSpPr>
          <p:nvPr>
            <p:ph type="pic" idx="1" hasCustomPrompt="1"/>
          </p:nvPr>
        </p:nvSpPr>
        <p:spPr>
          <a:xfrm>
            <a:off x="4838700" y="744140"/>
            <a:ext cx="3987799" cy="3655219"/>
          </a:xfrm>
        </p:spPr>
        <p:txBody>
          <a:bodyPr anchor="ctr">
            <a:normAutofit/>
          </a:bodyPr>
          <a:lstStyle>
            <a:lvl1pPr marL="0" indent="0" algn="ctr">
              <a:buNone/>
              <a:defRPr lang="en-US" sz="1600" dirty="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to add picture</a:t>
            </a:r>
          </a:p>
        </p:txBody>
      </p:sp>
      <p:sp>
        <p:nvSpPr>
          <p:cNvPr id="4" name="Text Placeholder 3"/>
          <p:cNvSpPr>
            <a:spLocks noGrp="1"/>
          </p:cNvSpPr>
          <p:nvPr>
            <p:ph type="body" sz="half" idx="2" hasCustomPrompt="1"/>
          </p:nvPr>
        </p:nvSpPr>
        <p:spPr>
          <a:xfrm>
            <a:off x="583876" y="1982794"/>
            <a:ext cx="3777059" cy="1352420"/>
          </a:xfrm>
        </p:spPr>
        <p:txBody>
          <a:bodyPr>
            <a:normAutofit/>
          </a:bodyPr>
          <a:lstStyle>
            <a:lvl1pPr marL="0" indent="0">
              <a:lnSpc>
                <a:spcPct val="100000"/>
              </a:lnSpc>
              <a:spcBef>
                <a:spcPts val="300"/>
              </a:spcBef>
              <a:buNone/>
              <a:defRPr sz="1400">
                <a:solidFill>
                  <a:schemeClr val="accent1">
                    <a:lumMod val="20000"/>
                    <a:lumOff val="8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paragraph</a:t>
            </a:r>
          </a:p>
        </p:txBody>
      </p:sp>
      <p:pic>
        <p:nvPicPr>
          <p:cNvPr id="14" name="Picture 13">
            <a:extLst>
              <a:ext uri="{FF2B5EF4-FFF2-40B4-BE49-F238E27FC236}">
                <a16:creationId xmlns:a16="http://schemas.microsoft.com/office/drawing/2014/main" id="{AD8E4A26-5BA6-4740-9725-B40F71FFE80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96280" y="4002874"/>
            <a:ext cx="1670645" cy="497017"/>
          </a:xfrm>
          <a:prstGeom prst="rect">
            <a:avLst/>
          </a:prstGeom>
        </p:spPr>
      </p:pic>
      <p:sp>
        <p:nvSpPr>
          <p:cNvPr id="16" name="L-Shape 15">
            <a:extLst>
              <a:ext uri="{FF2B5EF4-FFF2-40B4-BE49-F238E27FC236}">
                <a16:creationId xmlns:a16="http://schemas.microsoft.com/office/drawing/2014/main" id="{BA6817F2-F216-431C-9603-01B2F31EA532}"/>
              </a:ext>
            </a:extLst>
          </p:cNvPr>
          <p:cNvSpPr/>
          <p:nvPr userDrawn="1"/>
        </p:nvSpPr>
        <p:spPr>
          <a:xfrm rot="5400000">
            <a:off x="317501" y="358573"/>
            <a:ext cx="481736" cy="481736"/>
          </a:xfrm>
          <a:prstGeom prst="corne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37F45927-BF46-49D5-9D60-669F5C4A2378}"/>
              </a:ext>
            </a:extLst>
          </p:cNvPr>
          <p:cNvSpPr txBox="1">
            <a:spLocks/>
          </p:cNvSpPr>
          <p:nvPr userDrawn="1"/>
        </p:nvSpPr>
        <p:spPr>
          <a:xfrm>
            <a:off x="317501" y="4499892"/>
            <a:ext cx="2136179" cy="267372"/>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20000"/>
              </a:lnSpc>
              <a:spcBef>
                <a:spcPts val="0"/>
              </a:spcBef>
            </a:pPr>
            <a:r>
              <a:rPr lang="en-US" sz="1000" i="1" spc="0" dirty="0">
                <a:solidFill>
                  <a:srgbClr val="FFFFFF">
                    <a:alpha val="50000"/>
                  </a:srgbClr>
                </a:solidFill>
                <a:latin typeface="+mj-lt"/>
              </a:rPr>
              <a:t>Stewards of the environment</a:t>
            </a:r>
          </a:p>
        </p:txBody>
      </p:sp>
      <p:sp>
        <p:nvSpPr>
          <p:cNvPr id="13" name="Date Placeholder 4">
            <a:extLst>
              <a:ext uri="{FF2B5EF4-FFF2-40B4-BE49-F238E27FC236}">
                <a16:creationId xmlns:a16="http://schemas.microsoft.com/office/drawing/2014/main" id="{F2412998-2838-416E-9D43-B9945B38A0E3}"/>
              </a:ext>
            </a:extLst>
          </p:cNvPr>
          <p:cNvSpPr>
            <a:spLocks noGrp="1"/>
          </p:cNvSpPr>
          <p:nvPr>
            <p:ph type="dt" sz="half" idx="10"/>
          </p:nvPr>
        </p:nvSpPr>
        <p:spPr>
          <a:xfrm>
            <a:off x="396280" y="4767263"/>
            <a:ext cx="2057400" cy="273844"/>
          </a:xfrm>
          <a:prstGeom prst="rect">
            <a:avLst/>
          </a:prstGeom>
        </p:spPr>
        <p:txBody>
          <a:bodyPr/>
          <a:lstStyle>
            <a:lvl1pPr>
              <a:defRPr>
                <a:solidFill>
                  <a:srgbClr val="FFFFFF"/>
                </a:solidFill>
              </a:defRPr>
            </a:lvl1pPr>
          </a:lstStyle>
          <a:p>
            <a:r>
              <a:rPr lang="en-US"/>
              <a:t>www.energysolutions.com</a:t>
            </a:r>
            <a:endParaRPr lang="en-US" dirty="0"/>
          </a:p>
        </p:txBody>
      </p:sp>
      <p:sp>
        <p:nvSpPr>
          <p:cNvPr id="18" name="Slide Number Placeholder 6">
            <a:extLst>
              <a:ext uri="{FF2B5EF4-FFF2-40B4-BE49-F238E27FC236}">
                <a16:creationId xmlns:a16="http://schemas.microsoft.com/office/drawing/2014/main" id="{EB49B0E1-A340-44EA-93DD-0A46CB03CE2A}"/>
              </a:ext>
            </a:extLst>
          </p:cNvPr>
          <p:cNvSpPr>
            <a:spLocks noGrp="1"/>
          </p:cNvSpPr>
          <p:nvPr>
            <p:ph type="sldNum" sz="quarter" idx="12"/>
          </p:nvPr>
        </p:nvSpPr>
        <p:spPr>
          <a:xfrm>
            <a:off x="6810375" y="4767263"/>
            <a:ext cx="2057400" cy="273844"/>
          </a:xfrm>
          <a:prstGeom prst="rect">
            <a:avLst/>
          </a:prstGeom>
        </p:spPr>
        <p:txBody>
          <a:bodyPr/>
          <a:lstStyle/>
          <a:p>
            <a:fld id="{F83522AA-FC92-4C71-B3E8-E8495488A06B}" type="slidenum">
              <a:rPr lang="en-US" smtClean="0"/>
              <a:t>‹#›</a:t>
            </a:fld>
            <a:endParaRPr lang="en-US"/>
          </a:p>
        </p:txBody>
      </p:sp>
      <p:sp>
        <p:nvSpPr>
          <p:cNvPr id="19" name="Title 1">
            <a:extLst>
              <a:ext uri="{FF2B5EF4-FFF2-40B4-BE49-F238E27FC236}">
                <a16:creationId xmlns:a16="http://schemas.microsoft.com/office/drawing/2014/main" id="{9E1297CF-8B0D-4C88-8F8D-39AE055A5BEA}"/>
              </a:ext>
            </a:extLst>
          </p:cNvPr>
          <p:cNvSpPr>
            <a:spLocks noGrp="1"/>
          </p:cNvSpPr>
          <p:nvPr>
            <p:ph type="title" hasCustomPrompt="1"/>
          </p:nvPr>
        </p:nvSpPr>
        <p:spPr>
          <a:xfrm>
            <a:off x="556682" y="591710"/>
            <a:ext cx="3777060" cy="497017"/>
          </a:xfrm>
          <a:prstGeom prst="rect">
            <a:avLst/>
          </a:prstGeom>
          <a:noFill/>
          <a:ln>
            <a:solidFill>
              <a:srgbClr val="FFFFFF"/>
            </a:solidFill>
          </a:ln>
        </p:spPr>
        <p:txBody>
          <a:bodyPr anchor="t">
            <a:noAutofit/>
          </a:bodyPr>
          <a:lstStyle>
            <a:lvl1pPr>
              <a:lnSpc>
                <a:spcPct val="100000"/>
              </a:lnSpc>
              <a:defRPr sz="2600">
                <a:solidFill>
                  <a:srgbClr val="FFFFFF"/>
                </a:solidFill>
              </a:defRPr>
            </a:lvl1pPr>
          </a:lstStyle>
          <a:p>
            <a:r>
              <a:rPr lang="en-US" dirty="0"/>
              <a:t>Enter slide title</a:t>
            </a:r>
          </a:p>
        </p:txBody>
      </p:sp>
    </p:spTree>
    <p:extLst>
      <p:ext uri="{BB962C8B-B14F-4D97-AF65-F5344CB8AC3E}">
        <p14:creationId xmlns:p14="http://schemas.microsoft.com/office/powerpoint/2010/main" val="1867375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FFFF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7291163-99E1-404C-AB1F-DFB48235BB2E}"/>
              </a:ext>
            </a:extLst>
          </p:cNvPr>
          <p:cNvSpPr/>
          <p:nvPr userDrawn="1"/>
        </p:nvSpPr>
        <p:spPr>
          <a:xfrm flipH="1">
            <a:off x="4520358" y="0"/>
            <a:ext cx="153244" cy="5143500"/>
          </a:xfrm>
          <a:prstGeom prst="rect">
            <a:avLst/>
          </a:prstGeom>
          <a:solidFill>
            <a:schemeClr val="accent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D1D59D6-ECA3-4226-9961-2D478C115948}"/>
              </a:ext>
            </a:extLst>
          </p:cNvPr>
          <p:cNvSpPr/>
          <p:nvPr userDrawn="1"/>
        </p:nvSpPr>
        <p:spPr>
          <a:xfrm>
            <a:off x="-16329" y="0"/>
            <a:ext cx="448672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58369" y="599974"/>
            <a:ext cx="3777060" cy="497017"/>
          </a:xfrm>
          <a:prstGeom prst="rect">
            <a:avLst/>
          </a:prstGeom>
          <a:noFill/>
          <a:ln>
            <a:solidFill>
              <a:srgbClr val="FFFFFF"/>
            </a:solidFill>
          </a:ln>
        </p:spPr>
        <p:txBody>
          <a:bodyPr anchor="t">
            <a:noAutofit/>
          </a:bodyPr>
          <a:lstStyle>
            <a:lvl1pPr>
              <a:lnSpc>
                <a:spcPct val="100000"/>
              </a:lnSpc>
              <a:defRPr sz="2600">
                <a:solidFill>
                  <a:srgbClr val="FFFFFF"/>
                </a:solidFill>
              </a:defRPr>
            </a:lvl1pPr>
          </a:lstStyle>
          <a:p>
            <a:r>
              <a:rPr lang="en-US" dirty="0"/>
              <a:t>Enter slide title</a:t>
            </a:r>
          </a:p>
        </p:txBody>
      </p:sp>
      <p:sp>
        <p:nvSpPr>
          <p:cNvPr id="3" name="Picture Placeholder 2"/>
          <p:cNvSpPr>
            <a:spLocks noGrp="1" noChangeAspect="1"/>
          </p:cNvSpPr>
          <p:nvPr>
            <p:ph type="pic" idx="1" hasCustomPrompt="1"/>
          </p:nvPr>
        </p:nvSpPr>
        <p:spPr>
          <a:xfrm>
            <a:off x="4838700" y="744140"/>
            <a:ext cx="3987799" cy="3655219"/>
          </a:xfrm>
        </p:spPr>
        <p:txBody>
          <a:bodyPr anchor="ctr">
            <a:normAutofit/>
          </a:bodyPr>
          <a:lstStyle>
            <a:lvl1pPr marL="0" indent="0" algn="ctr">
              <a:buNone/>
              <a:defRPr lang="en-US" sz="1600" dirty="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to add picture</a:t>
            </a:r>
          </a:p>
        </p:txBody>
      </p:sp>
      <p:sp>
        <p:nvSpPr>
          <p:cNvPr id="4" name="Text Placeholder 3"/>
          <p:cNvSpPr>
            <a:spLocks noGrp="1"/>
          </p:cNvSpPr>
          <p:nvPr>
            <p:ph type="body" sz="half" idx="2" hasCustomPrompt="1"/>
          </p:nvPr>
        </p:nvSpPr>
        <p:spPr>
          <a:xfrm>
            <a:off x="583876" y="1982794"/>
            <a:ext cx="3777059" cy="1352420"/>
          </a:xfrm>
        </p:spPr>
        <p:txBody>
          <a:bodyPr>
            <a:normAutofit/>
          </a:bodyPr>
          <a:lstStyle>
            <a:lvl1pPr marL="0" indent="0">
              <a:lnSpc>
                <a:spcPct val="100000"/>
              </a:lnSpc>
              <a:spcBef>
                <a:spcPts val="300"/>
              </a:spcBef>
              <a:buNone/>
              <a:defRPr sz="1400">
                <a:solidFill>
                  <a:schemeClr val="accent2">
                    <a:lumMod val="20000"/>
                    <a:lumOff val="8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paragraph</a:t>
            </a:r>
          </a:p>
        </p:txBody>
      </p:sp>
      <p:sp>
        <p:nvSpPr>
          <p:cNvPr id="5" name="Date Placeholder 4"/>
          <p:cNvSpPr>
            <a:spLocks noGrp="1"/>
          </p:cNvSpPr>
          <p:nvPr>
            <p:ph type="dt" sz="half" idx="10"/>
          </p:nvPr>
        </p:nvSpPr>
        <p:spPr>
          <a:xfrm>
            <a:off x="396280" y="4767263"/>
            <a:ext cx="2057400" cy="273844"/>
          </a:xfrm>
          <a:prstGeom prst="rect">
            <a:avLst/>
          </a:prstGeom>
        </p:spPr>
        <p:txBody>
          <a:bodyPr/>
          <a:lstStyle>
            <a:lvl1pPr>
              <a:defRPr>
                <a:solidFill>
                  <a:srgbClr val="FFFFFF"/>
                </a:solidFill>
              </a:defRPr>
            </a:lvl1pPr>
          </a:lstStyle>
          <a:p>
            <a:r>
              <a:rPr lang="en-US"/>
              <a:t>www.energysolutions.com</a:t>
            </a:r>
            <a:endParaRPr lang="en-US" dirty="0"/>
          </a:p>
        </p:txBody>
      </p:sp>
      <p:sp>
        <p:nvSpPr>
          <p:cNvPr id="7" name="Slide Number Placeholder 6"/>
          <p:cNvSpPr>
            <a:spLocks noGrp="1"/>
          </p:cNvSpPr>
          <p:nvPr>
            <p:ph type="sldNum" sz="quarter" idx="12"/>
          </p:nvPr>
        </p:nvSpPr>
        <p:spPr>
          <a:xfrm>
            <a:off x="6810375" y="4767263"/>
            <a:ext cx="2057400" cy="273844"/>
          </a:xfrm>
          <a:prstGeom prst="rect">
            <a:avLst/>
          </a:prstGeom>
        </p:spPr>
        <p:txBody>
          <a:bodyPr/>
          <a:lstStyle/>
          <a:p>
            <a:fld id="{F83522AA-FC92-4C71-B3E8-E8495488A06B}" type="slidenum">
              <a:rPr lang="en-US" smtClean="0"/>
              <a:t>‹#›</a:t>
            </a:fld>
            <a:endParaRPr lang="en-US"/>
          </a:p>
        </p:txBody>
      </p:sp>
      <p:sp>
        <p:nvSpPr>
          <p:cNvPr id="16" name="L-Shape 15">
            <a:extLst>
              <a:ext uri="{FF2B5EF4-FFF2-40B4-BE49-F238E27FC236}">
                <a16:creationId xmlns:a16="http://schemas.microsoft.com/office/drawing/2014/main" id="{BA6817F2-F216-431C-9603-01B2F31EA532}"/>
              </a:ext>
            </a:extLst>
          </p:cNvPr>
          <p:cNvSpPr/>
          <p:nvPr userDrawn="1"/>
        </p:nvSpPr>
        <p:spPr>
          <a:xfrm rot="5400000">
            <a:off x="317501" y="358573"/>
            <a:ext cx="481736" cy="481736"/>
          </a:xfrm>
          <a:prstGeom prst="corne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110740E-09CE-4536-80FC-13E2B476FC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96280" y="4002874"/>
            <a:ext cx="1670645" cy="497017"/>
          </a:xfrm>
          <a:prstGeom prst="rect">
            <a:avLst/>
          </a:prstGeom>
        </p:spPr>
      </p:pic>
      <p:sp>
        <p:nvSpPr>
          <p:cNvPr id="18" name="Subtitle 2">
            <a:extLst>
              <a:ext uri="{FF2B5EF4-FFF2-40B4-BE49-F238E27FC236}">
                <a16:creationId xmlns:a16="http://schemas.microsoft.com/office/drawing/2014/main" id="{5D362141-8595-4EE0-A978-CCE047263A85}"/>
              </a:ext>
            </a:extLst>
          </p:cNvPr>
          <p:cNvSpPr txBox="1">
            <a:spLocks/>
          </p:cNvSpPr>
          <p:nvPr userDrawn="1"/>
        </p:nvSpPr>
        <p:spPr>
          <a:xfrm>
            <a:off x="317501" y="4499891"/>
            <a:ext cx="3456335" cy="444439"/>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20000"/>
              </a:lnSpc>
              <a:spcBef>
                <a:spcPts val="0"/>
              </a:spcBef>
            </a:pPr>
            <a:r>
              <a:rPr lang="en-US" sz="1000" i="1" spc="0" dirty="0">
                <a:solidFill>
                  <a:srgbClr val="FFFFFF">
                    <a:alpha val="50000"/>
                  </a:srgbClr>
                </a:solidFill>
                <a:latin typeface="+mj-lt"/>
              </a:rPr>
              <a:t>Stewards of  the environment</a:t>
            </a:r>
          </a:p>
        </p:txBody>
      </p:sp>
    </p:spTree>
    <p:extLst>
      <p:ext uri="{BB962C8B-B14F-4D97-AF65-F5344CB8AC3E}">
        <p14:creationId xmlns:p14="http://schemas.microsoft.com/office/powerpoint/2010/main" val="1925229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solidFill>
          <a:srgbClr val="FFFF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7291163-99E1-404C-AB1F-DFB48235BB2E}"/>
              </a:ext>
            </a:extLst>
          </p:cNvPr>
          <p:cNvSpPr/>
          <p:nvPr userDrawn="1"/>
        </p:nvSpPr>
        <p:spPr>
          <a:xfrm flipH="1">
            <a:off x="4520358" y="0"/>
            <a:ext cx="153244" cy="5143500"/>
          </a:xfrm>
          <a:prstGeom prst="rect">
            <a:avLst/>
          </a:prstGeom>
          <a:solidFill>
            <a:schemeClr val="accent6">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D1D59D6-ECA3-4226-9961-2D478C115948}"/>
              </a:ext>
            </a:extLst>
          </p:cNvPr>
          <p:cNvSpPr/>
          <p:nvPr userDrawn="1"/>
        </p:nvSpPr>
        <p:spPr>
          <a:xfrm>
            <a:off x="-16329" y="0"/>
            <a:ext cx="4486729"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58369" y="599974"/>
            <a:ext cx="3777060" cy="497017"/>
          </a:xfrm>
          <a:prstGeom prst="rect">
            <a:avLst/>
          </a:prstGeom>
          <a:noFill/>
          <a:ln>
            <a:solidFill>
              <a:srgbClr val="FFFFFF"/>
            </a:solidFill>
          </a:ln>
        </p:spPr>
        <p:txBody>
          <a:bodyPr anchor="t">
            <a:noAutofit/>
          </a:bodyPr>
          <a:lstStyle>
            <a:lvl1pPr>
              <a:lnSpc>
                <a:spcPct val="100000"/>
              </a:lnSpc>
              <a:defRPr sz="2600">
                <a:solidFill>
                  <a:srgbClr val="FFFFFF"/>
                </a:solidFill>
              </a:defRPr>
            </a:lvl1pPr>
          </a:lstStyle>
          <a:p>
            <a:r>
              <a:rPr lang="en-US" dirty="0"/>
              <a:t>Enter slide title</a:t>
            </a:r>
          </a:p>
        </p:txBody>
      </p:sp>
      <p:sp>
        <p:nvSpPr>
          <p:cNvPr id="3" name="Picture Placeholder 2"/>
          <p:cNvSpPr>
            <a:spLocks noGrp="1" noChangeAspect="1"/>
          </p:cNvSpPr>
          <p:nvPr>
            <p:ph type="pic" idx="1" hasCustomPrompt="1"/>
          </p:nvPr>
        </p:nvSpPr>
        <p:spPr>
          <a:xfrm>
            <a:off x="4838700" y="744140"/>
            <a:ext cx="3987799" cy="3655219"/>
          </a:xfrm>
        </p:spPr>
        <p:txBody>
          <a:bodyPr anchor="ctr">
            <a:normAutofit/>
          </a:bodyPr>
          <a:lstStyle>
            <a:lvl1pPr marL="0" indent="0" algn="ctr">
              <a:buNone/>
              <a:defRPr lang="en-US" sz="1600" dirty="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to add picture</a:t>
            </a:r>
          </a:p>
        </p:txBody>
      </p:sp>
      <p:sp>
        <p:nvSpPr>
          <p:cNvPr id="4" name="Text Placeholder 3"/>
          <p:cNvSpPr>
            <a:spLocks noGrp="1"/>
          </p:cNvSpPr>
          <p:nvPr>
            <p:ph type="body" sz="half" idx="2" hasCustomPrompt="1"/>
          </p:nvPr>
        </p:nvSpPr>
        <p:spPr>
          <a:xfrm>
            <a:off x="583876" y="1982794"/>
            <a:ext cx="3777059" cy="1352420"/>
          </a:xfrm>
        </p:spPr>
        <p:txBody>
          <a:bodyPr>
            <a:normAutofit/>
          </a:bodyPr>
          <a:lstStyle>
            <a:lvl1pPr marL="0" indent="0">
              <a:lnSpc>
                <a:spcPct val="100000"/>
              </a:lnSpc>
              <a:spcBef>
                <a:spcPts val="300"/>
              </a:spcBef>
              <a:buNone/>
              <a:defRPr sz="1400">
                <a:solidFill>
                  <a:schemeClr val="accent3">
                    <a:lumMod val="20000"/>
                    <a:lumOff val="8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paragraph</a:t>
            </a:r>
          </a:p>
        </p:txBody>
      </p:sp>
      <p:sp>
        <p:nvSpPr>
          <p:cNvPr id="5" name="Date Placeholder 4"/>
          <p:cNvSpPr>
            <a:spLocks noGrp="1"/>
          </p:cNvSpPr>
          <p:nvPr>
            <p:ph type="dt" sz="half" idx="10"/>
          </p:nvPr>
        </p:nvSpPr>
        <p:spPr>
          <a:xfrm>
            <a:off x="396280" y="4767263"/>
            <a:ext cx="2057400" cy="273844"/>
          </a:xfrm>
          <a:prstGeom prst="rect">
            <a:avLst/>
          </a:prstGeom>
        </p:spPr>
        <p:txBody>
          <a:bodyPr/>
          <a:lstStyle>
            <a:lvl1pPr>
              <a:defRPr>
                <a:solidFill>
                  <a:srgbClr val="FFFFFF"/>
                </a:solidFill>
              </a:defRPr>
            </a:lvl1pPr>
          </a:lstStyle>
          <a:p>
            <a:r>
              <a:rPr lang="en-US"/>
              <a:t>www.energysolutions.com</a:t>
            </a:r>
            <a:endParaRPr lang="en-US" dirty="0"/>
          </a:p>
        </p:txBody>
      </p:sp>
      <p:sp>
        <p:nvSpPr>
          <p:cNvPr id="7" name="Slide Number Placeholder 6"/>
          <p:cNvSpPr>
            <a:spLocks noGrp="1"/>
          </p:cNvSpPr>
          <p:nvPr>
            <p:ph type="sldNum" sz="quarter" idx="12"/>
          </p:nvPr>
        </p:nvSpPr>
        <p:spPr>
          <a:xfrm>
            <a:off x="6810375" y="4767263"/>
            <a:ext cx="2057400" cy="273844"/>
          </a:xfrm>
          <a:prstGeom prst="rect">
            <a:avLst/>
          </a:prstGeom>
        </p:spPr>
        <p:txBody>
          <a:bodyPr/>
          <a:lstStyle/>
          <a:p>
            <a:fld id="{F83522AA-FC92-4C71-B3E8-E8495488A06B}" type="slidenum">
              <a:rPr lang="en-US" smtClean="0"/>
              <a:t>‹#›</a:t>
            </a:fld>
            <a:endParaRPr lang="en-US"/>
          </a:p>
        </p:txBody>
      </p:sp>
      <p:sp>
        <p:nvSpPr>
          <p:cNvPr id="16" name="L-Shape 15">
            <a:extLst>
              <a:ext uri="{FF2B5EF4-FFF2-40B4-BE49-F238E27FC236}">
                <a16:creationId xmlns:a16="http://schemas.microsoft.com/office/drawing/2014/main" id="{BA6817F2-F216-431C-9603-01B2F31EA532}"/>
              </a:ext>
            </a:extLst>
          </p:cNvPr>
          <p:cNvSpPr/>
          <p:nvPr userDrawn="1"/>
        </p:nvSpPr>
        <p:spPr>
          <a:xfrm rot="5400000">
            <a:off x="317501" y="358573"/>
            <a:ext cx="481736" cy="481736"/>
          </a:xfrm>
          <a:prstGeom prst="corner">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110740E-09CE-4536-80FC-13E2B476FC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96280" y="4002874"/>
            <a:ext cx="1670645" cy="497017"/>
          </a:xfrm>
          <a:prstGeom prst="rect">
            <a:avLst/>
          </a:prstGeom>
        </p:spPr>
      </p:pic>
      <p:sp>
        <p:nvSpPr>
          <p:cNvPr id="18" name="Subtitle 2">
            <a:extLst>
              <a:ext uri="{FF2B5EF4-FFF2-40B4-BE49-F238E27FC236}">
                <a16:creationId xmlns:a16="http://schemas.microsoft.com/office/drawing/2014/main" id="{5D362141-8595-4EE0-A978-CCE047263A85}"/>
              </a:ext>
            </a:extLst>
          </p:cNvPr>
          <p:cNvSpPr txBox="1">
            <a:spLocks/>
          </p:cNvSpPr>
          <p:nvPr userDrawn="1"/>
        </p:nvSpPr>
        <p:spPr>
          <a:xfrm>
            <a:off x="317501" y="4499891"/>
            <a:ext cx="3456335" cy="444439"/>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20000"/>
              </a:lnSpc>
              <a:spcBef>
                <a:spcPts val="0"/>
              </a:spcBef>
            </a:pPr>
            <a:r>
              <a:rPr lang="en-US" sz="1000" i="1" spc="0" dirty="0">
                <a:solidFill>
                  <a:srgbClr val="FFFFFF">
                    <a:alpha val="50000"/>
                  </a:srgbClr>
                </a:solidFill>
                <a:latin typeface="+mj-lt"/>
              </a:rPr>
              <a:t>Stewards of  the environment</a:t>
            </a:r>
          </a:p>
        </p:txBody>
      </p:sp>
    </p:spTree>
    <p:extLst>
      <p:ext uri="{BB962C8B-B14F-4D97-AF65-F5344CB8AC3E}">
        <p14:creationId xmlns:p14="http://schemas.microsoft.com/office/powerpoint/2010/main" val="42840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solidFill>
          <a:srgbClr val="FFFF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7291163-99E1-404C-AB1F-DFB48235BB2E}"/>
              </a:ext>
            </a:extLst>
          </p:cNvPr>
          <p:cNvSpPr/>
          <p:nvPr userDrawn="1"/>
        </p:nvSpPr>
        <p:spPr>
          <a:xfrm flipH="1">
            <a:off x="4520358" y="0"/>
            <a:ext cx="153244" cy="51435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D1D59D6-ECA3-4226-9961-2D478C115948}"/>
              </a:ext>
            </a:extLst>
          </p:cNvPr>
          <p:cNvSpPr/>
          <p:nvPr userDrawn="1"/>
        </p:nvSpPr>
        <p:spPr>
          <a:xfrm>
            <a:off x="-16329" y="0"/>
            <a:ext cx="4486729" cy="5143500"/>
          </a:xfrm>
          <a:prstGeom prst="rect">
            <a:avLst/>
          </a:pr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58369" y="599974"/>
            <a:ext cx="3777060" cy="497017"/>
          </a:xfrm>
          <a:prstGeom prst="rect">
            <a:avLst/>
          </a:prstGeom>
          <a:noFill/>
          <a:ln>
            <a:solidFill>
              <a:schemeClr val="bg1">
                <a:lumMod val="10000"/>
                <a:alpha val="65000"/>
              </a:schemeClr>
            </a:solidFill>
          </a:ln>
        </p:spPr>
        <p:txBody>
          <a:bodyPr anchor="t">
            <a:noAutofit/>
          </a:bodyPr>
          <a:lstStyle>
            <a:lvl1pPr>
              <a:lnSpc>
                <a:spcPct val="100000"/>
              </a:lnSpc>
              <a:defRPr sz="2600">
                <a:solidFill>
                  <a:schemeClr val="bg1">
                    <a:lumMod val="10000"/>
                    <a:alpha val="65000"/>
                  </a:schemeClr>
                </a:solidFill>
              </a:defRPr>
            </a:lvl1pPr>
          </a:lstStyle>
          <a:p>
            <a:r>
              <a:rPr lang="en-US" dirty="0"/>
              <a:t>Enter slide title</a:t>
            </a:r>
          </a:p>
        </p:txBody>
      </p:sp>
      <p:sp>
        <p:nvSpPr>
          <p:cNvPr id="3" name="Picture Placeholder 2"/>
          <p:cNvSpPr>
            <a:spLocks noGrp="1" noChangeAspect="1"/>
          </p:cNvSpPr>
          <p:nvPr>
            <p:ph type="pic" idx="1" hasCustomPrompt="1"/>
          </p:nvPr>
        </p:nvSpPr>
        <p:spPr>
          <a:xfrm>
            <a:off x="4838700" y="744140"/>
            <a:ext cx="3987799" cy="3655219"/>
          </a:xfrm>
        </p:spPr>
        <p:txBody>
          <a:bodyPr anchor="ctr">
            <a:normAutofit/>
          </a:bodyPr>
          <a:lstStyle>
            <a:lvl1pPr marL="0" indent="0" algn="ctr">
              <a:buNone/>
              <a:defRPr lang="en-US" sz="1600" dirty="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to add picture</a:t>
            </a:r>
          </a:p>
        </p:txBody>
      </p:sp>
      <p:sp>
        <p:nvSpPr>
          <p:cNvPr id="4" name="Text Placeholder 3"/>
          <p:cNvSpPr>
            <a:spLocks noGrp="1"/>
          </p:cNvSpPr>
          <p:nvPr>
            <p:ph type="body" sz="half" idx="2" hasCustomPrompt="1"/>
          </p:nvPr>
        </p:nvSpPr>
        <p:spPr>
          <a:xfrm>
            <a:off x="583876" y="1982794"/>
            <a:ext cx="3777059" cy="1352420"/>
          </a:xfrm>
        </p:spPr>
        <p:txBody>
          <a:bodyPr>
            <a:normAutofit/>
          </a:bodyPr>
          <a:lstStyle>
            <a:lvl1pPr marL="0" indent="0">
              <a:lnSpc>
                <a:spcPct val="100000"/>
              </a:lnSpc>
              <a:spcBef>
                <a:spcPts val="300"/>
              </a:spcBef>
              <a:buNone/>
              <a:defRPr sz="1400">
                <a:solidFill>
                  <a:schemeClr val="bg1">
                    <a:lumMod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paragraph</a:t>
            </a:r>
          </a:p>
        </p:txBody>
      </p:sp>
      <p:sp>
        <p:nvSpPr>
          <p:cNvPr id="5" name="Date Placeholder 4"/>
          <p:cNvSpPr>
            <a:spLocks noGrp="1"/>
          </p:cNvSpPr>
          <p:nvPr>
            <p:ph type="dt" sz="half" idx="10"/>
          </p:nvPr>
        </p:nvSpPr>
        <p:spPr>
          <a:xfrm>
            <a:off x="396280" y="4767263"/>
            <a:ext cx="2057400" cy="273844"/>
          </a:xfrm>
          <a:prstGeom prst="rect">
            <a:avLst/>
          </a:prstGeom>
        </p:spPr>
        <p:txBody>
          <a:bodyPr/>
          <a:lstStyle>
            <a:lvl1pPr>
              <a:defRPr>
                <a:solidFill>
                  <a:schemeClr val="bg1">
                    <a:lumMod val="10000"/>
                  </a:schemeClr>
                </a:solidFill>
              </a:defRPr>
            </a:lvl1pPr>
          </a:lstStyle>
          <a:p>
            <a:r>
              <a:rPr lang="en-US" dirty="0"/>
              <a:t>www.energysolutions.com</a:t>
            </a:r>
          </a:p>
        </p:txBody>
      </p:sp>
      <p:sp>
        <p:nvSpPr>
          <p:cNvPr id="7" name="Slide Number Placeholder 6"/>
          <p:cNvSpPr>
            <a:spLocks noGrp="1"/>
          </p:cNvSpPr>
          <p:nvPr>
            <p:ph type="sldNum" sz="quarter" idx="12"/>
          </p:nvPr>
        </p:nvSpPr>
        <p:spPr>
          <a:xfrm>
            <a:off x="6810375" y="4767263"/>
            <a:ext cx="2057400" cy="273844"/>
          </a:xfrm>
          <a:prstGeom prst="rect">
            <a:avLst/>
          </a:prstGeom>
        </p:spPr>
        <p:txBody>
          <a:bodyPr/>
          <a:lstStyle/>
          <a:p>
            <a:fld id="{F83522AA-FC92-4C71-B3E8-E8495488A06B}" type="slidenum">
              <a:rPr lang="en-US" smtClean="0"/>
              <a:t>‹#›</a:t>
            </a:fld>
            <a:endParaRPr lang="en-US"/>
          </a:p>
        </p:txBody>
      </p:sp>
      <p:sp>
        <p:nvSpPr>
          <p:cNvPr id="16" name="L-Shape 15">
            <a:extLst>
              <a:ext uri="{FF2B5EF4-FFF2-40B4-BE49-F238E27FC236}">
                <a16:creationId xmlns:a16="http://schemas.microsoft.com/office/drawing/2014/main" id="{BA6817F2-F216-431C-9603-01B2F31EA532}"/>
              </a:ext>
            </a:extLst>
          </p:cNvPr>
          <p:cNvSpPr/>
          <p:nvPr userDrawn="1"/>
        </p:nvSpPr>
        <p:spPr>
          <a:xfrm rot="5400000">
            <a:off x="317501" y="358573"/>
            <a:ext cx="481736" cy="481736"/>
          </a:xfrm>
          <a:prstGeom prst="corner">
            <a:avLst/>
          </a:prstGeom>
          <a:solidFill>
            <a:schemeClr val="bg1">
              <a:lumMod val="1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110740E-09CE-4536-80FC-13E2B476FCE4}"/>
              </a:ext>
            </a:extLst>
          </p:cNvPr>
          <p:cNvPicPr>
            <a:picLocks noChangeAspect="1"/>
          </p:cNvPicPr>
          <p:nvPr userDrawn="1"/>
        </p:nvPicPr>
        <p:blipFill>
          <a:blip r:embed="rId2" cstate="screen">
            <a:alphaModFix amt="65000"/>
            <a:extLst>
              <a:ext uri="{28A0092B-C50C-407E-A947-70E740481C1C}">
                <a14:useLocalDpi xmlns:a14="http://schemas.microsoft.com/office/drawing/2010/main"/>
              </a:ext>
            </a:extLst>
          </a:blip>
          <a:srcRect/>
          <a:stretch/>
        </p:blipFill>
        <p:spPr>
          <a:xfrm>
            <a:off x="396280" y="4002874"/>
            <a:ext cx="1670645" cy="497016"/>
          </a:xfrm>
          <a:prstGeom prst="rect">
            <a:avLst/>
          </a:prstGeom>
        </p:spPr>
      </p:pic>
      <p:sp>
        <p:nvSpPr>
          <p:cNvPr id="18" name="Subtitle 2">
            <a:extLst>
              <a:ext uri="{FF2B5EF4-FFF2-40B4-BE49-F238E27FC236}">
                <a16:creationId xmlns:a16="http://schemas.microsoft.com/office/drawing/2014/main" id="{5D362141-8595-4EE0-A978-CCE047263A85}"/>
              </a:ext>
            </a:extLst>
          </p:cNvPr>
          <p:cNvSpPr txBox="1">
            <a:spLocks/>
          </p:cNvSpPr>
          <p:nvPr userDrawn="1"/>
        </p:nvSpPr>
        <p:spPr>
          <a:xfrm>
            <a:off x="317501" y="4499891"/>
            <a:ext cx="3456335" cy="444439"/>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20000"/>
              </a:lnSpc>
              <a:spcBef>
                <a:spcPts val="0"/>
              </a:spcBef>
            </a:pPr>
            <a:r>
              <a:rPr lang="en-US" sz="1000" i="1" spc="0" dirty="0">
                <a:solidFill>
                  <a:schemeClr val="bg1">
                    <a:lumMod val="10000"/>
                    <a:alpha val="50000"/>
                  </a:schemeClr>
                </a:solidFill>
                <a:latin typeface="+mj-lt"/>
              </a:rPr>
              <a:t>Stewards of  the environment</a:t>
            </a:r>
          </a:p>
        </p:txBody>
      </p:sp>
    </p:spTree>
    <p:extLst>
      <p:ext uri="{BB962C8B-B14F-4D97-AF65-F5344CB8AC3E}">
        <p14:creationId xmlns:p14="http://schemas.microsoft.com/office/powerpoint/2010/main" val="3575489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BE1B5DE-2D58-4DBC-B95F-7C5DBACAF1A0}"/>
              </a:ext>
            </a:extLst>
          </p:cNvPr>
          <p:cNvSpPr/>
          <p:nvPr userDrawn="1"/>
        </p:nvSpPr>
        <p:spPr>
          <a:xfrm rot="16200000">
            <a:off x="4331971" y="331471"/>
            <a:ext cx="480060" cy="9143998"/>
          </a:xfrm>
          <a:prstGeom prst="rect">
            <a:avLst/>
          </a:prstGeom>
          <a:solidFill>
            <a:srgbClr val="F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507937E-1502-43EF-A366-63692DABFA42}"/>
              </a:ext>
            </a:extLst>
          </p:cNvPr>
          <p:cNvSpPr/>
          <p:nvPr userDrawn="1"/>
        </p:nvSpPr>
        <p:spPr>
          <a:xfrm>
            <a:off x="0" y="-11069"/>
            <a:ext cx="9144000" cy="1051560"/>
          </a:xfrm>
          <a:prstGeom prst="rect">
            <a:avLst/>
          </a:prstGeom>
          <a:solidFill>
            <a:srgbClr val="FFC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25780" y="510540"/>
            <a:ext cx="8396354" cy="508864"/>
          </a:xfrm>
          <a:prstGeom prst="rect">
            <a:avLst/>
          </a:prstGeom>
          <a:noFill/>
          <a:ln w="9525">
            <a:noFill/>
          </a:ln>
        </p:spPr>
        <p:txBody>
          <a:bodyPr>
            <a:normAutofit/>
          </a:bodyPr>
          <a:lstStyle>
            <a:lvl1pPr>
              <a:defRPr sz="2500">
                <a:solidFill>
                  <a:schemeClr val="bg1">
                    <a:lumMod val="10000"/>
                  </a:schemeClr>
                </a:solidFill>
              </a:defRPr>
            </a:lvl1pPr>
          </a:lstStyle>
          <a:p>
            <a:r>
              <a:rPr lang="en-US" dirty="0"/>
              <a:t>Click to enter slide title</a:t>
            </a:r>
          </a:p>
        </p:txBody>
      </p:sp>
      <p:sp>
        <p:nvSpPr>
          <p:cNvPr id="3" name="Content Placeholder 2"/>
          <p:cNvSpPr>
            <a:spLocks noGrp="1"/>
          </p:cNvSpPr>
          <p:nvPr>
            <p:ph idx="1"/>
          </p:nvPr>
        </p:nvSpPr>
        <p:spPr>
          <a:xfrm>
            <a:off x="4052186" y="1198844"/>
            <a:ext cx="4883458" cy="2716013"/>
          </a:xfrm>
        </p:spPr>
        <p:txBody>
          <a:bodyPr/>
          <a:lstStyle>
            <a:lvl1pPr>
              <a:lnSpc>
                <a:spcPct val="100000"/>
              </a:lnSpc>
              <a:spcBef>
                <a:spcPts val="600"/>
              </a:spcBef>
              <a:defRPr lang="en-US" dirty="0"/>
            </a:lvl1pPr>
            <a:lvl2pPr>
              <a:lnSpc>
                <a:spcPct val="100000"/>
              </a:lnSpc>
              <a:spcBef>
                <a:spcPts val="600"/>
              </a:spcBef>
              <a:defRPr lang="en-US" dirty="0"/>
            </a:lvl2pPr>
            <a:lvl3pPr>
              <a:lnSpc>
                <a:spcPct val="100000"/>
              </a:lnSpc>
              <a:spcBef>
                <a:spcPts val="600"/>
              </a:spcBef>
              <a:defRPr lang="en-US" dirty="0"/>
            </a:lvl3pPr>
            <a:lvl4pPr>
              <a:lnSpc>
                <a:spcPct val="100000"/>
              </a:lnSpc>
              <a:spcBef>
                <a:spcPts val="600"/>
              </a:spcBef>
              <a:defRPr lang="en-US" dirty="0"/>
            </a:lvl4pPr>
            <a:lvl5pPr>
              <a:lnSpc>
                <a:spcPct val="100000"/>
              </a:lnSpc>
              <a:spcBef>
                <a:spcPts val="600"/>
              </a:spcBef>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L-Shape 7">
            <a:extLst>
              <a:ext uri="{FF2B5EF4-FFF2-40B4-BE49-F238E27FC236}">
                <a16:creationId xmlns:a16="http://schemas.microsoft.com/office/drawing/2014/main" id="{B8DB05FF-06F5-4BB3-A002-6EB8A7211E0E}"/>
              </a:ext>
            </a:extLst>
          </p:cNvPr>
          <p:cNvSpPr/>
          <p:nvPr userDrawn="1"/>
        </p:nvSpPr>
        <p:spPr>
          <a:xfrm rot="5400000">
            <a:off x="0" y="-11069"/>
            <a:ext cx="1051560" cy="1051560"/>
          </a:xfrm>
          <a:prstGeom prst="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5">
            <a:extLst>
              <a:ext uri="{FF2B5EF4-FFF2-40B4-BE49-F238E27FC236}">
                <a16:creationId xmlns:a16="http://schemas.microsoft.com/office/drawing/2014/main" id="{2B69C9AE-4A52-4D96-B32F-1B763E0E4988}"/>
              </a:ext>
            </a:extLst>
          </p:cNvPr>
          <p:cNvSpPr>
            <a:spLocks noGrp="1"/>
          </p:cNvSpPr>
          <p:nvPr userDrawn="1">
            <p:ph type="pic" sz="quarter" idx="12"/>
          </p:nvPr>
        </p:nvSpPr>
        <p:spPr>
          <a:xfrm>
            <a:off x="208356" y="1019404"/>
            <a:ext cx="3715944" cy="3461155"/>
          </a:xfrm>
        </p:spPr>
        <p:txBody>
          <a:bodyPr anchor="ctr">
            <a:normAutofit/>
          </a:bodyPr>
          <a:lstStyle>
            <a:lvl1pPr marL="0" indent="0" algn="ctr">
              <a:buFontTx/>
              <a:buNone/>
              <a:defRPr sz="1400"/>
            </a:lvl1pPr>
          </a:lstStyle>
          <a:p>
            <a:r>
              <a:rPr lang="en-US" dirty="0"/>
              <a:t>Click icon to add picture</a:t>
            </a:r>
          </a:p>
        </p:txBody>
      </p:sp>
      <p:sp>
        <p:nvSpPr>
          <p:cNvPr id="30" name="L-Shape 29">
            <a:extLst>
              <a:ext uri="{FF2B5EF4-FFF2-40B4-BE49-F238E27FC236}">
                <a16:creationId xmlns:a16="http://schemas.microsoft.com/office/drawing/2014/main" id="{8143A9B0-8CCC-4FEE-B582-632B9E4907F5}"/>
              </a:ext>
            </a:extLst>
          </p:cNvPr>
          <p:cNvSpPr/>
          <p:nvPr userDrawn="1"/>
        </p:nvSpPr>
        <p:spPr>
          <a:xfrm rot="16200000">
            <a:off x="8681263" y="4661764"/>
            <a:ext cx="481736" cy="481736"/>
          </a:xfrm>
          <a:prstGeom prst="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D9B1D18-8789-4330-BA45-0F0FCD0B113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286556" y="469514"/>
            <a:ext cx="1338097" cy="398083"/>
          </a:xfrm>
          <a:prstGeom prst="rect">
            <a:avLst/>
          </a:prstGeom>
        </p:spPr>
      </p:pic>
      <p:sp>
        <p:nvSpPr>
          <p:cNvPr id="11" name="Date Placeholder 3">
            <a:extLst>
              <a:ext uri="{FF2B5EF4-FFF2-40B4-BE49-F238E27FC236}">
                <a16:creationId xmlns:a16="http://schemas.microsoft.com/office/drawing/2014/main" id="{9353F69A-03B3-4ED2-815B-482913814AB5}"/>
              </a:ext>
            </a:extLst>
          </p:cNvPr>
          <p:cNvSpPr txBox="1">
            <a:spLocks/>
          </p:cNvSpPr>
          <p:nvPr/>
        </p:nvSpPr>
        <p:spPr>
          <a:xfrm>
            <a:off x="6668291" y="4660278"/>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i="1"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lumMod val="10000"/>
                  </a:schemeClr>
                </a:solidFill>
              </a:rPr>
              <a:t>www.energysolutions.com</a:t>
            </a:r>
          </a:p>
        </p:txBody>
      </p:sp>
      <p:sp>
        <p:nvSpPr>
          <p:cNvPr id="12" name="Footer Placeholder 4">
            <a:extLst>
              <a:ext uri="{FF2B5EF4-FFF2-40B4-BE49-F238E27FC236}">
                <a16:creationId xmlns:a16="http://schemas.microsoft.com/office/drawing/2014/main" id="{E38057A7-41EE-41C2-8412-30942192F362}"/>
              </a:ext>
            </a:extLst>
          </p:cNvPr>
          <p:cNvSpPr txBox="1">
            <a:spLocks/>
          </p:cNvSpPr>
          <p:nvPr/>
        </p:nvSpPr>
        <p:spPr>
          <a:xfrm>
            <a:off x="5639591" y="203826"/>
            <a:ext cx="3086100" cy="188175"/>
          </a:xfrm>
          <a:prstGeom prst="rect">
            <a:avLst/>
          </a:prstGeom>
        </p:spPr>
        <p:txBody>
          <a:bodyPr vert="horz" lIns="91440" tIns="45720" rIns="91440" bIns="45720" rtlCol="0" anchor="ctr"/>
          <a:lstStyle>
            <a:defPPr>
              <a:defRPr lang="en-US"/>
            </a:defPPr>
            <a:lvl1pPr marL="0" algn="r" defTabSz="457200" rtl="0" eaLnBrk="1" latinLnBrk="0" hangingPunct="1">
              <a:defRPr sz="1000" i="1" kern="1200">
                <a:solidFill>
                  <a:schemeClr val="tx1">
                    <a:lumMod val="40000"/>
                    <a:lumOff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lumMod val="50000"/>
                  </a:schemeClr>
                </a:solidFill>
              </a:rPr>
              <a:t>Stewards of the environment</a:t>
            </a:r>
          </a:p>
        </p:txBody>
      </p:sp>
      <p:sp>
        <p:nvSpPr>
          <p:cNvPr id="13" name="Slide Number Placeholder 5">
            <a:extLst>
              <a:ext uri="{FF2B5EF4-FFF2-40B4-BE49-F238E27FC236}">
                <a16:creationId xmlns:a16="http://schemas.microsoft.com/office/drawing/2014/main" id="{CC58B461-20CC-404A-8AEE-2984DE3C5947}"/>
              </a:ext>
            </a:extLst>
          </p:cNvPr>
          <p:cNvSpPr txBox="1">
            <a:spLocks/>
          </p:cNvSpPr>
          <p:nvPr/>
        </p:nvSpPr>
        <p:spPr>
          <a:xfrm>
            <a:off x="418309" y="4660278"/>
            <a:ext cx="2057400" cy="273844"/>
          </a:xfrm>
          <a:prstGeom prst="rect">
            <a:avLst/>
          </a:prstGeom>
        </p:spPr>
        <p:txBody>
          <a:bodyPr vert="horz" lIns="91440" tIns="45720" rIns="91440" bIns="45720" rtlCol="0" anchor="ctr"/>
          <a:lstStyle>
            <a:defPPr>
              <a:defRPr lang="en-US"/>
            </a:defPPr>
            <a:lvl1pPr marL="0" algn="l" defTabSz="457200" rtl="0" eaLnBrk="1" latinLnBrk="0" hangingPunct="1">
              <a:defRPr sz="900" i="1"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83522AA-FC92-4C71-B3E8-E8495488A06B}" type="slidenum">
              <a:rPr lang="en-US" smtClean="0">
                <a:solidFill>
                  <a:schemeClr val="bg1">
                    <a:lumMod val="10000"/>
                  </a:schemeClr>
                </a:solidFill>
              </a:rPr>
              <a:pPr/>
              <a:t>‹#›</a:t>
            </a:fld>
            <a:endParaRPr lang="en-US" dirty="0">
              <a:solidFill>
                <a:schemeClr val="bg1">
                  <a:lumMod val="10000"/>
                </a:schemeClr>
              </a:solidFill>
            </a:endParaRPr>
          </a:p>
        </p:txBody>
      </p:sp>
    </p:spTree>
    <p:extLst>
      <p:ext uri="{BB962C8B-B14F-4D97-AF65-F5344CB8AC3E}">
        <p14:creationId xmlns:p14="http://schemas.microsoft.com/office/powerpoint/2010/main" val="85931320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84249E-0147-43A3-9E13-41D6617AC547}"/>
              </a:ext>
            </a:extLst>
          </p:cNvPr>
          <p:cNvSpPr/>
          <p:nvPr userDrawn="1"/>
        </p:nvSpPr>
        <p:spPr>
          <a:xfrm>
            <a:off x="0" y="-7620"/>
            <a:ext cx="9144000" cy="705767"/>
          </a:xfrm>
          <a:prstGeom prst="rect">
            <a:avLst/>
          </a:prstGeom>
          <a:solidFill>
            <a:srgbClr val="006E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BEEFAD-A765-418A-94E2-F028E3B94716}"/>
              </a:ext>
            </a:extLst>
          </p:cNvPr>
          <p:cNvSpPr/>
          <p:nvPr userDrawn="1"/>
        </p:nvSpPr>
        <p:spPr>
          <a:xfrm>
            <a:off x="0" y="777239"/>
            <a:ext cx="9144000" cy="4366261"/>
          </a:xfrm>
          <a:prstGeom prst="rect">
            <a:avLst/>
          </a:prstGeom>
          <a:solidFill>
            <a:schemeClr val="accent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8A21AE8-2C57-47EB-AB0A-4579605E4C2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83736" y="130651"/>
            <a:ext cx="1338097" cy="398083"/>
          </a:xfrm>
          <a:prstGeom prst="rect">
            <a:avLst/>
          </a:prstGeom>
        </p:spPr>
      </p:pic>
      <p:sp>
        <p:nvSpPr>
          <p:cNvPr id="18" name="Title 1">
            <a:extLst>
              <a:ext uri="{FF2B5EF4-FFF2-40B4-BE49-F238E27FC236}">
                <a16:creationId xmlns:a16="http://schemas.microsoft.com/office/drawing/2014/main" id="{7FCF7C85-7704-4B2C-B1CD-506EE1A82610}"/>
              </a:ext>
            </a:extLst>
          </p:cNvPr>
          <p:cNvSpPr>
            <a:spLocks noGrp="1"/>
          </p:cNvSpPr>
          <p:nvPr>
            <p:ph type="title" hasCustomPrompt="1"/>
          </p:nvPr>
        </p:nvSpPr>
        <p:spPr>
          <a:xfrm>
            <a:off x="628650" y="698147"/>
            <a:ext cx="7886700" cy="1302103"/>
          </a:xfrm>
          <a:prstGeom prst="rect">
            <a:avLst/>
          </a:prstGeom>
        </p:spPr>
        <p:txBody>
          <a:bodyPr anchor="b">
            <a:normAutofit/>
          </a:bodyPr>
          <a:lstStyle>
            <a:lvl1pPr algn="ctr">
              <a:defRPr sz="4000">
                <a:solidFill>
                  <a:srgbClr val="FFFFFF"/>
                </a:solidFill>
              </a:defRPr>
            </a:lvl1pPr>
          </a:lstStyle>
          <a:p>
            <a:r>
              <a:rPr lang="en-US" dirty="0"/>
              <a:t>Add Section Title</a:t>
            </a:r>
          </a:p>
        </p:txBody>
      </p:sp>
    </p:spTree>
    <p:extLst>
      <p:ext uri="{BB962C8B-B14F-4D97-AF65-F5344CB8AC3E}">
        <p14:creationId xmlns:p14="http://schemas.microsoft.com/office/powerpoint/2010/main" val="963464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13E0041-8685-4E83-B627-DC04B4B9C5EE}"/>
              </a:ext>
            </a:extLst>
          </p:cNvPr>
          <p:cNvSpPr/>
          <p:nvPr userDrawn="1"/>
        </p:nvSpPr>
        <p:spPr>
          <a:xfrm>
            <a:off x="0" y="2130901"/>
            <a:ext cx="9144000" cy="3006249"/>
          </a:xfrm>
          <a:prstGeom prst="rect">
            <a:avLst/>
          </a:prstGeom>
          <a:solidFill>
            <a:schemeClr val="accent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984249E-0147-43A3-9E13-41D6617AC547}"/>
              </a:ext>
            </a:extLst>
          </p:cNvPr>
          <p:cNvSpPr/>
          <p:nvPr userDrawn="1"/>
        </p:nvSpPr>
        <p:spPr>
          <a:xfrm>
            <a:off x="0" y="0"/>
            <a:ext cx="9144000" cy="2000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57B6B2-4C65-470D-805E-41B013701934}"/>
              </a:ext>
            </a:extLst>
          </p:cNvPr>
          <p:cNvSpPr>
            <a:spLocks noGrp="1"/>
          </p:cNvSpPr>
          <p:nvPr>
            <p:ph type="title" hasCustomPrompt="1"/>
          </p:nvPr>
        </p:nvSpPr>
        <p:spPr>
          <a:xfrm>
            <a:off x="628650" y="698147"/>
            <a:ext cx="7886700" cy="1302103"/>
          </a:xfrm>
          <a:prstGeom prst="rect">
            <a:avLst/>
          </a:prstGeom>
        </p:spPr>
        <p:txBody>
          <a:bodyPr anchor="b">
            <a:normAutofit/>
          </a:bodyPr>
          <a:lstStyle>
            <a:lvl1pPr algn="ctr">
              <a:defRPr sz="4000">
                <a:solidFill>
                  <a:srgbClr val="FFFFFF"/>
                </a:solidFill>
              </a:defRPr>
            </a:lvl1pPr>
          </a:lstStyle>
          <a:p>
            <a:r>
              <a:rPr lang="en-US" dirty="0"/>
              <a:t>Add Section Title</a:t>
            </a:r>
          </a:p>
        </p:txBody>
      </p:sp>
      <p:pic>
        <p:nvPicPr>
          <p:cNvPr id="13" name="Picture 12">
            <a:extLst>
              <a:ext uri="{FF2B5EF4-FFF2-40B4-BE49-F238E27FC236}">
                <a16:creationId xmlns:a16="http://schemas.microsoft.com/office/drawing/2014/main" id="{D5480FB7-E784-49F5-A61B-91583FDFAC0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583736" y="130651"/>
            <a:ext cx="1338097" cy="398083"/>
          </a:xfrm>
          <a:prstGeom prst="rect">
            <a:avLst/>
          </a:prstGeom>
        </p:spPr>
      </p:pic>
    </p:spTree>
    <p:extLst>
      <p:ext uri="{BB962C8B-B14F-4D97-AF65-F5344CB8AC3E}">
        <p14:creationId xmlns:p14="http://schemas.microsoft.com/office/powerpoint/2010/main" val="1039906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5780" y="510540"/>
            <a:ext cx="7886700" cy="426720"/>
          </a:xfrm>
          <a:prstGeom prst="rect">
            <a:avLst/>
          </a:prstGeom>
        </p:spPr>
        <p:txBody>
          <a:bodyPr vert="horz" lIns="91440" tIns="45720" rIns="91440" bIns="45720" rtlCol="0" anchor="ctr">
            <a:noAutofit/>
          </a:bodyPr>
          <a:lstStyle/>
          <a:p>
            <a:r>
              <a:rPr lang="en-US" dirty="0"/>
              <a:t>Click to enter slide title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A5ED311E-5436-494A-8FCF-1AE120C37CD4}"/>
              </a:ext>
            </a:extLst>
          </p:cNvPr>
          <p:cNvSpPr>
            <a:spLocks noGrp="1"/>
          </p:cNvSpPr>
          <p:nvPr>
            <p:ph type="dt" sz="half" idx="2"/>
          </p:nvPr>
        </p:nvSpPr>
        <p:spPr>
          <a:xfrm>
            <a:off x="276225" y="4767263"/>
            <a:ext cx="2057400" cy="273844"/>
          </a:xfrm>
          <a:prstGeom prst="rect">
            <a:avLst/>
          </a:prstGeom>
        </p:spPr>
        <p:txBody>
          <a:bodyPr vert="horz" lIns="91440" tIns="45720" rIns="91440" bIns="45720" rtlCol="0" anchor="ctr"/>
          <a:lstStyle>
            <a:lvl1pPr algn="l">
              <a:defRPr sz="900">
                <a:solidFill>
                  <a:schemeClr val="bg1">
                    <a:lumMod val="10000"/>
                  </a:schemeClr>
                </a:solidFill>
              </a:defRPr>
            </a:lvl1pPr>
          </a:lstStyle>
          <a:p>
            <a:r>
              <a:rPr lang="en-US"/>
              <a:t>www.energysolutions.com</a:t>
            </a:r>
            <a:endParaRPr lang="en-US" dirty="0"/>
          </a:p>
        </p:txBody>
      </p:sp>
      <p:sp>
        <p:nvSpPr>
          <p:cNvPr id="8" name="Footer Placeholder 4">
            <a:extLst>
              <a:ext uri="{FF2B5EF4-FFF2-40B4-BE49-F238E27FC236}">
                <a16:creationId xmlns:a16="http://schemas.microsoft.com/office/drawing/2014/main" id="{46F29BA8-B0EE-4116-B4DD-F8C9E92FDA2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bg1">
                    <a:lumMod val="10000"/>
                  </a:schemeClr>
                </a:solidFill>
              </a:defRPr>
            </a:lvl1pPr>
          </a:lstStyle>
          <a:p>
            <a:r>
              <a:rPr lang="en-US"/>
              <a:t>Stewards of the Environment</a:t>
            </a:r>
            <a:endParaRPr lang="en-US" dirty="0"/>
          </a:p>
        </p:txBody>
      </p:sp>
      <p:sp>
        <p:nvSpPr>
          <p:cNvPr id="9" name="Slide Number Placeholder 5">
            <a:extLst>
              <a:ext uri="{FF2B5EF4-FFF2-40B4-BE49-F238E27FC236}">
                <a16:creationId xmlns:a16="http://schemas.microsoft.com/office/drawing/2014/main" id="{DF346504-D061-40D0-8A8C-A46E9A02E997}"/>
              </a:ext>
            </a:extLst>
          </p:cNvPr>
          <p:cNvSpPr>
            <a:spLocks noGrp="1"/>
          </p:cNvSpPr>
          <p:nvPr>
            <p:ph type="sldNum" sz="quarter" idx="4"/>
          </p:nvPr>
        </p:nvSpPr>
        <p:spPr>
          <a:xfrm>
            <a:off x="6810375" y="4767263"/>
            <a:ext cx="2057400" cy="273844"/>
          </a:xfrm>
          <a:prstGeom prst="rect">
            <a:avLst/>
          </a:prstGeom>
        </p:spPr>
        <p:txBody>
          <a:bodyPr vert="horz" lIns="91440" tIns="45720" rIns="91440" bIns="45720" rtlCol="0" anchor="ctr"/>
          <a:lstStyle>
            <a:lvl1pPr algn="r">
              <a:defRPr sz="900">
                <a:solidFill>
                  <a:schemeClr val="bg1">
                    <a:lumMod val="10000"/>
                  </a:schemeClr>
                </a:solidFill>
              </a:defRPr>
            </a:lvl1pPr>
          </a:lstStyle>
          <a:p>
            <a:fld id="{F83522AA-FC92-4C71-B3E8-E8495488A06B}" type="slidenum">
              <a:rPr lang="en-US" smtClean="0"/>
              <a:pPr/>
              <a:t>‹#›</a:t>
            </a:fld>
            <a:endParaRPr lang="en-US"/>
          </a:p>
        </p:txBody>
      </p:sp>
    </p:spTree>
    <p:extLst>
      <p:ext uri="{BB962C8B-B14F-4D97-AF65-F5344CB8AC3E}">
        <p14:creationId xmlns:p14="http://schemas.microsoft.com/office/powerpoint/2010/main" val="3638345084"/>
      </p:ext>
    </p:extLst>
  </p:cSld>
  <p:clrMap bg1="lt1" tx1="dk1" bg2="lt2" tx2="dk2" accent1="accent1" accent2="accent2" accent3="accent3" accent4="accent4" accent5="accent5" accent6="accent6" hlink="hlink" folHlink="folHlink"/>
  <p:sldLayoutIdLst>
    <p:sldLayoutId id="2147483665" r:id="rId1"/>
    <p:sldLayoutId id="2147483678" r:id="rId2"/>
    <p:sldLayoutId id="2147483673" r:id="rId3"/>
    <p:sldLayoutId id="2147483680" r:id="rId4"/>
    <p:sldLayoutId id="2147483691" r:id="rId5"/>
    <p:sldLayoutId id="2147483692" r:id="rId6"/>
    <p:sldLayoutId id="2147483694" r:id="rId7"/>
    <p:sldLayoutId id="2147483681" r:id="rId8"/>
    <p:sldLayoutId id="2147483677" r:id="rId9"/>
    <p:sldLayoutId id="2147483693" r:id="rId10"/>
    <p:sldLayoutId id="2147483690" r:id="rId11"/>
    <p:sldLayoutId id="2147483671" r:id="rId12"/>
    <p:sldLayoutId id="2147483689" r:id="rId13"/>
  </p:sldLayoutIdLst>
  <p:hf hdr="0" ftr="0" dt="0"/>
  <p:txStyles>
    <p:titleStyle>
      <a:lvl1pPr algn="l" defTabSz="685800" rtl="0" eaLnBrk="1" latinLnBrk="0" hangingPunct="1">
        <a:lnSpc>
          <a:spcPct val="90000"/>
        </a:lnSpc>
        <a:spcBef>
          <a:spcPct val="0"/>
        </a:spcBef>
        <a:buNone/>
        <a:defRPr sz="2500" b="1" kern="1200">
          <a:solidFill>
            <a:srgbClr val="000000"/>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006EA0"/>
        </a:buClr>
        <a:buFont typeface="Arial" panose="020B0604020202020204" pitchFamily="34" charset="0"/>
        <a:buChar char="•"/>
        <a:defRPr sz="2100" kern="1200">
          <a:solidFill>
            <a:srgbClr val="000000"/>
          </a:solidFill>
          <a:latin typeface="+mn-lt"/>
          <a:ea typeface="+mn-ea"/>
          <a:cs typeface="+mn-cs"/>
        </a:defRPr>
      </a:lvl1pPr>
      <a:lvl2pPr marL="514350" indent="-171450" algn="l" defTabSz="685800" rtl="0" eaLnBrk="1" latinLnBrk="0" hangingPunct="1">
        <a:lnSpc>
          <a:spcPct val="90000"/>
        </a:lnSpc>
        <a:spcBef>
          <a:spcPts val="375"/>
        </a:spcBef>
        <a:buClr>
          <a:srgbClr val="006EA0"/>
        </a:buClr>
        <a:buFont typeface="Arial" panose="020B0604020202020204" pitchFamily="34" charset="0"/>
        <a:buChar char="•"/>
        <a:defRPr sz="1800" kern="1200">
          <a:solidFill>
            <a:srgbClr val="000000"/>
          </a:solidFill>
          <a:latin typeface="+mn-lt"/>
          <a:ea typeface="+mn-ea"/>
          <a:cs typeface="+mn-cs"/>
        </a:defRPr>
      </a:lvl2pPr>
      <a:lvl3pPr marL="857250" indent="-171450" algn="l" defTabSz="685800" rtl="0" eaLnBrk="1" latinLnBrk="0" hangingPunct="1">
        <a:lnSpc>
          <a:spcPct val="90000"/>
        </a:lnSpc>
        <a:spcBef>
          <a:spcPts val="375"/>
        </a:spcBef>
        <a:buClr>
          <a:srgbClr val="006EA0"/>
        </a:buClr>
        <a:buFont typeface="Arial" panose="020B0604020202020204" pitchFamily="34" charset="0"/>
        <a:buChar char="•"/>
        <a:defRPr sz="1500" kern="1200">
          <a:solidFill>
            <a:srgbClr val="000000"/>
          </a:solidFill>
          <a:latin typeface="+mn-lt"/>
          <a:ea typeface="+mn-ea"/>
          <a:cs typeface="+mn-cs"/>
        </a:defRPr>
      </a:lvl3pPr>
      <a:lvl4pPr marL="1200150" indent="-171450" algn="l" defTabSz="685800" rtl="0" eaLnBrk="1" latinLnBrk="0" hangingPunct="1">
        <a:lnSpc>
          <a:spcPct val="90000"/>
        </a:lnSpc>
        <a:spcBef>
          <a:spcPts val="375"/>
        </a:spcBef>
        <a:buClr>
          <a:srgbClr val="006EA0"/>
        </a:buClr>
        <a:buFont typeface="Arial" panose="020B0604020202020204" pitchFamily="34" charset="0"/>
        <a:buChar char="•"/>
        <a:defRPr sz="1350" kern="1200">
          <a:solidFill>
            <a:srgbClr val="000000"/>
          </a:solidFill>
          <a:latin typeface="+mn-lt"/>
          <a:ea typeface="+mn-ea"/>
          <a:cs typeface="+mn-cs"/>
        </a:defRPr>
      </a:lvl4pPr>
      <a:lvl5pPr marL="1543050" indent="-171450" algn="l" defTabSz="685800" rtl="0" eaLnBrk="1" latinLnBrk="0" hangingPunct="1">
        <a:lnSpc>
          <a:spcPct val="90000"/>
        </a:lnSpc>
        <a:spcBef>
          <a:spcPts val="375"/>
        </a:spcBef>
        <a:buClr>
          <a:srgbClr val="006EA0"/>
        </a:buClr>
        <a:buFont typeface="Arial" panose="020B0604020202020204" pitchFamily="34" charset="0"/>
        <a:buChar char="•"/>
        <a:defRPr sz="135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d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035306-5720-4DEC-9375-7022B8442A7A}"/>
              </a:ext>
            </a:extLst>
          </p:cNvPr>
          <p:cNvSpPr>
            <a:spLocks noGrp="1"/>
          </p:cNvSpPr>
          <p:nvPr>
            <p:ph type="ctrTitle"/>
          </p:nvPr>
        </p:nvSpPr>
        <p:spPr>
          <a:xfrm>
            <a:off x="-7620" y="2421680"/>
            <a:ext cx="9151620" cy="1352034"/>
          </a:xfrm>
        </p:spPr>
        <p:txBody>
          <a:bodyPr>
            <a:noAutofit/>
          </a:bodyPr>
          <a:lstStyle/>
          <a:p>
            <a:pPr>
              <a:lnSpc>
                <a:spcPct val="100000"/>
              </a:lnSpc>
            </a:pPr>
            <a:r>
              <a:rPr lang="en-US" sz="2800" dirty="0"/>
              <a:t> Experts in operational waste management </a:t>
            </a:r>
            <a:br>
              <a:rPr lang="en-US" sz="2800" dirty="0"/>
            </a:br>
            <a:r>
              <a:rPr lang="en-US" sz="2800" dirty="0"/>
              <a:t>and nuclear decommissioning</a:t>
            </a:r>
          </a:p>
        </p:txBody>
      </p:sp>
      <p:sp>
        <p:nvSpPr>
          <p:cNvPr id="3" name="Title 1">
            <a:extLst>
              <a:ext uri="{FF2B5EF4-FFF2-40B4-BE49-F238E27FC236}">
                <a16:creationId xmlns:a16="http://schemas.microsoft.com/office/drawing/2014/main" id="{BD275DF6-79ED-4B23-AB3B-D27FF7593285}"/>
              </a:ext>
            </a:extLst>
          </p:cNvPr>
          <p:cNvSpPr txBox="1">
            <a:spLocks/>
          </p:cNvSpPr>
          <p:nvPr/>
        </p:nvSpPr>
        <p:spPr>
          <a:xfrm>
            <a:off x="0" y="3709219"/>
            <a:ext cx="9151620" cy="1442471"/>
          </a:xfrm>
          <a:prstGeom prst="rect">
            <a:avLst/>
          </a:prstGeom>
          <a:solidFill>
            <a:schemeClr val="accent2"/>
          </a:solidFill>
        </p:spPr>
        <p:txBody>
          <a:bodyPr vert="horz" lIns="91440" tIns="45720" rIns="91440" bIns="45720" rtlCol="0" anchor="t">
            <a:normAutofit fontScale="92500"/>
          </a:bodyPr>
          <a:lstStyle>
            <a:lvl1pPr algn="ctr" defTabSz="685800" rtl="0" eaLnBrk="1" latinLnBrk="0" hangingPunct="1">
              <a:lnSpc>
                <a:spcPct val="90000"/>
              </a:lnSpc>
              <a:spcBef>
                <a:spcPct val="0"/>
              </a:spcBef>
              <a:buNone/>
              <a:defRPr sz="4000" b="1" kern="1200">
                <a:solidFill>
                  <a:srgbClr val="FFFFFF"/>
                </a:solidFill>
                <a:latin typeface="+mj-lt"/>
                <a:ea typeface="+mj-ea"/>
                <a:cs typeface="+mj-cs"/>
              </a:defRPr>
            </a:lvl1pPr>
          </a:lstStyle>
          <a:p>
            <a:endParaRPr lang="en-US" sz="2400" dirty="0">
              <a:solidFill>
                <a:schemeClr val="accent2">
                  <a:lumMod val="20000"/>
                  <a:lumOff val="80000"/>
                </a:schemeClr>
              </a:solidFill>
            </a:endParaRPr>
          </a:p>
          <a:p>
            <a:r>
              <a:rPr lang="en-US" sz="2400" dirty="0">
                <a:solidFill>
                  <a:schemeClr val="accent2">
                    <a:lumMod val="20000"/>
                    <a:lumOff val="80000"/>
                  </a:schemeClr>
                </a:solidFill>
              </a:rPr>
              <a:t>Updates for Clive and Barnwell Disposal Facilities</a:t>
            </a:r>
            <a:br>
              <a:rPr lang="en-US" sz="2400" i="1" dirty="0">
                <a:solidFill>
                  <a:schemeClr val="accent2">
                    <a:lumMod val="20000"/>
                    <a:lumOff val="80000"/>
                  </a:schemeClr>
                </a:solidFill>
              </a:rPr>
            </a:br>
            <a:br>
              <a:rPr lang="en-US" sz="1600" dirty="0">
                <a:solidFill>
                  <a:schemeClr val="accent2">
                    <a:lumMod val="20000"/>
                    <a:lumOff val="80000"/>
                  </a:schemeClr>
                </a:solidFill>
              </a:rPr>
            </a:br>
            <a:r>
              <a:rPr lang="en-US" sz="1600" dirty="0">
                <a:solidFill>
                  <a:schemeClr val="accent2">
                    <a:lumMod val="20000"/>
                    <a:lumOff val="80000"/>
                  </a:schemeClr>
                </a:solidFill>
              </a:rPr>
              <a:t>presented by </a:t>
            </a:r>
            <a:r>
              <a:rPr lang="en-US" sz="1600" i="1" dirty="0">
                <a:solidFill>
                  <a:schemeClr val="accent2">
                    <a:lumMod val="20000"/>
                    <a:lumOff val="80000"/>
                  </a:schemeClr>
                </a:solidFill>
              </a:rPr>
              <a:t>Vern Rogers                	                                                   </a:t>
            </a:r>
            <a:r>
              <a:rPr lang="en-US" sz="1600" i="1" dirty="0" err="1">
                <a:solidFill>
                  <a:schemeClr val="accent2">
                    <a:lumMod val="20000"/>
                    <a:lumOff val="80000"/>
                  </a:schemeClr>
                </a:solidFill>
              </a:rPr>
              <a:t>LLW</a:t>
            </a:r>
            <a:r>
              <a:rPr lang="en-US" sz="1600" i="1" dirty="0">
                <a:solidFill>
                  <a:schemeClr val="accent2">
                    <a:lumMod val="20000"/>
                    <a:lumOff val="80000"/>
                  </a:schemeClr>
                </a:solidFill>
              </a:rPr>
              <a:t> Forum – Spring </a:t>
            </a:r>
            <a:r>
              <a:rPr lang="en-US" sz="1600" dirty="0">
                <a:solidFill>
                  <a:schemeClr val="accent2">
                    <a:lumMod val="20000"/>
                    <a:lumOff val="80000"/>
                  </a:schemeClr>
                </a:solidFill>
              </a:rPr>
              <a:t>2022</a:t>
            </a:r>
          </a:p>
          <a:p>
            <a:r>
              <a:rPr lang="en-US" sz="1600" i="1" dirty="0">
                <a:solidFill>
                  <a:schemeClr val="accent2">
                    <a:lumMod val="20000"/>
                    <a:lumOff val="80000"/>
                  </a:schemeClr>
                </a:solidFill>
              </a:rPr>
              <a:t>Director of Regulatory Affairs	        	                 	                                                </a:t>
            </a:r>
            <a:r>
              <a:rPr lang="en-US" sz="1600" dirty="0">
                <a:solidFill>
                  <a:schemeClr val="accent2">
                    <a:lumMod val="20000"/>
                    <a:lumOff val="80000"/>
                  </a:schemeClr>
                </a:solidFill>
              </a:rPr>
              <a:t>April 7, 2022</a:t>
            </a:r>
          </a:p>
        </p:txBody>
      </p:sp>
    </p:spTree>
    <p:extLst>
      <p:ext uri="{BB962C8B-B14F-4D97-AF65-F5344CB8AC3E}">
        <p14:creationId xmlns:p14="http://schemas.microsoft.com/office/powerpoint/2010/main" val="178641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037F9C-0718-491B-A1AB-9C6C418EC9B2}"/>
              </a:ext>
            </a:extLst>
          </p:cNvPr>
          <p:cNvSpPr>
            <a:spLocks noGrp="1"/>
          </p:cNvSpPr>
          <p:nvPr>
            <p:ph type="title"/>
          </p:nvPr>
        </p:nvSpPr>
        <p:spPr>
          <a:xfrm>
            <a:off x="558369" y="599974"/>
            <a:ext cx="3861231" cy="497017"/>
          </a:xfrm>
          <a:noFill/>
          <a:ln>
            <a:solidFill>
              <a:srgbClr val="FFFFFF"/>
            </a:solidFill>
          </a:ln>
        </p:spPr>
        <p:txBody>
          <a:bodyPr/>
          <a:lstStyle/>
          <a:p>
            <a:r>
              <a:rPr lang="en-US" sz="2400" dirty="0"/>
              <a:t>Correct Licensed Volume</a:t>
            </a:r>
          </a:p>
        </p:txBody>
      </p:sp>
      <p:sp>
        <p:nvSpPr>
          <p:cNvPr id="6" name="Text Placeholder 5">
            <a:extLst>
              <a:ext uri="{FF2B5EF4-FFF2-40B4-BE49-F238E27FC236}">
                <a16:creationId xmlns:a16="http://schemas.microsoft.com/office/drawing/2014/main" id="{33382A6F-20CD-4160-99E4-5F784270F33E}"/>
              </a:ext>
            </a:extLst>
          </p:cNvPr>
          <p:cNvSpPr>
            <a:spLocks noGrp="1"/>
          </p:cNvSpPr>
          <p:nvPr>
            <p:ph type="body" sz="half" idx="2"/>
          </p:nvPr>
        </p:nvSpPr>
        <p:spPr>
          <a:xfrm>
            <a:off x="583876" y="1244599"/>
            <a:ext cx="3777059" cy="2766085"/>
          </a:xfrm>
        </p:spPr>
        <p:txBody>
          <a:bodyPr>
            <a:normAutofit/>
          </a:bodyPr>
          <a:lstStyle/>
          <a:p>
            <a:pPr>
              <a:spcBef>
                <a:spcPts val="1200"/>
              </a:spcBef>
              <a:buClr>
                <a:srgbClr val="FFFFFF"/>
              </a:buClr>
            </a:pPr>
            <a:r>
              <a:rPr lang="en-US" b="1" dirty="0"/>
              <a:t>LICENSE AMENDMENT 26</a:t>
            </a:r>
          </a:p>
          <a:p>
            <a:pPr marL="171450" indent="-171450">
              <a:spcBef>
                <a:spcPts val="1200"/>
              </a:spcBef>
              <a:buClr>
                <a:srgbClr val="FFFFFF"/>
              </a:buClr>
              <a:buFont typeface="Arial" panose="020B0604020202020204" pitchFamily="34" charset="0"/>
              <a:buChar char="•"/>
            </a:pPr>
            <a:r>
              <a:rPr lang="en-US" b="1" dirty="0"/>
              <a:t>Class A West engineering design for 8,724,097 yd</a:t>
            </a:r>
            <a:r>
              <a:rPr lang="en-US" b="1" baseline="30000" dirty="0"/>
              <a:t>3 </a:t>
            </a:r>
            <a:r>
              <a:rPr lang="en-US" b="1" dirty="0"/>
              <a:t>Class A LLRW waste volume.</a:t>
            </a:r>
            <a:endParaRPr lang="en-US" b="1" baseline="30000" dirty="0"/>
          </a:p>
          <a:p>
            <a:pPr marL="171450" indent="-171450">
              <a:spcBef>
                <a:spcPts val="1200"/>
              </a:spcBef>
              <a:buClr>
                <a:srgbClr val="FFFFFF"/>
              </a:buClr>
              <a:buFont typeface="Arial" panose="020B0604020202020204" pitchFamily="34" charset="0"/>
              <a:buChar char="•"/>
            </a:pPr>
            <a:r>
              <a:rPr lang="en-US" b="1" dirty="0"/>
              <a:t>Class A West modeled (performance assessment) of 8,724,097 yd</a:t>
            </a:r>
            <a:r>
              <a:rPr lang="en-US" b="1" baseline="30000" dirty="0"/>
              <a:t>3 </a:t>
            </a:r>
            <a:r>
              <a:rPr lang="en-US" b="1" dirty="0"/>
              <a:t>Class A LLRW waste volume.</a:t>
            </a:r>
            <a:endParaRPr lang="en-US" b="1" baseline="30000" dirty="0"/>
          </a:p>
          <a:p>
            <a:pPr marL="171450" indent="-171450">
              <a:spcBef>
                <a:spcPts val="1200"/>
              </a:spcBef>
              <a:buClr>
                <a:srgbClr val="FFFFFF"/>
              </a:buClr>
              <a:buFont typeface="Arial" panose="020B0604020202020204" pitchFamily="34" charset="0"/>
              <a:buChar char="•"/>
            </a:pPr>
            <a:r>
              <a:rPr lang="en-US" b="1" dirty="0"/>
              <a:t>Different licensed volume limit unrelated to engineering design or performance assessment modeling results</a:t>
            </a:r>
          </a:p>
        </p:txBody>
      </p:sp>
      <p:pic>
        <p:nvPicPr>
          <p:cNvPr id="8" name="Content Placeholder 3">
            <a:extLst>
              <a:ext uri="{FF2B5EF4-FFF2-40B4-BE49-F238E27FC236}">
                <a16:creationId xmlns:a16="http://schemas.microsoft.com/office/drawing/2014/main" id="{8AE24C58-0070-444E-9B94-53A8B990EA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6460"/>
          <a:stretch/>
        </p:blipFill>
        <p:spPr>
          <a:xfrm>
            <a:off x="4746170" y="0"/>
            <a:ext cx="5121731" cy="5143500"/>
          </a:xfrm>
          <a:prstGeom prst="rect">
            <a:avLst/>
          </a:prstGeom>
        </p:spPr>
      </p:pic>
    </p:spTree>
    <p:extLst>
      <p:ext uri="{BB962C8B-B14F-4D97-AF65-F5344CB8AC3E}">
        <p14:creationId xmlns:p14="http://schemas.microsoft.com/office/powerpoint/2010/main" val="3652890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3382A6F-20CD-4160-99E4-5F784270F33E}"/>
              </a:ext>
            </a:extLst>
          </p:cNvPr>
          <p:cNvSpPr>
            <a:spLocks noGrp="1"/>
          </p:cNvSpPr>
          <p:nvPr>
            <p:ph type="body" sz="half" idx="2"/>
          </p:nvPr>
        </p:nvSpPr>
        <p:spPr>
          <a:xfrm>
            <a:off x="583876" y="1165254"/>
            <a:ext cx="3777059" cy="2896948"/>
          </a:xfrm>
        </p:spPr>
        <p:txBody>
          <a:bodyPr>
            <a:normAutofit fontScale="92500" lnSpcReduction="20000"/>
          </a:bodyPr>
          <a:lstStyle/>
          <a:p>
            <a:pPr marL="171450" indent="-171450">
              <a:spcBef>
                <a:spcPts val="800"/>
              </a:spcBef>
              <a:buClr>
                <a:srgbClr val="FFFFFF"/>
              </a:buClr>
              <a:buFont typeface="Arial" panose="020B0604020202020204" pitchFamily="34" charset="0"/>
              <a:buChar char="•"/>
            </a:pPr>
            <a:r>
              <a:rPr lang="en-US" b="1" dirty="0"/>
              <a:t>Significant volumes of non-impacted/suspect waste generated by </a:t>
            </a:r>
            <a:r>
              <a:rPr lang="en-US" b="1" dirty="0" err="1"/>
              <a:t>D&amp;D</a:t>
            </a:r>
            <a:r>
              <a:rPr lang="en-US" b="1" dirty="0"/>
              <a:t> projects</a:t>
            </a:r>
          </a:p>
          <a:p>
            <a:pPr marL="171450" indent="-171450">
              <a:spcBef>
                <a:spcPts val="800"/>
              </a:spcBef>
              <a:buClr>
                <a:srgbClr val="FFFFFF"/>
              </a:buClr>
              <a:buFont typeface="Arial" panose="020B0604020202020204" pitchFamily="34" charset="0"/>
              <a:buChar char="•"/>
            </a:pPr>
            <a:r>
              <a:rPr lang="en-US" b="1" dirty="0"/>
              <a:t>Clive facility has a long history of managing this type of waste</a:t>
            </a:r>
          </a:p>
          <a:p>
            <a:pPr marL="171450" indent="-171450">
              <a:spcBef>
                <a:spcPts val="800"/>
              </a:spcBef>
              <a:buClr>
                <a:srgbClr val="FFFFFF"/>
              </a:buClr>
              <a:buFont typeface="Arial" panose="020B0604020202020204" pitchFamily="34" charset="0"/>
              <a:buChar char="•"/>
            </a:pPr>
            <a:r>
              <a:rPr lang="en-US" b="1" dirty="0"/>
              <a:t>Waste shipped to Clive must be Class A LLRW - screened to determine if it can be exempted from some of the controls w/o increasing risk to human health</a:t>
            </a:r>
          </a:p>
          <a:p>
            <a:pPr marL="171450" indent="-171450">
              <a:spcBef>
                <a:spcPts val="800"/>
              </a:spcBef>
              <a:buClr>
                <a:srgbClr val="FFFFFF"/>
              </a:buClr>
              <a:buFont typeface="Arial" panose="020B0604020202020204" pitchFamily="34" charset="0"/>
              <a:buChar char="•"/>
            </a:pPr>
            <a:r>
              <a:rPr lang="en-US" b="1" dirty="0"/>
              <a:t>Exemption is being evaluated by Utah Division of Waste Management and Radiation Control</a:t>
            </a:r>
          </a:p>
          <a:p>
            <a:pPr marL="171450" indent="-171450">
              <a:spcBef>
                <a:spcPts val="800"/>
              </a:spcBef>
              <a:buClr>
                <a:srgbClr val="FFFFFF"/>
              </a:buClr>
              <a:buFont typeface="Arial" panose="020B0604020202020204" pitchFamily="34" charset="0"/>
              <a:buChar char="•"/>
            </a:pPr>
            <a:r>
              <a:rPr lang="en-US" b="1" dirty="0"/>
              <a:t>Tracking and reporting to compacts will continue</a:t>
            </a:r>
          </a:p>
          <a:p>
            <a:pPr marL="171450" indent="-171450">
              <a:spcBef>
                <a:spcPts val="800"/>
              </a:spcBef>
              <a:buClr>
                <a:srgbClr val="FFFFFF"/>
              </a:buCl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4B95C81E-7ED5-4312-BC03-C73016B1E77C}"/>
              </a:ext>
            </a:extLst>
          </p:cNvPr>
          <p:cNvSpPr>
            <a:spLocks noGrp="1"/>
          </p:cNvSpPr>
          <p:nvPr>
            <p:ph type="sldNum" sz="quarter" idx="12"/>
          </p:nvPr>
        </p:nvSpPr>
        <p:spPr/>
        <p:txBody>
          <a:bodyPr/>
          <a:lstStyle/>
          <a:p>
            <a:fld id="{F83522AA-FC92-4C71-B3E8-E8495488A06B}" type="slidenum">
              <a:rPr lang="en-US" smtClean="0"/>
              <a:t>11</a:t>
            </a:fld>
            <a:endParaRPr lang="en-US"/>
          </a:p>
        </p:txBody>
      </p:sp>
      <p:sp>
        <p:nvSpPr>
          <p:cNvPr id="3" name="Title 2">
            <a:extLst>
              <a:ext uri="{FF2B5EF4-FFF2-40B4-BE49-F238E27FC236}">
                <a16:creationId xmlns:a16="http://schemas.microsoft.com/office/drawing/2014/main" id="{7B037F9C-0718-491B-A1AB-9C6C418EC9B2}"/>
              </a:ext>
            </a:extLst>
          </p:cNvPr>
          <p:cNvSpPr>
            <a:spLocks noGrp="1"/>
          </p:cNvSpPr>
          <p:nvPr>
            <p:ph type="title"/>
          </p:nvPr>
        </p:nvSpPr>
        <p:spPr/>
        <p:txBody>
          <a:bodyPr/>
          <a:lstStyle/>
          <a:p>
            <a:r>
              <a:rPr lang="en-US" dirty="0"/>
              <a:t>Exempted Waste Cell</a:t>
            </a:r>
          </a:p>
        </p:txBody>
      </p:sp>
      <p:grpSp>
        <p:nvGrpSpPr>
          <p:cNvPr id="32" name="Group 31">
            <a:extLst>
              <a:ext uri="{FF2B5EF4-FFF2-40B4-BE49-F238E27FC236}">
                <a16:creationId xmlns:a16="http://schemas.microsoft.com/office/drawing/2014/main" id="{139C846F-428F-41B8-B13D-8C281CD7FD13}"/>
              </a:ext>
            </a:extLst>
          </p:cNvPr>
          <p:cNvGrpSpPr/>
          <p:nvPr/>
        </p:nvGrpSpPr>
        <p:grpSpPr>
          <a:xfrm>
            <a:off x="4783067" y="1402440"/>
            <a:ext cx="4227759" cy="2477462"/>
            <a:chOff x="4949852" y="1833919"/>
            <a:chExt cx="7058260" cy="4136132"/>
          </a:xfrm>
        </p:grpSpPr>
        <p:pic>
          <p:nvPicPr>
            <p:cNvPr id="33" name="Picture 32">
              <a:extLst>
                <a:ext uri="{FF2B5EF4-FFF2-40B4-BE49-F238E27FC236}">
                  <a16:creationId xmlns:a16="http://schemas.microsoft.com/office/drawing/2014/main" id="{EA0F9D72-EFBA-4233-948F-8854975180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49852" y="1833919"/>
              <a:ext cx="7050703" cy="4136132"/>
            </a:xfrm>
            <a:prstGeom prst="rect">
              <a:avLst/>
            </a:prstGeom>
            <a:ln>
              <a:solidFill>
                <a:schemeClr val="tx1"/>
              </a:solidFill>
            </a:ln>
          </p:spPr>
        </p:pic>
        <p:sp>
          <p:nvSpPr>
            <p:cNvPr id="34" name="Freeform 8">
              <a:extLst>
                <a:ext uri="{FF2B5EF4-FFF2-40B4-BE49-F238E27FC236}">
                  <a16:creationId xmlns:a16="http://schemas.microsoft.com/office/drawing/2014/main" id="{96322D6D-1719-4095-AE77-A2C2ED24A5A5}"/>
                </a:ext>
              </a:extLst>
            </p:cNvPr>
            <p:cNvSpPr/>
            <p:nvPr/>
          </p:nvSpPr>
          <p:spPr>
            <a:xfrm>
              <a:off x="4949852" y="4783597"/>
              <a:ext cx="7058260" cy="937071"/>
            </a:xfrm>
            <a:custGeom>
              <a:avLst/>
              <a:gdLst>
                <a:gd name="connsiteX0" fmla="*/ 22671 w 7065818"/>
                <a:gd name="connsiteY0" fmla="*/ 340066 h 937071"/>
                <a:gd name="connsiteX1" fmla="*/ 385408 w 7065818"/>
                <a:gd name="connsiteY1" fmla="*/ 0 h 937071"/>
                <a:gd name="connsiteX2" fmla="*/ 5690440 w 7065818"/>
                <a:gd name="connsiteY2" fmla="*/ 0 h 937071"/>
                <a:gd name="connsiteX3" fmla="*/ 7065818 w 7065818"/>
                <a:gd name="connsiteY3" fmla="*/ 612119 h 937071"/>
                <a:gd name="connsiteX4" fmla="*/ 7065818 w 7065818"/>
                <a:gd name="connsiteY4" fmla="*/ 748145 h 937071"/>
                <a:gd name="connsiteX5" fmla="*/ 0 w 7065818"/>
                <a:gd name="connsiteY5" fmla="*/ 937071 h 937071"/>
                <a:gd name="connsiteX6" fmla="*/ 22671 w 7065818"/>
                <a:gd name="connsiteY6" fmla="*/ 340066 h 9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5818" h="937071">
                  <a:moveTo>
                    <a:pt x="22671" y="340066"/>
                  </a:moveTo>
                  <a:lnTo>
                    <a:pt x="385408" y="0"/>
                  </a:lnTo>
                  <a:lnTo>
                    <a:pt x="5690440" y="0"/>
                  </a:lnTo>
                  <a:lnTo>
                    <a:pt x="7065818" y="612119"/>
                  </a:lnTo>
                  <a:lnTo>
                    <a:pt x="7065818" y="748145"/>
                  </a:lnTo>
                  <a:lnTo>
                    <a:pt x="0" y="937071"/>
                  </a:lnTo>
                  <a:lnTo>
                    <a:pt x="22671" y="340066"/>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2512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DC0952-4ADD-4064-BFF9-AD482408AC9F}"/>
              </a:ext>
            </a:extLst>
          </p:cNvPr>
          <p:cNvSpPr>
            <a:spLocks noGrp="1"/>
          </p:cNvSpPr>
          <p:nvPr>
            <p:ph type="title"/>
          </p:nvPr>
        </p:nvSpPr>
        <p:spPr>
          <a:xfrm>
            <a:off x="0" y="0"/>
            <a:ext cx="7219950" cy="677437"/>
          </a:xfrm>
          <a:ln>
            <a:solidFill>
              <a:schemeClr val="accent1"/>
            </a:solidFill>
          </a:ln>
        </p:spPr>
        <p:txBody>
          <a:bodyPr>
            <a:normAutofit/>
          </a:bodyPr>
          <a:lstStyle/>
          <a:p>
            <a:r>
              <a:rPr lang="en-US" sz="3600" dirty="0"/>
              <a:t>Federal Cell Facility</a:t>
            </a:r>
          </a:p>
        </p:txBody>
      </p:sp>
      <p:sp>
        <p:nvSpPr>
          <p:cNvPr id="5" name="Slide Number Placeholder 4">
            <a:extLst>
              <a:ext uri="{FF2B5EF4-FFF2-40B4-BE49-F238E27FC236}">
                <a16:creationId xmlns:a16="http://schemas.microsoft.com/office/drawing/2014/main" id="{55430F62-75F2-47AD-86BF-43F9AA752AD0}"/>
              </a:ext>
            </a:extLst>
          </p:cNvPr>
          <p:cNvSpPr>
            <a:spLocks noGrp="1"/>
          </p:cNvSpPr>
          <p:nvPr>
            <p:ph type="sldNum" sz="quarter" idx="4294967295"/>
          </p:nvPr>
        </p:nvSpPr>
        <p:spPr>
          <a:xfrm>
            <a:off x="7086600" y="4767263"/>
            <a:ext cx="2057400" cy="274637"/>
          </a:xfrm>
        </p:spPr>
        <p:txBody>
          <a:bodyPr/>
          <a:lstStyle/>
          <a:p>
            <a:fld id="{F83522AA-FC92-4C71-B3E8-E8495488A06B}" type="slidenum">
              <a:rPr lang="en-US" smtClean="0"/>
              <a:t>12</a:t>
            </a:fld>
            <a:endParaRPr lang="en-US"/>
          </a:p>
        </p:txBody>
      </p:sp>
      <p:cxnSp>
        <p:nvCxnSpPr>
          <p:cNvPr id="4" name="Straight Arrow Connector 3">
            <a:extLst>
              <a:ext uri="{FF2B5EF4-FFF2-40B4-BE49-F238E27FC236}">
                <a16:creationId xmlns:a16="http://schemas.microsoft.com/office/drawing/2014/main" id="{689C4B24-D156-411E-8C87-0A2F3C421B39}"/>
              </a:ext>
            </a:extLst>
          </p:cNvPr>
          <p:cNvCxnSpPr>
            <a:cxnSpLocks/>
          </p:cNvCxnSpPr>
          <p:nvPr/>
        </p:nvCxnSpPr>
        <p:spPr>
          <a:xfrm>
            <a:off x="3200400" y="2058250"/>
            <a:ext cx="457200" cy="0"/>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cxnSp>
        <p:nvCxnSpPr>
          <p:cNvPr id="7" name="Straight Arrow Connector 6">
            <a:extLst>
              <a:ext uri="{FF2B5EF4-FFF2-40B4-BE49-F238E27FC236}">
                <a16:creationId xmlns:a16="http://schemas.microsoft.com/office/drawing/2014/main" id="{C08E54C6-D425-4BF5-83D8-9029EEDD2D0E}"/>
              </a:ext>
            </a:extLst>
          </p:cNvPr>
          <p:cNvCxnSpPr>
            <a:cxnSpLocks/>
          </p:cNvCxnSpPr>
          <p:nvPr/>
        </p:nvCxnSpPr>
        <p:spPr>
          <a:xfrm>
            <a:off x="4686300" y="1531676"/>
            <a:ext cx="0" cy="320154"/>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sp>
        <p:nvSpPr>
          <p:cNvPr id="8" name="Rectangle 7">
            <a:extLst>
              <a:ext uri="{FF2B5EF4-FFF2-40B4-BE49-F238E27FC236}">
                <a16:creationId xmlns:a16="http://schemas.microsoft.com/office/drawing/2014/main" id="{A8799BA6-1940-4406-875D-D2D4A9C7B579}"/>
              </a:ext>
            </a:extLst>
          </p:cNvPr>
          <p:cNvSpPr/>
          <p:nvPr/>
        </p:nvSpPr>
        <p:spPr>
          <a:xfrm>
            <a:off x="3657600" y="1885950"/>
            <a:ext cx="2057400" cy="446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19-3-103.7(3) </a:t>
            </a:r>
          </a:p>
        </p:txBody>
      </p:sp>
      <p:sp>
        <p:nvSpPr>
          <p:cNvPr id="9" name="Oval 8">
            <a:extLst>
              <a:ext uri="{FF2B5EF4-FFF2-40B4-BE49-F238E27FC236}">
                <a16:creationId xmlns:a16="http://schemas.microsoft.com/office/drawing/2014/main" id="{D43988D7-DDAC-4883-B9EF-5CBDEEA1A44C}"/>
              </a:ext>
            </a:extLst>
          </p:cNvPr>
          <p:cNvSpPr/>
          <p:nvPr/>
        </p:nvSpPr>
        <p:spPr>
          <a:xfrm>
            <a:off x="6172200" y="1791550"/>
            <a:ext cx="1600200" cy="533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t>Industry</a:t>
            </a:r>
          </a:p>
        </p:txBody>
      </p:sp>
      <p:sp>
        <p:nvSpPr>
          <p:cNvPr id="10" name="Oval 9">
            <a:extLst>
              <a:ext uri="{FF2B5EF4-FFF2-40B4-BE49-F238E27FC236}">
                <a16:creationId xmlns:a16="http://schemas.microsoft.com/office/drawing/2014/main" id="{AC1286C8-0225-4D59-A18B-A3AF9DE1DFE2}"/>
              </a:ext>
            </a:extLst>
          </p:cNvPr>
          <p:cNvSpPr/>
          <p:nvPr/>
        </p:nvSpPr>
        <p:spPr>
          <a:xfrm>
            <a:off x="3886200" y="971550"/>
            <a:ext cx="1600200" cy="533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t>Public</a:t>
            </a:r>
          </a:p>
        </p:txBody>
      </p:sp>
      <p:sp>
        <p:nvSpPr>
          <p:cNvPr id="11" name="Oval 10">
            <a:extLst>
              <a:ext uri="{FF2B5EF4-FFF2-40B4-BE49-F238E27FC236}">
                <a16:creationId xmlns:a16="http://schemas.microsoft.com/office/drawing/2014/main" id="{1CFD1FB7-CC53-4848-B860-5528E4739791}"/>
              </a:ext>
            </a:extLst>
          </p:cNvPr>
          <p:cNvSpPr/>
          <p:nvPr/>
        </p:nvSpPr>
        <p:spPr>
          <a:xfrm>
            <a:off x="3816824" y="2666142"/>
            <a:ext cx="1752600" cy="533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t>Regulators</a:t>
            </a:r>
          </a:p>
        </p:txBody>
      </p:sp>
      <p:sp>
        <p:nvSpPr>
          <p:cNvPr id="12" name="Oval 11">
            <a:extLst>
              <a:ext uri="{FF2B5EF4-FFF2-40B4-BE49-F238E27FC236}">
                <a16:creationId xmlns:a16="http://schemas.microsoft.com/office/drawing/2014/main" id="{E5C61471-E906-431B-B7FD-B7431E7E26DE}"/>
              </a:ext>
            </a:extLst>
          </p:cNvPr>
          <p:cNvSpPr/>
          <p:nvPr/>
        </p:nvSpPr>
        <p:spPr>
          <a:xfrm>
            <a:off x="1447800" y="1791550"/>
            <a:ext cx="1752600" cy="5334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t>Politicians</a:t>
            </a:r>
          </a:p>
        </p:txBody>
      </p:sp>
      <p:cxnSp>
        <p:nvCxnSpPr>
          <p:cNvPr id="13" name="Straight Arrow Connector 12">
            <a:extLst>
              <a:ext uri="{FF2B5EF4-FFF2-40B4-BE49-F238E27FC236}">
                <a16:creationId xmlns:a16="http://schemas.microsoft.com/office/drawing/2014/main" id="{25C867C5-46B8-482D-AD67-958A40FD4E2D}"/>
              </a:ext>
            </a:extLst>
          </p:cNvPr>
          <p:cNvCxnSpPr>
            <a:cxnSpLocks/>
            <a:endCxn id="8" idx="2"/>
          </p:cNvCxnSpPr>
          <p:nvPr/>
        </p:nvCxnSpPr>
        <p:spPr>
          <a:xfrm flipV="1">
            <a:off x="4686300" y="2332136"/>
            <a:ext cx="0" cy="332305"/>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cxnSp>
        <p:nvCxnSpPr>
          <p:cNvPr id="14" name="Straight Arrow Connector 13">
            <a:extLst>
              <a:ext uri="{FF2B5EF4-FFF2-40B4-BE49-F238E27FC236}">
                <a16:creationId xmlns:a16="http://schemas.microsoft.com/office/drawing/2014/main" id="{EA0330D3-CEF3-4103-96E5-FEB59B031A15}"/>
              </a:ext>
            </a:extLst>
          </p:cNvPr>
          <p:cNvCxnSpPr>
            <a:cxnSpLocks/>
          </p:cNvCxnSpPr>
          <p:nvPr/>
        </p:nvCxnSpPr>
        <p:spPr>
          <a:xfrm flipH="1">
            <a:off x="5715000" y="2055485"/>
            <a:ext cx="457200" cy="11061"/>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sp>
        <p:nvSpPr>
          <p:cNvPr id="15" name="Content Placeholder 2">
            <a:extLst>
              <a:ext uri="{FF2B5EF4-FFF2-40B4-BE49-F238E27FC236}">
                <a16:creationId xmlns:a16="http://schemas.microsoft.com/office/drawing/2014/main" id="{32D25D57-F159-4241-A236-1CA43CD2543F}"/>
              </a:ext>
            </a:extLst>
          </p:cNvPr>
          <p:cNvSpPr txBox="1">
            <a:spLocks/>
          </p:cNvSpPr>
          <p:nvPr/>
        </p:nvSpPr>
        <p:spPr>
          <a:xfrm>
            <a:off x="152400" y="3529780"/>
            <a:ext cx="8991600" cy="128433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rgbClr val="006EA0"/>
              </a:buClr>
              <a:buFont typeface="Arial" panose="020B0604020202020204" pitchFamily="34" charset="0"/>
              <a:buChar char="•"/>
              <a:defRPr sz="2100" kern="1200">
                <a:solidFill>
                  <a:srgbClr val="000000"/>
                </a:solidFill>
                <a:latin typeface="+mn-lt"/>
                <a:ea typeface="+mn-ea"/>
                <a:cs typeface="+mn-cs"/>
              </a:defRPr>
            </a:lvl1pPr>
            <a:lvl2pPr marL="514350" indent="-171450" algn="l" defTabSz="685800" rtl="0" eaLnBrk="1" latinLnBrk="0" hangingPunct="1">
              <a:lnSpc>
                <a:spcPct val="90000"/>
              </a:lnSpc>
              <a:spcBef>
                <a:spcPts val="375"/>
              </a:spcBef>
              <a:buClr>
                <a:srgbClr val="006EA0"/>
              </a:buClr>
              <a:buFont typeface="Arial" panose="020B0604020202020204" pitchFamily="34" charset="0"/>
              <a:buChar char="•"/>
              <a:defRPr sz="1800" kern="1200">
                <a:solidFill>
                  <a:srgbClr val="000000"/>
                </a:solidFill>
                <a:latin typeface="+mn-lt"/>
                <a:ea typeface="+mn-ea"/>
                <a:cs typeface="+mn-cs"/>
              </a:defRPr>
            </a:lvl2pPr>
            <a:lvl3pPr marL="857250" indent="-171450" algn="l" defTabSz="685800" rtl="0" eaLnBrk="1" latinLnBrk="0" hangingPunct="1">
              <a:lnSpc>
                <a:spcPct val="90000"/>
              </a:lnSpc>
              <a:spcBef>
                <a:spcPts val="375"/>
              </a:spcBef>
              <a:buClr>
                <a:srgbClr val="006EA0"/>
              </a:buClr>
              <a:buFont typeface="Arial" panose="020B0604020202020204" pitchFamily="34" charset="0"/>
              <a:buChar char="•"/>
              <a:defRPr sz="1500" kern="1200">
                <a:solidFill>
                  <a:srgbClr val="000000"/>
                </a:solidFill>
                <a:latin typeface="+mn-lt"/>
                <a:ea typeface="+mn-ea"/>
                <a:cs typeface="+mn-cs"/>
              </a:defRPr>
            </a:lvl3pPr>
            <a:lvl4pPr marL="1200150" indent="-171450" algn="l" defTabSz="685800" rtl="0" eaLnBrk="1" latinLnBrk="0" hangingPunct="1">
              <a:lnSpc>
                <a:spcPct val="90000"/>
              </a:lnSpc>
              <a:spcBef>
                <a:spcPts val="375"/>
              </a:spcBef>
              <a:buClr>
                <a:srgbClr val="006EA0"/>
              </a:buClr>
              <a:buFont typeface="Arial" panose="020B0604020202020204" pitchFamily="34" charset="0"/>
              <a:buChar char="•"/>
              <a:defRPr sz="1350" kern="1200">
                <a:solidFill>
                  <a:srgbClr val="000000"/>
                </a:solidFill>
                <a:latin typeface="+mn-lt"/>
                <a:ea typeface="+mn-ea"/>
                <a:cs typeface="+mn-cs"/>
              </a:defRPr>
            </a:lvl4pPr>
            <a:lvl5pPr marL="1543050" indent="-171450" algn="l" defTabSz="685800" rtl="0" eaLnBrk="1" latinLnBrk="0" hangingPunct="1">
              <a:lnSpc>
                <a:spcPct val="90000"/>
              </a:lnSpc>
              <a:spcBef>
                <a:spcPts val="375"/>
              </a:spcBef>
              <a:buClr>
                <a:srgbClr val="006EA0"/>
              </a:buClr>
              <a:buFont typeface="Arial" panose="020B0604020202020204" pitchFamily="34" charset="0"/>
              <a:buChar char="•"/>
              <a:defRPr sz="135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spcBef>
                <a:spcPts val="0"/>
              </a:spcBef>
              <a:buFont typeface="+mj-lt"/>
              <a:buAutoNum type="arabicPeriod"/>
            </a:pPr>
            <a:r>
              <a:rPr lang="en-US" sz="2400" b="1" kern="0" dirty="0">
                <a:latin typeface="Myriad Pro Light" panose="020B0403030403020204" charset="0"/>
              </a:rPr>
              <a:t>Site-specific Performance Assessment</a:t>
            </a:r>
          </a:p>
          <a:p>
            <a:pPr marL="457200" indent="-457200">
              <a:spcBef>
                <a:spcPts val="0"/>
              </a:spcBef>
              <a:buFont typeface="+mj-lt"/>
              <a:buAutoNum type="arabicPeriod"/>
            </a:pPr>
            <a:r>
              <a:rPr lang="en-US" sz="2400" b="1" kern="0" dirty="0">
                <a:latin typeface="Myriad Pro Light" panose="020B0403030403020204" charset="0"/>
              </a:rPr>
              <a:t>Designation of a Federal Cell Facility</a:t>
            </a:r>
          </a:p>
          <a:p>
            <a:pPr marL="457200" indent="-457200">
              <a:spcBef>
                <a:spcPts val="0"/>
              </a:spcBef>
              <a:buFont typeface="+mj-lt"/>
              <a:buAutoNum type="arabicPeriod"/>
            </a:pPr>
            <a:r>
              <a:rPr lang="en-US" sz="2400" b="1" kern="0" dirty="0">
                <a:latin typeface="Myriad Pro Light" panose="020B0403030403020204" charset="0"/>
              </a:rPr>
              <a:t>Perpetual stewardship agreement with DOE</a:t>
            </a:r>
          </a:p>
        </p:txBody>
      </p:sp>
    </p:spTree>
    <p:extLst>
      <p:ext uri="{BB962C8B-B14F-4D97-AF65-F5344CB8AC3E}">
        <p14:creationId xmlns:p14="http://schemas.microsoft.com/office/powerpoint/2010/main" val="3103063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3E9FA8-2A03-4159-8B9C-75764FB398CA}"/>
              </a:ext>
            </a:extLst>
          </p:cNvPr>
          <p:cNvSpPr>
            <a:spLocks noGrp="1"/>
          </p:cNvSpPr>
          <p:nvPr>
            <p:ph type="title"/>
          </p:nvPr>
        </p:nvSpPr>
        <p:spPr/>
        <p:txBody>
          <a:bodyPr/>
          <a:lstStyle/>
          <a:p>
            <a:r>
              <a:rPr lang="en-US" dirty="0"/>
              <a:t>Sealed Source Disposal</a:t>
            </a:r>
          </a:p>
        </p:txBody>
      </p:sp>
      <p:sp>
        <p:nvSpPr>
          <p:cNvPr id="7" name="Content Placeholder 6">
            <a:extLst>
              <a:ext uri="{FF2B5EF4-FFF2-40B4-BE49-F238E27FC236}">
                <a16:creationId xmlns:a16="http://schemas.microsoft.com/office/drawing/2014/main" id="{6F630F59-6BDA-42F0-88CE-242B81D33126}"/>
              </a:ext>
            </a:extLst>
          </p:cNvPr>
          <p:cNvSpPr>
            <a:spLocks noGrp="1"/>
          </p:cNvSpPr>
          <p:nvPr>
            <p:ph idx="1"/>
          </p:nvPr>
        </p:nvSpPr>
        <p:spPr>
          <a:xfrm>
            <a:off x="4052186" y="1130604"/>
            <a:ext cx="4883458" cy="3385849"/>
          </a:xfrm>
        </p:spPr>
        <p:txBody>
          <a:bodyPr>
            <a:noAutofit/>
          </a:bodyPr>
          <a:lstStyle/>
          <a:p>
            <a:pPr>
              <a:lnSpc>
                <a:spcPct val="110000"/>
              </a:lnSpc>
              <a:spcBef>
                <a:spcPts val="1800"/>
              </a:spcBef>
            </a:pPr>
            <a:r>
              <a:rPr lang="en-US" sz="1800" b="1" dirty="0"/>
              <a:t>2013 Joint effort with </a:t>
            </a:r>
            <a:r>
              <a:rPr lang="en-US" sz="1800" b="1" dirty="0" err="1"/>
              <a:t>CRCPD</a:t>
            </a:r>
            <a:r>
              <a:rPr lang="en-US" sz="1800" b="1" dirty="0"/>
              <a:t> and State of Utah </a:t>
            </a:r>
          </a:p>
          <a:p>
            <a:pPr>
              <a:lnSpc>
                <a:spcPct val="110000"/>
              </a:lnSpc>
              <a:spcBef>
                <a:spcPts val="1800"/>
              </a:spcBef>
            </a:pPr>
            <a:r>
              <a:rPr lang="en-US" sz="1800" b="1" dirty="0"/>
              <a:t>License exemptions granted for disposal of Class A sealed sources on a per-source basis</a:t>
            </a:r>
          </a:p>
          <a:p>
            <a:pPr>
              <a:lnSpc>
                <a:spcPct val="110000"/>
              </a:lnSpc>
              <a:spcBef>
                <a:spcPts val="1800"/>
              </a:spcBef>
            </a:pPr>
            <a:r>
              <a:rPr lang="en-US" sz="1800" b="1" dirty="0"/>
              <a:t>Received and managed 41,190 sealed sources between 2013 and 2015</a:t>
            </a:r>
          </a:p>
          <a:p>
            <a:pPr>
              <a:lnSpc>
                <a:spcPct val="110000"/>
              </a:lnSpc>
              <a:spcBef>
                <a:spcPts val="1800"/>
              </a:spcBef>
            </a:pPr>
            <a:r>
              <a:rPr lang="en-US" sz="1800" b="1" dirty="0"/>
              <a:t>2020 permanent license amendment requested and is under consideration</a:t>
            </a:r>
          </a:p>
        </p:txBody>
      </p:sp>
      <p:sp>
        <p:nvSpPr>
          <p:cNvPr id="5" name="Slide Number Placeholder 4">
            <a:extLst>
              <a:ext uri="{FF2B5EF4-FFF2-40B4-BE49-F238E27FC236}">
                <a16:creationId xmlns:a16="http://schemas.microsoft.com/office/drawing/2014/main" id="{F8600C5E-90FF-4266-A712-10385C3AF5B0}"/>
              </a:ext>
            </a:extLst>
          </p:cNvPr>
          <p:cNvSpPr>
            <a:spLocks noGrp="1"/>
          </p:cNvSpPr>
          <p:nvPr>
            <p:ph type="sldNum" sz="quarter" idx="4294967295"/>
          </p:nvPr>
        </p:nvSpPr>
        <p:spPr>
          <a:xfrm>
            <a:off x="7086600" y="4767263"/>
            <a:ext cx="2057400" cy="274637"/>
          </a:xfrm>
        </p:spPr>
        <p:txBody>
          <a:bodyPr/>
          <a:lstStyle/>
          <a:p>
            <a:fld id="{F83522AA-FC92-4C71-B3E8-E8495488A06B}" type="slidenum">
              <a:rPr lang="en-US" smtClean="0"/>
              <a:t>13</a:t>
            </a:fld>
            <a:endParaRPr lang="en-US"/>
          </a:p>
        </p:txBody>
      </p:sp>
      <p:pic>
        <p:nvPicPr>
          <p:cNvPr id="9" name="Picture 2">
            <a:extLst>
              <a:ext uri="{FF2B5EF4-FFF2-40B4-BE49-F238E27FC236}">
                <a16:creationId xmlns:a16="http://schemas.microsoft.com/office/drawing/2014/main" id="{E735BB4C-64B5-4C26-A47A-B0C4420D0E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8083" y="1166879"/>
            <a:ext cx="3777279" cy="1695735"/>
          </a:xfrm>
          <a:prstGeom prst="rect">
            <a:avLst/>
          </a:prstGeom>
          <a:noFill/>
          <a:ln w="38100">
            <a:solidFill>
              <a:schemeClr val="tx1"/>
            </a:solidFill>
            <a:miter lim="800000"/>
            <a:headEnd/>
            <a:tailEnd/>
          </a:ln>
          <a:effectLst/>
        </p:spPr>
      </p:pic>
      <p:pic>
        <p:nvPicPr>
          <p:cNvPr id="10" name="Picture 2" descr="C:\Users\smccandless\Desktop\P1250277.jpg">
            <a:extLst>
              <a:ext uri="{FF2B5EF4-FFF2-40B4-BE49-F238E27FC236}">
                <a16:creationId xmlns:a16="http://schemas.microsoft.com/office/drawing/2014/main" id="{7DEA6A57-335A-4D1F-9951-5E05EDC0761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8083" y="3036619"/>
            <a:ext cx="3810923" cy="1479834"/>
          </a:xfrm>
          <a:prstGeom prst="rect">
            <a:avLst/>
          </a:prstGeom>
          <a:noFill/>
          <a:ln w="38100">
            <a:solidFill>
              <a:schemeClr val="tx1"/>
            </a:solidFill>
          </a:ln>
        </p:spPr>
      </p:pic>
    </p:spTree>
    <p:extLst>
      <p:ext uri="{BB962C8B-B14F-4D97-AF65-F5344CB8AC3E}">
        <p14:creationId xmlns:p14="http://schemas.microsoft.com/office/powerpoint/2010/main" val="2591805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27956BC-140E-4F01-9185-546AC0052D17}"/>
              </a:ext>
            </a:extLst>
          </p:cNvPr>
          <p:cNvSpPr>
            <a:spLocks noGrp="1"/>
          </p:cNvSpPr>
          <p:nvPr>
            <p:ph type="title"/>
          </p:nvPr>
        </p:nvSpPr>
        <p:spPr/>
        <p:txBody>
          <a:bodyPr/>
          <a:lstStyle/>
          <a:p>
            <a:r>
              <a:rPr lang="en-US" dirty="0"/>
              <a:t>Capital Improvements</a:t>
            </a:r>
          </a:p>
        </p:txBody>
      </p:sp>
      <p:sp>
        <p:nvSpPr>
          <p:cNvPr id="5" name="Slide Number Placeholder 4">
            <a:extLst>
              <a:ext uri="{FF2B5EF4-FFF2-40B4-BE49-F238E27FC236}">
                <a16:creationId xmlns:a16="http://schemas.microsoft.com/office/drawing/2014/main" id="{92E9A715-EAD0-4E02-B178-2A5EE99563AD}"/>
              </a:ext>
            </a:extLst>
          </p:cNvPr>
          <p:cNvSpPr>
            <a:spLocks noGrp="1"/>
          </p:cNvSpPr>
          <p:nvPr>
            <p:ph type="sldNum" sz="quarter" idx="4294967295"/>
          </p:nvPr>
        </p:nvSpPr>
        <p:spPr>
          <a:xfrm>
            <a:off x="7086600" y="4767263"/>
            <a:ext cx="2057400" cy="274637"/>
          </a:xfrm>
        </p:spPr>
        <p:txBody>
          <a:bodyPr/>
          <a:lstStyle/>
          <a:p>
            <a:fld id="{F83522AA-FC92-4C71-B3E8-E8495488A06B}" type="slidenum">
              <a:rPr lang="en-US" smtClean="0"/>
              <a:t>14</a:t>
            </a:fld>
            <a:endParaRPr lang="en-US"/>
          </a:p>
        </p:txBody>
      </p:sp>
      <p:pic>
        <p:nvPicPr>
          <p:cNvPr id="3" name="Picture 2">
            <a:extLst>
              <a:ext uri="{FF2B5EF4-FFF2-40B4-BE49-F238E27FC236}">
                <a16:creationId xmlns:a16="http://schemas.microsoft.com/office/drawing/2014/main" id="{63725B55-0C2E-42E5-8000-AFEA959BAA14}"/>
              </a:ext>
            </a:extLst>
          </p:cNvPr>
          <p:cNvPicPr>
            <a:picLocks noChangeAspect="1"/>
          </p:cNvPicPr>
          <p:nvPr/>
        </p:nvPicPr>
        <p:blipFill>
          <a:blip r:embed="rId2"/>
          <a:stretch>
            <a:fillRect/>
          </a:stretch>
        </p:blipFill>
        <p:spPr>
          <a:xfrm>
            <a:off x="137769" y="1198843"/>
            <a:ext cx="5678080" cy="3162763"/>
          </a:xfrm>
          <a:prstGeom prst="rect">
            <a:avLst/>
          </a:prstGeom>
        </p:spPr>
      </p:pic>
      <p:sp>
        <p:nvSpPr>
          <p:cNvPr id="7" name="Content Placeholder 6">
            <a:extLst>
              <a:ext uri="{FF2B5EF4-FFF2-40B4-BE49-F238E27FC236}">
                <a16:creationId xmlns:a16="http://schemas.microsoft.com/office/drawing/2014/main" id="{55AD6042-8CC9-4040-B225-394213A9B55C}"/>
              </a:ext>
            </a:extLst>
          </p:cNvPr>
          <p:cNvSpPr>
            <a:spLocks noGrp="1"/>
          </p:cNvSpPr>
          <p:nvPr>
            <p:ph idx="1"/>
          </p:nvPr>
        </p:nvSpPr>
        <p:spPr>
          <a:xfrm>
            <a:off x="5815848" y="1198845"/>
            <a:ext cx="3119795" cy="3162762"/>
          </a:xfrm>
        </p:spPr>
        <p:txBody>
          <a:bodyPr>
            <a:normAutofit fontScale="92500" lnSpcReduction="10000"/>
          </a:bodyPr>
          <a:lstStyle/>
          <a:p>
            <a:pPr>
              <a:spcAft>
                <a:spcPts val="1200"/>
              </a:spcAft>
            </a:pPr>
            <a:r>
              <a:rPr lang="en-US" sz="1800" b="1" dirty="0"/>
              <a:t>East Side Rotary</a:t>
            </a:r>
          </a:p>
          <a:p>
            <a:pPr>
              <a:spcAft>
                <a:spcPts val="1200"/>
              </a:spcAft>
            </a:pPr>
            <a:r>
              <a:rPr lang="en-US" sz="1800" b="1" dirty="0"/>
              <a:t>Railyard Maintenance and Storage Facility</a:t>
            </a:r>
          </a:p>
          <a:p>
            <a:pPr>
              <a:spcAft>
                <a:spcPts val="1200"/>
              </a:spcAft>
            </a:pPr>
            <a:r>
              <a:rPr lang="en-US" sz="1800" b="1" dirty="0"/>
              <a:t>Mobile equipment fleet upgrades</a:t>
            </a:r>
          </a:p>
          <a:p>
            <a:pPr>
              <a:spcAft>
                <a:spcPts val="1200"/>
              </a:spcAft>
            </a:pPr>
            <a:r>
              <a:rPr lang="en-US" sz="1800" b="1" dirty="0"/>
              <a:t>Evaporative storage expansion</a:t>
            </a:r>
          </a:p>
          <a:p>
            <a:pPr>
              <a:spcAft>
                <a:spcPts val="1200"/>
              </a:spcAft>
            </a:pPr>
            <a:r>
              <a:rPr lang="en-US" sz="1800" b="1" dirty="0"/>
              <a:t>Operational safety enhancements</a:t>
            </a:r>
          </a:p>
        </p:txBody>
      </p:sp>
    </p:spTree>
    <p:extLst>
      <p:ext uri="{BB962C8B-B14F-4D97-AF65-F5344CB8AC3E}">
        <p14:creationId xmlns:p14="http://schemas.microsoft.com/office/powerpoint/2010/main" val="406626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27956BC-140E-4F01-9185-546AC0052D17}"/>
              </a:ext>
            </a:extLst>
          </p:cNvPr>
          <p:cNvSpPr>
            <a:spLocks noGrp="1"/>
          </p:cNvSpPr>
          <p:nvPr>
            <p:ph type="title"/>
          </p:nvPr>
        </p:nvSpPr>
        <p:spPr/>
        <p:txBody>
          <a:bodyPr/>
          <a:lstStyle/>
          <a:p>
            <a:r>
              <a:rPr lang="en-US" dirty="0"/>
              <a:t>Ample Capacity</a:t>
            </a:r>
          </a:p>
        </p:txBody>
      </p:sp>
      <p:sp>
        <p:nvSpPr>
          <p:cNvPr id="5" name="Slide Number Placeholder 4">
            <a:extLst>
              <a:ext uri="{FF2B5EF4-FFF2-40B4-BE49-F238E27FC236}">
                <a16:creationId xmlns:a16="http://schemas.microsoft.com/office/drawing/2014/main" id="{92E9A715-EAD0-4E02-B178-2A5EE99563AD}"/>
              </a:ext>
            </a:extLst>
          </p:cNvPr>
          <p:cNvSpPr>
            <a:spLocks noGrp="1"/>
          </p:cNvSpPr>
          <p:nvPr>
            <p:ph type="sldNum" sz="quarter" idx="4294967295"/>
          </p:nvPr>
        </p:nvSpPr>
        <p:spPr>
          <a:xfrm>
            <a:off x="7086600" y="4767263"/>
            <a:ext cx="2057400" cy="274637"/>
          </a:xfrm>
        </p:spPr>
        <p:txBody>
          <a:bodyPr/>
          <a:lstStyle/>
          <a:p>
            <a:fld id="{F83522AA-FC92-4C71-B3E8-E8495488A06B}" type="slidenum">
              <a:rPr lang="en-US" smtClean="0"/>
              <a:t>15</a:t>
            </a:fld>
            <a:endParaRPr lang="en-US"/>
          </a:p>
        </p:txBody>
      </p:sp>
      <p:sp>
        <p:nvSpPr>
          <p:cNvPr id="28" name="Slide Number Placeholder 9">
            <a:extLst>
              <a:ext uri="{FF2B5EF4-FFF2-40B4-BE49-F238E27FC236}">
                <a16:creationId xmlns:a16="http://schemas.microsoft.com/office/drawing/2014/main" id="{33D392C9-245A-4559-B33E-E68ECDFFB2BB}"/>
              </a:ext>
            </a:extLst>
          </p:cNvPr>
          <p:cNvSpPr txBox="1">
            <a:spLocks/>
          </p:cNvSpPr>
          <p:nvPr/>
        </p:nvSpPr>
        <p:spPr bwMode="auto">
          <a:xfrm>
            <a:off x="1299203" y="4948467"/>
            <a:ext cx="1778000" cy="304271"/>
          </a:xfrm>
          <a:prstGeom prst="rect">
            <a:avLst/>
          </a:prstGeom>
          <a:ln>
            <a:miter lim="800000"/>
            <a:headEnd/>
            <a:tailEnd/>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2B294C7A-38EB-4F7B-A245-D65F20C1C7B7}" type="slidenum">
              <a:rPr lang="en-US" smtClean="0">
                <a:solidFill>
                  <a:schemeClr val="bg1"/>
                </a:solidFill>
              </a:rPr>
              <a:pPr>
                <a:defRPr/>
              </a:pPr>
              <a:t>15</a:t>
            </a:fld>
            <a:endParaRPr lang="en-US">
              <a:solidFill>
                <a:schemeClr val="bg1"/>
              </a:solidFill>
            </a:endParaRPr>
          </a:p>
        </p:txBody>
      </p:sp>
      <p:pic>
        <p:nvPicPr>
          <p:cNvPr id="29" name="Picture 4" descr="C:\Users\vcrogers\Desktop\New folder\0801-G01(4) SITE.wmf">
            <a:extLst>
              <a:ext uri="{FF2B5EF4-FFF2-40B4-BE49-F238E27FC236}">
                <a16:creationId xmlns:a16="http://schemas.microsoft.com/office/drawing/2014/main" id="{7D157D6A-4E45-446D-A80A-F77F0994B8D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2442641" y="-4972"/>
            <a:ext cx="4301248" cy="6350000"/>
          </a:xfrm>
          <a:prstGeom prst="rect">
            <a:avLst/>
          </a:prstGeom>
          <a:noFill/>
          <a:extLst>
            <a:ext uri="{909E8E84-426E-40DD-AFC4-6F175D3DCCD1}">
              <a14:hiddenFill xmlns:a14="http://schemas.microsoft.com/office/drawing/2010/main">
                <a:solidFill>
                  <a:srgbClr val="FFFFFF"/>
                </a:solidFill>
              </a14:hiddenFill>
            </a:ext>
          </a:extLst>
        </p:spPr>
      </p:pic>
      <p:sp>
        <p:nvSpPr>
          <p:cNvPr id="30" name="Right Arrow 3">
            <a:extLst>
              <a:ext uri="{FF2B5EF4-FFF2-40B4-BE49-F238E27FC236}">
                <a16:creationId xmlns:a16="http://schemas.microsoft.com/office/drawing/2014/main" id="{0D08455D-7582-4CFF-ABBF-9063BB7CE8AE}"/>
              </a:ext>
            </a:extLst>
          </p:cNvPr>
          <p:cNvSpPr/>
          <p:nvPr/>
        </p:nvSpPr>
        <p:spPr>
          <a:xfrm>
            <a:off x="7641265" y="4177652"/>
            <a:ext cx="838200"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17" dirty="0"/>
              <a:t>North</a:t>
            </a:r>
          </a:p>
        </p:txBody>
      </p:sp>
      <p:sp>
        <p:nvSpPr>
          <p:cNvPr id="31" name="Rectangle 30">
            <a:extLst>
              <a:ext uri="{FF2B5EF4-FFF2-40B4-BE49-F238E27FC236}">
                <a16:creationId xmlns:a16="http://schemas.microsoft.com/office/drawing/2014/main" id="{E551DDBB-3CB2-47C8-A8DB-9662C2019D72}"/>
              </a:ext>
            </a:extLst>
          </p:cNvPr>
          <p:cNvSpPr/>
          <p:nvPr/>
        </p:nvSpPr>
        <p:spPr>
          <a:xfrm>
            <a:off x="3831265" y="1832124"/>
            <a:ext cx="1143000" cy="1079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dirty="0"/>
              <a:t>Class A West</a:t>
            </a:r>
          </a:p>
          <a:p>
            <a:pPr algn="ctr"/>
            <a:r>
              <a:rPr lang="en-US" sz="1100" dirty="0"/>
              <a:t>(3,374,858 yd</a:t>
            </a:r>
            <a:r>
              <a:rPr lang="en-US" sz="1100" baseline="30000" dirty="0"/>
              <a:t>3</a:t>
            </a:r>
            <a:r>
              <a:rPr lang="en-US" sz="1100" dirty="0"/>
              <a:t>)</a:t>
            </a:r>
          </a:p>
        </p:txBody>
      </p:sp>
      <p:sp>
        <p:nvSpPr>
          <p:cNvPr id="32" name="Rectangle 31">
            <a:extLst>
              <a:ext uri="{FF2B5EF4-FFF2-40B4-BE49-F238E27FC236}">
                <a16:creationId xmlns:a16="http://schemas.microsoft.com/office/drawing/2014/main" id="{B57F762B-A89E-4C26-8DD5-1A528311187E}"/>
              </a:ext>
            </a:extLst>
          </p:cNvPr>
          <p:cNvSpPr/>
          <p:nvPr/>
        </p:nvSpPr>
        <p:spPr>
          <a:xfrm>
            <a:off x="2855158" y="3642503"/>
            <a:ext cx="1166607" cy="3402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67" b="1" dirty="0"/>
              <a:t>Mixed Waste</a:t>
            </a:r>
          </a:p>
          <a:p>
            <a:pPr algn="ctr"/>
            <a:r>
              <a:rPr lang="en-US" sz="1100" dirty="0"/>
              <a:t>(347,475 yd</a:t>
            </a:r>
            <a:r>
              <a:rPr lang="en-US" sz="1100" baseline="30000" dirty="0"/>
              <a:t>3</a:t>
            </a:r>
            <a:r>
              <a:rPr lang="en-US" sz="1100" dirty="0"/>
              <a:t>)</a:t>
            </a:r>
          </a:p>
        </p:txBody>
      </p:sp>
      <p:sp>
        <p:nvSpPr>
          <p:cNvPr id="33" name="Rectangle 32">
            <a:extLst>
              <a:ext uri="{FF2B5EF4-FFF2-40B4-BE49-F238E27FC236}">
                <a16:creationId xmlns:a16="http://schemas.microsoft.com/office/drawing/2014/main" id="{61C1E1E6-2729-42B9-802A-C1B33274F38F}"/>
              </a:ext>
            </a:extLst>
          </p:cNvPr>
          <p:cNvSpPr/>
          <p:nvPr/>
        </p:nvSpPr>
        <p:spPr>
          <a:xfrm>
            <a:off x="2863096" y="2585737"/>
            <a:ext cx="841169" cy="32588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700" b="1" dirty="0"/>
              <a:t>11e.(2)</a:t>
            </a:r>
          </a:p>
          <a:p>
            <a:pPr algn="ctr"/>
            <a:r>
              <a:rPr lang="en-US" sz="700" dirty="0"/>
              <a:t>(2,120 yd</a:t>
            </a:r>
            <a:r>
              <a:rPr lang="en-US" sz="700" baseline="30000" dirty="0"/>
              <a:t>3</a:t>
            </a:r>
            <a:r>
              <a:rPr lang="en-US" sz="700" dirty="0"/>
              <a:t>)</a:t>
            </a:r>
          </a:p>
        </p:txBody>
      </p:sp>
      <p:sp>
        <p:nvSpPr>
          <p:cNvPr id="34" name="Rectangle 33">
            <a:extLst>
              <a:ext uri="{FF2B5EF4-FFF2-40B4-BE49-F238E27FC236}">
                <a16:creationId xmlns:a16="http://schemas.microsoft.com/office/drawing/2014/main" id="{590F9CC4-1541-4117-AE20-59AFBDA7E06B}"/>
              </a:ext>
            </a:extLst>
          </p:cNvPr>
          <p:cNvSpPr/>
          <p:nvPr/>
        </p:nvSpPr>
        <p:spPr>
          <a:xfrm>
            <a:off x="2863096" y="1832124"/>
            <a:ext cx="841169" cy="72926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67" b="1" dirty="0"/>
              <a:t>Federal</a:t>
            </a:r>
          </a:p>
          <a:p>
            <a:pPr algn="ctr"/>
            <a:r>
              <a:rPr lang="en-US" sz="1167" b="1" dirty="0"/>
              <a:t>Cell</a:t>
            </a:r>
          </a:p>
        </p:txBody>
      </p:sp>
      <p:sp>
        <p:nvSpPr>
          <p:cNvPr id="35" name="Rectangle 34">
            <a:extLst>
              <a:ext uri="{FF2B5EF4-FFF2-40B4-BE49-F238E27FC236}">
                <a16:creationId xmlns:a16="http://schemas.microsoft.com/office/drawing/2014/main" id="{4C73B6ED-010C-48EE-995F-BC05BFFD9E4C}"/>
              </a:ext>
            </a:extLst>
          </p:cNvPr>
          <p:cNvSpPr/>
          <p:nvPr/>
        </p:nvSpPr>
        <p:spPr>
          <a:xfrm>
            <a:off x="2863096" y="2999910"/>
            <a:ext cx="825500" cy="53832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67" b="1" dirty="0" err="1"/>
              <a:t>LARW</a:t>
            </a:r>
            <a:endParaRPr lang="en-US" sz="1167" b="1" dirty="0"/>
          </a:p>
          <a:p>
            <a:pPr algn="ctr"/>
            <a:r>
              <a:rPr lang="en-US" sz="1167" dirty="0"/>
              <a:t>(closed)</a:t>
            </a:r>
          </a:p>
        </p:txBody>
      </p:sp>
      <p:sp>
        <p:nvSpPr>
          <p:cNvPr id="36" name="Rectangle 35">
            <a:extLst>
              <a:ext uri="{FF2B5EF4-FFF2-40B4-BE49-F238E27FC236}">
                <a16:creationId xmlns:a16="http://schemas.microsoft.com/office/drawing/2014/main" id="{385B3240-7D56-40B1-9E57-64FDB7B43A20}"/>
              </a:ext>
            </a:extLst>
          </p:cNvPr>
          <p:cNvSpPr/>
          <p:nvPr/>
        </p:nvSpPr>
        <p:spPr>
          <a:xfrm>
            <a:off x="3831265" y="2999910"/>
            <a:ext cx="1143000" cy="53832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167" b="1" dirty="0"/>
              <a:t>VITRO</a:t>
            </a:r>
          </a:p>
          <a:p>
            <a:pPr algn="ctr"/>
            <a:r>
              <a:rPr lang="en-US" sz="1167" dirty="0"/>
              <a:t>(closed)</a:t>
            </a:r>
          </a:p>
        </p:txBody>
      </p:sp>
      <p:sp>
        <p:nvSpPr>
          <p:cNvPr id="37" name="Rectangle 36">
            <a:extLst>
              <a:ext uri="{FF2B5EF4-FFF2-40B4-BE49-F238E27FC236}">
                <a16:creationId xmlns:a16="http://schemas.microsoft.com/office/drawing/2014/main" id="{AF69BE0E-B9D9-462F-8972-9A5AC73704ED}"/>
              </a:ext>
            </a:extLst>
          </p:cNvPr>
          <p:cNvSpPr/>
          <p:nvPr/>
        </p:nvSpPr>
        <p:spPr>
          <a:xfrm>
            <a:off x="1583112" y="1832123"/>
            <a:ext cx="1152984" cy="2150614"/>
          </a:xfrm>
          <a:prstGeom prst="rect">
            <a:avLst/>
          </a:prstGeom>
          <a:solidFill>
            <a:schemeClr val="bg2">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67" b="1" dirty="0"/>
              <a:t>Exempted Waste</a:t>
            </a:r>
          </a:p>
          <a:p>
            <a:pPr algn="ctr"/>
            <a:r>
              <a:rPr lang="en-US" sz="1167" b="1" dirty="0"/>
              <a:t>Cell</a:t>
            </a:r>
          </a:p>
        </p:txBody>
      </p:sp>
      <p:sp>
        <p:nvSpPr>
          <p:cNvPr id="38" name="Rectangle 37">
            <a:extLst>
              <a:ext uri="{FF2B5EF4-FFF2-40B4-BE49-F238E27FC236}">
                <a16:creationId xmlns:a16="http://schemas.microsoft.com/office/drawing/2014/main" id="{2235D0DF-3F65-4048-8F0C-5FCC0508CFA8}"/>
              </a:ext>
            </a:extLst>
          </p:cNvPr>
          <p:cNvSpPr/>
          <p:nvPr/>
        </p:nvSpPr>
        <p:spPr>
          <a:xfrm>
            <a:off x="5279065" y="1832123"/>
            <a:ext cx="2209800" cy="2150614"/>
          </a:xfrm>
          <a:prstGeom prst="rect">
            <a:avLst/>
          </a:prstGeom>
          <a:solidFill>
            <a:schemeClr val="accent5">
              <a:lumMod val="75000"/>
            </a:schemeClr>
          </a:solidFill>
          <a:ln>
            <a:solidFill>
              <a:schemeClr val="accent5">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67" b="1" dirty="0"/>
              <a:t>Rail Yard</a:t>
            </a:r>
          </a:p>
          <a:p>
            <a:pPr algn="ctr"/>
            <a:r>
              <a:rPr lang="en-US" sz="1167" b="1" dirty="0"/>
              <a:t>Facility</a:t>
            </a:r>
          </a:p>
        </p:txBody>
      </p:sp>
      <p:sp>
        <p:nvSpPr>
          <p:cNvPr id="2" name="Rectangle 1">
            <a:extLst>
              <a:ext uri="{FF2B5EF4-FFF2-40B4-BE49-F238E27FC236}">
                <a16:creationId xmlns:a16="http://schemas.microsoft.com/office/drawing/2014/main" id="{B58543F8-55E1-4E21-AD88-5A6AAC864A0A}"/>
              </a:ext>
            </a:extLst>
          </p:cNvPr>
          <p:cNvSpPr/>
          <p:nvPr/>
        </p:nvSpPr>
        <p:spPr>
          <a:xfrm>
            <a:off x="4474896" y="3642503"/>
            <a:ext cx="524769" cy="34023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err="1">
                <a:solidFill>
                  <a:schemeClr val="bg1">
                    <a:lumMod val="10000"/>
                  </a:schemeClr>
                </a:solidFill>
              </a:rPr>
              <a:t>ESR</a:t>
            </a:r>
            <a:endParaRPr lang="en-US" sz="900" b="1" dirty="0">
              <a:solidFill>
                <a:schemeClr val="bg1">
                  <a:lumMod val="10000"/>
                </a:schemeClr>
              </a:solidFill>
            </a:endParaRPr>
          </a:p>
        </p:txBody>
      </p:sp>
    </p:spTree>
    <p:extLst>
      <p:ext uri="{BB962C8B-B14F-4D97-AF65-F5344CB8AC3E}">
        <p14:creationId xmlns:p14="http://schemas.microsoft.com/office/powerpoint/2010/main" val="3886657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3E9FA8-2A03-4159-8B9C-75764FB398CA}"/>
              </a:ext>
            </a:extLst>
          </p:cNvPr>
          <p:cNvSpPr>
            <a:spLocks noGrp="1"/>
          </p:cNvSpPr>
          <p:nvPr>
            <p:ph type="title"/>
          </p:nvPr>
        </p:nvSpPr>
        <p:spPr/>
        <p:txBody>
          <a:bodyPr/>
          <a:lstStyle/>
          <a:p>
            <a:r>
              <a:rPr lang="en-US" dirty="0"/>
              <a:t>Significant </a:t>
            </a:r>
            <a:r>
              <a:rPr lang="en-US" dirty="0" err="1"/>
              <a:t>D&amp;D</a:t>
            </a:r>
            <a:r>
              <a:rPr lang="en-US" dirty="0"/>
              <a:t> Pipeline</a:t>
            </a:r>
          </a:p>
        </p:txBody>
      </p:sp>
      <p:sp>
        <p:nvSpPr>
          <p:cNvPr id="5" name="Slide Number Placeholder 4">
            <a:extLst>
              <a:ext uri="{FF2B5EF4-FFF2-40B4-BE49-F238E27FC236}">
                <a16:creationId xmlns:a16="http://schemas.microsoft.com/office/drawing/2014/main" id="{F8600C5E-90FF-4266-A712-10385C3AF5B0}"/>
              </a:ext>
            </a:extLst>
          </p:cNvPr>
          <p:cNvSpPr>
            <a:spLocks noGrp="1"/>
          </p:cNvSpPr>
          <p:nvPr>
            <p:ph type="sldNum" sz="quarter" idx="4294967295"/>
          </p:nvPr>
        </p:nvSpPr>
        <p:spPr>
          <a:xfrm>
            <a:off x="7086600" y="4767263"/>
            <a:ext cx="2057400" cy="274637"/>
          </a:xfrm>
        </p:spPr>
        <p:txBody>
          <a:bodyPr/>
          <a:lstStyle/>
          <a:p>
            <a:fld id="{F83522AA-FC92-4C71-B3E8-E8495488A06B}" type="slidenum">
              <a:rPr lang="en-US" smtClean="0"/>
              <a:t>16</a:t>
            </a:fld>
            <a:endParaRPr lang="en-US"/>
          </a:p>
        </p:txBody>
      </p:sp>
      <p:pic>
        <p:nvPicPr>
          <p:cNvPr id="9" name="Picture 8">
            <a:extLst>
              <a:ext uri="{FF2B5EF4-FFF2-40B4-BE49-F238E27FC236}">
                <a16:creationId xmlns:a16="http://schemas.microsoft.com/office/drawing/2014/main" id="{42ABE6F3-8E2A-47CD-BA7B-1E2C2EA2F0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90815" y="3319934"/>
            <a:ext cx="2661273" cy="1255372"/>
          </a:xfrm>
          <a:prstGeom prst="rect">
            <a:avLst/>
          </a:prstGeom>
        </p:spPr>
      </p:pic>
      <p:pic>
        <p:nvPicPr>
          <p:cNvPr id="11" name="Picture 10">
            <a:extLst>
              <a:ext uri="{FF2B5EF4-FFF2-40B4-BE49-F238E27FC236}">
                <a16:creationId xmlns:a16="http://schemas.microsoft.com/office/drawing/2014/main" id="{DC5427D0-0ED9-4CFE-9656-257963600F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788" b="16176"/>
          <a:stretch/>
        </p:blipFill>
        <p:spPr>
          <a:xfrm>
            <a:off x="547365" y="1457324"/>
            <a:ext cx="3735118" cy="1376527"/>
          </a:xfrm>
          <a:prstGeom prst="rect">
            <a:avLst/>
          </a:prstGeom>
        </p:spPr>
      </p:pic>
      <p:pic>
        <p:nvPicPr>
          <p:cNvPr id="12" name="Picture 11" descr="A building under construction&#10;&#10;Description automatically generated with low confidence">
            <a:extLst>
              <a:ext uri="{FF2B5EF4-FFF2-40B4-BE49-F238E27FC236}">
                <a16:creationId xmlns:a16="http://schemas.microsoft.com/office/drawing/2014/main" id="{B898884A-B9E0-4FD4-88B0-C4F938510F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6662" y="3293891"/>
            <a:ext cx="2676525" cy="1281415"/>
          </a:xfrm>
          <a:prstGeom prst="rect">
            <a:avLst/>
          </a:prstGeom>
        </p:spPr>
      </p:pic>
      <p:sp>
        <p:nvSpPr>
          <p:cNvPr id="2" name="TextBox 1">
            <a:extLst>
              <a:ext uri="{FF2B5EF4-FFF2-40B4-BE49-F238E27FC236}">
                <a16:creationId xmlns:a16="http://schemas.microsoft.com/office/drawing/2014/main" id="{006C9167-837F-4A94-BF94-C44AD4832D57}"/>
              </a:ext>
            </a:extLst>
          </p:cNvPr>
          <p:cNvSpPr txBox="1"/>
          <p:nvPr/>
        </p:nvSpPr>
        <p:spPr>
          <a:xfrm>
            <a:off x="5215291" y="3042935"/>
            <a:ext cx="3042821" cy="276999"/>
          </a:xfrm>
          <a:prstGeom prst="rect">
            <a:avLst/>
          </a:prstGeom>
          <a:noFill/>
        </p:spPr>
        <p:txBody>
          <a:bodyPr wrap="none" rtlCol="0">
            <a:spAutoFit/>
          </a:bodyPr>
          <a:lstStyle/>
          <a:p>
            <a:r>
              <a:rPr lang="en-US" sz="1200" b="1" dirty="0"/>
              <a:t>San Onofre Nuclear Generating Station</a:t>
            </a:r>
          </a:p>
        </p:txBody>
      </p:sp>
      <p:sp>
        <p:nvSpPr>
          <p:cNvPr id="13" name="TextBox 12">
            <a:extLst>
              <a:ext uri="{FF2B5EF4-FFF2-40B4-BE49-F238E27FC236}">
                <a16:creationId xmlns:a16="http://schemas.microsoft.com/office/drawing/2014/main" id="{71AAD119-A832-4592-A42B-18BA0D16AFE1}"/>
              </a:ext>
            </a:extLst>
          </p:cNvPr>
          <p:cNvSpPr txBox="1"/>
          <p:nvPr/>
        </p:nvSpPr>
        <p:spPr>
          <a:xfrm>
            <a:off x="692337" y="1202774"/>
            <a:ext cx="3445174" cy="276999"/>
          </a:xfrm>
          <a:prstGeom prst="rect">
            <a:avLst/>
          </a:prstGeom>
          <a:noFill/>
        </p:spPr>
        <p:txBody>
          <a:bodyPr wrap="none" rtlCol="0">
            <a:spAutoFit/>
          </a:bodyPr>
          <a:lstStyle/>
          <a:p>
            <a:r>
              <a:rPr lang="en-US" sz="1200" b="1" dirty="0"/>
              <a:t>Three Mile Island Unit-2 Nuclear Power Plant</a:t>
            </a:r>
          </a:p>
        </p:txBody>
      </p:sp>
      <p:sp>
        <p:nvSpPr>
          <p:cNvPr id="14" name="TextBox 13">
            <a:extLst>
              <a:ext uri="{FF2B5EF4-FFF2-40B4-BE49-F238E27FC236}">
                <a16:creationId xmlns:a16="http://schemas.microsoft.com/office/drawing/2014/main" id="{E4B1A09C-0960-4D21-B3C0-AEA2D2FC354F}"/>
              </a:ext>
            </a:extLst>
          </p:cNvPr>
          <p:cNvSpPr txBox="1"/>
          <p:nvPr/>
        </p:nvSpPr>
        <p:spPr>
          <a:xfrm>
            <a:off x="828593" y="3042935"/>
            <a:ext cx="3172663" cy="276999"/>
          </a:xfrm>
          <a:prstGeom prst="rect">
            <a:avLst/>
          </a:prstGeom>
          <a:noFill/>
        </p:spPr>
        <p:txBody>
          <a:bodyPr wrap="none" rtlCol="0">
            <a:spAutoFit/>
          </a:bodyPr>
          <a:lstStyle/>
          <a:p>
            <a:r>
              <a:rPr lang="en-US" sz="1200" b="1" dirty="0"/>
              <a:t>Fort Calhoun Nuclear Generating Station</a:t>
            </a:r>
          </a:p>
        </p:txBody>
      </p:sp>
      <p:pic>
        <p:nvPicPr>
          <p:cNvPr id="15" name="Picture 14" descr="An aerial view of a city&#10;&#10;Description automatically generated with low confidence">
            <a:extLst>
              <a:ext uri="{FF2B5EF4-FFF2-40B4-BE49-F238E27FC236}">
                <a16:creationId xmlns:a16="http://schemas.microsoft.com/office/drawing/2014/main" id="{38CD5DE7-B75E-43FB-8D9D-AEDFBD7EEAD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62039" y="1439305"/>
            <a:ext cx="3735118" cy="1373497"/>
          </a:xfrm>
          <a:prstGeom prst="rect">
            <a:avLst/>
          </a:prstGeom>
        </p:spPr>
      </p:pic>
      <p:sp>
        <p:nvSpPr>
          <p:cNvPr id="16" name="TextBox 15">
            <a:extLst>
              <a:ext uri="{FF2B5EF4-FFF2-40B4-BE49-F238E27FC236}">
                <a16:creationId xmlns:a16="http://schemas.microsoft.com/office/drawing/2014/main" id="{A5335D84-B414-461F-9D68-698FAEB2478B}"/>
              </a:ext>
            </a:extLst>
          </p:cNvPr>
          <p:cNvSpPr txBox="1"/>
          <p:nvPr/>
        </p:nvSpPr>
        <p:spPr>
          <a:xfrm>
            <a:off x="5418983" y="1202774"/>
            <a:ext cx="2621230" cy="276999"/>
          </a:xfrm>
          <a:prstGeom prst="rect">
            <a:avLst/>
          </a:prstGeom>
          <a:noFill/>
        </p:spPr>
        <p:txBody>
          <a:bodyPr wrap="none" rtlCol="0">
            <a:spAutoFit/>
          </a:bodyPr>
          <a:lstStyle/>
          <a:p>
            <a:r>
              <a:rPr lang="en-US" sz="1200" b="1" dirty="0"/>
              <a:t>Kewaunee Nuclear Power Station</a:t>
            </a:r>
          </a:p>
        </p:txBody>
      </p:sp>
    </p:spTree>
    <p:extLst>
      <p:ext uri="{BB962C8B-B14F-4D97-AF65-F5344CB8AC3E}">
        <p14:creationId xmlns:p14="http://schemas.microsoft.com/office/powerpoint/2010/main" val="3050361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8EB90AA-6516-41E3-BA07-F17398B0FBF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762000"/>
            <a:ext cx="9144000" cy="4381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5BDC0952-4ADD-4064-BFF9-AD482408AC9F}"/>
              </a:ext>
            </a:extLst>
          </p:cNvPr>
          <p:cNvSpPr>
            <a:spLocks noGrp="1"/>
          </p:cNvSpPr>
          <p:nvPr>
            <p:ph type="title"/>
          </p:nvPr>
        </p:nvSpPr>
        <p:spPr>
          <a:xfrm>
            <a:off x="234669" y="40460"/>
            <a:ext cx="7754698" cy="562888"/>
          </a:xfrm>
        </p:spPr>
        <p:txBody>
          <a:bodyPr>
            <a:normAutofit/>
          </a:bodyPr>
          <a:lstStyle/>
          <a:p>
            <a:pPr algn="l"/>
            <a:r>
              <a:rPr lang="en-US" sz="2800" dirty="0"/>
              <a:t>Barnwell Disposal Facility</a:t>
            </a:r>
          </a:p>
        </p:txBody>
      </p:sp>
      <p:sp>
        <p:nvSpPr>
          <p:cNvPr id="5" name="Slide Number Placeholder 4">
            <a:extLst>
              <a:ext uri="{FF2B5EF4-FFF2-40B4-BE49-F238E27FC236}">
                <a16:creationId xmlns:a16="http://schemas.microsoft.com/office/drawing/2014/main" id="{55430F62-75F2-47AD-86BF-43F9AA752AD0}"/>
              </a:ext>
            </a:extLst>
          </p:cNvPr>
          <p:cNvSpPr>
            <a:spLocks noGrp="1"/>
          </p:cNvSpPr>
          <p:nvPr>
            <p:ph type="sldNum" sz="quarter" idx="4294967295"/>
          </p:nvPr>
        </p:nvSpPr>
        <p:spPr>
          <a:xfrm>
            <a:off x="7086600" y="4767263"/>
            <a:ext cx="2057400" cy="274637"/>
          </a:xfrm>
        </p:spPr>
        <p:txBody>
          <a:bodyPr/>
          <a:lstStyle/>
          <a:p>
            <a:fld id="{F83522AA-FC92-4C71-B3E8-E8495488A06B}" type="slidenum">
              <a:rPr lang="en-US" smtClean="0"/>
              <a:t>17</a:t>
            </a:fld>
            <a:endParaRPr lang="en-US"/>
          </a:p>
        </p:txBody>
      </p:sp>
    </p:spTree>
    <p:extLst>
      <p:ext uri="{BB962C8B-B14F-4D97-AF65-F5344CB8AC3E}">
        <p14:creationId xmlns:p14="http://schemas.microsoft.com/office/powerpoint/2010/main" val="3850130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DC0952-4ADD-4064-BFF9-AD482408AC9F}"/>
              </a:ext>
            </a:extLst>
          </p:cNvPr>
          <p:cNvSpPr>
            <a:spLocks noGrp="1"/>
          </p:cNvSpPr>
          <p:nvPr>
            <p:ph type="title"/>
          </p:nvPr>
        </p:nvSpPr>
        <p:spPr>
          <a:xfrm>
            <a:off x="550257" y="0"/>
            <a:ext cx="7236809" cy="562888"/>
          </a:xfrm>
        </p:spPr>
        <p:txBody>
          <a:bodyPr>
            <a:normAutofit/>
          </a:bodyPr>
          <a:lstStyle/>
          <a:p>
            <a:pPr algn="l"/>
            <a:r>
              <a:rPr lang="en-US" sz="2800" dirty="0"/>
              <a:t>Barnwell Disposal Facility</a:t>
            </a:r>
          </a:p>
        </p:txBody>
      </p:sp>
      <p:sp>
        <p:nvSpPr>
          <p:cNvPr id="5" name="Slide Number Placeholder 4">
            <a:extLst>
              <a:ext uri="{FF2B5EF4-FFF2-40B4-BE49-F238E27FC236}">
                <a16:creationId xmlns:a16="http://schemas.microsoft.com/office/drawing/2014/main" id="{55430F62-75F2-47AD-86BF-43F9AA752AD0}"/>
              </a:ext>
            </a:extLst>
          </p:cNvPr>
          <p:cNvSpPr>
            <a:spLocks noGrp="1"/>
          </p:cNvSpPr>
          <p:nvPr>
            <p:ph type="sldNum" sz="quarter" idx="4294967295"/>
          </p:nvPr>
        </p:nvSpPr>
        <p:spPr>
          <a:xfrm>
            <a:off x="7086600" y="4767263"/>
            <a:ext cx="2057400" cy="274637"/>
          </a:xfrm>
        </p:spPr>
        <p:txBody>
          <a:bodyPr/>
          <a:lstStyle/>
          <a:p>
            <a:fld id="{F83522AA-FC92-4C71-B3E8-E8495488A06B}" type="slidenum">
              <a:rPr lang="en-US" smtClean="0"/>
              <a:t>18</a:t>
            </a:fld>
            <a:endParaRPr lang="en-US"/>
          </a:p>
        </p:txBody>
      </p:sp>
      <p:pic>
        <p:nvPicPr>
          <p:cNvPr id="2" name="Barnwell Disposal Facility_FHD_DOWNLOAD">
            <a:hlinkClick r:id="" action="ppaction://media"/>
            <a:extLst>
              <a:ext uri="{FF2B5EF4-FFF2-40B4-BE49-F238E27FC236}">
                <a16:creationId xmlns:a16="http://schemas.microsoft.com/office/drawing/2014/main" id="{2A76FC70-A851-4012-BF4B-69BF742A40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9731" y="764697"/>
            <a:ext cx="7784538" cy="4378803"/>
          </a:xfrm>
          <a:prstGeom prst="rect">
            <a:avLst/>
          </a:prstGeom>
        </p:spPr>
      </p:pic>
    </p:spTree>
    <p:extLst>
      <p:ext uri="{BB962C8B-B14F-4D97-AF65-F5344CB8AC3E}">
        <p14:creationId xmlns:p14="http://schemas.microsoft.com/office/powerpoint/2010/main" val="232854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037F9C-0718-491B-A1AB-9C6C418EC9B2}"/>
              </a:ext>
            </a:extLst>
          </p:cNvPr>
          <p:cNvSpPr>
            <a:spLocks noGrp="1"/>
          </p:cNvSpPr>
          <p:nvPr>
            <p:ph type="title"/>
          </p:nvPr>
        </p:nvSpPr>
        <p:spPr>
          <a:xfrm>
            <a:off x="558369" y="599974"/>
            <a:ext cx="3651681" cy="497017"/>
          </a:xfrm>
          <a:noFill/>
          <a:ln>
            <a:solidFill>
              <a:srgbClr val="FFFFFF"/>
            </a:solidFill>
          </a:ln>
        </p:spPr>
        <p:txBody>
          <a:bodyPr/>
          <a:lstStyle/>
          <a:p>
            <a:r>
              <a:rPr lang="en-US" dirty="0"/>
              <a:t>Barnwell Facility</a:t>
            </a:r>
          </a:p>
        </p:txBody>
      </p:sp>
      <p:sp>
        <p:nvSpPr>
          <p:cNvPr id="6" name="Text Placeholder 5">
            <a:extLst>
              <a:ext uri="{FF2B5EF4-FFF2-40B4-BE49-F238E27FC236}">
                <a16:creationId xmlns:a16="http://schemas.microsoft.com/office/drawing/2014/main" id="{33382A6F-20CD-4160-99E4-5F784270F33E}"/>
              </a:ext>
            </a:extLst>
          </p:cNvPr>
          <p:cNvSpPr>
            <a:spLocks noGrp="1"/>
          </p:cNvSpPr>
          <p:nvPr>
            <p:ph type="body" sz="half" idx="2"/>
          </p:nvPr>
        </p:nvSpPr>
        <p:spPr>
          <a:xfrm>
            <a:off x="583876" y="1244600"/>
            <a:ext cx="3777059" cy="2796458"/>
          </a:xfrm>
        </p:spPr>
        <p:txBody>
          <a:bodyPr>
            <a:normAutofit fontScale="92500" lnSpcReduction="10000"/>
          </a:bodyPr>
          <a:lstStyle/>
          <a:p>
            <a:pPr marL="171450" indent="-171450">
              <a:spcBef>
                <a:spcPts val="1200"/>
              </a:spcBef>
              <a:buClr>
                <a:srgbClr val="FFFFFF"/>
              </a:buClr>
              <a:buFont typeface="Arial" panose="020B0604020202020204" pitchFamily="34" charset="0"/>
              <a:buChar char="•"/>
            </a:pPr>
            <a:r>
              <a:rPr lang="en-US" dirty="0"/>
              <a:t>The Barnwell Disposal Facility is owned by the state of South Carolina and operated by EnergySolutions. The facility is the host disposal site for the Atlantic Compact which is comprised of South Carolina, New Jersey, and Connecticut.</a:t>
            </a:r>
          </a:p>
          <a:p>
            <a:pPr marL="171450" indent="-171450">
              <a:spcBef>
                <a:spcPts val="1200"/>
              </a:spcBef>
              <a:buClr>
                <a:srgbClr val="FFFFFF"/>
              </a:buClr>
              <a:buFont typeface="Arial" panose="020B0604020202020204" pitchFamily="34" charset="0"/>
              <a:buChar char="•"/>
            </a:pPr>
            <a:r>
              <a:rPr lang="en-US" dirty="0"/>
              <a:t>The Facility began operations in 1971 and has provided continuous disposal operations for over 45 years. The site is licensed to dispose of Class A, B and C low-level wastes, including irradiated hardware and large components, steam generators, resins, and reactor pressure vessels.</a:t>
            </a:r>
          </a:p>
          <a:p>
            <a:pPr marL="171450" indent="-171450">
              <a:spcBef>
                <a:spcPts val="1200"/>
              </a:spcBef>
              <a:buClr>
                <a:srgbClr val="FFFFFF"/>
              </a:buClr>
              <a:buFont typeface="Arial" panose="020B0604020202020204" pitchFamily="34" charset="0"/>
              <a:buChar char="•"/>
            </a:pPr>
            <a:endParaRPr lang="en-US" dirty="0"/>
          </a:p>
        </p:txBody>
      </p:sp>
      <p:pic>
        <p:nvPicPr>
          <p:cNvPr id="4" name="Picture 2">
            <a:extLst>
              <a:ext uri="{FF2B5EF4-FFF2-40B4-BE49-F238E27FC236}">
                <a16:creationId xmlns:a16="http://schemas.microsoft.com/office/drawing/2014/main" id="{48CE2DA6-9CF7-49FE-86DF-EE7A97371ED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09612" y="2967192"/>
            <a:ext cx="3048000" cy="190500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97597FE-5B27-447A-8AA5-70B2AA7F23E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09612" y="957416"/>
            <a:ext cx="3048000" cy="19050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215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DC0952-4ADD-4064-BFF9-AD482408AC9F}"/>
              </a:ext>
            </a:extLst>
          </p:cNvPr>
          <p:cNvSpPr>
            <a:spLocks noGrp="1"/>
          </p:cNvSpPr>
          <p:nvPr>
            <p:ph type="title"/>
          </p:nvPr>
        </p:nvSpPr>
        <p:spPr>
          <a:xfrm>
            <a:off x="291111" y="-114653"/>
            <a:ext cx="7366988" cy="709739"/>
          </a:xfrm>
        </p:spPr>
        <p:txBody>
          <a:bodyPr>
            <a:normAutofit/>
          </a:bodyPr>
          <a:lstStyle/>
          <a:p>
            <a:pPr algn="l"/>
            <a:r>
              <a:rPr lang="en-US" sz="2800" dirty="0"/>
              <a:t>Fundamental Focus on Safety</a:t>
            </a:r>
          </a:p>
        </p:txBody>
      </p:sp>
      <p:sp>
        <p:nvSpPr>
          <p:cNvPr id="5" name="Slide Number Placeholder 4">
            <a:extLst>
              <a:ext uri="{FF2B5EF4-FFF2-40B4-BE49-F238E27FC236}">
                <a16:creationId xmlns:a16="http://schemas.microsoft.com/office/drawing/2014/main" id="{55430F62-75F2-47AD-86BF-43F9AA752AD0}"/>
              </a:ext>
            </a:extLst>
          </p:cNvPr>
          <p:cNvSpPr>
            <a:spLocks noGrp="1"/>
          </p:cNvSpPr>
          <p:nvPr>
            <p:ph type="sldNum" sz="quarter" idx="4294967295"/>
          </p:nvPr>
        </p:nvSpPr>
        <p:spPr>
          <a:xfrm>
            <a:off x="7086600" y="4767263"/>
            <a:ext cx="2057400" cy="274637"/>
          </a:xfrm>
        </p:spPr>
        <p:txBody>
          <a:bodyPr/>
          <a:lstStyle/>
          <a:p>
            <a:fld id="{F83522AA-FC92-4C71-B3E8-E8495488A06B}" type="slidenum">
              <a:rPr lang="en-US" smtClean="0"/>
              <a:t>2</a:t>
            </a:fld>
            <a:endParaRPr lang="en-US"/>
          </a:p>
        </p:txBody>
      </p:sp>
      <p:sp>
        <p:nvSpPr>
          <p:cNvPr id="8" name="Rectangle 4">
            <a:extLst>
              <a:ext uri="{FF2B5EF4-FFF2-40B4-BE49-F238E27FC236}">
                <a16:creationId xmlns:a16="http://schemas.microsoft.com/office/drawing/2014/main" id="{AEC3D3F4-5831-4E95-9D5D-AE7AC2C7D0B3}"/>
              </a:ext>
            </a:extLst>
          </p:cNvPr>
          <p:cNvSpPr txBox="1">
            <a:spLocks noChangeArrowheads="1"/>
          </p:cNvSpPr>
          <p:nvPr/>
        </p:nvSpPr>
        <p:spPr bwMode="auto">
          <a:xfrm>
            <a:off x="291111" y="954860"/>
            <a:ext cx="8161020" cy="4200328"/>
          </a:xfrm>
          <a:prstGeom prst="rect">
            <a:avLst/>
          </a:prstGeom>
          <a:noFill/>
          <a:ln w="9525">
            <a:noFill/>
            <a:miter lim="800000"/>
            <a:headEnd/>
            <a:tailEnd/>
          </a:ln>
        </p:spPr>
        <p:txBody>
          <a:bodyPr vert="horz" wrap="square" lIns="82296" tIns="41148" rIns="82296" bIns="41148" numCol="2" anchor="t" anchorCtr="0" compatLnSpc="1">
            <a:prstTxWarp prst="textNoShape">
              <a:avLst/>
            </a:prstTxWarp>
          </a:bodyPr>
          <a:lstStyle>
            <a:lvl1pPr marL="342900" indent="-342900" algn="l" rtl="0" fontAlgn="base">
              <a:spcBef>
                <a:spcPct val="20000"/>
              </a:spcBef>
              <a:spcAft>
                <a:spcPct val="0"/>
              </a:spcAft>
              <a:buClr>
                <a:srgbClr val="43B02A"/>
              </a:buClr>
              <a:buSzPct val="150000"/>
              <a:buFont typeface="Wingdings" pitchFamily="2" charset="2"/>
              <a:buChar char="§"/>
              <a:defRPr sz="2200" kern="1200">
                <a:solidFill>
                  <a:schemeClr val="tx1"/>
                </a:solidFill>
                <a:latin typeface="Myriad Pro Light" pitchFamily="34" charset="0"/>
                <a:ea typeface="+mn-ea"/>
                <a:cs typeface="+mn-cs"/>
              </a:defRPr>
            </a:lvl1pPr>
            <a:lvl2pPr marL="742950" indent="-285750" algn="l" rtl="0" fontAlgn="base">
              <a:spcBef>
                <a:spcPct val="20000"/>
              </a:spcBef>
              <a:spcAft>
                <a:spcPct val="0"/>
              </a:spcAft>
              <a:buClr>
                <a:srgbClr val="43B02A"/>
              </a:buClr>
              <a:buSzPct val="150000"/>
              <a:buFont typeface="Wingdings" pitchFamily="2" charset="2"/>
              <a:buChar char="§"/>
              <a:defRPr sz="2000" kern="1200">
                <a:solidFill>
                  <a:schemeClr val="tx1"/>
                </a:solidFill>
                <a:latin typeface="Myriad Pro Light" pitchFamily="34" charset="0"/>
                <a:ea typeface="+mn-ea"/>
                <a:cs typeface="+mn-cs"/>
              </a:defRPr>
            </a:lvl2pPr>
            <a:lvl3pPr marL="1143000" indent="-228600" algn="l" rtl="0" fontAlgn="base">
              <a:spcBef>
                <a:spcPct val="20000"/>
              </a:spcBef>
              <a:spcAft>
                <a:spcPct val="0"/>
              </a:spcAft>
              <a:buClr>
                <a:srgbClr val="43B02A"/>
              </a:buClr>
              <a:buSzPct val="150000"/>
              <a:buFont typeface="Wingdings" pitchFamily="2" charset="2"/>
              <a:buChar char="§"/>
              <a:defRPr sz="2000" kern="1200">
                <a:solidFill>
                  <a:schemeClr val="tx1"/>
                </a:solidFill>
                <a:latin typeface="Myriad Pro Light" pitchFamily="34" charset="0"/>
                <a:ea typeface="+mn-ea"/>
                <a:cs typeface="+mn-cs"/>
              </a:defRPr>
            </a:lvl3pPr>
            <a:lvl4pPr marL="1600200" indent="-228600" algn="l" rtl="0" fontAlgn="base">
              <a:spcBef>
                <a:spcPct val="20000"/>
              </a:spcBef>
              <a:spcAft>
                <a:spcPct val="0"/>
              </a:spcAft>
              <a:buClr>
                <a:srgbClr val="43B02A"/>
              </a:buClr>
              <a:buSzPct val="150000"/>
              <a:buFont typeface="Wingdings" pitchFamily="2" charset="2"/>
              <a:buChar char="§"/>
              <a:defRPr sz="2000" kern="1200">
                <a:solidFill>
                  <a:schemeClr val="tx1"/>
                </a:solidFill>
                <a:latin typeface="Myriad Pro Light" pitchFamily="34" charset="0"/>
                <a:ea typeface="+mn-ea"/>
                <a:cs typeface="+mn-cs"/>
              </a:defRPr>
            </a:lvl4pPr>
            <a:lvl5pPr marL="2057400" indent="-228600" algn="l" rtl="0" fontAlgn="base">
              <a:spcBef>
                <a:spcPct val="20000"/>
              </a:spcBef>
              <a:spcAft>
                <a:spcPct val="0"/>
              </a:spcAft>
              <a:buClr>
                <a:srgbClr val="43B02A"/>
              </a:buClr>
              <a:buSzPct val="150000"/>
              <a:buFont typeface="Wingdings" pitchFamily="2" charset="2"/>
              <a:buChar char="§"/>
              <a:defRPr sz="2000" kern="1200">
                <a:solidFill>
                  <a:schemeClr val="tx1"/>
                </a:solidFill>
                <a:latin typeface="Myriad Pro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1800" b="1" dirty="0">
                <a:solidFill>
                  <a:schemeClr val="accent5">
                    <a:lumMod val="75000"/>
                  </a:schemeClr>
                </a:solidFill>
              </a:rPr>
              <a:t>Industrial</a:t>
            </a:r>
          </a:p>
          <a:p>
            <a:pPr lvl="1">
              <a:lnSpc>
                <a:spcPct val="90000"/>
              </a:lnSpc>
            </a:pPr>
            <a:r>
              <a:rPr lang="en-US" sz="1260" b="1" dirty="0"/>
              <a:t>VPP Star - 2017</a:t>
            </a:r>
          </a:p>
          <a:p>
            <a:pPr lvl="1">
              <a:lnSpc>
                <a:spcPct val="90000"/>
              </a:lnSpc>
            </a:pPr>
            <a:r>
              <a:rPr lang="en-US" sz="1260" b="1" dirty="0"/>
              <a:t>Behavior Based/HPI</a:t>
            </a:r>
          </a:p>
          <a:p>
            <a:pPr lvl="1">
              <a:lnSpc>
                <a:spcPct val="90000"/>
              </a:lnSpc>
            </a:pPr>
            <a:r>
              <a:rPr lang="en-US" sz="1260" b="1" dirty="0"/>
              <a:t>Between 2011 &amp; 2021, over 6.8 million hours worked without a lost-time injury</a:t>
            </a:r>
          </a:p>
          <a:p>
            <a:pPr lvl="1">
              <a:lnSpc>
                <a:spcPct val="90000"/>
              </a:lnSpc>
            </a:pPr>
            <a:r>
              <a:rPr lang="en-US" sz="1260" b="1" dirty="0"/>
              <a:t>Utah Safety Council Award of Merit</a:t>
            </a:r>
          </a:p>
          <a:p>
            <a:pPr lvl="2">
              <a:lnSpc>
                <a:spcPct val="90000"/>
              </a:lnSpc>
            </a:pPr>
            <a:r>
              <a:rPr lang="en-US" sz="1260" b="1" dirty="0"/>
              <a:t>2006, 2007, 2008, 2009, 2012, 2013, 2015, 2016,  2018, 2020, 2021</a:t>
            </a:r>
          </a:p>
          <a:p>
            <a:pPr lvl="1">
              <a:lnSpc>
                <a:spcPct val="90000"/>
              </a:lnSpc>
            </a:pPr>
            <a:r>
              <a:rPr lang="en-US" sz="1260" b="1" dirty="0"/>
              <a:t>Utah Safety Council Perfect Record Award</a:t>
            </a:r>
          </a:p>
          <a:p>
            <a:pPr lvl="2">
              <a:lnSpc>
                <a:spcPct val="90000"/>
              </a:lnSpc>
            </a:pPr>
            <a:r>
              <a:rPr lang="en-US" sz="1260" b="1" dirty="0"/>
              <a:t>2011, 2012, 2013, 2015, 2016, 2017</a:t>
            </a:r>
          </a:p>
          <a:p>
            <a:pPr lvl="1">
              <a:lnSpc>
                <a:spcPct val="90000"/>
              </a:lnSpc>
            </a:pPr>
            <a:r>
              <a:rPr lang="en-US" sz="1260" b="1" dirty="0"/>
              <a:t>Utah Safety Council 1 Million Man Hour Award</a:t>
            </a:r>
          </a:p>
          <a:p>
            <a:pPr lvl="2">
              <a:lnSpc>
                <a:spcPct val="90000"/>
              </a:lnSpc>
            </a:pPr>
            <a:r>
              <a:rPr lang="en-US" sz="1260" b="1" dirty="0"/>
              <a:t>2013, 2016, 2020</a:t>
            </a:r>
          </a:p>
          <a:p>
            <a:pPr lvl="1">
              <a:lnSpc>
                <a:spcPct val="90000"/>
              </a:lnSpc>
            </a:pPr>
            <a:r>
              <a:rPr lang="en-US" sz="1260" b="1" dirty="0"/>
              <a:t>Utah Safety Council Award of Honor</a:t>
            </a:r>
          </a:p>
          <a:p>
            <a:pPr lvl="2">
              <a:lnSpc>
                <a:spcPct val="90000"/>
              </a:lnSpc>
            </a:pPr>
            <a:r>
              <a:rPr lang="en-US" sz="1260" b="1" dirty="0"/>
              <a:t>2017, 2019</a:t>
            </a:r>
          </a:p>
          <a:p>
            <a:pPr lvl="1">
              <a:lnSpc>
                <a:spcPct val="90000"/>
              </a:lnSpc>
            </a:pPr>
            <a:r>
              <a:rPr lang="en-US" sz="1260" b="1" dirty="0"/>
              <a:t>National Safety Council Perfect Record Award</a:t>
            </a:r>
          </a:p>
          <a:p>
            <a:pPr lvl="2">
              <a:lnSpc>
                <a:spcPct val="90000"/>
              </a:lnSpc>
            </a:pPr>
            <a:r>
              <a:rPr lang="en-US" sz="1260" b="1" dirty="0"/>
              <a:t>2005, 2006, 2007, 2008, 2010, 2015, 2017</a:t>
            </a:r>
          </a:p>
          <a:p>
            <a:pPr lvl="1">
              <a:lnSpc>
                <a:spcPct val="90000"/>
              </a:lnSpc>
            </a:pPr>
            <a:r>
              <a:rPr lang="en-US" sz="1260" b="1" dirty="0"/>
              <a:t>National Safety Council Million Man Hour Award</a:t>
            </a:r>
          </a:p>
          <a:p>
            <a:pPr lvl="2">
              <a:lnSpc>
                <a:spcPct val="90000"/>
              </a:lnSpc>
            </a:pPr>
            <a:r>
              <a:rPr lang="en-US" sz="1260" b="1" dirty="0"/>
              <a:t>2006, 2008, 2013, 2017, 2020</a:t>
            </a:r>
          </a:p>
          <a:p>
            <a:pPr>
              <a:lnSpc>
                <a:spcPct val="90000"/>
              </a:lnSpc>
            </a:pPr>
            <a:r>
              <a:rPr lang="en-US" sz="1800" b="1" dirty="0">
                <a:solidFill>
                  <a:schemeClr val="accent5">
                    <a:lumMod val="75000"/>
                  </a:schemeClr>
                </a:solidFill>
              </a:rPr>
              <a:t>Radiological</a:t>
            </a:r>
          </a:p>
          <a:p>
            <a:pPr lvl="1">
              <a:lnSpc>
                <a:spcPct val="90000"/>
              </a:lnSpc>
            </a:pPr>
            <a:r>
              <a:rPr lang="en-US" sz="1260" b="1" dirty="0"/>
              <a:t>ALARA</a:t>
            </a:r>
          </a:p>
          <a:p>
            <a:pPr lvl="1">
              <a:lnSpc>
                <a:spcPct val="90000"/>
              </a:lnSpc>
            </a:pPr>
            <a:r>
              <a:rPr lang="en-US" sz="1260" b="1" dirty="0"/>
              <a:t>Personnel exposures very low</a:t>
            </a:r>
          </a:p>
          <a:p>
            <a:pPr lvl="1">
              <a:lnSpc>
                <a:spcPct val="90000"/>
              </a:lnSpc>
            </a:pPr>
            <a:r>
              <a:rPr lang="en-US" sz="1260" b="1" dirty="0"/>
              <a:t>41 mrem average annual employee exposure</a:t>
            </a:r>
          </a:p>
          <a:p>
            <a:pPr>
              <a:lnSpc>
                <a:spcPct val="90000"/>
              </a:lnSpc>
              <a:buFontTx/>
              <a:buNone/>
            </a:pPr>
            <a:endParaRPr lang="en-US" sz="2520" b="1" dirty="0"/>
          </a:p>
        </p:txBody>
      </p:sp>
      <p:pic>
        <p:nvPicPr>
          <p:cNvPr id="9" name="Picture 20" descr="employee with goggles and other PPE">
            <a:extLst>
              <a:ext uri="{FF2B5EF4-FFF2-40B4-BE49-F238E27FC236}">
                <a16:creationId xmlns:a16="http://schemas.microsoft.com/office/drawing/2014/main" id="{9D3EAD32-665B-4F61-B600-B890E41BBAB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a:xfrm>
            <a:off x="4770231" y="1967614"/>
            <a:ext cx="2051557" cy="1367705"/>
          </a:xfrm>
          <a:prstGeom prst="rect">
            <a:avLst/>
          </a:prstGeom>
          <a:ln>
            <a:noFill/>
          </a:ln>
          <a:effectLst>
            <a:softEdge rad="112500"/>
          </a:effectLst>
        </p:spPr>
      </p:pic>
      <p:pic>
        <p:nvPicPr>
          <p:cNvPr id="10" name="Picture 2">
            <a:extLst>
              <a:ext uri="{FF2B5EF4-FFF2-40B4-BE49-F238E27FC236}">
                <a16:creationId xmlns:a16="http://schemas.microsoft.com/office/drawing/2014/main" id="{D70C0F79-EB93-4477-9C5D-AB9D9AB4776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767830" y="3443929"/>
            <a:ext cx="3266550" cy="15865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3393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3E9FA8-2A03-4159-8B9C-75764FB398CA}"/>
              </a:ext>
            </a:extLst>
          </p:cNvPr>
          <p:cNvSpPr>
            <a:spLocks noGrp="1"/>
          </p:cNvSpPr>
          <p:nvPr>
            <p:ph type="title"/>
          </p:nvPr>
        </p:nvSpPr>
        <p:spPr/>
        <p:txBody>
          <a:bodyPr/>
          <a:lstStyle/>
          <a:p>
            <a:r>
              <a:rPr lang="en-US" dirty="0"/>
              <a:t>Barnwell Disposal Facility</a:t>
            </a:r>
          </a:p>
        </p:txBody>
      </p:sp>
      <p:sp>
        <p:nvSpPr>
          <p:cNvPr id="7" name="Content Placeholder 6">
            <a:extLst>
              <a:ext uri="{FF2B5EF4-FFF2-40B4-BE49-F238E27FC236}">
                <a16:creationId xmlns:a16="http://schemas.microsoft.com/office/drawing/2014/main" id="{6F630F59-6BDA-42F0-88CE-242B81D33126}"/>
              </a:ext>
            </a:extLst>
          </p:cNvPr>
          <p:cNvSpPr>
            <a:spLocks noGrp="1"/>
          </p:cNvSpPr>
          <p:nvPr>
            <p:ph idx="1"/>
          </p:nvPr>
        </p:nvSpPr>
        <p:spPr>
          <a:xfrm>
            <a:off x="4052186" y="1198844"/>
            <a:ext cx="4883458" cy="3281715"/>
          </a:xfrm>
        </p:spPr>
        <p:txBody>
          <a:bodyPr>
            <a:normAutofit/>
          </a:bodyPr>
          <a:lstStyle/>
          <a:p>
            <a:r>
              <a:rPr lang="en-US" dirty="0"/>
              <a:t>&gt; 90% of facility in closed condition, under institutional monitoring</a:t>
            </a:r>
          </a:p>
          <a:p>
            <a:r>
              <a:rPr lang="en-US" dirty="0"/>
              <a:t>Following 2019 litigation, SC DHEC requested an application for license renewal.</a:t>
            </a:r>
          </a:p>
          <a:p>
            <a:r>
              <a:rPr lang="en-US" dirty="0"/>
              <a:t>September 2019 – Renewal application submitted </a:t>
            </a:r>
          </a:p>
          <a:p>
            <a:r>
              <a:rPr lang="en-US" dirty="0"/>
              <a:t>Radioactive Material License under timely renewal</a:t>
            </a:r>
          </a:p>
          <a:p>
            <a:endParaRPr lang="en-US" dirty="0"/>
          </a:p>
        </p:txBody>
      </p:sp>
      <p:pic>
        <p:nvPicPr>
          <p:cNvPr id="3" name="Picture Placeholder 2" descr="A picture containing ground, outdoor, building, empty&#10;&#10;Description automatically generated">
            <a:extLst>
              <a:ext uri="{FF2B5EF4-FFF2-40B4-BE49-F238E27FC236}">
                <a16:creationId xmlns:a16="http://schemas.microsoft.com/office/drawing/2014/main" id="{C7DE6AB7-DF1B-4BAE-8061-FD46ACAF37C2}"/>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208356" y="1109123"/>
            <a:ext cx="3715944" cy="3461155"/>
          </a:xfrm>
        </p:spPr>
      </p:pic>
      <p:sp>
        <p:nvSpPr>
          <p:cNvPr id="5" name="Slide Number Placeholder 4">
            <a:extLst>
              <a:ext uri="{FF2B5EF4-FFF2-40B4-BE49-F238E27FC236}">
                <a16:creationId xmlns:a16="http://schemas.microsoft.com/office/drawing/2014/main" id="{F8600C5E-90FF-4266-A712-10385C3AF5B0}"/>
              </a:ext>
            </a:extLst>
          </p:cNvPr>
          <p:cNvSpPr>
            <a:spLocks noGrp="1"/>
          </p:cNvSpPr>
          <p:nvPr>
            <p:ph type="sldNum" sz="quarter" idx="4294967295"/>
          </p:nvPr>
        </p:nvSpPr>
        <p:spPr>
          <a:xfrm>
            <a:off x="7086600" y="4767263"/>
            <a:ext cx="2057400" cy="274637"/>
          </a:xfrm>
        </p:spPr>
        <p:txBody>
          <a:bodyPr/>
          <a:lstStyle/>
          <a:p>
            <a:fld id="{F83522AA-FC92-4C71-B3E8-E8495488A06B}" type="slidenum">
              <a:rPr lang="en-US" smtClean="0"/>
              <a:t>20</a:t>
            </a:fld>
            <a:endParaRPr lang="en-US"/>
          </a:p>
        </p:txBody>
      </p:sp>
    </p:spTree>
    <p:extLst>
      <p:ext uri="{BB962C8B-B14F-4D97-AF65-F5344CB8AC3E}">
        <p14:creationId xmlns:p14="http://schemas.microsoft.com/office/powerpoint/2010/main" val="2344037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27956BC-140E-4F01-9185-546AC0052D17}"/>
              </a:ext>
            </a:extLst>
          </p:cNvPr>
          <p:cNvSpPr>
            <a:spLocks noGrp="1"/>
          </p:cNvSpPr>
          <p:nvPr>
            <p:ph type="title"/>
          </p:nvPr>
        </p:nvSpPr>
        <p:spPr/>
        <p:txBody>
          <a:bodyPr/>
          <a:lstStyle/>
          <a:p>
            <a:r>
              <a:rPr lang="en-US" dirty="0"/>
              <a:t>Barnwell Disposal Operational Updates</a:t>
            </a:r>
          </a:p>
        </p:txBody>
      </p:sp>
      <p:sp>
        <p:nvSpPr>
          <p:cNvPr id="5" name="Slide Number Placeholder 4">
            <a:extLst>
              <a:ext uri="{FF2B5EF4-FFF2-40B4-BE49-F238E27FC236}">
                <a16:creationId xmlns:a16="http://schemas.microsoft.com/office/drawing/2014/main" id="{92E9A715-EAD0-4E02-B178-2A5EE99563AD}"/>
              </a:ext>
            </a:extLst>
          </p:cNvPr>
          <p:cNvSpPr>
            <a:spLocks noGrp="1"/>
          </p:cNvSpPr>
          <p:nvPr>
            <p:ph type="sldNum" sz="quarter" idx="4294967295"/>
          </p:nvPr>
        </p:nvSpPr>
        <p:spPr>
          <a:xfrm>
            <a:off x="7086600" y="4767263"/>
            <a:ext cx="2057400" cy="274637"/>
          </a:xfrm>
        </p:spPr>
        <p:txBody>
          <a:bodyPr/>
          <a:lstStyle/>
          <a:p>
            <a:fld id="{F83522AA-FC92-4C71-B3E8-E8495488A06B}" type="slidenum">
              <a:rPr lang="en-US" smtClean="0"/>
              <a:t>21</a:t>
            </a:fld>
            <a:endParaRPr lang="en-US"/>
          </a:p>
        </p:txBody>
      </p:sp>
      <p:sp>
        <p:nvSpPr>
          <p:cNvPr id="28" name="Slide Number Placeholder 9">
            <a:extLst>
              <a:ext uri="{FF2B5EF4-FFF2-40B4-BE49-F238E27FC236}">
                <a16:creationId xmlns:a16="http://schemas.microsoft.com/office/drawing/2014/main" id="{33D392C9-245A-4559-B33E-E68ECDFFB2BB}"/>
              </a:ext>
            </a:extLst>
          </p:cNvPr>
          <p:cNvSpPr txBox="1">
            <a:spLocks/>
          </p:cNvSpPr>
          <p:nvPr/>
        </p:nvSpPr>
        <p:spPr bwMode="auto">
          <a:xfrm>
            <a:off x="1299203" y="4948467"/>
            <a:ext cx="1778000" cy="304271"/>
          </a:xfrm>
          <a:prstGeom prst="rect">
            <a:avLst/>
          </a:prstGeom>
          <a:ln>
            <a:miter lim="800000"/>
            <a:headEnd/>
            <a:tailEnd/>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2B294C7A-38EB-4F7B-A245-D65F20C1C7B7}" type="slidenum">
              <a:rPr lang="en-US" smtClean="0">
                <a:solidFill>
                  <a:schemeClr val="bg1"/>
                </a:solidFill>
              </a:rPr>
              <a:pPr>
                <a:defRPr/>
              </a:pPr>
              <a:t>21</a:t>
            </a:fld>
            <a:endParaRPr lang="en-US">
              <a:solidFill>
                <a:schemeClr val="bg1"/>
              </a:solidFill>
            </a:endParaRPr>
          </a:p>
        </p:txBody>
      </p:sp>
      <p:pic>
        <p:nvPicPr>
          <p:cNvPr id="3" name="Picture 2">
            <a:extLst>
              <a:ext uri="{FF2B5EF4-FFF2-40B4-BE49-F238E27FC236}">
                <a16:creationId xmlns:a16="http://schemas.microsoft.com/office/drawing/2014/main" id="{91CA6F43-67F1-4CF6-98A7-B6287FF0D5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780" y="1295436"/>
            <a:ext cx="3356658" cy="3082506"/>
          </a:xfrm>
          <a:prstGeom prst="rect">
            <a:avLst/>
          </a:prstGeom>
        </p:spPr>
      </p:pic>
      <p:sp>
        <p:nvSpPr>
          <p:cNvPr id="17" name="Content Placeholder 6">
            <a:extLst>
              <a:ext uri="{FF2B5EF4-FFF2-40B4-BE49-F238E27FC236}">
                <a16:creationId xmlns:a16="http://schemas.microsoft.com/office/drawing/2014/main" id="{5DAAA8CF-5075-4006-84BC-6169DFE6865E}"/>
              </a:ext>
            </a:extLst>
          </p:cNvPr>
          <p:cNvSpPr>
            <a:spLocks noGrp="1"/>
          </p:cNvSpPr>
          <p:nvPr>
            <p:ph idx="1"/>
          </p:nvPr>
        </p:nvSpPr>
        <p:spPr>
          <a:xfrm>
            <a:off x="4052186" y="1247396"/>
            <a:ext cx="4883458" cy="3281715"/>
          </a:xfrm>
        </p:spPr>
        <p:txBody>
          <a:bodyPr>
            <a:normAutofit lnSpcReduction="10000"/>
          </a:bodyPr>
          <a:lstStyle/>
          <a:p>
            <a:r>
              <a:rPr lang="en-US" dirty="0"/>
              <a:t>Large Component Disposal</a:t>
            </a:r>
          </a:p>
          <a:p>
            <a:pPr lvl="1"/>
            <a:r>
              <a:rPr lang="en-US" dirty="0"/>
              <a:t>Campaign 1 – 3 Oconee rotors and 42 diaphragms disposed</a:t>
            </a:r>
          </a:p>
          <a:p>
            <a:pPr lvl="1"/>
            <a:r>
              <a:rPr lang="en-US" dirty="0"/>
              <a:t>Campaign 2 – 3 Oconee rotors and 42 diaphragms disposed</a:t>
            </a:r>
          </a:p>
          <a:p>
            <a:pPr lvl="1"/>
            <a:r>
              <a:rPr lang="en-US" dirty="0"/>
              <a:t>Campaign 3 – 3 Oconee rotors and 42 diaphragms disposed</a:t>
            </a:r>
          </a:p>
          <a:p>
            <a:r>
              <a:rPr lang="en-US" dirty="0"/>
              <a:t>License 097 Renewal Application (2019)</a:t>
            </a:r>
          </a:p>
          <a:p>
            <a:r>
              <a:rPr lang="en-US" dirty="0"/>
              <a:t>Ongoing Operational Efficiencies</a:t>
            </a:r>
          </a:p>
          <a:p>
            <a:endParaRPr lang="en-US" dirty="0"/>
          </a:p>
        </p:txBody>
      </p:sp>
    </p:spTree>
    <p:extLst>
      <p:ext uri="{BB962C8B-B14F-4D97-AF65-F5344CB8AC3E}">
        <p14:creationId xmlns:p14="http://schemas.microsoft.com/office/powerpoint/2010/main" val="2888941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3E9FA8-2A03-4159-8B9C-75764FB398CA}"/>
              </a:ext>
            </a:extLst>
          </p:cNvPr>
          <p:cNvSpPr>
            <a:spLocks noGrp="1"/>
          </p:cNvSpPr>
          <p:nvPr>
            <p:ph type="title"/>
          </p:nvPr>
        </p:nvSpPr>
        <p:spPr/>
        <p:txBody>
          <a:bodyPr/>
          <a:lstStyle/>
          <a:p>
            <a:r>
              <a:rPr lang="en-US" dirty="0"/>
              <a:t>Rotor and Diaphragm Disposal</a:t>
            </a:r>
          </a:p>
        </p:txBody>
      </p:sp>
      <p:sp>
        <p:nvSpPr>
          <p:cNvPr id="5" name="Slide Number Placeholder 4">
            <a:extLst>
              <a:ext uri="{FF2B5EF4-FFF2-40B4-BE49-F238E27FC236}">
                <a16:creationId xmlns:a16="http://schemas.microsoft.com/office/drawing/2014/main" id="{F8600C5E-90FF-4266-A712-10385C3AF5B0}"/>
              </a:ext>
            </a:extLst>
          </p:cNvPr>
          <p:cNvSpPr>
            <a:spLocks noGrp="1"/>
          </p:cNvSpPr>
          <p:nvPr>
            <p:ph type="sldNum" sz="quarter" idx="4294967295"/>
          </p:nvPr>
        </p:nvSpPr>
        <p:spPr>
          <a:xfrm>
            <a:off x="7086600" y="4767263"/>
            <a:ext cx="2057400" cy="274637"/>
          </a:xfrm>
        </p:spPr>
        <p:txBody>
          <a:bodyPr/>
          <a:lstStyle/>
          <a:p>
            <a:fld id="{F83522AA-FC92-4C71-B3E8-E8495488A06B}" type="slidenum">
              <a:rPr lang="en-US" smtClean="0"/>
              <a:t>22</a:t>
            </a:fld>
            <a:endParaRPr lang="en-US"/>
          </a:p>
        </p:txBody>
      </p:sp>
      <p:pic>
        <p:nvPicPr>
          <p:cNvPr id="11" name="Picture 10">
            <a:extLst>
              <a:ext uri="{FF2B5EF4-FFF2-40B4-BE49-F238E27FC236}">
                <a16:creationId xmlns:a16="http://schemas.microsoft.com/office/drawing/2014/main" id="{71D4ED04-D27E-484D-B250-AD88284B37D7}"/>
              </a:ext>
            </a:extLst>
          </p:cNvPr>
          <p:cNvPicPr>
            <a:picLocks noChangeAspect="1"/>
          </p:cNvPicPr>
          <p:nvPr/>
        </p:nvPicPr>
        <p:blipFill>
          <a:blip r:embed="rId2"/>
          <a:stretch>
            <a:fillRect/>
          </a:stretch>
        </p:blipFill>
        <p:spPr>
          <a:xfrm>
            <a:off x="525779" y="1328400"/>
            <a:ext cx="2969979" cy="2355862"/>
          </a:xfrm>
          <a:prstGeom prst="rect">
            <a:avLst/>
          </a:prstGeom>
        </p:spPr>
      </p:pic>
      <p:pic>
        <p:nvPicPr>
          <p:cNvPr id="15" name="Picture 14">
            <a:extLst>
              <a:ext uri="{FF2B5EF4-FFF2-40B4-BE49-F238E27FC236}">
                <a16:creationId xmlns:a16="http://schemas.microsoft.com/office/drawing/2014/main" id="{D6256C4D-C240-46D6-9431-6B3B7E0AB5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8517" y="2361358"/>
            <a:ext cx="2801073" cy="1995577"/>
          </a:xfrm>
          <a:prstGeom prst="rect">
            <a:avLst/>
          </a:prstGeom>
        </p:spPr>
      </p:pic>
      <p:pic>
        <p:nvPicPr>
          <p:cNvPr id="13" name="Picture 12">
            <a:extLst>
              <a:ext uri="{FF2B5EF4-FFF2-40B4-BE49-F238E27FC236}">
                <a16:creationId xmlns:a16="http://schemas.microsoft.com/office/drawing/2014/main" id="{F3092C9F-17D9-4138-8A3E-D3C309ACA681}"/>
              </a:ext>
            </a:extLst>
          </p:cNvPr>
          <p:cNvPicPr>
            <a:picLocks noChangeAspect="1"/>
          </p:cNvPicPr>
          <p:nvPr/>
        </p:nvPicPr>
        <p:blipFill>
          <a:blip r:embed="rId4"/>
          <a:stretch>
            <a:fillRect/>
          </a:stretch>
        </p:blipFill>
        <p:spPr>
          <a:xfrm>
            <a:off x="5484623" y="1308442"/>
            <a:ext cx="3389411" cy="1720656"/>
          </a:xfrm>
          <a:prstGeom prst="rect">
            <a:avLst/>
          </a:prstGeom>
        </p:spPr>
      </p:pic>
    </p:spTree>
    <p:extLst>
      <p:ext uri="{BB962C8B-B14F-4D97-AF65-F5344CB8AC3E}">
        <p14:creationId xmlns:p14="http://schemas.microsoft.com/office/powerpoint/2010/main" val="93351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035306-5720-4DEC-9375-7022B8442A7A}"/>
              </a:ext>
            </a:extLst>
          </p:cNvPr>
          <p:cNvSpPr>
            <a:spLocks noGrp="1"/>
          </p:cNvSpPr>
          <p:nvPr>
            <p:ph type="ctrTitle"/>
          </p:nvPr>
        </p:nvSpPr>
        <p:spPr>
          <a:xfrm>
            <a:off x="-7620" y="2421680"/>
            <a:ext cx="9151620" cy="1352034"/>
          </a:xfrm>
        </p:spPr>
        <p:txBody>
          <a:bodyPr>
            <a:noAutofit/>
          </a:bodyPr>
          <a:lstStyle/>
          <a:p>
            <a:pPr>
              <a:lnSpc>
                <a:spcPct val="100000"/>
              </a:lnSpc>
            </a:pPr>
            <a:r>
              <a:rPr lang="en-US" sz="2800" dirty="0"/>
              <a:t> </a:t>
            </a:r>
            <a:br>
              <a:rPr lang="en-US" sz="2800" dirty="0"/>
            </a:br>
            <a:r>
              <a:rPr lang="en-US" sz="2800" dirty="0"/>
              <a:t>Thank You</a:t>
            </a:r>
          </a:p>
        </p:txBody>
      </p:sp>
    </p:spTree>
    <p:extLst>
      <p:ext uri="{BB962C8B-B14F-4D97-AF65-F5344CB8AC3E}">
        <p14:creationId xmlns:p14="http://schemas.microsoft.com/office/powerpoint/2010/main" val="2985362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DC0952-4ADD-4064-BFF9-AD482408AC9F}"/>
              </a:ext>
            </a:extLst>
          </p:cNvPr>
          <p:cNvSpPr>
            <a:spLocks noGrp="1"/>
          </p:cNvSpPr>
          <p:nvPr>
            <p:ph type="title"/>
          </p:nvPr>
        </p:nvSpPr>
        <p:spPr>
          <a:xfrm>
            <a:off x="-228601" y="-114653"/>
            <a:ext cx="7886700" cy="709739"/>
          </a:xfrm>
        </p:spPr>
        <p:txBody>
          <a:bodyPr>
            <a:normAutofit/>
          </a:bodyPr>
          <a:lstStyle/>
          <a:p>
            <a:r>
              <a:rPr lang="en-US" sz="2800" dirty="0"/>
              <a:t>Broad Range of Industry-Critical Services</a:t>
            </a:r>
          </a:p>
        </p:txBody>
      </p:sp>
      <p:sp>
        <p:nvSpPr>
          <p:cNvPr id="5" name="Slide Number Placeholder 4">
            <a:extLst>
              <a:ext uri="{FF2B5EF4-FFF2-40B4-BE49-F238E27FC236}">
                <a16:creationId xmlns:a16="http://schemas.microsoft.com/office/drawing/2014/main" id="{55430F62-75F2-47AD-86BF-43F9AA752AD0}"/>
              </a:ext>
            </a:extLst>
          </p:cNvPr>
          <p:cNvSpPr>
            <a:spLocks noGrp="1"/>
          </p:cNvSpPr>
          <p:nvPr>
            <p:ph type="sldNum" sz="quarter" idx="4294967295"/>
          </p:nvPr>
        </p:nvSpPr>
        <p:spPr>
          <a:xfrm>
            <a:off x="7086600" y="4767263"/>
            <a:ext cx="2057400" cy="274637"/>
          </a:xfrm>
        </p:spPr>
        <p:txBody>
          <a:bodyPr/>
          <a:lstStyle/>
          <a:p>
            <a:fld id="{F83522AA-FC92-4C71-B3E8-E8495488A06B}" type="slidenum">
              <a:rPr lang="en-US" smtClean="0"/>
              <a:t>3</a:t>
            </a:fld>
            <a:endParaRPr lang="en-US"/>
          </a:p>
        </p:txBody>
      </p:sp>
      <p:pic>
        <p:nvPicPr>
          <p:cNvPr id="4" name="Picture 2">
            <a:extLst>
              <a:ext uri="{FF2B5EF4-FFF2-40B4-BE49-F238E27FC236}">
                <a16:creationId xmlns:a16="http://schemas.microsoft.com/office/drawing/2014/main" id="{5907485E-63EB-4B99-95E7-4215CCEB228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04157" y="785586"/>
            <a:ext cx="7984671" cy="4378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a:extLst>
              <a:ext uri="{FF2B5EF4-FFF2-40B4-BE49-F238E27FC236}">
                <a16:creationId xmlns:a16="http://schemas.microsoft.com/office/drawing/2014/main" id="{F3A07651-A5D0-445B-AF89-99FD7BE6818A}"/>
              </a:ext>
            </a:extLst>
          </p:cNvPr>
          <p:cNvSpPr txBox="1">
            <a:spLocks/>
          </p:cNvSpPr>
          <p:nvPr/>
        </p:nvSpPr>
        <p:spPr bwMode="auto">
          <a:xfrm>
            <a:off x="1747158" y="3300186"/>
            <a:ext cx="2011432" cy="1264329"/>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000" b="1" dirty="0"/>
              <a:t>Furthering a legacy of continuous innovation in protection of the environment by efficiently and cost effectively managing radioactive and mixed waste in revolutionary, engineered disposal systems</a:t>
            </a:r>
          </a:p>
          <a:p>
            <a:pPr marL="0" indent="0" algn="ctr">
              <a:buNone/>
            </a:pPr>
            <a:endParaRPr lang="en-US" sz="1400" b="1" kern="0" dirty="0">
              <a:latin typeface="Myriad Pro Light" panose="020B0403030403020204" charset="0"/>
            </a:endParaRPr>
          </a:p>
        </p:txBody>
      </p:sp>
    </p:spTree>
    <p:extLst>
      <p:ext uri="{BB962C8B-B14F-4D97-AF65-F5344CB8AC3E}">
        <p14:creationId xmlns:p14="http://schemas.microsoft.com/office/powerpoint/2010/main" val="274569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DC0952-4ADD-4064-BFF9-AD482408AC9F}"/>
              </a:ext>
            </a:extLst>
          </p:cNvPr>
          <p:cNvSpPr>
            <a:spLocks noGrp="1"/>
          </p:cNvSpPr>
          <p:nvPr>
            <p:ph type="title"/>
          </p:nvPr>
        </p:nvSpPr>
        <p:spPr>
          <a:xfrm>
            <a:off x="-228601" y="-114653"/>
            <a:ext cx="7886700" cy="709739"/>
          </a:xfrm>
        </p:spPr>
        <p:txBody>
          <a:bodyPr>
            <a:normAutofit/>
          </a:bodyPr>
          <a:lstStyle/>
          <a:p>
            <a:r>
              <a:rPr lang="en-US" sz="2800" dirty="0"/>
              <a:t>Logistics, Processing and Disposal</a:t>
            </a:r>
          </a:p>
        </p:txBody>
      </p:sp>
      <p:sp>
        <p:nvSpPr>
          <p:cNvPr id="5" name="Slide Number Placeholder 4">
            <a:extLst>
              <a:ext uri="{FF2B5EF4-FFF2-40B4-BE49-F238E27FC236}">
                <a16:creationId xmlns:a16="http://schemas.microsoft.com/office/drawing/2014/main" id="{55430F62-75F2-47AD-86BF-43F9AA752AD0}"/>
              </a:ext>
            </a:extLst>
          </p:cNvPr>
          <p:cNvSpPr>
            <a:spLocks noGrp="1"/>
          </p:cNvSpPr>
          <p:nvPr>
            <p:ph type="sldNum" sz="quarter" idx="4294967295"/>
          </p:nvPr>
        </p:nvSpPr>
        <p:spPr>
          <a:xfrm>
            <a:off x="7086600" y="4767263"/>
            <a:ext cx="2057400" cy="274637"/>
          </a:xfrm>
        </p:spPr>
        <p:txBody>
          <a:bodyPr/>
          <a:lstStyle/>
          <a:p>
            <a:fld id="{F83522AA-FC92-4C71-B3E8-E8495488A06B}" type="slidenum">
              <a:rPr lang="en-US" smtClean="0"/>
              <a:t>4</a:t>
            </a:fld>
            <a:endParaRPr lang="en-US"/>
          </a:p>
        </p:txBody>
      </p:sp>
      <p:pic>
        <p:nvPicPr>
          <p:cNvPr id="8" name="Picture 16" descr="http://www.energysolutions.com/thumb.php?i=Bear_Creek_Images_-_3.jpg&amp;w=400">
            <a:extLst>
              <a:ext uri="{FF2B5EF4-FFF2-40B4-BE49-F238E27FC236}">
                <a16:creationId xmlns:a16="http://schemas.microsoft.com/office/drawing/2014/main" id="{CA3E2C9F-D73F-4B4A-867C-37277998D1D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50771" y="2948213"/>
            <a:ext cx="2424113" cy="1600200"/>
          </a:xfrm>
          <a:prstGeom prst="rect">
            <a:avLst/>
          </a:prstGeom>
          <a:noFill/>
          <a:ln w="38100" cap="sq">
            <a:noFill/>
            <a:miter lim="800000"/>
            <a:headEnd/>
            <a:tailEnd/>
          </a:ln>
        </p:spPr>
      </p:pic>
      <p:grpSp>
        <p:nvGrpSpPr>
          <p:cNvPr id="9" name="Group 20">
            <a:extLst>
              <a:ext uri="{FF2B5EF4-FFF2-40B4-BE49-F238E27FC236}">
                <a16:creationId xmlns:a16="http://schemas.microsoft.com/office/drawing/2014/main" id="{15E8777D-A0FE-436E-B8FD-37C529A649C7}"/>
              </a:ext>
            </a:extLst>
          </p:cNvPr>
          <p:cNvGrpSpPr>
            <a:grpSpLocks/>
          </p:cNvGrpSpPr>
          <p:nvPr/>
        </p:nvGrpSpPr>
        <p:grpSpPr bwMode="auto">
          <a:xfrm>
            <a:off x="337836" y="967013"/>
            <a:ext cx="1963104" cy="1752600"/>
            <a:chOff x="228600" y="1681428"/>
            <a:chExt cx="2590800" cy="2313238"/>
          </a:xfrm>
        </p:grpSpPr>
        <p:pic>
          <p:nvPicPr>
            <p:cNvPr id="10" name="Picture 18">
              <a:extLst>
                <a:ext uri="{FF2B5EF4-FFF2-40B4-BE49-F238E27FC236}">
                  <a16:creationId xmlns:a16="http://schemas.microsoft.com/office/drawing/2014/main" id="{A1266C6C-F5C7-4EF8-8435-7ABF8C7515F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681428"/>
              <a:ext cx="1600200" cy="1976172"/>
            </a:xfrm>
            <a:prstGeom prst="rect">
              <a:avLst/>
            </a:prstGeom>
            <a:noFill/>
            <a:ln w="38100" cap="sq">
              <a:noFill/>
              <a:miter lim="800000"/>
              <a:headEnd/>
              <a:tailEnd/>
            </a:ln>
          </p:spPr>
        </p:pic>
        <p:pic>
          <p:nvPicPr>
            <p:cNvPr id="11" name="Picture 17">
              <a:extLst>
                <a:ext uri="{FF2B5EF4-FFF2-40B4-BE49-F238E27FC236}">
                  <a16:creationId xmlns:a16="http://schemas.microsoft.com/office/drawing/2014/main" id="{5708A8EC-94DB-4835-A207-51C4546FEDF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286000"/>
              <a:ext cx="1143000" cy="1448594"/>
            </a:xfrm>
            <a:prstGeom prst="rect">
              <a:avLst/>
            </a:prstGeom>
            <a:noFill/>
            <a:ln w="38100" cap="sq">
              <a:noFill/>
              <a:miter lim="800000"/>
              <a:headEnd/>
              <a:tailEnd/>
            </a:ln>
          </p:spPr>
        </p:pic>
        <p:sp>
          <p:nvSpPr>
            <p:cNvPr id="12" name="TextBox 13">
              <a:extLst>
                <a:ext uri="{FF2B5EF4-FFF2-40B4-BE49-F238E27FC236}">
                  <a16:creationId xmlns:a16="http://schemas.microsoft.com/office/drawing/2014/main" id="{62EF648A-241B-4F22-A039-951B40D6F23D}"/>
                </a:ext>
              </a:extLst>
            </p:cNvPr>
            <p:cNvSpPr txBox="1">
              <a:spLocks noChangeArrowheads="1"/>
            </p:cNvSpPr>
            <p:nvPr/>
          </p:nvSpPr>
          <p:spPr bwMode="auto">
            <a:xfrm>
              <a:off x="381000" y="3810000"/>
              <a:ext cx="2362200" cy="184666"/>
            </a:xfrm>
            <a:prstGeom prst="rect">
              <a:avLst/>
            </a:prstGeom>
            <a:noFill/>
            <a:ln w="19050">
              <a:noFill/>
              <a:miter lim="800000"/>
              <a:headEnd/>
              <a:tailEnd/>
            </a:ln>
          </p:spPr>
          <p:txBody>
            <a:bodyPr lIns="0" tIns="0" rIns="0" bIns="0">
              <a:spAutoFit/>
            </a:bodyPr>
            <a:lstStyle/>
            <a:p>
              <a:pPr algn="ctr"/>
              <a:r>
                <a:rPr lang="en-US" sz="1200" b="1" dirty="0">
                  <a:latin typeface="Arial" pitchFamily="34" charset="0"/>
                  <a:cs typeface="Arial" pitchFamily="34" charset="0"/>
                </a:rPr>
                <a:t>Casks and Containers</a:t>
              </a:r>
            </a:p>
          </p:txBody>
        </p:sp>
      </p:grpSp>
      <p:sp>
        <p:nvSpPr>
          <p:cNvPr id="13" name="TextBox 14">
            <a:extLst>
              <a:ext uri="{FF2B5EF4-FFF2-40B4-BE49-F238E27FC236}">
                <a16:creationId xmlns:a16="http://schemas.microsoft.com/office/drawing/2014/main" id="{009972D8-A556-455B-8BB7-9640FDCA9CC0}"/>
              </a:ext>
            </a:extLst>
          </p:cNvPr>
          <p:cNvSpPr txBox="1">
            <a:spLocks noChangeArrowheads="1"/>
          </p:cNvSpPr>
          <p:nvPr/>
        </p:nvSpPr>
        <p:spPr bwMode="auto">
          <a:xfrm>
            <a:off x="3450771" y="4635726"/>
            <a:ext cx="2438400" cy="184150"/>
          </a:xfrm>
          <a:prstGeom prst="rect">
            <a:avLst/>
          </a:prstGeom>
          <a:noFill/>
          <a:ln w="19050">
            <a:noFill/>
            <a:miter lim="800000"/>
            <a:headEnd/>
            <a:tailEnd/>
          </a:ln>
        </p:spPr>
        <p:txBody>
          <a:bodyPr lIns="0" tIns="0" rIns="0" bIns="0">
            <a:spAutoFit/>
          </a:bodyPr>
          <a:lstStyle/>
          <a:p>
            <a:pPr algn="ctr"/>
            <a:r>
              <a:rPr lang="en-US" sz="1200" b="1" dirty="0">
                <a:latin typeface="Arial" pitchFamily="34" charset="0"/>
                <a:cs typeface="Arial" pitchFamily="34" charset="0"/>
              </a:rPr>
              <a:t>Metal Melt &amp; Beneficial Reuse</a:t>
            </a:r>
          </a:p>
        </p:txBody>
      </p:sp>
      <p:grpSp>
        <p:nvGrpSpPr>
          <p:cNvPr id="14" name="Group 19">
            <a:extLst>
              <a:ext uri="{FF2B5EF4-FFF2-40B4-BE49-F238E27FC236}">
                <a16:creationId xmlns:a16="http://schemas.microsoft.com/office/drawing/2014/main" id="{5E5EFAFC-E65B-4185-88A0-35EC004BAB90}"/>
              </a:ext>
            </a:extLst>
          </p:cNvPr>
          <p:cNvGrpSpPr>
            <a:grpSpLocks/>
          </p:cNvGrpSpPr>
          <p:nvPr/>
        </p:nvGrpSpPr>
        <p:grpSpPr bwMode="auto">
          <a:xfrm>
            <a:off x="408170" y="3013653"/>
            <a:ext cx="2053389" cy="1922808"/>
            <a:chOff x="198771" y="4340614"/>
            <a:chExt cx="2513076" cy="2353340"/>
          </a:xfrm>
        </p:grpSpPr>
        <p:pic>
          <p:nvPicPr>
            <p:cNvPr id="15" name="Picture 19">
              <a:extLst>
                <a:ext uri="{FF2B5EF4-FFF2-40B4-BE49-F238E27FC236}">
                  <a16:creationId xmlns:a16="http://schemas.microsoft.com/office/drawing/2014/main" id="{DCF86772-E343-465E-8A81-38B33B8D824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8771" y="4340614"/>
              <a:ext cx="2513076" cy="1907786"/>
            </a:xfrm>
            <a:prstGeom prst="rect">
              <a:avLst/>
            </a:prstGeom>
            <a:noFill/>
            <a:ln w="38100" cap="sq">
              <a:noFill/>
              <a:miter lim="800000"/>
              <a:headEnd/>
              <a:tailEnd/>
            </a:ln>
          </p:spPr>
        </p:pic>
        <p:sp>
          <p:nvSpPr>
            <p:cNvPr id="16" name="TextBox 16">
              <a:extLst>
                <a:ext uri="{FF2B5EF4-FFF2-40B4-BE49-F238E27FC236}">
                  <a16:creationId xmlns:a16="http://schemas.microsoft.com/office/drawing/2014/main" id="{BA4EA6C3-0002-4F1E-A527-F010A3215C46}"/>
                </a:ext>
              </a:extLst>
            </p:cNvPr>
            <p:cNvSpPr txBox="1">
              <a:spLocks noChangeArrowheads="1"/>
            </p:cNvSpPr>
            <p:nvPr/>
          </p:nvSpPr>
          <p:spPr bwMode="auto">
            <a:xfrm>
              <a:off x="274209" y="6324600"/>
              <a:ext cx="2362200" cy="369354"/>
            </a:xfrm>
            <a:prstGeom prst="rect">
              <a:avLst/>
            </a:prstGeom>
            <a:noFill/>
            <a:ln w="19050">
              <a:noFill/>
              <a:miter lim="800000"/>
              <a:headEnd/>
              <a:tailEnd/>
            </a:ln>
          </p:spPr>
          <p:txBody>
            <a:bodyPr lIns="0" tIns="0" rIns="0" bIns="0">
              <a:spAutoFit/>
            </a:bodyPr>
            <a:lstStyle/>
            <a:p>
              <a:pPr algn="ctr"/>
              <a:r>
                <a:rPr lang="en-US" sz="1200" b="1" dirty="0">
                  <a:latin typeface="Arial" pitchFamily="34" charset="0"/>
                  <a:cs typeface="Arial" pitchFamily="34" charset="0"/>
                </a:rPr>
                <a:t>Decontamination and Decommissioning</a:t>
              </a:r>
            </a:p>
          </p:txBody>
        </p:sp>
      </p:grpSp>
      <p:pic>
        <p:nvPicPr>
          <p:cNvPr id="17" name="Picture 20">
            <a:extLst>
              <a:ext uri="{FF2B5EF4-FFF2-40B4-BE49-F238E27FC236}">
                <a16:creationId xmlns:a16="http://schemas.microsoft.com/office/drawing/2014/main" id="{B40F1E8D-CDCD-4510-8B06-9042C04023E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74256" y="967013"/>
            <a:ext cx="1173229" cy="1521717"/>
          </a:xfrm>
          <a:prstGeom prst="rect">
            <a:avLst/>
          </a:prstGeom>
          <a:noFill/>
          <a:ln w="38100" cap="sq">
            <a:noFill/>
            <a:miter lim="800000"/>
            <a:headEnd/>
            <a:tailEnd/>
          </a:ln>
        </p:spPr>
      </p:pic>
      <p:sp>
        <p:nvSpPr>
          <p:cNvPr id="18" name="TextBox 17">
            <a:extLst>
              <a:ext uri="{FF2B5EF4-FFF2-40B4-BE49-F238E27FC236}">
                <a16:creationId xmlns:a16="http://schemas.microsoft.com/office/drawing/2014/main" id="{3EFA4C04-C879-4EDC-A8CD-E2E5FCEBD495}"/>
              </a:ext>
            </a:extLst>
          </p:cNvPr>
          <p:cNvSpPr txBox="1">
            <a:spLocks noChangeArrowheads="1"/>
          </p:cNvSpPr>
          <p:nvPr/>
        </p:nvSpPr>
        <p:spPr bwMode="auto">
          <a:xfrm>
            <a:off x="7107708" y="2529544"/>
            <a:ext cx="1752600" cy="184629"/>
          </a:xfrm>
          <a:prstGeom prst="rect">
            <a:avLst/>
          </a:prstGeom>
          <a:noFill/>
          <a:ln w="19050">
            <a:noFill/>
            <a:miter lim="800000"/>
            <a:headEnd/>
            <a:tailEnd/>
          </a:ln>
        </p:spPr>
        <p:txBody>
          <a:bodyPr lIns="0" tIns="0" rIns="0" bIns="0">
            <a:spAutoFit/>
          </a:bodyPr>
          <a:lstStyle/>
          <a:p>
            <a:pPr algn="ctr"/>
            <a:r>
              <a:rPr lang="en-US" sz="1200" b="1" dirty="0">
                <a:latin typeface="Arial" pitchFamily="34" charset="0"/>
                <a:cs typeface="Arial" pitchFamily="34" charset="0"/>
              </a:rPr>
              <a:t>Analytical Services</a:t>
            </a:r>
          </a:p>
        </p:txBody>
      </p:sp>
      <p:grpSp>
        <p:nvGrpSpPr>
          <p:cNvPr id="19" name="Group 22">
            <a:extLst>
              <a:ext uri="{FF2B5EF4-FFF2-40B4-BE49-F238E27FC236}">
                <a16:creationId xmlns:a16="http://schemas.microsoft.com/office/drawing/2014/main" id="{ED348BEE-8511-4D1F-8846-D8A2111522BC}"/>
              </a:ext>
            </a:extLst>
          </p:cNvPr>
          <p:cNvGrpSpPr>
            <a:grpSpLocks/>
          </p:cNvGrpSpPr>
          <p:nvPr/>
        </p:nvGrpSpPr>
        <p:grpSpPr bwMode="auto">
          <a:xfrm>
            <a:off x="6856740" y="2948213"/>
            <a:ext cx="2053389" cy="1909653"/>
            <a:chOff x="6248400" y="4191000"/>
            <a:chExt cx="2690614" cy="2503014"/>
          </a:xfrm>
        </p:grpSpPr>
        <p:pic>
          <p:nvPicPr>
            <p:cNvPr id="20" name="Picture 10">
              <a:extLst>
                <a:ext uri="{FF2B5EF4-FFF2-40B4-BE49-F238E27FC236}">
                  <a16:creationId xmlns:a16="http://schemas.microsoft.com/office/drawing/2014/main" id="{4C214872-47ED-412B-AA6A-08AFA67B685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48400" y="4191000"/>
              <a:ext cx="2690614" cy="2057400"/>
            </a:xfrm>
            <a:prstGeom prst="rect">
              <a:avLst/>
            </a:prstGeom>
            <a:noFill/>
            <a:ln w="38100" cap="sq">
              <a:noFill/>
              <a:miter lim="800000"/>
              <a:headEnd/>
              <a:tailEnd/>
            </a:ln>
          </p:spPr>
        </p:pic>
        <p:sp>
          <p:nvSpPr>
            <p:cNvPr id="21" name="TextBox 18">
              <a:extLst>
                <a:ext uri="{FF2B5EF4-FFF2-40B4-BE49-F238E27FC236}">
                  <a16:creationId xmlns:a16="http://schemas.microsoft.com/office/drawing/2014/main" id="{59DA2B61-57C2-4136-AE6C-1BFEAB9E2120}"/>
                </a:ext>
              </a:extLst>
            </p:cNvPr>
            <p:cNvSpPr txBox="1">
              <a:spLocks noChangeArrowheads="1"/>
            </p:cNvSpPr>
            <p:nvPr/>
          </p:nvSpPr>
          <p:spPr bwMode="auto">
            <a:xfrm>
              <a:off x="6412607" y="6324600"/>
              <a:ext cx="2362200" cy="369414"/>
            </a:xfrm>
            <a:prstGeom prst="rect">
              <a:avLst/>
            </a:prstGeom>
            <a:noFill/>
            <a:ln w="19050">
              <a:noFill/>
              <a:miter lim="800000"/>
              <a:headEnd/>
              <a:tailEnd/>
            </a:ln>
          </p:spPr>
          <p:txBody>
            <a:bodyPr lIns="0" tIns="0" rIns="0" bIns="0">
              <a:spAutoFit/>
            </a:bodyPr>
            <a:lstStyle/>
            <a:p>
              <a:pPr algn="ctr"/>
              <a:r>
                <a:rPr lang="en-US" sz="1200" b="1" dirty="0">
                  <a:latin typeface="Arial" pitchFamily="34" charset="0"/>
                  <a:cs typeface="Arial" pitchFamily="34" charset="0"/>
                </a:rPr>
                <a:t>Large Component Transportation</a:t>
              </a:r>
            </a:p>
          </p:txBody>
        </p:sp>
      </p:grpSp>
      <p:pic>
        <p:nvPicPr>
          <p:cNvPr id="22" name="Picture 5">
            <a:extLst>
              <a:ext uri="{FF2B5EF4-FFF2-40B4-BE49-F238E27FC236}">
                <a16:creationId xmlns:a16="http://schemas.microsoft.com/office/drawing/2014/main" id="{60B6D289-852E-4D75-BFF5-52736CC7F91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22407" y="972146"/>
            <a:ext cx="3168305" cy="1485900"/>
          </a:xfrm>
          <a:prstGeom prst="rect">
            <a:avLst/>
          </a:prstGeom>
          <a:noFill/>
          <a:ln w="38100" cap="sq">
            <a:noFill/>
            <a:miter lim="800000"/>
            <a:headEnd/>
            <a:tailEnd/>
          </a:ln>
          <a:effectLst>
            <a:outerShdw blurRad="63500" dist="38100" dir="2700000" algn="tl" rotWithShape="0">
              <a:srgbClr val="000000">
                <a:alpha val="42998"/>
              </a:srgbClr>
            </a:outerShdw>
          </a:effectLst>
        </p:spPr>
      </p:pic>
      <p:sp>
        <p:nvSpPr>
          <p:cNvPr id="23" name="TextBox 20">
            <a:extLst>
              <a:ext uri="{FF2B5EF4-FFF2-40B4-BE49-F238E27FC236}">
                <a16:creationId xmlns:a16="http://schemas.microsoft.com/office/drawing/2014/main" id="{CACB82D9-8CE5-47EA-95C8-CCB3A644404D}"/>
              </a:ext>
            </a:extLst>
          </p:cNvPr>
          <p:cNvSpPr txBox="1">
            <a:spLocks noChangeArrowheads="1"/>
          </p:cNvSpPr>
          <p:nvPr/>
        </p:nvSpPr>
        <p:spPr bwMode="auto">
          <a:xfrm>
            <a:off x="3318296" y="2534947"/>
            <a:ext cx="2972416" cy="184666"/>
          </a:xfrm>
          <a:prstGeom prst="rect">
            <a:avLst/>
          </a:prstGeom>
          <a:noFill/>
          <a:ln w="19050">
            <a:noFill/>
            <a:miter lim="800000"/>
            <a:headEnd/>
            <a:tailEnd/>
          </a:ln>
        </p:spPr>
        <p:txBody>
          <a:bodyPr lIns="0" tIns="0" rIns="0" bIns="0">
            <a:spAutoFit/>
          </a:bodyPr>
          <a:lstStyle/>
          <a:p>
            <a:pPr algn="ctr"/>
            <a:r>
              <a:rPr lang="en-US" sz="1200" b="1" dirty="0">
                <a:latin typeface="Arial" pitchFamily="34" charset="0"/>
                <a:cs typeface="Arial" pitchFamily="34" charset="0"/>
              </a:rPr>
              <a:t>Liquid Processing Equipment</a:t>
            </a:r>
          </a:p>
        </p:txBody>
      </p:sp>
    </p:spTree>
    <p:extLst>
      <p:ext uri="{BB962C8B-B14F-4D97-AF65-F5344CB8AC3E}">
        <p14:creationId xmlns:p14="http://schemas.microsoft.com/office/powerpoint/2010/main" val="1111448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6" descr="http://www.energysolutions.com/thumb.php?i=Bear_Creek_Images_-_3.jpg&amp;w=400">
            <a:extLst>
              <a:ext uri="{FF2B5EF4-FFF2-40B4-BE49-F238E27FC236}">
                <a16:creationId xmlns:a16="http://schemas.microsoft.com/office/drawing/2014/main" id="{CF93A4EA-6019-400B-A3E8-733A230FE4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3437" y="108919"/>
            <a:ext cx="4301506" cy="2839500"/>
          </a:xfrm>
          <a:prstGeom prst="rect">
            <a:avLst/>
          </a:prstGeom>
          <a:noFill/>
          <a:ln w="38100" cap="sq">
            <a:noFill/>
            <a:miter lim="800000"/>
            <a:headEnd/>
            <a:tailEnd/>
          </a:ln>
        </p:spPr>
      </p:pic>
      <p:sp>
        <p:nvSpPr>
          <p:cNvPr id="3" name="Title 2">
            <a:extLst>
              <a:ext uri="{FF2B5EF4-FFF2-40B4-BE49-F238E27FC236}">
                <a16:creationId xmlns:a16="http://schemas.microsoft.com/office/drawing/2014/main" id="{7B037F9C-0718-491B-A1AB-9C6C418EC9B2}"/>
              </a:ext>
            </a:extLst>
          </p:cNvPr>
          <p:cNvSpPr>
            <a:spLocks noGrp="1"/>
          </p:cNvSpPr>
          <p:nvPr>
            <p:ph type="title"/>
          </p:nvPr>
        </p:nvSpPr>
        <p:spPr>
          <a:xfrm>
            <a:off x="558369" y="599974"/>
            <a:ext cx="3777060" cy="513529"/>
          </a:xfrm>
        </p:spPr>
        <p:txBody>
          <a:bodyPr/>
          <a:lstStyle/>
          <a:p>
            <a:r>
              <a:rPr lang="en-US" i="1" dirty="0"/>
              <a:t>Presentation Outline</a:t>
            </a:r>
          </a:p>
        </p:txBody>
      </p:sp>
      <p:sp>
        <p:nvSpPr>
          <p:cNvPr id="6" name="Text Placeholder 5">
            <a:extLst>
              <a:ext uri="{FF2B5EF4-FFF2-40B4-BE49-F238E27FC236}">
                <a16:creationId xmlns:a16="http://schemas.microsoft.com/office/drawing/2014/main" id="{33382A6F-20CD-4160-99E4-5F784270F33E}"/>
              </a:ext>
            </a:extLst>
          </p:cNvPr>
          <p:cNvSpPr>
            <a:spLocks noGrp="1"/>
          </p:cNvSpPr>
          <p:nvPr>
            <p:ph type="body" sz="half" idx="2"/>
          </p:nvPr>
        </p:nvSpPr>
        <p:spPr>
          <a:xfrm>
            <a:off x="558370" y="1247294"/>
            <a:ext cx="3777059" cy="2802193"/>
          </a:xfrm>
        </p:spPr>
        <p:txBody>
          <a:bodyPr>
            <a:normAutofit lnSpcReduction="10000"/>
          </a:bodyPr>
          <a:lstStyle/>
          <a:p>
            <a:pPr marL="171450" indent="-171450">
              <a:spcBef>
                <a:spcPts val="800"/>
              </a:spcBef>
              <a:buClr>
                <a:srgbClr val="FFFFFF"/>
              </a:buClr>
              <a:buFont typeface="Arial" panose="020B0604020202020204" pitchFamily="34" charset="0"/>
              <a:buChar char="•"/>
            </a:pPr>
            <a:r>
              <a:rPr lang="en-US" sz="1800" b="1" dirty="0"/>
              <a:t>Change in company ownership</a:t>
            </a:r>
          </a:p>
          <a:p>
            <a:pPr marL="171450" indent="-171450">
              <a:spcBef>
                <a:spcPts val="800"/>
              </a:spcBef>
              <a:buClr>
                <a:srgbClr val="FFFFFF"/>
              </a:buClr>
              <a:buFont typeface="Arial" panose="020B0604020202020204" pitchFamily="34" charset="0"/>
              <a:buChar char="•"/>
            </a:pPr>
            <a:r>
              <a:rPr lang="en-US" sz="1800" b="1" dirty="0"/>
              <a:t>Clive Enhancements</a:t>
            </a:r>
          </a:p>
          <a:p>
            <a:pPr marL="514350" lvl="1" indent="-171450">
              <a:spcBef>
                <a:spcPts val="800"/>
              </a:spcBef>
              <a:buClr>
                <a:srgbClr val="FFFFFF"/>
              </a:buClr>
              <a:buFont typeface="Arial" panose="020B0604020202020204" pitchFamily="34" charset="0"/>
              <a:buChar char="•"/>
            </a:pPr>
            <a:r>
              <a:rPr lang="en-US" sz="1200" b="1" dirty="0">
                <a:solidFill>
                  <a:schemeClr val="bg1"/>
                </a:solidFill>
              </a:rPr>
              <a:t>Correct licensed volume</a:t>
            </a:r>
          </a:p>
          <a:p>
            <a:pPr marL="514350" lvl="1" indent="-171450">
              <a:spcBef>
                <a:spcPts val="800"/>
              </a:spcBef>
              <a:buClr>
                <a:srgbClr val="FFFFFF"/>
              </a:buClr>
              <a:buFont typeface="Arial" panose="020B0604020202020204" pitchFamily="34" charset="0"/>
              <a:buChar char="•"/>
            </a:pPr>
            <a:r>
              <a:rPr lang="en-US" sz="1200" b="1" dirty="0">
                <a:solidFill>
                  <a:schemeClr val="bg1"/>
                </a:solidFill>
              </a:rPr>
              <a:t>Propose an Exempted Waste Cell</a:t>
            </a:r>
          </a:p>
          <a:p>
            <a:pPr marL="514350" lvl="1" indent="-171450">
              <a:spcBef>
                <a:spcPts val="800"/>
              </a:spcBef>
              <a:buClr>
                <a:srgbClr val="FFFFFF"/>
              </a:buClr>
              <a:buFont typeface="Arial" panose="020B0604020202020204" pitchFamily="34" charset="0"/>
              <a:buChar char="•"/>
            </a:pPr>
            <a:r>
              <a:rPr lang="en-US" sz="1200" b="1" dirty="0">
                <a:solidFill>
                  <a:schemeClr val="bg1"/>
                </a:solidFill>
              </a:rPr>
              <a:t>Propose a Federal Cell (depleted uranium)</a:t>
            </a:r>
          </a:p>
          <a:p>
            <a:pPr marL="514350" lvl="1" indent="-171450">
              <a:spcBef>
                <a:spcPts val="800"/>
              </a:spcBef>
              <a:buClr>
                <a:srgbClr val="FFFFFF"/>
              </a:buClr>
              <a:buFont typeface="Arial" panose="020B0604020202020204" pitchFamily="34" charset="0"/>
              <a:buChar char="•"/>
            </a:pPr>
            <a:r>
              <a:rPr lang="en-US" sz="1200" b="1" dirty="0">
                <a:solidFill>
                  <a:schemeClr val="bg1"/>
                </a:solidFill>
              </a:rPr>
              <a:t>Request authority for sealed source disposal</a:t>
            </a:r>
          </a:p>
          <a:p>
            <a:pPr marL="514350" lvl="1" indent="-171450">
              <a:spcBef>
                <a:spcPts val="800"/>
              </a:spcBef>
              <a:buClr>
                <a:srgbClr val="FFFFFF"/>
              </a:buClr>
              <a:buFont typeface="Arial" panose="020B0604020202020204" pitchFamily="34" charset="0"/>
              <a:buChar char="•"/>
            </a:pPr>
            <a:r>
              <a:rPr lang="en-US" sz="1200" b="1" dirty="0">
                <a:solidFill>
                  <a:schemeClr val="bg1"/>
                </a:solidFill>
              </a:rPr>
              <a:t>Capital Improvements </a:t>
            </a:r>
          </a:p>
          <a:p>
            <a:pPr marL="514350" lvl="1" indent="-171450">
              <a:spcBef>
                <a:spcPts val="800"/>
              </a:spcBef>
              <a:buClr>
                <a:srgbClr val="FFFFFF"/>
              </a:buClr>
              <a:buFont typeface="Arial" panose="020B0604020202020204" pitchFamily="34" charset="0"/>
              <a:buChar char="•"/>
            </a:pPr>
            <a:r>
              <a:rPr lang="en-US" sz="1200" b="1" dirty="0">
                <a:solidFill>
                  <a:schemeClr val="bg1"/>
                </a:solidFill>
              </a:rPr>
              <a:t>Ample Capacity</a:t>
            </a:r>
          </a:p>
          <a:p>
            <a:pPr marL="171450" indent="-171450">
              <a:spcBef>
                <a:spcPts val="800"/>
              </a:spcBef>
              <a:buClr>
                <a:srgbClr val="FFFFFF"/>
              </a:buClr>
              <a:buFont typeface="Arial" panose="020B0604020202020204" pitchFamily="34" charset="0"/>
              <a:buChar char="•"/>
            </a:pPr>
            <a:r>
              <a:rPr lang="en-US" sz="1800" b="1" dirty="0"/>
              <a:t>Barnwell Operations </a:t>
            </a:r>
          </a:p>
          <a:p>
            <a:pPr marL="171450" indent="-171450">
              <a:spcBef>
                <a:spcPts val="800"/>
              </a:spcBef>
              <a:buClr>
                <a:srgbClr val="FFFFFF"/>
              </a:buCl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BE764968-07E6-40A7-873B-2B1BBEC845D8}"/>
              </a:ext>
            </a:extLst>
          </p:cNvPr>
          <p:cNvSpPr>
            <a:spLocks noGrp="1"/>
          </p:cNvSpPr>
          <p:nvPr>
            <p:ph type="sldNum" sz="quarter" idx="12"/>
          </p:nvPr>
        </p:nvSpPr>
        <p:spPr/>
        <p:txBody>
          <a:bodyPr/>
          <a:lstStyle/>
          <a:p>
            <a:fld id="{F83522AA-FC92-4C71-B3E8-E8495488A06B}" type="slidenum">
              <a:rPr lang="en-US" smtClean="0"/>
              <a:t>5</a:t>
            </a:fld>
            <a:endParaRPr lang="en-US"/>
          </a:p>
        </p:txBody>
      </p:sp>
      <p:pic>
        <p:nvPicPr>
          <p:cNvPr id="17" name="Picture 5">
            <a:extLst>
              <a:ext uri="{FF2B5EF4-FFF2-40B4-BE49-F238E27FC236}">
                <a16:creationId xmlns:a16="http://schemas.microsoft.com/office/drawing/2014/main" id="{09C3DAB0-134B-42D9-A411-73190F3F624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8573" y="3023748"/>
            <a:ext cx="4301507" cy="2017359"/>
          </a:xfrm>
          <a:prstGeom prst="rect">
            <a:avLst/>
          </a:prstGeom>
          <a:noFill/>
          <a:ln w="38100" cap="sq">
            <a:noFill/>
            <a:miter lim="800000"/>
            <a:headEnd/>
            <a:tailEnd/>
          </a:ln>
          <a:effectLst>
            <a:outerShdw blurRad="63500" dist="38100" dir="2700000" algn="tl" rotWithShape="0">
              <a:srgbClr val="000000">
                <a:alpha val="42998"/>
              </a:srgbClr>
            </a:outerShdw>
          </a:effectLst>
        </p:spPr>
      </p:pic>
    </p:spTree>
    <p:extLst>
      <p:ext uri="{BB962C8B-B14F-4D97-AF65-F5344CB8AC3E}">
        <p14:creationId xmlns:p14="http://schemas.microsoft.com/office/powerpoint/2010/main" val="1322228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Right 4">
            <a:extLst>
              <a:ext uri="{FF2B5EF4-FFF2-40B4-BE49-F238E27FC236}">
                <a16:creationId xmlns:a16="http://schemas.microsoft.com/office/drawing/2014/main" id="{2FE9794A-2895-4648-B133-C619C9C835DB}"/>
              </a:ext>
            </a:extLst>
          </p:cNvPr>
          <p:cNvSpPr/>
          <p:nvPr/>
        </p:nvSpPr>
        <p:spPr>
          <a:xfrm>
            <a:off x="4274457" y="1371510"/>
            <a:ext cx="718457" cy="166163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B95C81E-7ED5-4312-BC03-C73016B1E77C}"/>
              </a:ext>
            </a:extLst>
          </p:cNvPr>
          <p:cNvSpPr>
            <a:spLocks noGrp="1"/>
          </p:cNvSpPr>
          <p:nvPr>
            <p:ph type="sldNum" sz="quarter" idx="12"/>
          </p:nvPr>
        </p:nvSpPr>
        <p:spPr/>
        <p:txBody>
          <a:bodyPr/>
          <a:lstStyle/>
          <a:p>
            <a:fld id="{F83522AA-FC92-4C71-B3E8-E8495488A06B}" type="slidenum">
              <a:rPr lang="en-US" smtClean="0"/>
              <a:t>6</a:t>
            </a:fld>
            <a:endParaRPr lang="en-US"/>
          </a:p>
        </p:txBody>
      </p:sp>
      <p:sp>
        <p:nvSpPr>
          <p:cNvPr id="3" name="Title 2">
            <a:extLst>
              <a:ext uri="{FF2B5EF4-FFF2-40B4-BE49-F238E27FC236}">
                <a16:creationId xmlns:a16="http://schemas.microsoft.com/office/drawing/2014/main" id="{7B037F9C-0718-491B-A1AB-9C6C418EC9B2}"/>
              </a:ext>
            </a:extLst>
          </p:cNvPr>
          <p:cNvSpPr>
            <a:spLocks noGrp="1"/>
          </p:cNvSpPr>
          <p:nvPr>
            <p:ph type="title"/>
          </p:nvPr>
        </p:nvSpPr>
        <p:spPr/>
        <p:txBody>
          <a:bodyPr/>
          <a:lstStyle/>
          <a:p>
            <a:r>
              <a:rPr lang="en-US" dirty="0"/>
              <a:t>Change in Ownership</a:t>
            </a:r>
          </a:p>
        </p:txBody>
      </p:sp>
      <p:sp>
        <p:nvSpPr>
          <p:cNvPr id="2" name="Rectangle 1">
            <a:extLst>
              <a:ext uri="{FF2B5EF4-FFF2-40B4-BE49-F238E27FC236}">
                <a16:creationId xmlns:a16="http://schemas.microsoft.com/office/drawing/2014/main" id="{C94234A3-90DA-4EBD-B3F2-00074EEA1B8A}"/>
              </a:ext>
            </a:extLst>
          </p:cNvPr>
          <p:cNvSpPr/>
          <p:nvPr/>
        </p:nvSpPr>
        <p:spPr>
          <a:xfrm>
            <a:off x="556682" y="1219200"/>
            <a:ext cx="3777060" cy="14223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Energy Capital Partners</a:t>
            </a:r>
          </a:p>
          <a:p>
            <a:pPr algn="ctr"/>
            <a:r>
              <a:rPr lang="en-US" sz="1600" b="1" i="1" dirty="0"/>
              <a:t>(2013 – 2022)</a:t>
            </a:r>
          </a:p>
        </p:txBody>
      </p:sp>
      <p:sp>
        <p:nvSpPr>
          <p:cNvPr id="7" name="Rectangle 6">
            <a:extLst>
              <a:ext uri="{FF2B5EF4-FFF2-40B4-BE49-F238E27FC236}">
                <a16:creationId xmlns:a16="http://schemas.microsoft.com/office/drawing/2014/main" id="{C656111C-481C-4609-A754-3D1A4DE13C6C}"/>
              </a:ext>
            </a:extLst>
          </p:cNvPr>
          <p:cNvSpPr/>
          <p:nvPr/>
        </p:nvSpPr>
        <p:spPr>
          <a:xfrm>
            <a:off x="556682" y="2693062"/>
            <a:ext cx="3777060" cy="62286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err="1"/>
              <a:t>TriArtisan</a:t>
            </a:r>
            <a:r>
              <a:rPr lang="en-US" b="1" dirty="0"/>
              <a:t> Capital Advisors</a:t>
            </a:r>
          </a:p>
          <a:p>
            <a:pPr algn="ctr"/>
            <a:r>
              <a:rPr lang="en-US" sz="1600" b="1" i="1" dirty="0"/>
              <a:t>(2018-2022)</a:t>
            </a:r>
          </a:p>
        </p:txBody>
      </p:sp>
      <p:sp>
        <p:nvSpPr>
          <p:cNvPr id="8" name="Rectangle 7">
            <a:extLst>
              <a:ext uri="{FF2B5EF4-FFF2-40B4-BE49-F238E27FC236}">
                <a16:creationId xmlns:a16="http://schemas.microsoft.com/office/drawing/2014/main" id="{F3ABAC8C-84EE-4494-AB72-3A0CB35231F6}"/>
              </a:ext>
            </a:extLst>
          </p:cNvPr>
          <p:cNvSpPr/>
          <p:nvPr/>
        </p:nvSpPr>
        <p:spPr>
          <a:xfrm>
            <a:off x="5047173" y="1219200"/>
            <a:ext cx="3777060" cy="20967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err="1"/>
              <a:t>TriArtisan</a:t>
            </a:r>
            <a:r>
              <a:rPr lang="en-US" b="1" dirty="0"/>
              <a:t> Capital Advisors</a:t>
            </a:r>
          </a:p>
        </p:txBody>
      </p:sp>
      <p:sp>
        <p:nvSpPr>
          <p:cNvPr id="9" name="TextBox 8">
            <a:extLst>
              <a:ext uri="{FF2B5EF4-FFF2-40B4-BE49-F238E27FC236}">
                <a16:creationId xmlns:a16="http://schemas.microsoft.com/office/drawing/2014/main" id="{EFA3C20A-1E2E-4204-9451-256769102A0E}"/>
              </a:ext>
            </a:extLst>
          </p:cNvPr>
          <p:cNvSpPr txBox="1"/>
          <p:nvPr/>
        </p:nvSpPr>
        <p:spPr>
          <a:xfrm>
            <a:off x="5020043" y="3468390"/>
            <a:ext cx="3831319" cy="1569660"/>
          </a:xfrm>
          <a:prstGeom prst="rect">
            <a:avLst/>
          </a:prstGeom>
          <a:noFill/>
        </p:spPr>
        <p:txBody>
          <a:bodyPr wrap="square" rtlCol="0">
            <a:spAutoFit/>
          </a:bodyPr>
          <a:lstStyle/>
          <a:p>
            <a:r>
              <a:rPr lang="en-US" sz="1200" b="1" dirty="0"/>
              <a:t>Energy</a:t>
            </a:r>
            <a:r>
              <a:rPr lang="en-US" sz="1200" b="1" i="1" dirty="0"/>
              <a:t>Solutions</a:t>
            </a:r>
            <a:r>
              <a:rPr lang="en-US" sz="1200" b="1" dirty="0"/>
              <a:t> CEO Ken Robuck, said “</a:t>
            </a:r>
            <a:r>
              <a:rPr lang="en-US" sz="1200" b="1" i="1" dirty="0"/>
              <a:t>We are delighted that </a:t>
            </a:r>
            <a:r>
              <a:rPr lang="en-US" sz="1200" b="1" i="1" dirty="0" err="1"/>
              <a:t>TriArtisan</a:t>
            </a:r>
            <a:r>
              <a:rPr lang="en-US" sz="1200" b="1" i="1" dirty="0"/>
              <a:t> has made a substantial additional investment in the Company to become our majority owner, and we look forward to continuing our close partnership with them. Our management team and I are excited to continue seamlessly executing on the current business plan.</a:t>
            </a:r>
            <a:r>
              <a:rPr lang="en-US" sz="1200" b="1" dirty="0"/>
              <a:t>”</a:t>
            </a:r>
          </a:p>
        </p:txBody>
      </p:sp>
    </p:spTree>
    <p:extLst>
      <p:ext uri="{BB962C8B-B14F-4D97-AF65-F5344CB8AC3E}">
        <p14:creationId xmlns:p14="http://schemas.microsoft.com/office/powerpoint/2010/main" val="3930719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27956BC-140E-4F01-9185-546AC0052D17}"/>
              </a:ext>
            </a:extLst>
          </p:cNvPr>
          <p:cNvSpPr>
            <a:spLocks noGrp="1"/>
          </p:cNvSpPr>
          <p:nvPr>
            <p:ph type="title"/>
          </p:nvPr>
        </p:nvSpPr>
        <p:spPr/>
        <p:txBody>
          <a:bodyPr/>
          <a:lstStyle/>
          <a:p>
            <a:r>
              <a:rPr lang="en-US" dirty="0"/>
              <a:t>Clive Facility Disposal Developments</a:t>
            </a:r>
          </a:p>
        </p:txBody>
      </p:sp>
      <p:sp>
        <p:nvSpPr>
          <p:cNvPr id="5" name="Slide Number Placeholder 4">
            <a:extLst>
              <a:ext uri="{FF2B5EF4-FFF2-40B4-BE49-F238E27FC236}">
                <a16:creationId xmlns:a16="http://schemas.microsoft.com/office/drawing/2014/main" id="{92E9A715-EAD0-4E02-B178-2A5EE99563AD}"/>
              </a:ext>
            </a:extLst>
          </p:cNvPr>
          <p:cNvSpPr>
            <a:spLocks noGrp="1"/>
          </p:cNvSpPr>
          <p:nvPr>
            <p:ph type="sldNum" sz="quarter" idx="4294967295"/>
          </p:nvPr>
        </p:nvSpPr>
        <p:spPr>
          <a:xfrm>
            <a:off x="7086600" y="4767263"/>
            <a:ext cx="2057400" cy="274637"/>
          </a:xfrm>
        </p:spPr>
        <p:txBody>
          <a:bodyPr/>
          <a:lstStyle/>
          <a:p>
            <a:fld id="{F83522AA-FC92-4C71-B3E8-E8495488A06B}" type="slidenum">
              <a:rPr lang="en-US" smtClean="0"/>
              <a:t>7</a:t>
            </a:fld>
            <a:endParaRPr lang="en-US"/>
          </a:p>
        </p:txBody>
      </p:sp>
      <p:pic>
        <p:nvPicPr>
          <p:cNvPr id="9" name="Picture 8" descr="Clive aerial.jpg">
            <a:extLst>
              <a:ext uri="{FF2B5EF4-FFF2-40B4-BE49-F238E27FC236}">
                <a16:creationId xmlns:a16="http://schemas.microsoft.com/office/drawing/2014/main" id="{6430A1E4-22BB-4CDD-B039-33FB0569CF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19404"/>
            <a:ext cx="9144000" cy="3613556"/>
          </a:xfrm>
          <a:prstGeom prst="rect">
            <a:avLst/>
          </a:prstGeom>
        </p:spPr>
      </p:pic>
    </p:spTree>
    <p:extLst>
      <p:ext uri="{BB962C8B-B14F-4D97-AF65-F5344CB8AC3E}">
        <p14:creationId xmlns:p14="http://schemas.microsoft.com/office/powerpoint/2010/main" val="3497866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27956BC-140E-4F01-9185-546AC0052D17}"/>
              </a:ext>
            </a:extLst>
          </p:cNvPr>
          <p:cNvSpPr>
            <a:spLocks noGrp="1"/>
          </p:cNvSpPr>
          <p:nvPr>
            <p:ph type="title"/>
          </p:nvPr>
        </p:nvSpPr>
        <p:spPr/>
        <p:txBody>
          <a:bodyPr/>
          <a:lstStyle/>
          <a:p>
            <a:r>
              <a:rPr lang="en-US" dirty="0"/>
              <a:t>Clive Facility Disposal Developments</a:t>
            </a:r>
          </a:p>
        </p:txBody>
      </p:sp>
      <p:sp>
        <p:nvSpPr>
          <p:cNvPr id="5" name="Slide Number Placeholder 4">
            <a:extLst>
              <a:ext uri="{FF2B5EF4-FFF2-40B4-BE49-F238E27FC236}">
                <a16:creationId xmlns:a16="http://schemas.microsoft.com/office/drawing/2014/main" id="{92E9A715-EAD0-4E02-B178-2A5EE99563AD}"/>
              </a:ext>
            </a:extLst>
          </p:cNvPr>
          <p:cNvSpPr>
            <a:spLocks noGrp="1"/>
          </p:cNvSpPr>
          <p:nvPr>
            <p:ph type="sldNum" sz="quarter" idx="4294967295"/>
          </p:nvPr>
        </p:nvSpPr>
        <p:spPr>
          <a:xfrm>
            <a:off x="7086600" y="4767263"/>
            <a:ext cx="2057400" cy="274637"/>
          </a:xfrm>
        </p:spPr>
        <p:txBody>
          <a:bodyPr/>
          <a:lstStyle/>
          <a:p>
            <a:fld id="{F83522AA-FC92-4C71-B3E8-E8495488A06B}" type="slidenum">
              <a:rPr lang="en-US" smtClean="0"/>
              <a:t>8</a:t>
            </a:fld>
            <a:endParaRPr lang="en-US"/>
          </a:p>
        </p:txBody>
      </p:sp>
      <p:pic>
        <p:nvPicPr>
          <p:cNvPr id="2" name="Clive Disposal Facility_FHD_DOWNLOAD">
            <a:hlinkClick r:id="" action="ppaction://media"/>
            <a:extLst>
              <a:ext uri="{FF2B5EF4-FFF2-40B4-BE49-F238E27FC236}">
                <a16:creationId xmlns:a16="http://schemas.microsoft.com/office/drawing/2014/main" id="{A46D0B76-2613-43A0-8F42-D2057E63BE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8265" y="1019596"/>
            <a:ext cx="7331384" cy="4123904"/>
          </a:xfrm>
          <a:prstGeom prst="rect">
            <a:avLst/>
          </a:prstGeom>
        </p:spPr>
      </p:pic>
    </p:spTree>
    <p:extLst>
      <p:ext uri="{BB962C8B-B14F-4D97-AF65-F5344CB8AC3E}">
        <p14:creationId xmlns:p14="http://schemas.microsoft.com/office/powerpoint/2010/main" val="290357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27956BC-140E-4F01-9185-546AC0052D17}"/>
              </a:ext>
            </a:extLst>
          </p:cNvPr>
          <p:cNvSpPr>
            <a:spLocks noGrp="1"/>
          </p:cNvSpPr>
          <p:nvPr>
            <p:ph type="title"/>
          </p:nvPr>
        </p:nvSpPr>
        <p:spPr/>
        <p:txBody>
          <a:bodyPr>
            <a:normAutofit/>
          </a:bodyPr>
          <a:lstStyle/>
          <a:p>
            <a:r>
              <a:rPr lang="en-US" dirty="0"/>
              <a:t>Stable Embankment Construction</a:t>
            </a:r>
          </a:p>
        </p:txBody>
      </p:sp>
      <p:sp>
        <p:nvSpPr>
          <p:cNvPr id="5" name="Slide Number Placeholder 4">
            <a:extLst>
              <a:ext uri="{FF2B5EF4-FFF2-40B4-BE49-F238E27FC236}">
                <a16:creationId xmlns:a16="http://schemas.microsoft.com/office/drawing/2014/main" id="{92E9A715-EAD0-4E02-B178-2A5EE99563AD}"/>
              </a:ext>
            </a:extLst>
          </p:cNvPr>
          <p:cNvSpPr>
            <a:spLocks noGrp="1"/>
          </p:cNvSpPr>
          <p:nvPr>
            <p:ph type="sldNum" sz="quarter" idx="4294967295"/>
          </p:nvPr>
        </p:nvSpPr>
        <p:spPr>
          <a:xfrm>
            <a:off x="7086600" y="3495672"/>
            <a:ext cx="2057400" cy="274637"/>
          </a:xfrm>
        </p:spPr>
        <p:txBody>
          <a:bodyPr/>
          <a:lstStyle/>
          <a:p>
            <a:fld id="{F83522AA-FC92-4C71-B3E8-E8495488A06B}" type="slidenum">
              <a:rPr lang="en-US" smtClean="0"/>
              <a:t>9</a:t>
            </a:fld>
            <a:endParaRPr lang="en-US"/>
          </a:p>
        </p:txBody>
      </p:sp>
      <p:sp>
        <p:nvSpPr>
          <p:cNvPr id="7" name="Slide Number Placeholder 4">
            <a:extLst>
              <a:ext uri="{FF2B5EF4-FFF2-40B4-BE49-F238E27FC236}">
                <a16:creationId xmlns:a16="http://schemas.microsoft.com/office/drawing/2014/main" id="{3BFB630C-C2A8-491C-B61E-FA9AFBC8960B}"/>
              </a:ext>
            </a:extLst>
          </p:cNvPr>
          <p:cNvSpPr txBox="1">
            <a:spLocks/>
          </p:cNvSpPr>
          <p:nvPr/>
        </p:nvSpPr>
        <p:spPr>
          <a:xfrm>
            <a:off x="7086600" y="3495672"/>
            <a:ext cx="2057400" cy="274637"/>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lumMod val="1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83522AA-FC92-4C71-B3E8-E8495488A06B}" type="slidenum">
              <a:rPr lang="en-US" smtClean="0"/>
              <a:pPr/>
              <a:t>9</a:t>
            </a:fld>
            <a:endParaRPr lang="en-US"/>
          </a:p>
        </p:txBody>
      </p:sp>
      <p:sp>
        <p:nvSpPr>
          <p:cNvPr id="8" name="Rectangle 19">
            <a:extLst>
              <a:ext uri="{FF2B5EF4-FFF2-40B4-BE49-F238E27FC236}">
                <a16:creationId xmlns:a16="http://schemas.microsoft.com/office/drawing/2014/main" id="{64A113FC-1099-4EB9-99DF-E4BE440927F7}"/>
              </a:ext>
            </a:extLst>
          </p:cNvPr>
          <p:cNvSpPr>
            <a:spLocks noChangeArrowheads="1"/>
          </p:cNvSpPr>
          <p:nvPr/>
        </p:nvSpPr>
        <p:spPr bwMode="auto">
          <a:xfrm>
            <a:off x="333375" y="3862384"/>
            <a:ext cx="8429625" cy="542925"/>
          </a:xfrm>
          <a:prstGeom prst="rect">
            <a:avLst/>
          </a:prstGeom>
          <a:solidFill>
            <a:srgbClr val="996633"/>
          </a:solidFill>
          <a:ln w="9525">
            <a:noFill/>
            <a:miter lim="800000"/>
            <a:headEnd/>
            <a:tailEnd/>
          </a:ln>
        </p:spPr>
        <p:txBody>
          <a:bodyPr wrap="none" anchor="ctr"/>
          <a:lstStyle/>
          <a:p>
            <a:endParaRPr lang="en-US"/>
          </a:p>
        </p:txBody>
      </p:sp>
      <p:sp>
        <p:nvSpPr>
          <p:cNvPr id="10" name="Rectangle 20">
            <a:extLst>
              <a:ext uri="{FF2B5EF4-FFF2-40B4-BE49-F238E27FC236}">
                <a16:creationId xmlns:a16="http://schemas.microsoft.com/office/drawing/2014/main" id="{F134CC03-5C32-49E3-A6E9-0448FCA42F21}"/>
              </a:ext>
            </a:extLst>
          </p:cNvPr>
          <p:cNvSpPr>
            <a:spLocks noChangeArrowheads="1"/>
          </p:cNvSpPr>
          <p:nvPr/>
        </p:nvSpPr>
        <p:spPr bwMode="auto">
          <a:xfrm>
            <a:off x="1046163" y="3411534"/>
            <a:ext cx="6818312" cy="638175"/>
          </a:xfrm>
          <a:prstGeom prst="rect">
            <a:avLst/>
          </a:prstGeom>
          <a:solidFill>
            <a:schemeClr val="bg1"/>
          </a:solidFill>
          <a:ln w="9525">
            <a:noFill/>
            <a:miter lim="800000"/>
            <a:headEnd/>
            <a:tailEnd/>
          </a:ln>
        </p:spPr>
        <p:txBody>
          <a:bodyPr wrap="none" anchor="ctr"/>
          <a:lstStyle/>
          <a:p>
            <a:endParaRPr lang="en-US"/>
          </a:p>
        </p:txBody>
      </p:sp>
      <p:sp>
        <p:nvSpPr>
          <p:cNvPr id="11" name="AutoShape 21">
            <a:extLst>
              <a:ext uri="{FF2B5EF4-FFF2-40B4-BE49-F238E27FC236}">
                <a16:creationId xmlns:a16="http://schemas.microsoft.com/office/drawing/2014/main" id="{648E1EDB-E0F3-4EDE-A7DC-5999318B29A2}"/>
              </a:ext>
            </a:extLst>
          </p:cNvPr>
          <p:cNvSpPr>
            <a:spLocks noChangeArrowheads="1"/>
          </p:cNvSpPr>
          <p:nvPr/>
        </p:nvSpPr>
        <p:spPr bwMode="auto">
          <a:xfrm>
            <a:off x="1041400" y="3859209"/>
            <a:ext cx="542925" cy="247650"/>
          </a:xfrm>
          <a:prstGeom prst="rtTriangle">
            <a:avLst/>
          </a:prstGeom>
          <a:solidFill>
            <a:srgbClr val="996633"/>
          </a:solidFill>
          <a:ln w="9525">
            <a:noFill/>
            <a:miter lim="800000"/>
            <a:headEnd/>
            <a:tailEnd/>
          </a:ln>
        </p:spPr>
        <p:txBody>
          <a:bodyPr wrap="none" anchor="ctr"/>
          <a:lstStyle/>
          <a:p>
            <a:endParaRPr lang="en-US"/>
          </a:p>
        </p:txBody>
      </p:sp>
      <p:sp>
        <p:nvSpPr>
          <p:cNvPr id="12" name="AutoShape 22">
            <a:extLst>
              <a:ext uri="{FF2B5EF4-FFF2-40B4-BE49-F238E27FC236}">
                <a16:creationId xmlns:a16="http://schemas.microsoft.com/office/drawing/2014/main" id="{B9895C27-C2CB-4FC6-A4F1-55FDE22086BA}"/>
              </a:ext>
            </a:extLst>
          </p:cNvPr>
          <p:cNvSpPr>
            <a:spLocks noChangeArrowheads="1"/>
          </p:cNvSpPr>
          <p:nvPr/>
        </p:nvSpPr>
        <p:spPr bwMode="auto">
          <a:xfrm flipH="1">
            <a:off x="7323138" y="3862384"/>
            <a:ext cx="542925" cy="223838"/>
          </a:xfrm>
          <a:prstGeom prst="rtTriangle">
            <a:avLst/>
          </a:prstGeom>
          <a:solidFill>
            <a:srgbClr val="996633"/>
          </a:solidFill>
          <a:ln w="9525">
            <a:noFill/>
            <a:miter lim="800000"/>
            <a:headEnd/>
            <a:tailEnd/>
          </a:ln>
        </p:spPr>
        <p:txBody>
          <a:bodyPr wrap="none" anchor="ctr"/>
          <a:lstStyle/>
          <a:p>
            <a:endParaRPr lang="en-US"/>
          </a:p>
        </p:txBody>
      </p:sp>
      <p:sp>
        <p:nvSpPr>
          <p:cNvPr id="13" name="Rectangle 23">
            <a:extLst>
              <a:ext uri="{FF2B5EF4-FFF2-40B4-BE49-F238E27FC236}">
                <a16:creationId xmlns:a16="http://schemas.microsoft.com/office/drawing/2014/main" id="{2A41B6B5-5A6F-4E99-A367-386BB0E8C6EB}"/>
              </a:ext>
            </a:extLst>
          </p:cNvPr>
          <p:cNvSpPr>
            <a:spLocks noChangeArrowheads="1"/>
          </p:cNvSpPr>
          <p:nvPr/>
        </p:nvSpPr>
        <p:spPr bwMode="auto">
          <a:xfrm>
            <a:off x="1458913" y="3971922"/>
            <a:ext cx="5956300" cy="80962"/>
          </a:xfrm>
          <a:prstGeom prst="rect">
            <a:avLst/>
          </a:prstGeom>
          <a:solidFill>
            <a:srgbClr val="FF9900"/>
          </a:solidFill>
          <a:ln w="9525">
            <a:noFill/>
            <a:miter lim="800000"/>
            <a:headEnd/>
            <a:tailEnd/>
          </a:ln>
        </p:spPr>
        <p:txBody>
          <a:bodyPr wrap="none" anchor="ctr"/>
          <a:lstStyle/>
          <a:p>
            <a:endParaRPr lang="en-US"/>
          </a:p>
        </p:txBody>
      </p:sp>
      <p:grpSp>
        <p:nvGrpSpPr>
          <p:cNvPr id="14" name="Group 24">
            <a:extLst>
              <a:ext uri="{FF2B5EF4-FFF2-40B4-BE49-F238E27FC236}">
                <a16:creationId xmlns:a16="http://schemas.microsoft.com/office/drawing/2014/main" id="{D1823D92-B04D-498F-9908-7476CBB04A95}"/>
              </a:ext>
            </a:extLst>
          </p:cNvPr>
          <p:cNvGrpSpPr>
            <a:grpSpLocks/>
          </p:cNvGrpSpPr>
          <p:nvPr/>
        </p:nvGrpSpPr>
        <p:grpSpPr bwMode="auto">
          <a:xfrm>
            <a:off x="3587750" y="3111497"/>
            <a:ext cx="1573213" cy="150812"/>
            <a:chOff x="2260" y="2557"/>
            <a:chExt cx="991" cy="95"/>
          </a:xfrm>
        </p:grpSpPr>
        <p:sp>
          <p:nvSpPr>
            <p:cNvPr id="15" name="AutoShape 25">
              <a:extLst>
                <a:ext uri="{FF2B5EF4-FFF2-40B4-BE49-F238E27FC236}">
                  <a16:creationId xmlns:a16="http://schemas.microsoft.com/office/drawing/2014/main" id="{B39970E3-CBC4-4867-AB10-8AB4176E19D1}"/>
                </a:ext>
              </a:extLst>
            </p:cNvPr>
            <p:cNvSpPr>
              <a:spLocks noChangeArrowheads="1"/>
            </p:cNvSpPr>
            <p:nvPr/>
          </p:nvSpPr>
          <p:spPr bwMode="auto">
            <a:xfrm flipH="1">
              <a:off x="2260" y="2559"/>
              <a:ext cx="196" cy="92"/>
            </a:xfrm>
            <a:prstGeom prst="rtTriangle">
              <a:avLst/>
            </a:prstGeom>
            <a:solidFill>
              <a:schemeClr val="accent1"/>
            </a:solidFill>
            <a:ln w="9525">
              <a:noFill/>
              <a:miter lim="800000"/>
              <a:headEnd/>
              <a:tailEnd/>
            </a:ln>
          </p:spPr>
          <p:txBody>
            <a:bodyPr wrap="none" anchor="ctr"/>
            <a:lstStyle/>
            <a:p>
              <a:endParaRPr lang="en-US"/>
            </a:p>
          </p:txBody>
        </p:sp>
        <p:sp>
          <p:nvSpPr>
            <p:cNvPr id="16" name="Rectangle 26">
              <a:extLst>
                <a:ext uri="{FF2B5EF4-FFF2-40B4-BE49-F238E27FC236}">
                  <a16:creationId xmlns:a16="http://schemas.microsoft.com/office/drawing/2014/main" id="{A1DF0DF7-DDC2-40ED-B171-4AB4208C535A}"/>
                </a:ext>
              </a:extLst>
            </p:cNvPr>
            <p:cNvSpPr>
              <a:spLocks noChangeArrowheads="1"/>
            </p:cNvSpPr>
            <p:nvPr/>
          </p:nvSpPr>
          <p:spPr bwMode="auto">
            <a:xfrm>
              <a:off x="2456" y="2557"/>
              <a:ext cx="599" cy="95"/>
            </a:xfrm>
            <a:prstGeom prst="rect">
              <a:avLst/>
            </a:prstGeom>
            <a:solidFill>
              <a:schemeClr val="accent1"/>
            </a:solidFill>
            <a:ln w="9525">
              <a:noFill/>
              <a:miter lim="800000"/>
              <a:headEnd/>
              <a:tailEnd/>
            </a:ln>
          </p:spPr>
          <p:txBody>
            <a:bodyPr wrap="none" anchor="ctr"/>
            <a:lstStyle/>
            <a:p>
              <a:endParaRPr lang="en-US"/>
            </a:p>
          </p:txBody>
        </p:sp>
        <p:sp>
          <p:nvSpPr>
            <p:cNvPr id="17" name="AutoShape 27">
              <a:extLst>
                <a:ext uri="{FF2B5EF4-FFF2-40B4-BE49-F238E27FC236}">
                  <a16:creationId xmlns:a16="http://schemas.microsoft.com/office/drawing/2014/main" id="{A7B5EAE9-6E12-42D0-A348-8F2C5EA84DE8}"/>
                </a:ext>
              </a:extLst>
            </p:cNvPr>
            <p:cNvSpPr>
              <a:spLocks noChangeArrowheads="1"/>
            </p:cNvSpPr>
            <p:nvPr/>
          </p:nvSpPr>
          <p:spPr bwMode="auto">
            <a:xfrm>
              <a:off x="3055" y="2558"/>
              <a:ext cx="196" cy="92"/>
            </a:xfrm>
            <a:prstGeom prst="rtTriangle">
              <a:avLst/>
            </a:prstGeom>
            <a:solidFill>
              <a:schemeClr val="accent1"/>
            </a:solidFill>
            <a:ln w="9525">
              <a:noFill/>
              <a:miter lim="800000"/>
              <a:headEnd/>
              <a:tailEnd/>
            </a:ln>
          </p:spPr>
          <p:txBody>
            <a:bodyPr wrap="none" anchor="ctr"/>
            <a:lstStyle/>
            <a:p>
              <a:endParaRPr lang="en-US"/>
            </a:p>
          </p:txBody>
        </p:sp>
      </p:grpSp>
      <p:grpSp>
        <p:nvGrpSpPr>
          <p:cNvPr id="18" name="Group 28">
            <a:extLst>
              <a:ext uri="{FF2B5EF4-FFF2-40B4-BE49-F238E27FC236}">
                <a16:creationId xmlns:a16="http://schemas.microsoft.com/office/drawing/2014/main" id="{4E126847-A387-4805-8EAB-DE5B01E04E1B}"/>
              </a:ext>
            </a:extLst>
          </p:cNvPr>
          <p:cNvGrpSpPr>
            <a:grpSpLocks/>
          </p:cNvGrpSpPr>
          <p:nvPr/>
        </p:nvGrpSpPr>
        <p:grpSpPr bwMode="auto">
          <a:xfrm>
            <a:off x="3267075" y="3254372"/>
            <a:ext cx="2198688" cy="160337"/>
            <a:chOff x="2058" y="2647"/>
            <a:chExt cx="1385" cy="101"/>
          </a:xfrm>
        </p:grpSpPr>
        <p:sp>
          <p:nvSpPr>
            <p:cNvPr id="19" name="AutoShape 29">
              <a:extLst>
                <a:ext uri="{FF2B5EF4-FFF2-40B4-BE49-F238E27FC236}">
                  <a16:creationId xmlns:a16="http://schemas.microsoft.com/office/drawing/2014/main" id="{AF5DC692-60E6-47B6-9CC3-CB63DAA77F87}"/>
                </a:ext>
              </a:extLst>
            </p:cNvPr>
            <p:cNvSpPr>
              <a:spLocks noChangeArrowheads="1"/>
            </p:cNvSpPr>
            <p:nvPr/>
          </p:nvSpPr>
          <p:spPr bwMode="auto">
            <a:xfrm flipH="1">
              <a:off x="2058" y="2652"/>
              <a:ext cx="202" cy="95"/>
            </a:xfrm>
            <a:prstGeom prst="rtTriangle">
              <a:avLst/>
            </a:prstGeom>
            <a:solidFill>
              <a:schemeClr val="accent1"/>
            </a:solidFill>
            <a:ln w="9525">
              <a:noFill/>
              <a:miter lim="800000"/>
              <a:headEnd/>
              <a:tailEnd/>
            </a:ln>
          </p:spPr>
          <p:txBody>
            <a:bodyPr wrap="none" anchor="ctr"/>
            <a:lstStyle/>
            <a:p>
              <a:endParaRPr lang="en-US"/>
            </a:p>
          </p:txBody>
        </p:sp>
        <p:sp>
          <p:nvSpPr>
            <p:cNvPr id="20" name="Rectangle 30">
              <a:extLst>
                <a:ext uri="{FF2B5EF4-FFF2-40B4-BE49-F238E27FC236}">
                  <a16:creationId xmlns:a16="http://schemas.microsoft.com/office/drawing/2014/main" id="{401504EE-7BC6-47ED-B7AA-1CD9BA7B175E}"/>
                </a:ext>
              </a:extLst>
            </p:cNvPr>
            <p:cNvSpPr>
              <a:spLocks noChangeArrowheads="1"/>
            </p:cNvSpPr>
            <p:nvPr/>
          </p:nvSpPr>
          <p:spPr bwMode="auto">
            <a:xfrm>
              <a:off x="2260" y="2650"/>
              <a:ext cx="981" cy="95"/>
            </a:xfrm>
            <a:prstGeom prst="rect">
              <a:avLst/>
            </a:prstGeom>
            <a:solidFill>
              <a:schemeClr val="accent1"/>
            </a:solidFill>
            <a:ln w="9525">
              <a:noFill/>
              <a:miter lim="800000"/>
              <a:headEnd/>
              <a:tailEnd/>
            </a:ln>
          </p:spPr>
          <p:txBody>
            <a:bodyPr wrap="none" anchor="ctr"/>
            <a:lstStyle/>
            <a:p>
              <a:endParaRPr lang="en-US"/>
            </a:p>
          </p:txBody>
        </p:sp>
        <p:sp>
          <p:nvSpPr>
            <p:cNvPr id="21" name="AutoShape 31">
              <a:extLst>
                <a:ext uri="{FF2B5EF4-FFF2-40B4-BE49-F238E27FC236}">
                  <a16:creationId xmlns:a16="http://schemas.microsoft.com/office/drawing/2014/main" id="{B90E40F2-9821-4C40-A029-4827898BD430}"/>
                </a:ext>
              </a:extLst>
            </p:cNvPr>
            <p:cNvSpPr>
              <a:spLocks noChangeArrowheads="1"/>
            </p:cNvSpPr>
            <p:nvPr/>
          </p:nvSpPr>
          <p:spPr bwMode="auto">
            <a:xfrm>
              <a:off x="3241" y="2647"/>
              <a:ext cx="202" cy="101"/>
            </a:xfrm>
            <a:prstGeom prst="rtTriangle">
              <a:avLst/>
            </a:prstGeom>
            <a:solidFill>
              <a:schemeClr val="accent1"/>
            </a:solidFill>
            <a:ln w="9525">
              <a:noFill/>
              <a:miter lim="800000"/>
              <a:headEnd/>
              <a:tailEnd/>
            </a:ln>
          </p:spPr>
          <p:txBody>
            <a:bodyPr wrap="none" anchor="ctr"/>
            <a:lstStyle/>
            <a:p>
              <a:endParaRPr lang="en-US"/>
            </a:p>
          </p:txBody>
        </p:sp>
      </p:grpSp>
      <p:grpSp>
        <p:nvGrpSpPr>
          <p:cNvPr id="22" name="Group 32">
            <a:extLst>
              <a:ext uri="{FF2B5EF4-FFF2-40B4-BE49-F238E27FC236}">
                <a16:creationId xmlns:a16="http://schemas.microsoft.com/office/drawing/2014/main" id="{82857928-8A62-4BD4-A50F-896E626A6703}"/>
              </a:ext>
            </a:extLst>
          </p:cNvPr>
          <p:cNvGrpSpPr>
            <a:grpSpLocks/>
          </p:cNvGrpSpPr>
          <p:nvPr/>
        </p:nvGrpSpPr>
        <p:grpSpPr bwMode="auto">
          <a:xfrm>
            <a:off x="2932113" y="3408359"/>
            <a:ext cx="2830512" cy="153988"/>
            <a:chOff x="1847" y="2744"/>
            <a:chExt cx="1783" cy="97"/>
          </a:xfrm>
        </p:grpSpPr>
        <p:sp>
          <p:nvSpPr>
            <p:cNvPr id="23" name="AutoShape 33">
              <a:extLst>
                <a:ext uri="{FF2B5EF4-FFF2-40B4-BE49-F238E27FC236}">
                  <a16:creationId xmlns:a16="http://schemas.microsoft.com/office/drawing/2014/main" id="{83019C1C-CE06-4B22-914A-04E95CCFC5FB}"/>
                </a:ext>
              </a:extLst>
            </p:cNvPr>
            <p:cNvSpPr>
              <a:spLocks noChangeArrowheads="1"/>
            </p:cNvSpPr>
            <p:nvPr/>
          </p:nvSpPr>
          <p:spPr bwMode="auto">
            <a:xfrm flipH="1">
              <a:off x="1847" y="2747"/>
              <a:ext cx="211" cy="93"/>
            </a:xfrm>
            <a:prstGeom prst="rtTriangle">
              <a:avLst/>
            </a:prstGeom>
            <a:solidFill>
              <a:schemeClr val="accent1"/>
            </a:solidFill>
            <a:ln w="9525">
              <a:noFill/>
              <a:miter lim="800000"/>
              <a:headEnd/>
              <a:tailEnd/>
            </a:ln>
          </p:spPr>
          <p:txBody>
            <a:bodyPr wrap="none" anchor="ctr"/>
            <a:lstStyle/>
            <a:p>
              <a:endParaRPr lang="en-US"/>
            </a:p>
          </p:txBody>
        </p:sp>
        <p:sp>
          <p:nvSpPr>
            <p:cNvPr id="24" name="Rectangle 34">
              <a:extLst>
                <a:ext uri="{FF2B5EF4-FFF2-40B4-BE49-F238E27FC236}">
                  <a16:creationId xmlns:a16="http://schemas.microsoft.com/office/drawing/2014/main" id="{FD966FE0-412D-4814-89C3-DBE21F66141A}"/>
                </a:ext>
              </a:extLst>
            </p:cNvPr>
            <p:cNvSpPr>
              <a:spLocks noChangeArrowheads="1"/>
            </p:cNvSpPr>
            <p:nvPr/>
          </p:nvSpPr>
          <p:spPr bwMode="auto">
            <a:xfrm>
              <a:off x="2057" y="2745"/>
              <a:ext cx="1371" cy="95"/>
            </a:xfrm>
            <a:prstGeom prst="rect">
              <a:avLst/>
            </a:prstGeom>
            <a:solidFill>
              <a:schemeClr val="accent1"/>
            </a:solidFill>
            <a:ln w="9525">
              <a:noFill/>
              <a:miter lim="800000"/>
              <a:headEnd/>
              <a:tailEnd/>
            </a:ln>
          </p:spPr>
          <p:txBody>
            <a:bodyPr wrap="none" anchor="ctr"/>
            <a:lstStyle/>
            <a:p>
              <a:endParaRPr lang="en-US"/>
            </a:p>
          </p:txBody>
        </p:sp>
        <p:sp>
          <p:nvSpPr>
            <p:cNvPr id="25" name="AutoShape 35">
              <a:extLst>
                <a:ext uri="{FF2B5EF4-FFF2-40B4-BE49-F238E27FC236}">
                  <a16:creationId xmlns:a16="http://schemas.microsoft.com/office/drawing/2014/main" id="{4B6C5987-8FF2-4C5C-8548-D0F66A88A097}"/>
                </a:ext>
              </a:extLst>
            </p:cNvPr>
            <p:cNvSpPr>
              <a:spLocks noChangeArrowheads="1"/>
            </p:cNvSpPr>
            <p:nvPr/>
          </p:nvSpPr>
          <p:spPr bwMode="auto">
            <a:xfrm>
              <a:off x="3428" y="2744"/>
              <a:ext cx="202" cy="97"/>
            </a:xfrm>
            <a:prstGeom prst="rtTriangle">
              <a:avLst/>
            </a:prstGeom>
            <a:solidFill>
              <a:schemeClr val="accent1"/>
            </a:solidFill>
            <a:ln w="9525">
              <a:noFill/>
              <a:miter lim="800000"/>
              <a:headEnd/>
              <a:tailEnd/>
            </a:ln>
          </p:spPr>
          <p:txBody>
            <a:bodyPr wrap="none" anchor="ctr"/>
            <a:lstStyle/>
            <a:p>
              <a:endParaRPr lang="en-US"/>
            </a:p>
          </p:txBody>
        </p:sp>
      </p:grpSp>
      <p:grpSp>
        <p:nvGrpSpPr>
          <p:cNvPr id="26" name="Group 36">
            <a:extLst>
              <a:ext uri="{FF2B5EF4-FFF2-40B4-BE49-F238E27FC236}">
                <a16:creationId xmlns:a16="http://schemas.microsoft.com/office/drawing/2014/main" id="{C647AAB1-7B9D-47D1-BD40-31516223BDC7}"/>
              </a:ext>
            </a:extLst>
          </p:cNvPr>
          <p:cNvGrpSpPr>
            <a:grpSpLocks/>
          </p:cNvGrpSpPr>
          <p:nvPr/>
        </p:nvGrpSpPr>
        <p:grpSpPr bwMode="auto">
          <a:xfrm>
            <a:off x="2563813" y="3554409"/>
            <a:ext cx="3509962" cy="169863"/>
            <a:chOff x="1615" y="2836"/>
            <a:chExt cx="2211" cy="107"/>
          </a:xfrm>
        </p:grpSpPr>
        <p:sp>
          <p:nvSpPr>
            <p:cNvPr id="27" name="AutoShape 37">
              <a:extLst>
                <a:ext uri="{FF2B5EF4-FFF2-40B4-BE49-F238E27FC236}">
                  <a16:creationId xmlns:a16="http://schemas.microsoft.com/office/drawing/2014/main" id="{8E02448E-A3E0-4A23-8C57-530310D6326D}"/>
                </a:ext>
              </a:extLst>
            </p:cNvPr>
            <p:cNvSpPr>
              <a:spLocks noChangeArrowheads="1"/>
            </p:cNvSpPr>
            <p:nvPr/>
          </p:nvSpPr>
          <p:spPr bwMode="auto">
            <a:xfrm flipH="1">
              <a:off x="1615" y="2844"/>
              <a:ext cx="227" cy="99"/>
            </a:xfrm>
            <a:prstGeom prst="rtTriangle">
              <a:avLst/>
            </a:prstGeom>
            <a:solidFill>
              <a:schemeClr val="accent1"/>
            </a:solidFill>
            <a:ln w="9525">
              <a:noFill/>
              <a:miter lim="800000"/>
              <a:headEnd/>
              <a:tailEnd/>
            </a:ln>
          </p:spPr>
          <p:txBody>
            <a:bodyPr wrap="none" anchor="ctr"/>
            <a:lstStyle/>
            <a:p>
              <a:endParaRPr lang="en-US"/>
            </a:p>
          </p:txBody>
        </p:sp>
        <p:sp>
          <p:nvSpPr>
            <p:cNvPr id="28" name="Rectangle 38">
              <a:extLst>
                <a:ext uri="{FF2B5EF4-FFF2-40B4-BE49-F238E27FC236}">
                  <a16:creationId xmlns:a16="http://schemas.microsoft.com/office/drawing/2014/main" id="{CBCA469C-AB9B-492C-9281-8680E3706BB3}"/>
                </a:ext>
              </a:extLst>
            </p:cNvPr>
            <p:cNvSpPr>
              <a:spLocks noChangeArrowheads="1"/>
            </p:cNvSpPr>
            <p:nvPr/>
          </p:nvSpPr>
          <p:spPr bwMode="auto">
            <a:xfrm>
              <a:off x="1842" y="2840"/>
              <a:ext cx="1787" cy="95"/>
            </a:xfrm>
            <a:prstGeom prst="rect">
              <a:avLst/>
            </a:prstGeom>
            <a:solidFill>
              <a:schemeClr val="accent1"/>
            </a:solidFill>
            <a:ln w="9525">
              <a:noFill/>
              <a:miter lim="800000"/>
              <a:headEnd/>
              <a:tailEnd/>
            </a:ln>
          </p:spPr>
          <p:txBody>
            <a:bodyPr wrap="none" anchor="ctr"/>
            <a:lstStyle/>
            <a:p>
              <a:endParaRPr lang="en-US"/>
            </a:p>
          </p:txBody>
        </p:sp>
        <p:sp>
          <p:nvSpPr>
            <p:cNvPr id="29" name="AutoShape 39">
              <a:extLst>
                <a:ext uri="{FF2B5EF4-FFF2-40B4-BE49-F238E27FC236}">
                  <a16:creationId xmlns:a16="http://schemas.microsoft.com/office/drawing/2014/main" id="{4D4F5A42-2826-4033-8B1B-75C856A07EDC}"/>
                </a:ext>
              </a:extLst>
            </p:cNvPr>
            <p:cNvSpPr>
              <a:spLocks noChangeArrowheads="1"/>
            </p:cNvSpPr>
            <p:nvPr/>
          </p:nvSpPr>
          <p:spPr bwMode="auto">
            <a:xfrm>
              <a:off x="3624" y="2836"/>
              <a:ext cx="202" cy="101"/>
            </a:xfrm>
            <a:prstGeom prst="rtTriangle">
              <a:avLst/>
            </a:prstGeom>
            <a:solidFill>
              <a:schemeClr val="accent1"/>
            </a:solidFill>
            <a:ln w="9525">
              <a:noFill/>
              <a:miter lim="800000"/>
              <a:headEnd/>
              <a:tailEnd/>
            </a:ln>
          </p:spPr>
          <p:txBody>
            <a:bodyPr wrap="none" anchor="ctr"/>
            <a:lstStyle/>
            <a:p>
              <a:endParaRPr lang="en-US"/>
            </a:p>
          </p:txBody>
        </p:sp>
      </p:grpSp>
      <p:grpSp>
        <p:nvGrpSpPr>
          <p:cNvPr id="30" name="Group 40">
            <a:extLst>
              <a:ext uri="{FF2B5EF4-FFF2-40B4-BE49-F238E27FC236}">
                <a16:creationId xmlns:a16="http://schemas.microsoft.com/office/drawing/2014/main" id="{0BF45EC6-8D49-4BB5-95FD-E670B484D5D8}"/>
              </a:ext>
            </a:extLst>
          </p:cNvPr>
          <p:cNvGrpSpPr>
            <a:grpSpLocks/>
          </p:cNvGrpSpPr>
          <p:nvPr/>
        </p:nvGrpSpPr>
        <p:grpSpPr bwMode="auto">
          <a:xfrm>
            <a:off x="2254250" y="3711572"/>
            <a:ext cx="4144963" cy="160337"/>
            <a:chOff x="1420" y="2935"/>
            <a:chExt cx="2611" cy="101"/>
          </a:xfrm>
        </p:grpSpPr>
        <p:sp>
          <p:nvSpPr>
            <p:cNvPr id="31" name="AutoShape 41">
              <a:extLst>
                <a:ext uri="{FF2B5EF4-FFF2-40B4-BE49-F238E27FC236}">
                  <a16:creationId xmlns:a16="http://schemas.microsoft.com/office/drawing/2014/main" id="{1DFB28F7-A433-42E8-A4CD-1817A706EEF9}"/>
                </a:ext>
              </a:extLst>
            </p:cNvPr>
            <p:cNvSpPr>
              <a:spLocks noChangeArrowheads="1"/>
            </p:cNvSpPr>
            <p:nvPr/>
          </p:nvSpPr>
          <p:spPr bwMode="auto">
            <a:xfrm flipH="1">
              <a:off x="1420" y="2935"/>
              <a:ext cx="209" cy="95"/>
            </a:xfrm>
            <a:prstGeom prst="rtTriangle">
              <a:avLst/>
            </a:prstGeom>
            <a:solidFill>
              <a:schemeClr val="accent1"/>
            </a:solidFill>
            <a:ln w="9525">
              <a:noFill/>
              <a:miter lim="800000"/>
              <a:headEnd/>
              <a:tailEnd/>
            </a:ln>
          </p:spPr>
          <p:txBody>
            <a:bodyPr wrap="none" anchor="ctr"/>
            <a:lstStyle/>
            <a:p>
              <a:endParaRPr lang="en-US"/>
            </a:p>
          </p:txBody>
        </p:sp>
        <p:sp>
          <p:nvSpPr>
            <p:cNvPr id="32" name="Rectangle 42">
              <a:extLst>
                <a:ext uri="{FF2B5EF4-FFF2-40B4-BE49-F238E27FC236}">
                  <a16:creationId xmlns:a16="http://schemas.microsoft.com/office/drawing/2014/main" id="{9DE0F1D5-D8B7-4D35-AA8A-9D0C344AA091}"/>
                </a:ext>
              </a:extLst>
            </p:cNvPr>
            <p:cNvSpPr>
              <a:spLocks noChangeArrowheads="1"/>
            </p:cNvSpPr>
            <p:nvPr/>
          </p:nvSpPr>
          <p:spPr bwMode="auto">
            <a:xfrm>
              <a:off x="1629" y="2935"/>
              <a:ext cx="2190" cy="95"/>
            </a:xfrm>
            <a:prstGeom prst="rect">
              <a:avLst/>
            </a:prstGeom>
            <a:solidFill>
              <a:schemeClr val="accent1"/>
            </a:solidFill>
            <a:ln w="9525">
              <a:noFill/>
              <a:miter lim="800000"/>
              <a:headEnd/>
              <a:tailEnd/>
            </a:ln>
          </p:spPr>
          <p:txBody>
            <a:bodyPr wrap="none" anchor="ctr"/>
            <a:lstStyle/>
            <a:p>
              <a:endParaRPr lang="en-US"/>
            </a:p>
          </p:txBody>
        </p:sp>
        <p:sp>
          <p:nvSpPr>
            <p:cNvPr id="33" name="AutoShape 43">
              <a:extLst>
                <a:ext uri="{FF2B5EF4-FFF2-40B4-BE49-F238E27FC236}">
                  <a16:creationId xmlns:a16="http://schemas.microsoft.com/office/drawing/2014/main" id="{58CDEC89-D3D4-44BE-BA81-96B16A99332C}"/>
                </a:ext>
              </a:extLst>
            </p:cNvPr>
            <p:cNvSpPr>
              <a:spLocks noChangeArrowheads="1"/>
            </p:cNvSpPr>
            <p:nvPr/>
          </p:nvSpPr>
          <p:spPr bwMode="auto">
            <a:xfrm>
              <a:off x="3817" y="2935"/>
              <a:ext cx="214" cy="101"/>
            </a:xfrm>
            <a:prstGeom prst="rtTriangle">
              <a:avLst/>
            </a:prstGeom>
            <a:solidFill>
              <a:schemeClr val="accent1"/>
            </a:solidFill>
            <a:ln w="9525">
              <a:noFill/>
              <a:miter lim="800000"/>
              <a:headEnd/>
              <a:tailEnd/>
            </a:ln>
          </p:spPr>
          <p:txBody>
            <a:bodyPr wrap="none" anchor="ctr"/>
            <a:lstStyle/>
            <a:p>
              <a:endParaRPr lang="en-US"/>
            </a:p>
          </p:txBody>
        </p:sp>
      </p:grpSp>
      <p:grpSp>
        <p:nvGrpSpPr>
          <p:cNvPr id="34" name="Group 44">
            <a:extLst>
              <a:ext uri="{FF2B5EF4-FFF2-40B4-BE49-F238E27FC236}">
                <a16:creationId xmlns:a16="http://schemas.microsoft.com/office/drawing/2014/main" id="{92C0ABDD-64C3-40CC-806C-43D8CF0294CF}"/>
              </a:ext>
            </a:extLst>
          </p:cNvPr>
          <p:cNvGrpSpPr>
            <a:grpSpLocks/>
          </p:cNvGrpSpPr>
          <p:nvPr/>
        </p:nvGrpSpPr>
        <p:grpSpPr bwMode="auto">
          <a:xfrm>
            <a:off x="1960563" y="3859209"/>
            <a:ext cx="4760912" cy="134938"/>
            <a:chOff x="1235" y="3028"/>
            <a:chExt cx="2999" cy="85"/>
          </a:xfrm>
        </p:grpSpPr>
        <p:sp>
          <p:nvSpPr>
            <p:cNvPr id="35" name="AutoShape 45">
              <a:extLst>
                <a:ext uri="{FF2B5EF4-FFF2-40B4-BE49-F238E27FC236}">
                  <a16:creationId xmlns:a16="http://schemas.microsoft.com/office/drawing/2014/main" id="{9F7BE480-3D1E-4562-BF5F-E66CA46A047D}"/>
                </a:ext>
              </a:extLst>
            </p:cNvPr>
            <p:cNvSpPr>
              <a:spLocks noChangeArrowheads="1"/>
            </p:cNvSpPr>
            <p:nvPr/>
          </p:nvSpPr>
          <p:spPr bwMode="auto">
            <a:xfrm flipH="1">
              <a:off x="1235" y="3028"/>
              <a:ext cx="193" cy="85"/>
            </a:xfrm>
            <a:prstGeom prst="rtTriangle">
              <a:avLst/>
            </a:prstGeom>
            <a:solidFill>
              <a:schemeClr val="accent1"/>
            </a:solidFill>
            <a:ln w="9525">
              <a:noFill/>
              <a:miter lim="800000"/>
              <a:headEnd/>
              <a:tailEnd/>
            </a:ln>
          </p:spPr>
          <p:txBody>
            <a:bodyPr wrap="none" anchor="ctr"/>
            <a:lstStyle/>
            <a:p>
              <a:endParaRPr lang="en-US"/>
            </a:p>
          </p:txBody>
        </p:sp>
        <p:sp>
          <p:nvSpPr>
            <p:cNvPr id="36" name="Rectangle 46">
              <a:extLst>
                <a:ext uri="{FF2B5EF4-FFF2-40B4-BE49-F238E27FC236}">
                  <a16:creationId xmlns:a16="http://schemas.microsoft.com/office/drawing/2014/main" id="{D811B4D3-3D28-403E-88E6-69936F62E394}"/>
                </a:ext>
              </a:extLst>
            </p:cNvPr>
            <p:cNvSpPr>
              <a:spLocks noChangeArrowheads="1"/>
            </p:cNvSpPr>
            <p:nvPr/>
          </p:nvSpPr>
          <p:spPr bwMode="auto">
            <a:xfrm>
              <a:off x="1427" y="3028"/>
              <a:ext cx="2599" cy="85"/>
            </a:xfrm>
            <a:prstGeom prst="rect">
              <a:avLst/>
            </a:prstGeom>
            <a:solidFill>
              <a:schemeClr val="accent1"/>
            </a:solidFill>
            <a:ln w="9525">
              <a:noFill/>
              <a:miter lim="800000"/>
              <a:headEnd/>
              <a:tailEnd/>
            </a:ln>
          </p:spPr>
          <p:txBody>
            <a:bodyPr wrap="none" anchor="ctr"/>
            <a:lstStyle/>
            <a:p>
              <a:endParaRPr lang="en-US"/>
            </a:p>
          </p:txBody>
        </p:sp>
        <p:sp>
          <p:nvSpPr>
            <p:cNvPr id="37" name="AutoShape 47">
              <a:extLst>
                <a:ext uri="{FF2B5EF4-FFF2-40B4-BE49-F238E27FC236}">
                  <a16:creationId xmlns:a16="http://schemas.microsoft.com/office/drawing/2014/main" id="{D4D0B72E-E894-454A-B93E-76884BFE8BF7}"/>
                </a:ext>
              </a:extLst>
            </p:cNvPr>
            <p:cNvSpPr>
              <a:spLocks noChangeArrowheads="1"/>
            </p:cNvSpPr>
            <p:nvPr/>
          </p:nvSpPr>
          <p:spPr bwMode="auto">
            <a:xfrm>
              <a:off x="4026" y="3034"/>
              <a:ext cx="208" cy="77"/>
            </a:xfrm>
            <a:prstGeom prst="rtTriangle">
              <a:avLst/>
            </a:prstGeom>
            <a:solidFill>
              <a:schemeClr val="accent1"/>
            </a:solidFill>
            <a:ln w="9525">
              <a:noFill/>
              <a:miter lim="800000"/>
              <a:headEnd/>
              <a:tailEnd/>
            </a:ln>
          </p:spPr>
          <p:txBody>
            <a:bodyPr wrap="none" anchor="ctr"/>
            <a:lstStyle/>
            <a:p>
              <a:endParaRPr lang="en-US"/>
            </a:p>
          </p:txBody>
        </p:sp>
      </p:grpSp>
      <p:grpSp>
        <p:nvGrpSpPr>
          <p:cNvPr id="38" name="Group 138">
            <a:extLst>
              <a:ext uri="{FF2B5EF4-FFF2-40B4-BE49-F238E27FC236}">
                <a16:creationId xmlns:a16="http://schemas.microsoft.com/office/drawing/2014/main" id="{6659B56E-85F2-487C-B712-146F98B570E5}"/>
              </a:ext>
            </a:extLst>
          </p:cNvPr>
          <p:cNvGrpSpPr>
            <a:grpSpLocks/>
          </p:cNvGrpSpPr>
          <p:nvPr/>
        </p:nvGrpSpPr>
        <p:grpSpPr bwMode="auto">
          <a:xfrm>
            <a:off x="1731963" y="3014659"/>
            <a:ext cx="5199062" cy="561975"/>
            <a:chOff x="1091" y="2700"/>
            <a:chExt cx="3275" cy="354"/>
          </a:xfrm>
        </p:grpSpPr>
        <p:sp>
          <p:nvSpPr>
            <p:cNvPr id="39" name="Rectangle 49">
              <a:extLst>
                <a:ext uri="{FF2B5EF4-FFF2-40B4-BE49-F238E27FC236}">
                  <a16:creationId xmlns:a16="http://schemas.microsoft.com/office/drawing/2014/main" id="{EF0ACD8C-F4F7-435E-B869-5E9101E4390F}"/>
                </a:ext>
              </a:extLst>
            </p:cNvPr>
            <p:cNvSpPr>
              <a:spLocks noChangeArrowheads="1"/>
            </p:cNvSpPr>
            <p:nvPr/>
          </p:nvSpPr>
          <p:spPr bwMode="auto">
            <a:xfrm rot="17684707" flipH="1">
              <a:off x="3610" y="2299"/>
              <a:ext cx="57" cy="1454"/>
            </a:xfrm>
            <a:prstGeom prst="rect">
              <a:avLst/>
            </a:prstGeom>
            <a:solidFill>
              <a:srgbClr val="FF9900"/>
            </a:solidFill>
            <a:ln w="9525">
              <a:noFill/>
              <a:miter lim="800000"/>
              <a:headEnd/>
              <a:tailEnd/>
            </a:ln>
          </p:spPr>
          <p:txBody>
            <a:bodyPr wrap="none" anchor="ctr"/>
            <a:lstStyle/>
            <a:p>
              <a:endParaRPr lang="en-US"/>
            </a:p>
          </p:txBody>
        </p:sp>
        <p:sp>
          <p:nvSpPr>
            <p:cNvPr id="40" name="Rectangle 50">
              <a:extLst>
                <a:ext uri="{FF2B5EF4-FFF2-40B4-BE49-F238E27FC236}">
                  <a16:creationId xmlns:a16="http://schemas.microsoft.com/office/drawing/2014/main" id="{9AF5BBD2-BEF6-4599-A0E0-C66F1B000BE7}"/>
                </a:ext>
              </a:extLst>
            </p:cNvPr>
            <p:cNvSpPr>
              <a:spLocks noChangeArrowheads="1"/>
            </p:cNvSpPr>
            <p:nvPr/>
          </p:nvSpPr>
          <p:spPr bwMode="auto">
            <a:xfrm rot="3944374">
              <a:off x="1803" y="2286"/>
              <a:ext cx="56" cy="1479"/>
            </a:xfrm>
            <a:prstGeom prst="rect">
              <a:avLst/>
            </a:prstGeom>
            <a:solidFill>
              <a:srgbClr val="FF9900"/>
            </a:solidFill>
            <a:ln w="9525">
              <a:noFill/>
              <a:miter lim="800000"/>
              <a:headEnd/>
              <a:tailEnd/>
            </a:ln>
          </p:spPr>
          <p:txBody>
            <a:bodyPr wrap="none" anchor="ctr"/>
            <a:lstStyle/>
            <a:p>
              <a:endParaRPr lang="en-US"/>
            </a:p>
          </p:txBody>
        </p:sp>
        <p:sp>
          <p:nvSpPr>
            <p:cNvPr id="41" name="Rectangle 51">
              <a:extLst>
                <a:ext uri="{FF2B5EF4-FFF2-40B4-BE49-F238E27FC236}">
                  <a16:creationId xmlns:a16="http://schemas.microsoft.com/office/drawing/2014/main" id="{43654BEE-1091-43AA-9109-8FE26C6930BD}"/>
                </a:ext>
              </a:extLst>
            </p:cNvPr>
            <p:cNvSpPr>
              <a:spLocks noChangeArrowheads="1"/>
            </p:cNvSpPr>
            <p:nvPr/>
          </p:nvSpPr>
          <p:spPr bwMode="auto">
            <a:xfrm>
              <a:off x="2489" y="2700"/>
              <a:ext cx="516" cy="63"/>
            </a:xfrm>
            <a:prstGeom prst="rect">
              <a:avLst/>
            </a:prstGeom>
            <a:solidFill>
              <a:srgbClr val="FF9900"/>
            </a:solidFill>
            <a:ln w="9525">
              <a:noFill/>
              <a:miter lim="800000"/>
              <a:headEnd/>
              <a:tailEnd/>
            </a:ln>
          </p:spPr>
          <p:txBody>
            <a:bodyPr wrap="none" anchor="ctr"/>
            <a:lstStyle/>
            <a:p>
              <a:endParaRPr lang="en-US"/>
            </a:p>
          </p:txBody>
        </p:sp>
      </p:grpSp>
      <p:grpSp>
        <p:nvGrpSpPr>
          <p:cNvPr id="42" name="Group 60">
            <a:extLst>
              <a:ext uri="{FF2B5EF4-FFF2-40B4-BE49-F238E27FC236}">
                <a16:creationId xmlns:a16="http://schemas.microsoft.com/office/drawing/2014/main" id="{F3D11870-E96C-469D-ABE9-746452BB9E53}"/>
              </a:ext>
            </a:extLst>
          </p:cNvPr>
          <p:cNvGrpSpPr>
            <a:grpSpLocks/>
          </p:cNvGrpSpPr>
          <p:nvPr/>
        </p:nvGrpSpPr>
        <p:grpSpPr bwMode="auto">
          <a:xfrm>
            <a:off x="7070951" y="4005262"/>
            <a:ext cx="1798637" cy="662593"/>
            <a:chOff x="4464" y="3324"/>
            <a:chExt cx="1230" cy="519"/>
          </a:xfrm>
        </p:grpSpPr>
        <p:sp>
          <p:nvSpPr>
            <p:cNvPr id="43" name="Text Box 57">
              <a:extLst>
                <a:ext uri="{FF2B5EF4-FFF2-40B4-BE49-F238E27FC236}">
                  <a16:creationId xmlns:a16="http://schemas.microsoft.com/office/drawing/2014/main" id="{DFD6580D-FBB2-4BBF-BB21-0AE55D247B65}"/>
                </a:ext>
              </a:extLst>
            </p:cNvPr>
            <p:cNvSpPr txBox="1">
              <a:spLocks noChangeArrowheads="1"/>
            </p:cNvSpPr>
            <p:nvPr/>
          </p:nvSpPr>
          <p:spPr bwMode="auto">
            <a:xfrm>
              <a:off x="4464" y="3678"/>
              <a:ext cx="1230" cy="165"/>
            </a:xfrm>
            <a:prstGeom prst="rect">
              <a:avLst/>
            </a:prstGeom>
            <a:noFill/>
            <a:ln w="9525">
              <a:noFill/>
              <a:miter lim="800000"/>
              <a:headEnd/>
              <a:tailEnd/>
            </a:ln>
          </p:spPr>
          <p:txBody>
            <a:bodyPr>
              <a:spAutoFit/>
            </a:bodyPr>
            <a:lstStyle/>
            <a:p>
              <a:pPr>
                <a:spcBef>
                  <a:spcPct val="50000"/>
                </a:spcBef>
              </a:pPr>
              <a:r>
                <a:rPr lang="en-US" sz="1100" b="1" dirty="0"/>
                <a:t>Excavate ~ 10 ft.</a:t>
              </a:r>
            </a:p>
          </p:txBody>
        </p:sp>
        <p:sp>
          <p:nvSpPr>
            <p:cNvPr id="44" name="Line 58">
              <a:extLst>
                <a:ext uri="{FF2B5EF4-FFF2-40B4-BE49-F238E27FC236}">
                  <a16:creationId xmlns:a16="http://schemas.microsoft.com/office/drawing/2014/main" id="{8F3B0113-5874-4C42-A4B2-614D6B6E4B04}"/>
                </a:ext>
              </a:extLst>
            </p:cNvPr>
            <p:cNvSpPr>
              <a:spLocks noChangeShapeType="1"/>
            </p:cNvSpPr>
            <p:nvPr/>
          </p:nvSpPr>
          <p:spPr bwMode="auto">
            <a:xfrm flipH="1" flipV="1">
              <a:off x="4782" y="3324"/>
              <a:ext cx="570" cy="450"/>
            </a:xfrm>
            <a:prstGeom prst="line">
              <a:avLst/>
            </a:prstGeom>
            <a:noFill/>
            <a:ln w="9525">
              <a:solidFill>
                <a:schemeClr val="tx1"/>
              </a:solidFill>
              <a:round/>
              <a:headEnd/>
              <a:tailEnd type="triangle" w="med" len="med"/>
            </a:ln>
          </p:spPr>
          <p:txBody>
            <a:bodyPr/>
            <a:lstStyle/>
            <a:p>
              <a:endParaRPr lang="en-US"/>
            </a:p>
          </p:txBody>
        </p:sp>
        <p:sp>
          <p:nvSpPr>
            <p:cNvPr id="45" name="Line 59">
              <a:extLst>
                <a:ext uri="{FF2B5EF4-FFF2-40B4-BE49-F238E27FC236}">
                  <a16:creationId xmlns:a16="http://schemas.microsoft.com/office/drawing/2014/main" id="{ED1461BC-69A0-4F5A-9666-E71F9E55A30E}"/>
                </a:ext>
              </a:extLst>
            </p:cNvPr>
            <p:cNvSpPr>
              <a:spLocks noChangeShapeType="1"/>
            </p:cNvSpPr>
            <p:nvPr/>
          </p:nvSpPr>
          <p:spPr bwMode="auto">
            <a:xfrm flipH="1">
              <a:off x="5284" y="3774"/>
              <a:ext cx="66" cy="0"/>
            </a:xfrm>
            <a:prstGeom prst="line">
              <a:avLst/>
            </a:prstGeom>
            <a:noFill/>
            <a:ln w="9525">
              <a:solidFill>
                <a:schemeClr val="tx1"/>
              </a:solidFill>
              <a:round/>
              <a:headEnd/>
              <a:tailEnd/>
            </a:ln>
          </p:spPr>
          <p:txBody>
            <a:bodyPr/>
            <a:lstStyle/>
            <a:p>
              <a:endParaRPr lang="en-US"/>
            </a:p>
          </p:txBody>
        </p:sp>
      </p:grpSp>
      <p:grpSp>
        <p:nvGrpSpPr>
          <p:cNvPr id="46" name="Group 68">
            <a:extLst>
              <a:ext uri="{FF2B5EF4-FFF2-40B4-BE49-F238E27FC236}">
                <a16:creationId xmlns:a16="http://schemas.microsoft.com/office/drawing/2014/main" id="{6F449648-A031-4AAC-A23B-D5AB6B83E590}"/>
              </a:ext>
            </a:extLst>
          </p:cNvPr>
          <p:cNvGrpSpPr>
            <a:grpSpLocks/>
          </p:cNvGrpSpPr>
          <p:nvPr/>
        </p:nvGrpSpPr>
        <p:grpSpPr bwMode="auto">
          <a:xfrm>
            <a:off x="1677988" y="4106862"/>
            <a:ext cx="2855913" cy="627063"/>
            <a:chOff x="1057" y="3372"/>
            <a:chExt cx="1799" cy="395"/>
          </a:xfrm>
        </p:grpSpPr>
        <p:sp>
          <p:nvSpPr>
            <p:cNvPr id="47" name="Text Box 66">
              <a:extLst>
                <a:ext uri="{FF2B5EF4-FFF2-40B4-BE49-F238E27FC236}">
                  <a16:creationId xmlns:a16="http://schemas.microsoft.com/office/drawing/2014/main" id="{9C12FFF4-1037-4FA6-BF6D-D86931345509}"/>
                </a:ext>
              </a:extLst>
            </p:cNvPr>
            <p:cNvSpPr txBox="1">
              <a:spLocks noChangeArrowheads="1"/>
            </p:cNvSpPr>
            <p:nvPr/>
          </p:nvSpPr>
          <p:spPr bwMode="auto">
            <a:xfrm>
              <a:off x="1057" y="3602"/>
              <a:ext cx="1394" cy="165"/>
            </a:xfrm>
            <a:prstGeom prst="rect">
              <a:avLst/>
            </a:prstGeom>
            <a:noFill/>
            <a:ln w="9525">
              <a:noFill/>
              <a:miter lim="800000"/>
              <a:headEnd/>
              <a:tailEnd/>
            </a:ln>
          </p:spPr>
          <p:txBody>
            <a:bodyPr wrap="none">
              <a:spAutoFit/>
            </a:bodyPr>
            <a:lstStyle/>
            <a:p>
              <a:r>
                <a:rPr lang="en-US" sz="1100" b="1" dirty="0"/>
                <a:t>Install and Approve Clay Liner</a:t>
              </a:r>
            </a:p>
          </p:txBody>
        </p:sp>
        <p:sp>
          <p:nvSpPr>
            <p:cNvPr id="48" name="Line 67">
              <a:extLst>
                <a:ext uri="{FF2B5EF4-FFF2-40B4-BE49-F238E27FC236}">
                  <a16:creationId xmlns:a16="http://schemas.microsoft.com/office/drawing/2014/main" id="{A0F5F96F-53F2-4EA7-91F2-D6C00D2A91F4}"/>
                </a:ext>
              </a:extLst>
            </p:cNvPr>
            <p:cNvSpPr>
              <a:spLocks noChangeShapeType="1"/>
            </p:cNvSpPr>
            <p:nvPr/>
          </p:nvSpPr>
          <p:spPr bwMode="auto">
            <a:xfrm flipV="1">
              <a:off x="2416" y="3372"/>
              <a:ext cx="440" cy="296"/>
            </a:xfrm>
            <a:prstGeom prst="line">
              <a:avLst/>
            </a:prstGeom>
            <a:noFill/>
            <a:ln w="9525">
              <a:solidFill>
                <a:schemeClr val="tx1"/>
              </a:solidFill>
              <a:round/>
              <a:headEnd/>
              <a:tailEnd type="triangle" w="med" len="med"/>
            </a:ln>
          </p:spPr>
          <p:txBody>
            <a:bodyPr/>
            <a:lstStyle/>
            <a:p>
              <a:endParaRPr lang="en-US"/>
            </a:p>
          </p:txBody>
        </p:sp>
      </p:grpSp>
      <p:grpSp>
        <p:nvGrpSpPr>
          <p:cNvPr id="49" name="Group 71">
            <a:extLst>
              <a:ext uri="{FF2B5EF4-FFF2-40B4-BE49-F238E27FC236}">
                <a16:creationId xmlns:a16="http://schemas.microsoft.com/office/drawing/2014/main" id="{9EB02C88-30B9-46E9-B845-5FFD2A6F43C3}"/>
              </a:ext>
            </a:extLst>
          </p:cNvPr>
          <p:cNvGrpSpPr>
            <a:grpSpLocks/>
          </p:cNvGrpSpPr>
          <p:nvPr/>
        </p:nvGrpSpPr>
        <p:grpSpPr bwMode="auto">
          <a:xfrm>
            <a:off x="5219700" y="2469231"/>
            <a:ext cx="3190875" cy="1364578"/>
            <a:chOff x="3288" y="1998"/>
            <a:chExt cx="2010" cy="1218"/>
          </a:xfrm>
        </p:grpSpPr>
        <p:sp>
          <p:nvSpPr>
            <p:cNvPr id="50" name="Text Box 69">
              <a:extLst>
                <a:ext uri="{FF2B5EF4-FFF2-40B4-BE49-F238E27FC236}">
                  <a16:creationId xmlns:a16="http://schemas.microsoft.com/office/drawing/2014/main" id="{228D20CD-C1EF-4CAE-AB9D-28F40872E3FC}"/>
                </a:ext>
              </a:extLst>
            </p:cNvPr>
            <p:cNvSpPr txBox="1">
              <a:spLocks noChangeArrowheads="1"/>
            </p:cNvSpPr>
            <p:nvPr/>
          </p:nvSpPr>
          <p:spPr bwMode="auto">
            <a:xfrm>
              <a:off x="3288" y="1998"/>
              <a:ext cx="2010" cy="165"/>
            </a:xfrm>
            <a:prstGeom prst="rect">
              <a:avLst/>
            </a:prstGeom>
            <a:noFill/>
            <a:ln w="9525">
              <a:noFill/>
              <a:miter lim="800000"/>
              <a:headEnd/>
              <a:tailEnd/>
            </a:ln>
          </p:spPr>
          <p:txBody>
            <a:bodyPr>
              <a:spAutoFit/>
            </a:bodyPr>
            <a:lstStyle/>
            <a:p>
              <a:pPr algn="r">
                <a:spcBef>
                  <a:spcPct val="50000"/>
                </a:spcBef>
              </a:pPr>
              <a:r>
                <a:rPr lang="en-US" sz="1100" b="1" dirty="0"/>
                <a:t>Layers of Waste Compacted and Disposed</a:t>
              </a:r>
            </a:p>
          </p:txBody>
        </p:sp>
        <p:sp>
          <p:nvSpPr>
            <p:cNvPr id="51" name="Line 70">
              <a:extLst>
                <a:ext uri="{FF2B5EF4-FFF2-40B4-BE49-F238E27FC236}">
                  <a16:creationId xmlns:a16="http://schemas.microsoft.com/office/drawing/2014/main" id="{4069136C-4507-4D43-89F7-79E99D31B40A}"/>
                </a:ext>
              </a:extLst>
            </p:cNvPr>
            <p:cNvSpPr>
              <a:spLocks noChangeShapeType="1"/>
            </p:cNvSpPr>
            <p:nvPr/>
          </p:nvSpPr>
          <p:spPr bwMode="auto">
            <a:xfrm flipH="1">
              <a:off x="3342" y="2238"/>
              <a:ext cx="1374" cy="978"/>
            </a:xfrm>
            <a:prstGeom prst="line">
              <a:avLst/>
            </a:prstGeom>
            <a:noFill/>
            <a:ln w="9525">
              <a:solidFill>
                <a:schemeClr val="tx1"/>
              </a:solidFill>
              <a:round/>
              <a:headEnd/>
              <a:tailEnd type="triangle" w="med" len="med"/>
            </a:ln>
          </p:spPr>
          <p:txBody>
            <a:bodyPr/>
            <a:lstStyle/>
            <a:p>
              <a:endParaRPr lang="en-US"/>
            </a:p>
          </p:txBody>
        </p:sp>
      </p:grpSp>
      <p:grpSp>
        <p:nvGrpSpPr>
          <p:cNvPr id="52" name="Group 74">
            <a:extLst>
              <a:ext uri="{FF2B5EF4-FFF2-40B4-BE49-F238E27FC236}">
                <a16:creationId xmlns:a16="http://schemas.microsoft.com/office/drawing/2014/main" id="{2FAE41E0-3A06-451C-BFF0-7B72B546B22F}"/>
              </a:ext>
            </a:extLst>
          </p:cNvPr>
          <p:cNvGrpSpPr>
            <a:grpSpLocks/>
          </p:cNvGrpSpPr>
          <p:nvPr/>
        </p:nvGrpSpPr>
        <p:grpSpPr bwMode="auto">
          <a:xfrm>
            <a:off x="727075" y="2768597"/>
            <a:ext cx="2343150" cy="703262"/>
            <a:chOff x="458" y="2545"/>
            <a:chExt cx="1476" cy="443"/>
          </a:xfrm>
        </p:grpSpPr>
        <p:sp>
          <p:nvSpPr>
            <p:cNvPr id="53" name="Text Box 72">
              <a:extLst>
                <a:ext uri="{FF2B5EF4-FFF2-40B4-BE49-F238E27FC236}">
                  <a16:creationId xmlns:a16="http://schemas.microsoft.com/office/drawing/2014/main" id="{FF271B16-CEE4-43D6-B0DF-5F838F37D626}"/>
                </a:ext>
              </a:extLst>
            </p:cNvPr>
            <p:cNvSpPr txBox="1">
              <a:spLocks noChangeArrowheads="1"/>
            </p:cNvSpPr>
            <p:nvPr/>
          </p:nvSpPr>
          <p:spPr bwMode="auto">
            <a:xfrm>
              <a:off x="458" y="2545"/>
              <a:ext cx="1476" cy="271"/>
            </a:xfrm>
            <a:prstGeom prst="rect">
              <a:avLst/>
            </a:prstGeom>
            <a:noFill/>
            <a:ln w="9525">
              <a:noFill/>
              <a:miter lim="800000"/>
              <a:headEnd/>
              <a:tailEnd/>
            </a:ln>
          </p:spPr>
          <p:txBody>
            <a:bodyPr wrap="none">
              <a:spAutoFit/>
            </a:bodyPr>
            <a:lstStyle/>
            <a:p>
              <a:r>
                <a:rPr lang="en-US" sz="1100" b="1" dirty="0"/>
                <a:t>Install Radon Barrier (Clay Cap) </a:t>
              </a:r>
            </a:p>
            <a:p>
              <a:r>
                <a:rPr lang="en-US" sz="1100" b="1" dirty="0"/>
                <a:t>2 ft (61 cm)</a:t>
              </a:r>
            </a:p>
          </p:txBody>
        </p:sp>
        <p:sp>
          <p:nvSpPr>
            <p:cNvPr id="54" name="Line 73">
              <a:extLst>
                <a:ext uri="{FF2B5EF4-FFF2-40B4-BE49-F238E27FC236}">
                  <a16:creationId xmlns:a16="http://schemas.microsoft.com/office/drawing/2014/main" id="{2675AE12-4C66-45D9-9E00-E2C87B52FAE3}"/>
                </a:ext>
              </a:extLst>
            </p:cNvPr>
            <p:cNvSpPr>
              <a:spLocks noChangeShapeType="1"/>
            </p:cNvSpPr>
            <p:nvPr/>
          </p:nvSpPr>
          <p:spPr bwMode="auto">
            <a:xfrm>
              <a:off x="1326" y="2724"/>
              <a:ext cx="522" cy="264"/>
            </a:xfrm>
            <a:prstGeom prst="line">
              <a:avLst/>
            </a:prstGeom>
            <a:noFill/>
            <a:ln w="9525">
              <a:solidFill>
                <a:schemeClr val="tx1"/>
              </a:solidFill>
              <a:round/>
              <a:headEnd/>
              <a:tailEnd type="triangle" w="med" len="med"/>
            </a:ln>
          </p:spPr>
          <p:txBody>
            <a:bodyPr/>
            <a:lstStyle/>
            <a:p>
              <a:endParaRPr lang="en-US"/>
            </a:p>
          </p:txBody>
        </p:sp>
      </p:grpSp>
      <p:grpSp>
        <p:nvGrpSpPr>
          <p:cNvPr id="55" name="Group 77">
            <a:extLst>
              <a:ext uri="{FF2B5EF4-FFF2-40B4-BE49-F238E27FC236}">
                <a16:creationId xmlns:a16="http://schemas.microsoft.com/office/drawing/2014/main" id="{2EFEB6B3-85F0-471D-A538-303909D772C4}"/>
              </a:ext>
            </a:extLst>
          </p:cNvPr>
          <p:cNvGrpSpPr>
            <a:grpSpLocks/>
          </p:cNvGrpSpPr>
          <p:nvPr/>
        </p:nvGrpSpPr>
        <p:grpSpPr bwMode="auto">
          <a:xfrm>
            <a:off x="2733675" y="2149472"/>
            <a:ext cx="2057400" cy="788987"/>
            <a:chOff x="1722" y="2155"/>
            <a:chExt cx="1296" cy="497"/>
          </a:xfrm>
        </p:grpSpPr>
        <p:sp>
          <p:nvSpPr>
            <p:cNvPr id="56" name="Text Box 75">
              <a:extLst>
                <a:ext uri="{FF2B5EF4-FFF2-40B4-BE49-F238E27FC236}">
                  <a16:creationId xmlns:a16="http://schemas.microsoft.com/office/drawing/2014/main" id="{A104BA37-85B9-4135-BB34-D198101D5F96}"/>
                </a:ext>
              </a:extLst>
            </p:cNvPr>
            <p:cNvSpPr txBox="1">
              <a:spLocks noChangeArrowheads="1"/>
            </p:cNvSpPr>
            <p:nvPr/>
          </p:nvSpPr>
          <p:spPr bwMode="auto">
            <a:xfrm>
              <a:off x="1722" y="2155"/>
              <a:ext cx="1296" cy="165"/>
            </a:xfrm>
            <a:prstGeom prst="rect">
              <a:avLst/>
            </a:prstGeom>
            <a:noFill/>
            <a:ln w="9525">
              <a:noFill/>
              <a:miter lim="800000"/>
              <a:headEnd/>
              <a:tailEnd/>
            </a:ln>
          </p:spPr>
          <p:txBody>
            <a:bodyPr>
              <a:spAutoFit/>
            </a:bodyPr>
            <a:lstStyle/>
            <a:p>
              <a:pPr>
                <a:spcBef>
                  <a:spcPct val="50000"/>
                </a:spcBef>
              </a:pPr>
              <a:r>
                <a:rPr lang="en-US" sz="1100" b="1" dirty="0"/>
                <a:t>Install Engineered Cover </a:t>
              </a:r>
            </a:p>
          </p:txBody>
        </p:sp>
        <p:sp>
          <p:nvSpPr>
            <p:cNvPr id="57" name="Line 76">
              <a:extLst>
                <a:ext uri="{FF2B5EF4-FFF2-40B4-BE49-F238E27FC236}">
                  <a16:creationId xmlns:a16="http://schemas.microsoft.com/office/drawing/2014/main" id="{2A31ECBC-DF18-420E-90FF-DA71F454C628}"/>
                </a:ext>
              </a:extLst>
            </p:cNvPr>
            <p:cNvSpPr>
              <a:spLocks noChangeShapeType="1"/>
            </p:cNvSpPr>
            <p:nvPr/>
          </p:nvSpPr>
          <p:spPr bwMode="auto">
            <a:xfrm>
              <a:off x="2352" y="2316"/>
              <a:ext cx="378" cy="336"/>
            </a:xfrm>
            <a:prstGeom prst="line">
              <a:avLst/>
            </a:prstGeom>
            <a:noFill/>
            <a:ln w="9525">
              <a:solidFill>
                <a:schemeClr val="tx1"/>
              </a:solidFill>
              <a:round/>
              <a:headEnd/>
              <a:tailEnd type="triangle" w="med" len="med"/>
            </a:ln>
          </p:spPr>
          <p:txBody>
            <a:bodyPr/>
            <a:lstStyle/>
            <a:p>
              <a:endParaRPr lang="en-US"/>
            </a:p>
          </p:txBody>
        </p:sp>
      </p:grpSp>
      <p:sp>
        <p:nvSpPr>
          <p:cNvPr id="58" name="Rectangle 90">
            <a:extLst>
              <a:ext uri="{FF2B5EF4-FFF2-40B4-BE49-F238E27FC236}">
                <a16:creationId xmlns:a16="http://schemas.microsoft.com/office/drawing/2014/main" id="{A3D0161D-9E2A-4C1C-87EB-D51B84AB44C0}"/>
              </a:ext>
            </a:extLst>
          </p:cNvPr>
          <p:cNvSpPr>
            <a:spLocks noChangeArrowheads="1"/>
          </p:cNvSpPr>
          <p:nvPr/>
        </p:nvSpPr>
        <p:spPr bwMode="auto">
          <a:xfrm>
            <a:off x="504825" y="1814509"/>
            <a:ext cx="1971675" cy="638175"/>
          </a:xfrm>
          <a:prstGeom prst="rect">
            <a:avLst/>
          </a:prstGeom>
          <a:solidFill>
            <a:schemeClr val="bg1"/>
          </a:solidFill>
          <a:ln w="9525">
            <a:solidFill>
              <a:schemeClr val="bg1"/>
            </a:solidFill>
            <a:miter lim="800000"/>
            <a:headEnd/>
            <a:tailEnd/>
          </a:ln>
        </p:spPr>
        <p:txBody>
          <a:bodyPr wrap="none" anchor="ctr"/>
          <a:lstStyle/>
          <a:p>
            <a:endParaRPr lang="en-US"/>
          </a:p>
        </p:txBody>
      </p:sp>
      <p:grpSp>
        <p:nvGrpSpPr>
          <p:cNvPr id="59" name="Group 114">
            <a:extLst>
              <a:ext uri="{FF2B5EF4-FFF2-40B4-BE49-F238E27FC236}">
                <a16:creationId xmlns:a16="http://schemas.microsoft.com/office/drawing/2014/main" id="{137A7B6D-4AA4-4385-BD02-00DA88994B44}"/>
              </a:ext>
            </a:extLst>
          </p:cNvPr>
          <p:cNvGrpSpPr>
            <a:grpSpLocks/>
          </p:cNvGrpSpPr>
          <p:nvPr/>
        </p:nvGrpSpPr>
        <p:grpSpPr bwMode="auto">
          <a:xfrm>
            <a:off x="2100262" y="1045587"/>
            <a:ext cx="3886200" cy="2380234"/>
            <a:chOff x="908" y="900"/>
            <a:chExt cx="3076" cy="1884"/>
          </a:xfrm>
        </p:grpSpPr>
        <p:sp>
          <p:nvSpPr>
            <p:cNvPr id="60" name="Rectangle 92" descr="Newsprint">
              <a:extLst>
                <a:ext uri="{FF2B5EF4-FFF2-40B4-BE49-F238E27FC236}">
                  <a16:creationId xmlns:a16="http://schemas.microsoft.com/office/drawing/2014/main" id="{D017BE77-9E41-401A-8E76-6A96A4CDCF30}"/>
                </a:ext>
              </a:extLst>
            </p:cNvPr>
            <p:cNvSpPr>
              <a:spLocks noChangeArrowheads="1"/>
            </p:cNvSpPr>
            <p:nvPr/>
          </p:nvSpPr>
          <p:spPr bwMode="auto">
            <a:xfrm>
              <a:off x="2842" y="1677"/>
              <a:ext cx="1107" cy="71"/>
            </a:xfrm>
            <a:prstGeom prst="rect">
              <a:avLst/>
            </a:prstGeom>
            <a:blipFill dpi="0" rotWithShape="1">
              <a:blip r:embed="rId3" cstate="print"/>
              <a:srcRect/>
              <a:tile tx="0" ty="0" sx="100000" sy="100000" flip="none" algn="tl"/>
            </a:blipFill>
            <a:ln w="9525">
              <a:noFill/>
              <a:miter lim="800000"/>
              <a:headEnd/>
              <a:tailEnd/>
            </a:ln>
          </p:spPr>
          <p:txBody>
            <a:bodyPr wrap="none" anchor="ctr"/>
            <a:lstStyle/>
            <a:p>
              <a:endParaRPr lang="en-US"/>
            </a:p>
          </p:txBody>
        </p:sp>
        <p:sp>
          <p:nvSpPr>
            <p:cNvPr id="61" name="Rectangle 93" descr="Newsprint">
              <a:extLst>
                <a:ext uri="{FF2B5EF4-FFF2-40B4-BE49-F238E27FC236}">
                  <a16:creationId xmlns:a16="http://schemas.microsoft.com/office/drawing/2014/main" id="{01C61A5F-C1AB-47E1-B17D-A41D48442C67}"/>
                </a:ext>
              </a:extLst>
            </p:cNvPr>
            <p:cNvSpPr>
              <a:spLocks noChangeArrowheads="1"/>
            </p:cNvSpPr>
            <p:nvPr/>
          </p:nvSpPr>
          <p:spPr bwMode="auto">
            <a:xfrm>
              <a:off x="2816" y="1468"/>
              <a:ext cx="1152" cy="71"/>
            </a:xfrm>
            <a:prstGeom prst="rect">
              <a:avLst/>
            </a:prstGeom>
            <a:blipFill dpi="0" rotWithShape="1">
              <a:blip r:embed="rId3" cstate="print"/>
              <a:srcRect/>
              <a:tile tx="0" ty="0" sx="100000" sy="100000" flip="none" algn="tl"/>
            </a:blipFill>
            <a:ln w="9525">
              <a:noFill/>
              <a:miter lim="800000"/>
              <a:headEnd/>
              <a:tailEnd/>
            </a:ln>
          </p:spPr>
          <p:txBody>
            <a:bodyPr wrap="none" anchor="ctr"/>
            <a:lstStyle/>
            <a:p>
              <a:endParaRPr lang="en-US"/>
            </a:p>
          </p:txBody>
        </p:sp>
        <p:sp>
          <p:nvSpPr>
            <p:cNvPr id="62" name="Rectangle 94" descr="Sand">
              <a:extLst>
                <a:ext uri="{FF2B5EF4-FFF2-40B4-BE49-F238E27FC236}">
                  <a16:creationId xmlns:a16="http://schemas.microsoft.com/office/drawing/2014/main" id="{C5D55AFA-96F3-4F82-973E-5676689F41A4}"/>
                </a:ext>
              </a:extLst>
            </p:cNvPr>
            <p:cNvSpPr>
              <a:spLocks noChangeArrowheads="1"/>
            </p:cNvSpPr>
            <p:nvPr/>
          </p:nvSpPr>
          <p:spPr bwMode="auto">
            <a:xfrm>
              <a:off x="2819" y="1539"/>
              <a:ext cx="1148" cy="138"/>
            </a:xfrm>
            <a:prstGeom prst="rect">
              <a:avLst/>
            </a:prstGeom>
            <a:blipFill dpi="0" rotWithShape="1">
              <a:blip r:embed="rId4" cstate="print"/>
              <a:srcRect/>
              <a:tile tx="0" ty="0" sx="100000" sy="100000" flip="none" algn="tl"/>
            </a:blipFill>
            <a:ln w="9525">
              <a:noFill/>
              <a:miter lim="800000"/>
              <a:headEnd/>
              <a:tailEnd/>
            </a:ln>
          </p:spPr>
          <p:txBody>
            <a:bodyPr wrap="none" anchor="ctr"/>
            <a:lstStyle/>
            <a:p>
              <a:endParaRPr lang="en-US"/>
            </a:p>
          </p:txBody>
        </p:sp>
        <p:sp>
          <p:nvSpPr>
            <p:cNvPr id="63" name="Rectangle 95" descr="Granite">
              <a:extLst>
                <a:ext uri="{FF2B5EF4-FFF2-40B4-BE49-F238E27FC236}">
                  <a16:creationId xmlns:a16="http://schemas.microsoft.com/office/drawing/2014/main" id="{CFDA73B1-81C9-4607-B372-6413C4F6DC6C}"/>
                </a:ext>
              </a:extLst>
            </p:cNvPr>
            <p:cNvSpPr>
              <a:spLocks noChangeArrowheads="1"/>
            </p:cNvSpPr>
            <p:nvPr/>
          </p:nvSpPr>
          <p:spPr bwMode="auto">
            <a:xfrm>
              <a:off x="2827" y="1330"/>
              <a:ext cx="1128" cy="138"/>
            </a:xfrm>
            <a:prstGeom prst="rect">
              <a:avLst/>
            </a:prstGeom>
            <a:blipFill dpi="0" rotWithShape="1">
              <a:blip r:embed="rId5" cstate="print"/>
              <a:srcRect/>
              <a:tile tx="0" ty="0" sx="100000" sy="100000" flip="none" algn="tl"/>
            </a:blipFill>
            <a:ln w="9525">
              <a:noFill/>
              <a:miter lim="800000"/>
              <a:headEnd/>
              <a:tailEnd/>
            </a:ln>
          </p:spPr>
          <p:txBody>
            <a:bodyPr wrap="none" anchor="ctr"/>
            <a:lstStyle/>
            <a:p>
              <a:endParaRPr lang="en-US"/>
            </a:p>
          </p:txBody>
        </p:sp>
        <p:sp>
          <p:nvSpPr>
            <p:cNvPr id="64" name="Oval 96">
              <a:extLst>
                <a:ext uri="{FF2B5EF4-FFF2-40B4-BE49-F238E27FC236}">
                  <a16:creationId xmlns:a16="http://schemas.microsoft.com/office/drawing/2014/main" id="{4175ECD3-3FF9-4A39-B8C1-9214DE02DC52}"/>
                </a:ext>
              </a:extLst>
            </p:cNvPr>
            <p:cNvSpPr>
              <a:spLocks noChangeArrowheads="1"/>
            </p:cNvSpPr>
            <p:nvPr/>
          </p:nvSpPr>
          <p:spPr bwMode="auto">
            <a:xfrm>
              <a:off x="2670" y="2664"/>
              <a:ext cx="120" cy="120"/>
            </a:xfrm>
            <a:prstGeom prst="ellipse">
              <a:avLst/>
            </a:prstGeom>
            <a:noFill/>
            <a:ln w="9525">
              <a:solidFill>
                <a:schemeClr val="tx1"/>
              </a:solidFill>
              <a:round/>
              <a:headEnd/>
              <a:tailEnd/>
            </a:ln>
          </p:spPr>
          <p:txBody>
            <a:bodyPr wrap="none" anchor="ctr"/>
            <a:lstStyle/>
            <a:p>
              <a:endParaRPr lang="en-US"/>
            </a:p>
          </p:txBody>
        </p:sp>
        <p:sp>
          <p:nvSpPr>
            <p:cNvPr id="65" name="Line 97">
              <a:extLst>
                <a:ext uri="{FF2B5EF4-FFF2-40B4-BE49-F238E27FC236}">
                  <a16:creationId xmlns:a16="http://schemas.microsoft.com/office/drawing/2014/main" id="{0D319BB0-B07D-4496-B004-A8C6BD753512}"/>
                </a:ext>
              </a:extLst>
            </p:cNvPr>
            <p:cNvSpPr>
              <a:spLocks noChangeShapeType="1"/>
            </p:cNvSpPr>
            <p:nvPr/>
          </p:nvSpPr>
          <p:spPr bwMode="auto">
            <a:xfrm flipV="1">
              <a:off x="2760" y="2047"/>
              <a:ext cx="498" cy="627"/>
            </a:xfrm>
            <a:prstGeom prst="line">
              <a:avLst/>
            </a:prstGeom>
            <a:noFill/>
            <a:ln w="9525">
              <a:solidFill>
                <a:schemeClr val="tx1"/>
              </a:solidFill>
              <a:round/>
              <a:headEnd/>
              <a:tailEnd/>
            </a:ln>
          </p:spPr>
          <p:txBody>
            <a:bodyPr/>
            <a:lstStyle/>
            <a:p>
              <a:endParaRPr lang="en-US"/>
            </a:p>
          </p:txBody>
        </p:sp>
        <p:sp>
          <p:nvSpPr>
            <p:cNvPr id="66" name="Text Box 101">
              <a:extLst>
                <a:ext uri="{FF2B5EF4-FFF2-40B4-BE49-F238E27FC236}">
                  <a16:creationId xmlns:a16="http://schemas.microsoft.com/office/drawing/2014/main" id="{22E089CE-D4E0-41BA-9241-193AF220EFEC}"/>
                </a:ext>
              </a:extLst>
            </p:cNvPr>
            <p:cNvSpPr txBox="1">
              <a:spLocks noChangeArrowheads="1"/>
            </p:cNvSpPr>
            <p:nvPr/>
          </p:nvSpPr>
          <p:spPr bwMode="auto">
            <a:xfrm>
              <a:off x="908" y="919"/>
              <a:ext cx="1273" cy="207"/>
            </a:xfrm>
            <a:prstGeom prst="rect">
              <a:avLst/>
            </a:prstGeom>
            <a:noFill/>
            <a:ln w="9525">
              <a:noFill/>
              <a:miter lim="800000"/>
              <a:headEnd/>
              <a:tailEnd/>
            </a:ln>
          </p:spPr>
          <p:txBody>
            <a:bodyPr wrap="none">
              <a:spAutoFit/>
            </a:bodyPr>
            <a:lstStyle/>
            <a:p>
              <a:r>
                <a:rPr lang="en-US" sz="1100" b="1" dirty="0"/>
                <a:t>Rip Rap 18 in (48 cm)</a:t>
              </a:r>
            </a:p>
          </p:txBody>
        </p:sp>
        <p:sp>
          <p:nvSpPr>
            <p:cNvPr id="67" name="Text Box 103">
              <a:extLst>
                <a:ext uri="{FF2B5EF4-FFF2-40B4-BE49-F238E27FC236}">
                  <a16:creationId xmlns:a16="http://schemas.microsoft.com/office/drawing/2014/main" id="{B481A16E-E3AA-4865-849A-8AE2B9AFE68F}"/>
                </a:ext>
              </a:extLst>
            </p:cNvPr>
            <p:cNvSpPr txBox="1">
              <a:spLocks noChangeArrowheads="1"/>
            </p:cNvSpPr>
            <p:nvPr/>
          </p:nvSpPr>
          <p:spPr bwMode="auto">
            <a:xfrm>
              <a:off x="908" y="1060"/>
              <a:ext cx="1522" cy="244"/>
            </a:xfrm>
            <a:prstGeom prst="rect">
              <a:avLst/>
            </a:prstGeom>
            <a:noFill/>
            <a:ln w="9525">
              <a:noFill/>
              <a:miter lim="800000"/>
              <a:headEnd/>
              <a:tailEnd/>
            </a:ln>
          </p:spPr>
          <p:txBody>
            <a:bodyPr wrap="none">
              <a:spAutoFit/>
            </a:bodyPr>
            <a:lstStyle/>
            <a:p>
              <a:r>
                <a:rPr lang="en-US" sz="1100" b="1" dirty="0"/>
                <a:t>Type A Filter </a:t>
              </a:r>
              <a:r>
                <a:rPr lang="en-US" sz="1400" b="1" dirty="0"/>
                <a:t> </a:t>
              </a:r>
              <a:r>
                <a:rPr lang="en-US" sz="1100" b="1" dirty="0"/>
                <a:t>6 in</a:t>
              </a:r>
              <a:r>
                <a:rPr lang="en-US" sz="1400" b="1" dirty="0"/>
                <a:t> (</a:t>
              </a:r>
              <a:r>
                <a:rPr lang="en-US" sz="1100" b="1" dirty="0"/>
                <a:t>15 cm)</a:t>
              </a:r>
            </a:p>
          </p:txBody>
        </p:sp>
        <p:sp>
          <p:nvSpPr>
            <p:cNvPr id="68" name="Text Box 104">
              <a:extLst>
                <a:ext uri="{FF2B5EF4-FFF2-40B4-BE49-F238E27FC236}">
                  <a16:creationId xmlns:a16="http://schemas.microsoft.com/office/drawing/2014/main" id="{52AE9ECD-2947-41B1-B2AE-8D8BD79AAEA1}"/>
                </a:ext>
              </a:extLst>
            </p:cNvPr>
            <p:cNvSpPr txBox="1">
              <a:spLocks noChangeArrowheads="1"/>
            </p:cNvSpPr>
            <p:nvPr/>
          </p:nvSpPr>
          <p:spPr bwMode="auto">
            <a:xfrm>
              <a:off x="908" y="1265"/>
              <a:ext cx="1315" cy="207"/>
            </a:xfrm>
            <a:prstGeom prst="rect">
              <a:avLst/>
            </a:prstGeom>
            <a:noFill/>
            <a:ln w="9525">
              <a:noFill/>
              <a:miter lim="800000"/>
              <a:headEnd/>
              <a:tailEnd/>
            </a:ln>
          </p:spPr>
          <p:txBody>
            <a:bodyPr wrap="none">
              <a:spAutoFit/>
            </a:bodyPr>
            <a:lstStyle/>
            <a:p>
              <a:r>
                <a:rPr lang="en-US" sz="1100" b="1" dirty="0"/>
                <a:t>Sac. Soil 12 in (30 cm)</a:t>
              </a:r>
            </a:p>
          </p:txBody>
        </p:sp>
        <p:sp>
          <p:nvSpPr>
            <p:cNvPr id="69" name="Text Box 105">
              <a:extLst>
                <a:ext uri="{FF2B5EF4-FFF2-40B4-BE49-F238E27FC236}">
                  <a16:creationId xmlns:a16="http://schemas.microsoft.com/office/drawing/2014/main" id="{8C809CCF-67D3-4F08-9C73-987DD7E616C9}"/>
                </a:ext>
              </a:extLst>
            </p:cNvPr>
            <p:cNvSpPr txBox="1">
              <a:spLocks noChangeArrowheads="1"/>
            </p:cNvSpPr>
            <p:nvPr/>
          </p:nvSpPr>
          <p:spPr bwMode="auto">
            <a:xfrm>
              <a:off x="908" y="1437"/>
              <a:ext cx="1433" cy="207"/>
            </a:xfrm>
            <a:prstGeom prst="rect">
              <a:avLst/>
            </a:prstGeom>
            <a:noFill/>
            <a:ln w="9525">
              <a:noFill/>
              <a:miter lim="800000"/>
              <a:headEnd/>
              <a:tailEnd/>
            </a:ln>
          </p:spPr>
          <p:txBody>
            <a:bodyPr wrap="none">
              <a:spAutoFit/>
            </a:bodyPr>
            <a:lstStyle/>
            <a:p>
              <a:r>
                <a:rPr lang="en-US" sz="1100" b="1" dirty="0"/>
                <a:t>Type B Filter 6 in(15 cm)</a:t>
              </a:r>
            </a:p>
          </p:txBody>
        </p:sp>
        <p:sp>
          <p:nvSpPr>
            <p:cNvPr id="70" name="Line 109">
              <a:extLst>
                <a:ext uri="{FF2B5EF4-FFF2-40B4-BE49-F238E27FC236}">
                  <a16:creationId xmlns:a16="http://schemas.microsoft.com/office/drawing/2014/main" id="{09EF3746-6EEE-4292-A4F7-FBBC9BDD7A87}"/>
                </a:ext>
              </a:extLst>
            </p:cNvPr>
            <p:cNvSpPr>
              <a:spLocks noChangeShapeType="1"/>
            </p:cNvSpPr>
            <p:nvPr/>
          </p:nvSpPr>
          <p:spPr bwMode="auto">
            <a:xfrm flipH="1">
              <a:off x="2054" y="1018"/>
              <a:ext cx="240" cy="0"/>
            </a:xfrm>
            <a:prstGeom prst="line">
              <a:avLst/>
            </a:prstGeom>
            <a:noFill/>
            <a:ln w="9525">
              <a:solidFill>
                <a:schemeClr val="tx1"/>
              </a:solidFill>
              <a:round/>
              <a:headEnd/>
              <a:tailEnd/>
            </a:ln>
          </p:spPr>
          <p:txBody>
            <a:bodyPr/>
            <a:lstStyle/>
            <a:p>
              <a:endParaRPr lang="en-US"/>
            </a:p>
          </p:txBody>
        </p:sp>
        <p:sp>
          <p:nvSpPr>
            <p:cNvPr id="71" name="Line 110">
              <a:extLst>
                <a:ext uri="{FF2B5EF4-FFF2-40B4-BE49-F238E27FC236}">
                  <a16:creationId xmlns:a16="http://schemas.microsoft.com/office/drawing/2014/main" id="{A950CE71-BD6F-4C06-BC69-8ABA73695977}"/>
                </a:ext>
              </a:extLst>
            </p:cNvPr>
            <p:cNvSpPr>
              <a:spLocks noChangeShapeType="1"/>
            </p:cNvSpPr>
            <p:nvPr/>
          </p:nvSpPr>
          <p:spPr bwMode="auto">
            <a:xfrm flipH="1">
              <a:off x="2123" y="1369"/>
              <a:ext cx="195" cy="0"/>
            </a:xfrm>
            <a:prstGeom prst="line">
              <a:avLst/>
            </a:prstGeom>
            <a:noFill/>
            <a:ln w="9525">
              <a:solidFill>
                <a:schemeClr val="tx1"/>
              </a:solidFill>
              <a:round/>
              <a:headEnd/>
              <a:tailEnd/>
            </a:ln>
          </p:spPr>
          <p:txBody>
            <a:bodyPr/>
            <a:lstStyle/>
            <a:p>
              <a:endParaRPr lang="en-US"/>
            </a:p>
          </p:txBody>
        </p:sp>
        <p:sp>
          <p:nvSpPr>
            <p:cNvPr id="72" name="Line 111">
              <a:extLst>
                <a:ext uri="{FF2B5EF4-FFF2-40B4-BE49-F238E27FC236}">
                  <a16:creationId xmlns:a16="http://schemas.microsoft.com/office/drawing/2014/main" id="{1626FCEF-F1D3-4927-9C71-85A3FE322752}"/>
                </a:ext>
              </a:extLst>
            </p:cNvPr>
            <p:cNvSpPr>
              <a:spLocks noChangeShapeType="1"/>
            </p:cNvSpPr>
            <p:nvPr/>
          </p:nvSpPr>
          <p:spPr bwMode="auto">
            <a:xfrm flipH="1">
              <a:off x="2224" y="1520"/>
              <a:ext cx="108" cy="0"/>
            </a:xfrm>
            <a:prstGeom prst="line">
              <a:avLst/>
            </a:prstGeom>
            <a:noFill/>
            <a:ln w="9525">
              <a:solidFill>
                <a:schemeClr val="tx1"/>
              </a:solidFill>
              <a:round/>
              <a:headEnd/>
              <a:tailEnd/>
            </a:ln>
          </p:spPr>
          <p:txBody>
            <a:bodyPr/>
            <a:lstStyle/>
            <a:p>
              <a:endParaRPr lang="en-US"/>
            </a:p>
          </p:txBody>
        </p:sp>
        <p:sp>
          <p:nvSpPr>
            <p:cNvPr id="73" name="Oval 91">
              <a:extLst>
                <a:ext uri="{FF2B5EF4-FFF2-40B4-BE49-F238E27FC236}">
                  <a16:creationId xmlns:a16="http://schemas.microsoft.com/office/drawing/2014/main" id="{B58A9106-C0E1-4C8C-A957-5C093EA0B022}"/>
                </a:ext>
              </a:extLst>
            </p:cNvPr>
            <p:cNvSpPr>
              <a:spLocks noChangeArrowheads="1"/>
            </p:cNvSpPr>
            <p:nvPr/>
          </p:nvSpPr>
          <p:spPr bwMode="auto">
            <a:xfrm>
              <a:off x="2802" y="900"/>
              <a:ext cx="1182" cy="1158"/>
            </a:xfrm>
            <a:prstGeom prst="ellipse">
              <a:avLst/>
            </a:prstGeom>
            <a:noFill/>
            <a:ln w="76200">
              <a:solidFill>
                <a:schemeClr val="bg1"/>
              </a:solidFill>
              <a:round/>
              <a:headEnd/>
              <a:tailEnd/>
            </a:ln>
          </p:spPr>
          <p:txBody>
            <a:bodyPr wrap="none" anchor="ctr"/>
            <a:lstStyle/>
            <a:p>
              <a:endParaRPr lang="en-US"/>
            </a:p>
          </p:txBody>
        </p:sp>
        <p:sp>
          <p:nvSpPr>
            <p:cNvPr id="74" name="Oval 100">
              <a:extLst>
                <a:ext uri="{FF2B5EF4-FFF2-40B4-BE49-F238E27FC236}">
                  <a16:creationId xmlns:a16="http://schemas.microsoft.com/office/drawing/2014/main" id="{330DB1FE-D253-429F-90E2-FC2AB9FFBB17}"/>
                </a:ext>
              </a:extLst>
            </p:cNvPr>
            <p:cNvSpPr>
              <a:spLocks noChangeArrowheads="1"/>
            </p:cNvSpPr>
            <p:nvPr/>
          </p:nvSpPr>
          <p:spPr bwMode="auto">
            <a:xfrm>
              <a:off x="2817" y="911"/>
              <a:ext cx="1152" cy="1146"/>
            </a:xfrm>
            <a:prstGeom prst="ellipse">
              <a:avLst/>
            </a:prstGeom>
            <a:noFill/>
            <a:ln w="28575">
              <a:solidFill>
                <a:schemeClr val="tx1"/>
              </a:solidFill>
              <a:round/>
              <a:headEnd/>
              <a:tailEnd/>
            </a:ln>
          </p:spPr>
          <p:txBody>
            <a:bodyPr wrap="none" anchor="ctr"/>
            <a:lstStyle/>
            <a:p>
              <a:endParaRPr lang="en-US"/>
            </a:p>
          </p:txBody>
        </p:sp>
        <p:sp>
          <p:nvSpPr>
            <p:cNvPr id="75" name="Line 102">
              <a:extLst>
                <a:ext uri="{FF2B5EF4-FFF2-40B4-BE49-F238E27FC236}">
                  <a16:creationId xmlns:a16="http://schemas.microsoft.com/office/drawing/2014/main" id="{6F96F450-2025-4C86-97E7-EF62A9E564A6}"/>
                </a:ext>
              </a:extLst>
            </p:cNvPr>
            <p:cNvSpPr>
              <a:spLocks noChangeShapeType="1"/>
            </p:cNvSpPr>
            <p:nvPr/>
          </p:nvSpPr>
          <p:spPr bwMode="auto">
            <a:xfrm>
              <a:off x="2298" y="1020"/>
              <a:ext cx="606" cy="354"/>
            </a:xfrm>
            <a:prstGeom prst="line">
              <a:avLst/>
            </a:prstGeom>
            <a:noFill/>
            <a:ln w="9525">
              <a:solidFill>
                <a:schemeClr val="tx1"/>
              </a:solidFill>
              <a:round/>
              <a:headEnd/>
              <a:tailEnd type="triangle" w="med" len="med"/>
            </a:ln>
          </p:spPr>
          <p:txBody>
            <a:bodyPr/>
            <a:lstStyle/>
            <a:p>
              <a:endParaRPr lang="en-US"/>
            </a:p>
          </p:txBody>
        </p:sp>
        <p:sp>
          <p:nvSpPr>
            <p:cNvPr id="76" name="Line 106">
              <a:extLst>
                <a:ext uri="{FF2B5EF4-FFF2-40B4-BE49-F238E27FC236}">
                  <a16:creationId xmlns:a16="http://schemas.microsoft.com/office/drawing/2014/main" id="{C1D60439-59E2-435F-BA0E-AC5231AC8856}"/>
                </a:ext>
              </a:extLst>
            </p:cNvPr>
            <p:cNvSpPr>
              <a:spLocks noChangeShapeType="1"/>
            </p:cNvSpPr>
            <p:nvPr/>
          </p:nvSpPr>
          <p:spPr bwMode="auto">
            <a:xfrm>
              <a:off x="2299" y="1201"/>
              <a:ext cx="678" cy="300"/>
            </a:xfrm>
            <a:prstGeom prst="line">
              <a:avLst/>
            </a:prstGeom>
            <a:noFill/>
            <a:ln w="9525">
              <a:solidFill>
                <a:schemeClr val="tx1"/>
              </a:solidFill>
              <a:round/>
              <a:headEnd/>
              <a:tailEnd type="triangle" w="med" len="med"/>
            </a:ln>
          </p:spPr>
          <p:txBody>
            <a:bodyPr/>
            <a:lstStyle/>
            <a:p>
              <a:endParaRPr lang="en-US"/>
            </a:p>
          </p:txBody>
        </p:sp>
        <p:sp>
          <p:nvSpPr>
            <p:cNvPr id="77" name="Line 107">
              <a:extLst>
                <a:ext uri="{FF2B5EF4-FFF2-40B4-BE49-F238E27FC236}">
                  <a16:creationId xmlns:a16="http://schemas.microsoft.com/office/drawing/2014/main" id="{FC89876F-34B5-4671-BB48-A761BD5B94E6}"/>
                </a:ext>
              </a:extLst>
            </p:cNvPr>
            <p:cNvSpPr>
              <a:spLocks noChangeShapeType="1"/>
            </p:cNvSpPr>
            <p:nvPr/>
          </p:nvSpPr>
          <p:spPr bwMode="auto">
            <a:xfrm>
              <a:off x="2318" y="1370"/>
              <a:ext cx="756" cy="228"/>
            </a:xfrm>
            <a:prstGeom prst="line">
              <a:avLst/>
            </a:prstGeom>
            <a:noFill/>
            <a:ln w="9525">
              <a:solidFill>
                <a:schemeClr val="tx1"/>
              </a:solidFill>
              <a:round/>
              <a:headEnd/>
              <a:tailEnd type="triangle" w="med" len="med"/>
            </a:ln>
          </p:spPr>
          <p:txBody>
            <a:bodyPr/>
            <a:lstStyle/>
            <a:p>
              <a:endParaRPr lang="en-US"/>
            </a:p>
          </p:txBody>
        </p:sp>
        <p:sp>
          <p:nvSpPr>
            <p:cNvPr id="78" name="Line 108">
              <a:extLst>
                <a:ext uri="{FF2B5EF4-FFF2-40B4-BE49-F238E27FC236}">
                  <a16:creationId xmlns:a16="http://schemas.microsoft.com/office/drawing/2014/main" id="{66223ABE-1BF0-42D6-800A-1C49BF0F4091}"/>
                </a:ext>
              </a:extLst>
            </p:cNvPr>
            <p:cNvSpPr>
              <a:spLocks noChangeShapeType="1"/>
            </p:cNvSpPr>
            <p:nvPr/>
          </p:nvSpPr>
          <p:spPr bwMode="auto">
            <a:xfrm>
              <a:off x="2337" y="1521"/>
              <a:ext cx="834" cy="198"/>
            </a:xfrm>
            <a:prstGeom prst="line">
              <a:avLst/>
            </a:prstGeom>
            <a:noFill/>
            <a:ln w="9525">
              <a:solidFill>
                <a:schemeClr val="tx1"/>
              </a:solidFill>
              <a:round/>
              <a:headEnd/>
              <a:tailEnd type="triangle" w="med" len="med"/>
            </a:ln>
          </p:spPr>
          <p:txBody>
            <a:bodyPr/>
            <a:lstStyle/>
            <a:p>
              <a:endParaRPr lang="en-US"/>
            </a:p>
          </p:txBody>
        </p:sp>
      </p:grpSp>
      <p:grpSp>
        <p:nvGrpSpPr>
          <p:cNvPr id="79" name="Group 137">
            <a:extLst>
              <a:ext uri="{FF2B5EF4-FFF2-40B4-BE49-F238E27FC236}">
                <a16:creationId xmlns:a16="http://schemas.microsoft.com/office/drawing/2014/main" id="{0766E0A8-95B3-4019-BF71-F0A570ECD710}"/>
              </a:ext>
            </a:extLst>
          </p:cNvPr>
          <p:cNvGrpSpPr>
            <a:grpSpLocks/>
          </p:cNvGrpSpPr>
          <p:nvPr/>
        </p:nvGrpSpPr>
        <p:grpSpPr bwMode="auto">
          <a:xfrm>
            <a:off x="1054100" y="2911472"/>
            <a:ext cx="6783388" cy="1103312"/>
            <a:chOff x="664" y="2635"/>
            <a:chExt cx="4273" cy="695"/>
          </a:xfrm>
        </p:grpSpPr>
        <p:sp>
          <p:nvSpPr>
            <p:cNvPr id="80" name="Rectangle 53">
              <a:extLst>
                <a:ext uri="{FF2B5EF4-FFF2-40B4-BE49-F238E27FC236}">
                  <a16:creationId xmlns:a16="http://schemas.microsoft.com/office/drawing/2014/main" id="{76FB5852-DE49-4638-B88D-54E227F7B7FE}"/>
                </a:ext>
              </a:extLst>
            </p:cNvPr>
            <p:cNvSpPr>
              <a:spLocks noChangeArrowheads="1"/>
            </p:cNvSpPr>
            <p:nvPr/>
          </p:nvSpPr>
          <p:spPr bwMode="auto">
            <a:xfrm rot="17684707" flipH="1">
              <a:off x="3682" y="2196"/>
              <a:ext cx="57" cy="1596"/>
            </a:xfrm>
            <a:prstGeom prst="rect">
              <a:avLst/>
            </a:prstGeom>
            <a:solidFill>
              <a:schemeClr val="tx2">
                <a:lumMod val="75000"/>
              </a:schemeClr>
            </a:solidFill>
            <a:ln w="9525">
              <a:noFill/>
              <a:miter lim="800000"/>
              <a:headEnd/>
              <a:tailEnd/>
            </a:ln>
          </p:spPr>
          <p:txBody>
            <a:bodyPr vert="eaVert" wrap="none" anchor="ctr"/>
            <a:lstStyle/>
            <a:p>
              <a:pPr algn="ctr"/>
              <a:endParaRPr lang="en-US" sz="1800" dirty="0"/>
            </a:p>
          </p:txBody>
        </p:sp>
        <p:sp>
          <p:nvSpPr>
            <p:cNvPr id="81" name="Rectangle 54">
              <a:extLst>
                <a:ext uri="{FF2B5EF4-FFF2-40B4-BE49-F238E27FC236}">
                  <a16:creationId xmlns:a16="http://schemas.microsoft.com/office/drawing/2014/main" id="{CECA9A14-51A2-476F-BBEF-783BA30FE157}"/>
                </a:ext>
              </a:extLst>
            </p:cNvPr>
            <p:cNvSpPr>
              <a:spLocks noChangeArrowheads="1"/>
            </p:cNvSpPr>
            <p:nvPr/>
          </p:nvSpPr>
          <p:spPr bwMode="auto">
            <a:xfrm rot="3944374">
              <a:off x="1736" y="2179"/>
              <a:ext cx="56" cy="1632"/>
            </a:xfrm>
            <a:prstGeom prst="rect">
              <a:avLst/>
            </a:prstGeom>
            <a:solidFill>
              <a:schemeClr val="tx2">
                <a:lumMod val="75000"/>
              </a:schemeClr>
            </a:solidFill>
            <a:ln w="9525">
              <a:noFill/>
              <a:miter lim="800000"/>
              <a:headEnd/>
              <a:tailEnd/>
            </a:ln>
          </p:spPr>
          <p:txBody>
            <a:bodyPr wrap="none" anchor="ctr"/>
            <a:lstStyle/>
            <a:p>
              <a:endParaRPr lang="en-US"/>
            </a:p>
          </p:txBody>
        </p:sp>
        <p:sp>
          <p:nvSpPr>
            <p:cNvPr id="82" name="Rectangle 55">
              <a:extLst>
                <a:ext uri="{FF2B5EF4-FFF2-40B4-BE49-F238E27FC236}">
                  <a16:creationId xmlns:a16="http://schemas.microsoft.com/office/drawing/2014/main" id="{9F86B150-D15E-49ED-8EF8-6CFD08041BE1}"/>
                </a:ext>
              </a:extLst>
            </p:cNvPr>
            <p:cNvSpPr>
              <a:spLocks noChangeArrowheads="1"/>
            </p:cNvSpPr>
            <p:nvPr/>
          </p:nvSpPr>
          <p:spPr bwMode="auto">
            <a:xfrm>
              <a:off x="2490" y="2635"/>
              <a:ext cx="513" cy="63"/>
            </a:xfrm>
            <a:prstGeom prst="rect">
              <a:avLst/>
            </a:prstGeom>
            <a:solidFill>
              <a:schemeClr val="tx2">
                <a:lumMod val="75000"/>
              </a:schemeClr>
            </a:solidFill>
            <a:ln w="9525">
              <a:noFill/>
              <a:miter lim="800000"/>
              <a:headEnd/>
              <a:tailEnd/>
            </a:ln>
          </p:spPr>
          <p:txBody>
            <a:bodyPr wrap="none" anchor="ctr"/>
            <a:lstStyle/>
            <a:p>
              <a:endParaRPr lang="en-US"/>
            </a:p>
          </p:txBody>
        </p:sp>
        <p:sp>
          <p:nvSpPr>
            <p:cNvPr id="83" name="Line 133">
              <a:extLst>
                <a:ext uri="{FF2B5EF4-FFF2-40B4-BE49-F238E27FC236}">
                  <a16:creationId xmlns:a16="http://schemas.microsoft.com/office/drawing/2014/main" id="{9B3232E5-DBA4-4D2B-8C35-452441300AC8}"/>
                </a:ext>
              </a:extLst>
            </p:cNvPr>
            <p:cNvSpPr>
              <a:spLocks noChangeShapeType="1"/>
            </p:cNvSpPr>
            <p:nvPr/>
          </p:nvSpPr>
          <p:spPr bwMode="auto">
            <a:xfrm>
              <a:off x="4424" y="3325"/>
              <a:ext cx="251" cy="0"/>
            </a:xfrm>
            <a:prstGeom prst="line">
              <a:avLst/>
            </a:prstGeom>
            <a:noFill/>
            <a:ln w="88900">
              <a:solidFill>
                <a:schemeClr val="tx2">
                  <a:lumMod val="75000"/>
                </a:schemeClr>
              </a:solidFill>
              <a:round/>
              <a:headEnd/>
              <a:tailEnd/>
            </a:ln>
          </p:spPr>
          <p:txBody>
            <a:bodyPr/>
            <a:lstStyle/>
            <a:p>
              <a:endParaRPr lang="en-US"/>
            </a:p>
          </p:txBody>
        </p:sp>
        <p:sp>
          <p:nvSpPr>
            <p:cNvPr id="84" name="Line 134">
              <a:extLst>
                <a:ext uri="{FF2B5EF4-FFF2-40B4-BE49-F238E27FC236}">
                  <a16:creationId xmlns:a16="http://schemas.microsoft.com/office/drawing/2014/main" id="{2BB7B3F3-2D29-4480-AA5E-96AE2DF8DA84}"/>
                </a:ext>
              </a:extLst>
            </p:cNvPr>
            <p:cNvSpPr>
              <a:spLocks noChangeShapeType="1"/>
            </p:cNvSpPr>
            <p:nvPr/>
          </p:nvSpPr>
          <p:spPr bwMode="auto">
            <a:xfrm flipV="1">
              <a:off x="4664" y="3213"/>
              <a:ext cx="273" cy="114"/>
            </a:xfrm>
            <a:prstGeom prst="line">
              <a:avLst/>
            </a:prstGeom>
            <a:noFill/>
            <a:ln w="88900">
              <a:solidFill>
                <a:schemeClr val="tx2">
                  <a:lumMod val="75000"/>
                </a:schemeClr>
              </a:solidFill>
              <a:round/>
              <a:headEnd/>
              <a:tailEnd/>
            </a:ln>
          </p:spPr>
          <p:txBody>
            <a:bodyPr/>
            <a:lstStyle/>
            <a:p>
              <a:endParaRPr lang="en-US"/>
            </a:p>
          </p:txBody>
        </p:sp>
        <p:sp>
          <p:nvSpPr>
            <p:cNvPr id="85" name="Line 135">
              <a:extLst>
                <a:ext uri="{FF2B5EF4-FFF2-40B4-BE49-F238E27FC236}">
                  <a16:creationId xmlns:a16="http://schemas.microsoft.com/office/drawing/2014/main" id="{F93E6154-5C7B-4A88-80A9-8803D718B474}"/>
                </a:ext>
              </a:extLst>
            </p:cNvPr>
            <p:cNvSpPr>
              <a:spLocks noChangeShapeType="1"/>
            </p:cNvSpPr>
            <p:nvPr/>
          </p:nvSpPr>
          <p:spPr bwMode="auto">
            <a:xfrm>
              <a:off x="918" y="3328"/>
              <a:ext cx="118" cy="0"/>
            </a:xfrm>
            <a:prstGeom prst="line">
              <a:avLst/>
            </a:prstGeom>
            <a:noFill/>
            <a:ln w="88900">
              <a:solidFill>
                <a:schemeClr val="tx2">
                  <a:lumMod val="75000"/>
                </a:schemeClr>
              </a:solidFill>
              <a:round/>
              <a:headEnd/>
              <a:tailEnd/>
            </a:ln>
          </p:spPr>
          <p:txBody>
            <a:bodyPr/>
            <a:lstStyle/>
            <a:p>
              <a:endParaRPr lang="en-US"/>
            </a:p>
          </p:txBody>
        </p:sp>
        <p:sp>
          <p:nvSpPr>
            <p:cNvPr id="86" name="Line 136">
              <a:extLst>
                <a:ext uri="{FF2B5EF4-FFF2-40B4-BE49-F238E27FC236}">
                  <a16:creationId xmlns:a16="http://schemas.microsoft.com/office/drawing/2014/main" id="{AFA96270-D97D-4F2E-94B9-778B2AA79BE8}"/>
                </a:ext>
              </a:extLst>
            </p:cNvPr>
            <p:cNvSpPr>
              <a:spLocks noChangeShapeType="1"/>
            </p:cNvSpPr>
            <p:nvPr/>
          </p:nvSpPr>
          <p:spPr bwMode="auto">
            <a:xfrm flipH="1" flipV="1">
              <a:off x="664" y="3208"/>
              <a:ext cx="264" cy="122"/>
            </a:xfrm>
            <a:prstGeom prst="line">
              <a:avLst/>
            </a:prstGeom>
            <a:noFill/>
            <a:ln w="88900">
              <a:solidFill>
                <a:schemeClr val="tx2">
                  <a:lumMod val="75000"/>
                </a:schemeClr>
              </a:solidFill>
              <a:round/>
              <a:headEnd/>
              <a:tailEnd/>
            </a:ln>
          </p:spPr>
          <p:txBody>
            <a:bodyPr/>
            <a:lstStyle/>
            <a:p>
              <a:endParaRPr lang="en-US"/>
            </a:p>
          </p:txBody>
        </p:sp>
      </p:grpSp>
    </p:spTree>
    <p:extLst>
      <p:ext uri="{BB962C8B-B14F-4D97-AF65-F5344CB8AC3E}">
        <p14:creationId xmlns:p14="http://schemas.microsoft.com/office/powerpoint/2010/main" val="1777792315"/>
      </p:ext>
    </p:extLst>
  </p:cSld>
  <p:clrMapOvr>
    <a:masterClrMapping/>
  </p:clrMapOvr>
</p:sld>
</file>

<file path=ppt/theme/theme1.xml><?xml version="1.0" encoding="utf-8"?>
<a:theme xmlns:a="http://schemas.openxmlformats.org/drawingml/2006/main" name="Office Theme">
  <a:themeElements>
    <a:clrScheme name="Custom 7">
      <a:dk1>
        <a:srgbClr val="306786"/>
      </a:dk1>
      <a:lt1>
        <a:srgbClr val="F2F2F2"/>
      </a:lt1>
      <a:dk2>
        <a:srgbClr val="858585"/>
      </a:dk2>
      <a:lt2>
        <a:srgbClr val="D7E7F0"/>
      </a:lt2>
      <a:accent1>
        <a:srgbClr val="418AB3"/>
      </a:accent1>
      <a:accent2>
        <a:srgbClr val="68A800"/>
      </a:accent2>
      <a:accent3>
        <a:srgbClr val="F69200"/>
      </a:accent3>
      <a:accent4>
        <a:srgbClr val="838383"/>
      </a:accent4>
      <a:accent5>
        <a:srgbClr val="7030A0"/>
      </a:accent5>
      <a:accent6>
        <a:srgbClr val="DF5327"/>
      </a:accent6>
      <a:hlink>
        <a:srgbClr val="F59E00"/>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August.potx" id="{DE2652DA-3481-4E4F-85AC-D618B37D7328}" vid="{90221D55-421D-413F-8048-0BE4302A9C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937</Words>
  <Application>Microsoft Macintosh PowerPoint</Application>
  <PresentationFormat>On-screen Show (16:9)</PresentationFormat>
  <Paragraphs>167</Paragraphs>
  <Slides>23</Slides>
  <Notes>7</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Myriad Pro Light</vt:lpstr>
      <vt:lpstr>Wingdings</vt:lpstr>
      <vt:lpstr>Office Theme</vt:lpstr>
      <vt:lpstr> Experts in operational waste management  and nuclear decommissioning</vt:lpstr>
      <vt:lpstr>Fundamental Focus on Safety</vt:lpstr>
      <vt:lpstr>Broad Range of Industry-Critical Services</vt:lpstr>
      <vt:lpstr>Logistics, Processing and Disposal</vt:lpstr>
      <vt:lpstr>Presentation Outline</vt:lpstr>
      <vt:lpstr>Change in Ownership</vt:lpstr>
      <vt:lpstr>Clive Facility Disposal Developments</vt:lpstr>
      <vt:lpstr>Clive Facility Disposal Developments</vt:lpstr>
      <vt:lpstr>Stable Embankment Construction</vt:lpstr>
      <vt:lpstr>Correct Licensed Volume</vt:lpstr>
      <vt:lpstr>Exempted Waste Cell</vt:lpstr>
      <vt:lpstr>Federal Cell Facility</vt:lpstr>
      <vt:lpstr>Sealed Source Disposal</vt:lpstr>
      <vt:lpstr>Capital Improvements</vt:lpstr>
      <vt:lpstr>Ample Capacity</vt:lpstr>
      <vt:lpstr>Significant D&amp;D Pipeline</vt:lpstr>
      <vt:lpstr>Barnwell Disposal Facility</vt:lpstr>
      <vt:lpstr>Barnwell Disposal Facility</vt:lpstr>
      <vt:lpstr>Barnwell Facility</vt:lpstr>
      <vt:lpstr>Barnwell Disposal Facility</vt:lpstr>
      <vt:lpstr>Barnwell Disposal Operational Updates</vt:lpstr>
      <vt:lpstr>Rotor and Diaphragm Disposal</vt:lpstr>
      <vt:lpstr>  Thank You</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2022-04-04T15:34:26Z</dcterms:created>
  <dcterms:modified xsi:type="dcterms:W3CDTF">2022-04-05T17:38:45Z</dcterms:modified>
</cp:coreProperties>
</file>