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0" r:id="rId4"/>
  </p:sldMasterIdLst>
  <p:notesMasterIdLst>
    <p:notesMasterId r:id="rId15"/>
  </p:notesMasterIdLst>
  <p:sldIdLst>
    <p:sldId id="256" r:id="rId5"/>
    <p:sldId id="523" r:id="rId6"/>
    <p:sldId id="532" r:id="rId7"/>
    <p:sldId id="531" r:id="rId8"/>
    <p:sldId id="518" r:id="rId9"/>
    <p:sldId id="528" r:id="rId10"/>
    <p:sldId id="530" r:id="rId11"/>
    <p:sldId id="533" r:id="rId12"/>
    <p:sldId id="295" r:id="rId13"/>
    <p:sldId id="30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AE03E1-D8A8-498C-950F-D29CDD290B7E}">
          <p14:sldIdLst>
            <p14:sldId id="256"/>
            <p14:sldId id="523"/>
            <p14:sldId id="532"/>
            <p14:sldId id="531"/>
            <p14:sldId id="518"/>
            <p14:sldId id="528"/>
            <p14:sldId id="530"/>
            <p14:sldId id="533"/>
            <p14:sldId id="295"/>
            <p14:sldId id="30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binski, John" initials="LJ" lastIdx="5" clrIdx="0">
    <p:extLst>
      <p:ext uri="{19B8F6BF-5375-455C-9EA6-DF929625EA0E}">
        <p15:presenceInfo xmlns:p15="http://schemas.microsoft.com/office/powerpoint/2012/main" userId="S::jwl@nrc.gov::9de693ad-dcf3-4948-ac43-99be742d8874" providerId="AD"/>
      </p:ext>
    </p:extLst>
  </p:cmAuthor>
  <p:cmAuthor id="2" name="Doell, Marlayna" initials="DM" lastIdx="6" clrIdx="1">
    <p:extLst>
      <p:ext uri="{19B8F6BF-5375-455C-9EA6-DF929625EA0E}">
        <p15:presenceInfo xmlns:p15="http://schemas.microsoft.com/office/powerpoint/2012/main" userId="S::MGV@NRC.GOV::b266920c-d86d-4312-9099-b7f386561b36" providerId="AD"/>
      </p:ext>
    </p:extLst>
  </p:cmAuthor>
  <p:cmAuthor id="3" name="Holahan, Trish" initials="HT" lastIdx="4" clrIdx="2">
    <p:extLst>
      <p:ext uri="{19B8F6BF-5375-455C-9EA6-DF929625EA0E}">
        <p15:presenceInfo xmlns:p15="http://schemas.microsoft.com/office/powerpoint/2012/main" userId="S::PKH@nrc.gov::334200b0-c9a5-4c3e-acf7-d3417976aae6" providerId="AD"/>
      </p:ext>
    </p:extLst>
  </p:cmAuthor>
  <p:cmAuthor id="4" name="Koenick, Stephen" initials="KS" lastIdx="2" clrIdx="3">
    <p:extLst>
      <p:ext uri="{19B8F6BF-5375-455C-9EA6-DF929625EA0E}">
        <p15:presenceInfo xmlns:p15="http://schemas.microsoft.com/office/powerpoint/2012/main" userId="S::SSK2@nrc.gov::c0dd2ea6-6e71-4e62-b4e7-eea7e323b916" providerId="AD"/>
      </p:ext>
    </p:extLst>
  </p:cmAuthor>
  <p:cmAuthor id="5" name="Wong, Melanie" initials="WM" lastIdx="1" clrIdx="4">
    <p:extLst>
      <p:ext uri="{19B8F6BF-5375-455C-9EA6-DF929625EA0E}">
        <p15:presenceInfo xmlns:p15="http://schemas.microsoft.com/office/powerpoint/2012/main" userId="S::MCW4@NRC.GOV::096e10ca-9173-41ba-88ab-183d13a35b88" providerId="AD"/>
      </p:ext>
    </p:extLst>
  </p:cmAuthor>
  <p:cmAuthor id="6" name="Schwartzman, Adam" initials="SA" lastIdx="6" clrIdx="5">
    <p:extLst>
      <p:ext uri="{19B8F6BF-5375-455C-9EA6-DF929625EA0E}">
        <p15:presenceInfo xmlns:p15="http://schemas.microsoft.com/office/powerpoint/2012/main" userId="Schwartzman, A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D545E-48D6-4B24-B840-E80795EF03C2}" v="1" dt="2021-03-29T14:47:25.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84553" autoAdjust="0"/>
  </p:normalViewPr>
  <p:slideViewPr>
    <p:cSldViewPr snapToGrid="0" showGuides="1">
      <p:cViewPr varScale="1">
        <p:scale>
          <a:sx n="108" d="100"/>
          <a:sy n="108"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ACFB0-9E8C-404B-8967-51AAC4056F1B}" type="datetimeFigureOut">
              <a:rPr lang="en-US" smtClean="0"/>
              <a:t>4/1/21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1BCE1-2EA8-493E-A78C-A8F0FFB6F7B5}" type="slidenum">
              <a:rPr lang="en-US" smtClean="0"/>
              <a:t>‹#›</a:t>
            </a:fld>
            <a:endParaRPr lang="en-US" dirty="0"/>
          </a:p>
        </p:txBody>
      </p:sp>
    </p:spTree>
    <p:extLst>
      <p:ext uri="{BB962C8B-B14F-4D97-AF65-F5344CB8AC3E}">
        <p14:creationId xmlns:p14="http://schemas.microsoft.com/office/powerpoint/2010/main" val="279059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deralregister.gov/documents/2020/04/09/2020-07417/issuance-of-a-revision-to-the-guidance-document-for-alternative-disposal-reques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rc.gov/docs/ML1929/ML19295F109.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1BCE1-2EA8-493E-A78C-A8F0FFB6F7B5}" type="slidenum">
              <a:rPr lang="en-US" smtClean="0"/>
              <a:t>1</a:t>
            </a:fld>
            <a:endParaRPr lang="en-US" dirty="0"/>
          </a:p>
        </p:txBody>
      </p:sp>
    </p:spTree>
    <p:extLst>
      <p:ext uri="{BB962C8B-B14F-4D97-AF65-F5344CB8AC3E}">
        <p14:creationId xmlns:p14="http://schemas.microsoft.com/office/powerpoint/2010/main" val="120000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A2B424-62C4-4176-84D6-061B51EEB5B8}" type="slidenum">
              <a:rPr lang="en-US" smtClean="0">
                <a:solidFill>
                  <a:prstClr val="black"/>
                </a:solidFill>
              </a:rPr>
              <a:pPr/>
              <a:t>2</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09799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1BCE1-2EA8-493E-A78C-A8F0FFB6F7B5}" type="slidenum">
              <a:rPr lang="en-US" smtClean="0"/>
              <a:t>3</a:t>
            </a:fld>
            <a:endParaRPr lang="en-US" dirty="0"/>
          </a:p>
        </p:txBody>
      </p:sp>
    </p:spTree>
    <p:extLst>
      <p:ext uri="{BB962C8B-B14F-4D97-AF65-F5344CB8AC3E}">
        <p14:creationId xmlns:p14="http://schemas.microsoft.com/office/powerpoint/2010/main" val="258929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Arial Black" panose="020B0A040201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A2B424-62C4-4176-84D6-061B51EEB5B8}" type="slidenum">
              <a:rPr lang="en-US" smtClean="0">
                <a:solidFill>
                  <a:prstClr val="black"/>
                </a:solidFill>
              </a:rPr>
              <a:pPr/>
              <a:t>5</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64723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1BCE1-2EA8-493E-A78C-A8F0FFB6F7B5}" type="slidenum">
              <a:rPr lang="en-US" smtClean="0"/>
              <a:t>7</a:t>
            </a:fld>
            <a:endParaRPr lang="en-US" dirty="0"/>
          </a:p>
        </p:txBody>
      </p:sp>
    </p:spTree>
    <p:extLst>
      <p:ext uri="{BB962C8B-B14F-4D97-AF65-F5344CB8AC3E}">
        <p14:creationId xmlns:p14="http://schemas.microsoft.com/office/powerpoint/2010/main" val="196214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April 9, 2020 (</a:t>
            </a:r>
            <a:r>
              <a:rPr lang="en-US" sz="1200" b="0" i="0" u="none" strike="noStrike" kern="1200" dirty="0">
                <a:solidFill>
                  <a:schemeClr val="tx1"/>
                </a:solidFill>
                <a:effectLst/>
                <a:latin typeface="+mn-lt"/>
                <a:ea typeface="+mn-ea"/>
                <a:cs typeface="+mn-cs"/>
                <a:hlinkClick r:id="rId3"/>
              </a:rPr>
              <a:t>85 FR 19966</a:t>
            </a:r>
            <a:r>
              <a:rPr lang="en-US" sz="1200" b="0" i="0" kern="1200" dirty="0">
                <a:solidFill>
                  <a:schemeClr val="tx1"/>
                </a:solidFill>
                <a:effectLst/>
                <a:latin typeface="+mn-lt"/>
                <a:ea typeface="+mn-ea"/>
                <a:cs typeface="+mn-cs"/>
              </a:rPr>
              <a:t>), the NRC issued revised guidance for alternative disposal requests, "</a:t>
            </a:r>
            <a:r>
              <a:rPr lang="en-US" sz="1200" b="0" i="0" u="none" strike="noStrike" kern="1200" dirty="0">
                <a:solidFill>
                  <a:schemeClr val="tx1"/>
                </a:solidFill>
                <a:effectLst/>
                <a:latin typeface="+mn-lt"/>
                <a:ea typeface="+mn-ea"/>
                <a:cs typeface="+mn-cs"/>
                <a:hlinkClick r:id="rId4"/>
              </a:rPr>
              <a:t>Guidance for the Reviews of Proposed Disposal Procedures and Transfers of Radioactive Material Under 10 CFR 20.2002 and 10 CFR 40.13(a),</a:t>
            </a:r>
            <a:r>
              <a:rPr lang="en-US" sz="1200" b="0" i="0" kern="1200" dirty="0">
                <a:solidFill>
                  <a:schemeClr val="tx1"/>
                </a:solidFill>
                <a:effectLst/>
                <a:latin typeface="+mn-lt"/>
                <a:ea typeface="+mn-ea"/>
                <a:cs typeface="+mn-cs"/>
              </a:rPr>
              <a:t>" which provides guidance and the NRC staff process for reviewing, documenting and dispositioning requests received for alternative disposal of licensed material.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This has been a culmination of a long standing effort as the NRC staff published an initial draft for interim use on August 31, 2009.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NRC staff considered comments received on the initial draft in preparing a revised draft guidance document, which was published for public comment on October 19, 2017 (82 FR 48727).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2020 revision incorporates changes made in response to comments received on the draft guidance document, as well as interactions with NRC stakeholders.</a:t>
            </a:r>
          </a:p>
          <a:p>
            <a:endParaRPr lang="en-US" sz="1200" b="0" i="0" kern="1200" dirty="0">
              <a:solidFill>
                <a:schemeClr val="tx1"/>
              </a:solidFill>
              <a:effectLst/>
              <a:latin typeface="+mn-lt"/>
              <a:ea typeface="+mn-ea"/>
              <a:cs typeface="+mn-cs"/>
            </a:endParaRPr>
          </a:p>
          <a:p>
            <a:endParaRPr lang="en-US" sz="1100" dirty="0"/>
          </a:p>
          <a:p>
            <a:r>
              <a:rPr lang="en-US" sz="1100" b="0" i="0" kern="1200" dirty="0">
                <a:solidFill>
                  <a:schemeClr val="tx1"/>
                </a:solidFill>
                <a:effectLst/>
                <a:latin typeface="+mn-lt"/>
                <a:ea typeface="+mn-ea"/>
                <a:cs typeface="+mn-cs"/>
              </a:rPr>
              <a:t>Next slide, please.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131BCE1-2EA8-493E-A78C-A8F0FFB6F7B5}" type="slidenum">
              <a:rPr lang="en-US" smtClean="0"/>
              <a:t>9</a:t>
            </a:fld>
            <a:endParaRPr lang="en-US" dirty="0"/>
          </a:p>
        </p:txBody>
      </p:sp>
    </p:spTree>
    <p:extLst>
      <p:ext uri="{BB962C8B-B14F-4D97-AF65-F5344CB8AC3E}">
        <p14:creationId xmlns:p14="http://schemas.microsoft.com/office/powerpoint/2010/main" val="54646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138F6A0-E821-46D1-851B-B95FEAB6E5D7}" type="slidenum">
              <a:rPr lang="en-US" smtClean="0"/>
              <a:pPr>
                <a:defRPr/>
              </a:pPr>
              <a:t>10</a:t>
            </a:fld>
            <a:endParaRPr lang="en-US" dirty="0"/>
          </a:p>
        </p:txBody>
      </p:sp>
      <p:sp>
        <p:nvSpPr>
          <p:cNvPr id="6" name="Notes Placeholder 5"/>
          <p:cNvSpPr>
            <a:spLocks noGrp="1"/>
          </p:cNvSpPr>
          <p:nvPr>
            <p:ph type="body" sz="quarter" idx="12"/>
          </p:nvPr>
        </p:nvSpPr>
        <p:spPr/>
        <p:txBody>
          <a:bodyPr/>
          <a:lstStyle/>
          <a:p>
            <a:endParaRPr lang="en-US" dirty="0"/>
          </a:p>
        </p:txBody>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80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CFB7E2-C1B4-46E3-B481-2625CF6BF610}" type="datetime1">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534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CC25B3-7018-480A-946B-5636A158838A}" type="datetime1">
              <a:rPr lang="en-US" smtClean="0"/>
              <a:t>4/1/21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300651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BCC25B3-7018-480A-946B-5636A158838A}" type="datetime1">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32262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BCC25B3-7018-480A-946B-5636A158838A}" type="datetime1">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27033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C25B3-7018-480A-946B-5636A158838A}" type="datetime1">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64457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CC25B3-7018-480A-946B-5636A158838A}" type="datetime1">
              <a:rPr lang="en-US" smtClean="0"/>
              <a:t>4/1/21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039819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CC25B3-7018-480A-946B-5636A158838A}" type="datetime1">
              <a:rPr lang="en-US" smtClean="0"/>
              <a:t>4/1/21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7776593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C25B3-7018-480A-946B-5636A158838A}" type="datetime1">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842151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C25B3-7018-480A-946B-5636A158838A}" type="datetime1">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674674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BCC25B3-7018-480A-946B-5636A158838A}" type="datetime1">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21967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8F5FD-54D0-40BB-B695-3077BEBD743F}" type="datetime1">
              <a:rPr lang="en-US" smtClean="0"/>
              <a:t>4/1/21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501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CC25B3-7018-480A-946B-5636A158838A}" type="datetime1">
              <a:rPr lang="en-US" smtClean="0"/>
              <a:t>4/1/21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507250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CC25B3-7018-480A-946B-5636A158838A}" type="datetime1">
              <a:rPr lang="en-US" smtClean="0"/>
              <a:t>4/1/21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62971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653BDDA-4C9D-4047-9E0C-889462D01517}" type="datetime1">
              <a:rPr lang="en-US" smtClean="0"/>
              <a:t>4/1/21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496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02231E-51BB-47F6-B067-0653CB8F1FD8}" type="datetime1">
              <a:rPr lang="en-US" smtClean="0"/>
              <a:t>4/1/21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301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BCC25B3-7018-480A-946B-5636A158838A}" type="datetime1">
              <a:rPr lang="en-US" smtClean="0"/>
              <a:t>4/1/21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779591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AF3F-A3A8-48D8-8B61-8390673EAE94}" type="datetime1">
              <a:rPr lang="en-US" smtClean="0"/>
              <a:t>4/1/21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141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CC25B3-7018-480A-946B-5636A158838A}" type="datetime1">
              <a:rPr lang="en-US" smtClean="0"/>
              <a:t>4/1/21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60607017"/>
      </p:ext>
    </p:extLst>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rcweb.nrc.gov/waste/llw-disposal/10cfr20-2002-process.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3416-4A3C-4D3D-8FA6-91FA535B0D20}"/>
              </a:ext>
            </a:extLst>
          </p:cNvPr>
          <p:cNvSpPr>
            <a:spLocks noGrp="1"/>
          </p:cNvSpPr>
          <p:nvPr>
            <p:ph type="ctrTitle"/>
          </p:nvPr>
        </p:nvSpPr>
        <p:spPr>
          <a:xfrm>
            <a:off x="5322013" y="1074687"/>
            <a:ext cx="6866877" cy="2235200"/>
          </a:xfrm>
        </p:spPr>
        <p:txBody>
          <a:bodyPr anchor="ctr">
            <a:normAutofit/>
          </a:bodyPr>
          <a:lstStyle/>
          <a:p>
            <a:pPr>
              <a:lnSpc>
                <a:spcPct val="90000"/>
              </a:lnSpc>
            </a:pPr>
            <a:r>
              <a:rPr lang="en-US" sz="3600" b="1" dirty="0">
                <a:solidFill>
                  <a:schemeClr val="tx1"/>
                </a:solidFill>
                <a:latin typeface="Arial" panose="020B0604020202020204" pitchFamily="34" charset="0"/>
                <a:cs typeface="Arial" panose="020B0604020202020204" pitchFamily="34" charset="0"/>
              </a:rPr>
              <a:t>NRC REGULATORY FRAMEWORK FOR </a:t>
            </a:r>
            <a:br>
              <a:rPr lang="en-US" sz="3600" b="1" dirty="0">
                <a:solidFill>
                  <a:schemeClr val="tx1"/>
                </a:solidFill>
                <a:latin typeface="Arial" panose="020B0604020202020204" pitchFamily="34" charset="0"/>
                <a:cs typeface="Arial" panose="020B0604020202020204" pitchFamily="34" charset="0"/>
              </a:rPr>
            </a:br>
            <a:r>
              <a:rPr lang="en-US" sz="3600" b="1" dirty="0">
                <a:solidFill>
                  <a:schemeClr val="tx1"/>
                </a:solidFill>
                <a:latin typeface="Arial" panose="020B0604020202020204" pitchFamily="34" charset="0"/>
                <a:cs typeface="Arial" panose="020B0604020202020204" pitchFamily="34" charset="0"/>
              </a:rPr>
              <a:t>LOW-LEVEL WASTE (LLW) DISPOSAL</a:t>
            </a:r>
            <a:endParaRPr lang="en-US" sz="2000" b="1" dirty="0">
              <a:solidFill>
                <a:schemeClr val="tx1"/>
              </a:solidFill>
              <a:highlight>
                <a:srgbClr val="FFFF00"/>
              </a:highligh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4C2838C-13FD-4833-9437-245BB5E275F2}"/>
              </a:ext>
            </a:extLst>
          </p:cNvPr>
          <p:cNvSpPr>
            <a:spLocks noGrp="1"/>
          </p:cNvSpPr>
          <p:nvPr>
            <p:ph type="subTitle" idx="1"/>
          </p:nvPr>
        </p:nvSpPr>
        <p:spPr>
          <a:xfrm>
            <a:off x="400692" y="2188396"/>
            <a:ext cx="3885793" cy="3858536"/>
          </a:xfrm>
        </p:spPr>
        <p:txBody>
          <a:bodyPr anchor="ctr">
            <a:normAutofit/>
          </a:bodyPr>
          <a:lstStyle/>
          <a:p>
            <a:pPr algn="r"/>
            <a:r>
              <a:rPr lang="en-US" dirty="0">
                <a:solidFill>
                  <a:schemeClr val="tx1"/>
                </a:solidFill>
                <a:latin typeface="Arial" panose="020B0604020202020204" pitchFamily="34" charset="0"/>
                <a:cs typeface="Arial" panose="020B0604020202020204" pitchFamily="34" charset="0"/>
              </a:rPr>
              <a:t>LLW Forum</a:t>
            </a:r>
          </a:p>
          <a:p>
            <a:pPr algn="r"/>
            <a:r>
              <a:rPr lang="en-US" dirty="0">
                <a:solidFill>
                  <a:schemeClr val="tx1"/>
                </a:solidFill>
                <a:latin typeface="Arial" panose="020B0604020202020204" pitchFamily="34" charset="0"/>
                <a:cs typeface="Arial" panose="020B0604020202020204" pitchFamily="34" charset="0"/>
              </a:rPr>
              <a:t>April 7, 2021</a:t>
            </a:r>
          </a:p>
          <a:p>
            <a:pPr algn="r"/>
            <a:endParaRPr lang="en-US" b="1" dirty="0">
              <a:latin typeface="Arial" panose="020B0604020202020204" pitchFamily="34" charset="0"/>
              <a:cs typeface="Arial" panose="020B0604020202020204" pitchFamily="34" charset="0"/>
            </a:endParaRPr>
          </a:p>
          <a:p>
            <a:pPr algn="r"/>
            <a:endParaRPr lang="en-US" b="1" dirty="0">
              <a:latin typeface="Arial" panose="020B0604020202020204" pitchFamily="34" charset="0"/>
              <a:cs typeface="Arial" panose="020B0604020202020204" pitchFamily="34" charset="0"/>
            </a:endParaRPr>
          </a:p>
          <a:p>
            <a:pPr algn="r"/>
            <a:r>
              <a:rPr lang="en-US" i="1" dirty="0">
                <a:solidFill>
                  <a:schemeClr val="tx1"/>
                </a:solidFill>
                <a:latin typeface="Arial" panose="020B0604020202020204" pitchFamily="34" charset="0"/>
                <a:cs typeface="Arial" panose="020B0604020202020204" pitchFamily="34" charset="0"/>
              </a:rPr>
              <a:t>Panel: Use of RCRA Facilities for the disposal of Part 61-like material</a:t>
            </a:r>
          </a:p>
          <a:p>
            <a:pPr algn="r"/>
            <a:endParaRPr lang="en-US" dirty="0">
              <a:solidFill>
                <a:schemeClr val="tx1"/>
              </a:solidFill>
            </a:endParaRPr>
          </a:p>
        </p:txBody>
      </p:sp>
      <p:pic>
        <p:nvPicPr>
          <p:cNvPr id="29" name="Picture 28" descr="A picture containing plate, clock, table&#10;&#10;Description automatically generated">
            <a:extLst>
              <a:ext uri="{FF2B5EF4-FFF2-40B4-BE49-F238E27FC236}">
                <a16:creationId xmlns:a16="http://schemas.microsoft.com/office/drawing/2014/main" id="{E433B363-A7EF-47EF-820A-D9F40B3BA8B4}"/>
              </a:ext>
            </a:extLst>
          </p:cNvPr>
          <p:cNvPicPr>
            <a:picLocks noChangeAspect="1"/>
          </p:cNvPicPr>
          <p:nvPr/>
        </p:nvPicPr>
        <p:blipFill>
          <a:blip r:embed="rId3"/>
          <a:stretch>
            <a:fillRect/>
          </a:stretch>
        </p:blipFill>
        <p:spPr>
          <a:xfrm>
            <a:off x="813491" y="294102"/>
            <a:ext cx="1798654" cy="1798654"/>
          </a:xfrm>
          <a:prstGeom prst="rect">
            <a:avLst/>
          </a:prstGeom>
        </p:spPr>
      </p:pic>
      <p:sp>
        <p:nvSpPr>
          <p:cNvPr id="5" name="Rectangle 4">
            <a:extLst>
              <a:ext uri="{FF2B5EF4-FFF2-40B4-BE49-F238E27FC236}">
                <a16:creationId xmlns:a16="http://schemas.microsoft.com/office/drawing/2014/main" id="{92AB3F15-7573-4999-B94D-E3FFCB0290B1}"/>
              </a:ext>
            </a:extLst>
          </p:cNvPr>
          <p:cNvSpPr/>
          <p:nvPr/>
        </p:nvSpPr>
        <p:spPr>
          <a:xfrm>
            <a:off x="5322013" y="3742751"/>
            <a:ext cx="6277690"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Chris McKenney, Chief</a:t>
            </a:r>
          </a:p>
          <a:p>
            <a:r>
              <a:rPr lang="en-US" sz="2000" dirty="0">
                <a:latin typeface="Arial" panose="020B0604020202020204" pitchFamily="34" charset="0"/>
                <a:cs typeface="Arial" panose="020B0604020202020204" pitchFamily="34" charset="0"/>
              </a:rPr>
              <a:t>Risk Technical and Analysis Branch</a:t>
            </a:r>
          </a:p>
          <a:p>
            <a:r>
              <a:rPr lang="en-US" sz="2000" dirty="0">
                <a:latin typeface="Arial" panose="020B0604020202020204" pitchFamily="34" charset="0"/>
                <a:cs typeface="Arial" panose="020B0604020202020204" pitchFamily="34" charset="0"/>
              </a:rPr>
              <a:t>Division of Decommissioning, Uranium Recovery, and Waste Programs</a:t>
            </a:r>
          </a:p>
          <a:p>
            <a:r>
              <a:rPr lang="en-US" sz="2000" dirty="0">
                <a:latin typeface="Arial" panose="020B0604020202020204" pitchFamily="34" charset="0"/>
                <a:cs typeface="Arial" panose="020B0604020202020204" pitchFamily="34" charset="0"/>
              </a:rPr>
              <a:t>Office of Nuclear Material Safety and Safeguards</a:t>
            </a:r>
          </a:p>
        </p:txBody>
      </p:sp>
      <p:pic>
        <p:nvPicPr>
          <p:cNvPr id="6" name="Picture 5" descr="Text&#10;&#10;Description automatically generated">
            <a:extLst>
              <a:ext uri="{FF2B5EF4-FFF2-40B4-BE49-F238E27FC236}">
                <a16:creationId xmlns:a16="http://schemas.microsoft.com/office/drawing/2014/main" id="{2FF8A63D-0935-415C-86BC-34F7CF9A7954}"/>
              </a:ext>
            </a:extLst>
          </p:cNvPr>
          <p:cNvPicPr>
            <a:picLocks noChangeAspect="1"/>
          </p:cNvPicPr>
          <p:nvPr/>
        </p:nvPicPr>
        <p:blipFill rotWithShape="1">
          <a:blip r:embed="rId4">
            <a:alphaModFix amt="50000"/>
            <a:extLst>
              <a:ext uri="{BEBA8EAE-BF5A-486C-A8C5-ECC9F3942E4B}">
                <a14:imgProps xmlns:a14="http://schemas.microsoft.com/office/drawing/2010/main">
                  <a14:imgLayer r:embed="rId5">
                    <a14:imgEffect>
                      <a14:saturation sat="400000"/>
                    </a14:imgEffect>
                  </a14:imgLayer>
                </a14:imgProps>
              </a:ext>
            </a:extLst>
          </a:blip>
          <a:srcRect t="73555" b="-1"/>
          <a:stretch/>
        </p:blipFill>
        <p:spPr>
          <a:xfrm>
            <a:off x="0" y="5810107"/>
            <a:ext cx="12192000" cy="1047893"/>
          </a:xfrm>
          <a:prstGeom prst="rect">
            <a:avLst/>
          </a:prstGeom>
        </p:spPr>
      </p:pic>
    </p:spTree>
    <p:extLst>
      <p:ext uri="{BB962C8B-B14F-4D97-AF65-F5344CB8AC3E}">
        <p14:creationId xmlns:p14="http://schemas.microsoft.com/office/powerpoint/2010/main" val="186808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1752600" y="495300"/>
            <a:ext cx="7772400" cy="1295400"/>
          </a:xfrm>
        </p:spPr>
        <p:txBody>
          <a:bodyPr/>
          <a:lstStyle/>
          <a:p>
            <a:pPr algn="ctr">
              <a:buNone/>
            </a:pPr>
            <a:r>
              <a:rPr lang="en-US" sz="3600" b="1" dirty="0">
                <a:effectLst>
                  <a:outerShdw blurRad="38100" dist="38100" dir="2700000" algn="tl">
                    <a:srgbClr val="000000">
                      <a:alpha val="43137"/>
                    </a:srgbClr>
                  </a:outerShdw>
                </a:effectLst>
                <a:latin typeface="Century Gothic (Headings)"/>
              </a:rPr>
              <a:t>Questions?</a:t>
            </a:r>
          </a:p>
        </p:txBody>
      </p:sp>
      <p:pic>
        <p:nvPicPr>
          <p:cNvPr id="5" name="Picture 13" descr="http://www.thearticlewriter.com/images/question-mark.jpg"/>
          <p:cNvPicPr>
            <a:picLocks noChangeAspect="1" noChangeArrowheads="1"/>
          </p:cNvPicPr>
          <p:nvPr/>
        </p:nvPicPr>
        <p:blipFill>
          <a:blip r:embed="rId3" cstate="print"/>
          <a:srcRect/>
          <a:stretch>
            <a:fillRect/>
          </a:stretch>
        </p:blipFill>
        <p:spPr bwMode="auto">
          <a:xfrm>
            <a:off x="4343401" y="2362200"/>
            <a:ext cx="3000375" cy="3048000"/>
          </a:xfrm>
          <a:prstGeom prst="rect">
            <a:avLst/>
          </a:prstGeom>
          <a:noFill/>
        </p:spPr>
      </p:pic>
      <p:sp>
        <p:nvSpPr>
          <p:cNvPr id="6" name="Slide Number Placeholder 1">
            <a:extLst>
              <a:ext uri="{FF2B5EF4-FFF2-40B4-BE49-F238E27FC236}">
                <a16:creationId xmlns:a16="http://schemas.microsoft.com/office/drawing/2014/main" id="{2344FE40-607A-4AC6-A89E-9770766FE4E6}"/>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81528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479" y="1428109"/>
            <a:ext cx="11373867" cy="4744092"/>
          </a:xfrm>
        </p:spPr>
        <p:txBody>
          <a:bodyPr>
            <a:noAutofit/>
          </a:bodyPr>
          <a:lstStyle/>
          <a:p>
            <a:r>
              <a:rPr lang="en-US" sz="2400" dirty="0">
                <a:latin typeface="Arial" panose="020B0604020202020204" pitchFamily="34" charset="0"/>
                <a:cs typeface="Arial" panose="020B0604020202020204" pitchFamily="34" charset="0"/>
              </a:rPr>
              <a:t>The primary disposal pathway for licensees to dispose of LLW is to a licensed low-level radioactive waste facility</a:t>
            </a:r>
          </a:p>
          <a:p>
            <a:r>
              <a:rPr lang="en-US" sz="2400" dirty="0">
                <a:latin typeface="Arial" panose="020B0604020202020204" pitchFamily="34" charset="0"/>
                <a:cs typeface="Arial" panose="020B0604020202020204" pitchFamily="34" charset="0"/>
              </a:rPr>
              <a:t>The general requirements in 10 CFR Part 20 detail various options including</a:t>
            </a:r>
          </a:p>
          <a:p>
            <a:pPr lvl="1"/>
            <a:r>
              <a:rPr lang="en-US" sz="2400" dirty="0">
                <a:latin typeface="Arial" panose="020B0604020202020204" pitchFamily="34" charset="0"/>
                <a:cs typeface="Arial" panose="020B0604020202020204" pitchFamily="34" charset="0"/>
              </a:rPr>
              <a:t>Decay in Storage</a:t>
            </a:r>
          </a:p>
          <a:p>
            <a:pPr lvl="1"/>
            <a:r>
              <a:rPr lang="en-US" sz="2400" dirty="0">
                <a:latin typeface="Arial" panose="020B0604020202020204" pitchFamily="34" charset="0"/>
                <a:cs typeface="Arial" panose="020B0604020202020204" pitchFamily="34" charset="0"/>
              </a:rPr>
              <a:t>Incineration</a:t>
            </a:r>
          </a:p>
          <a:p>
            <a:pPr lvl="1"/>
            <a:r>
              <a:rPr lang="en-US" sz="2400" dirty="0">
                <a:latin typeface="Arial" panose="020B0604020202020204" pitchFamily="34" charset="0"/>
                <a:cs typeface="Arial" panose="020B0604020202020204" pitchFamily="34" charset="0"/>
              </a:rPr>
              <a:t>Release in Sanitary Sewage </a:t>
            </a:r>
          </a:p>
          <a:p>
            <a:pPr marL="4572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Licensees have the option to utilize alternate disposal options, when applicable</a:t>
            </a:r>
          </a:p>
          <a:p>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1541124" y="381001"/>
            <a:ext cx="8811416" cy="584775"/>
          </a:xfrm>
          <a:prstGeom prst="rect">
            <a:avLst/>
          </a:prstGeom>
        </p:spPr>
        <p:txBody>
          <a:bodyPr wrap="square">
            <a:spAutoFit/>
          </a:bodyPr>
          <a:lstStyle/>
          <a:p>
            <a:pPr algn="ctr"/>
            <a:r>
              <a:rPr lang="en-US" sz="3200" b="1" kern="0" dirty="0">
                <a:latin typeface="Arial" panose="020B0604020202020204" pitchFamily="34" charset="0"/>
                <a:cs typeface="Arial" panose="020B0604020202020204" pitchFamily="34" charset="0"/>
              </a:rPr>
              <a:t>Disposing</a:t>
            </a:r>
            <a:r>
              <a:rPr lang="en-US" sz="3200" b="1"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Low-Level Waste</a:t>
            </a:r>
            <a:endParaRPr lang="en-US" sz="3200" b="1" i="1"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B0B671D8-075E-4CB6-B861-34C16D1BF8D1}"/>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91056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B785-CB47-4F22-BB9A-61C02E7D1507}"/>
              </a:ext>
            </a:extLst>
          </p:cNvPr>
          <p:cNvSpPr>
            <a:spLocks noGrp="1"/>
          </p:cNvSpPr>
          <p:nvPr>
            <p:ph type="title"/>
          </p:nvPr>
        </p:nvSpPr>
        <p:spPr>
          <a:xfrm>
            <a:off x="646111" y="452718"/>
            <a:ext cx="9706429" cy="767687"/>
          </a:xfrm>
        </p:spPr>
        <p:txBody>
          <a:bodyPr/>
          <a:lstStyle/>
          <a:p>
            <a:pPr algn="ctr"/>
            <a:r>
              <a:rPr lang="en-US" sz="3200" b="1" dirty="0">
                <a:solidFill>
                  <a:schemeClr val="tx1"/>
                </a:solidFill>
                <a:latin typeface="Arial" panose="020B0604020202020204" pitchFamily="34" charset="0"/>
                <a:cs typeface="Arial" panose="020B0604020202020204" pitchFamily="34" charset="0"/>
              </a:rPr>
              <a:t>Examples of Relevant Regulations</a:t>
            </a:r>
          </a:p>
        </p:txBody>
      </p:sp>
      <p:sp>
        <p:nvSpPr>
          <p:cNvPr id="3" name="Content Placeholder 2">
            <a:extLst>
              <a:ext uri="{FF2B5EF4-FFF2-40B4-BE49-F238E27FC236}">
                <a16:creationId xmlns:a16="http://schemas.microsoft.com/office/drawing/2014/main" id="{A15B1AE7-7F4D-42A5-96D9-EEF25044A8B6}"/>
              </a:ext>
            </a:extLst>
          </p:cNvPr>
          <p:cNvSpPr>
            <a:spLocks noGrp="1"/>
          </p:cNvSpPr>
          <p:nvPr>
            <p:ph idx="1"/>
          </p:nvPr>
        </p:nvSpPr>
        <p:spPr>
          <a:xfrm>
            <a:off x="344406" y="1466491"/>
            <a:ext cx="11265392" cy="5095779"/>
          </a:xfrm>
        </p:spPr>
        <p:txBody>
          <a:bodyPr>
            <a:normAutofit fontScale="92500" lnSpcReduction="10000"/>
          </a:bodyPr>
          <a:lstStyle/>
          <a:p>
            <a:r>
              <a:rPr lang="en-US" sz="2600" dirty="0">
                <a:latin typeface="Arial" panose="020B0604020202020204" pitchFamily="34" charset="0"/>
                <a:cs typeface="Arial" panose="020B0604020202020204" pitchFamily="34" charset="0"/>
              </a:rPr>
              <a:t>Generator-Related Regulations</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10 CFR 20.2001 – general requirements for waste disposal</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10 CFR 20.2002 – for material generated from licensee’s activities</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10 CFR 20.2008 – specific alternative for discrete radium and NARM</a:t>
            </a:r>
          </a:p>
          <a:p>
            <a:pPr marL="457200" lvl="1"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Exemption-Related Regulations</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10 CFR 30.11(a) – exempts a non-licensed disposal facility, allowing for the possession and disposal of AEA material without an NRC license</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10 CFR 40.13(a) – for materials containing uranium and thorium that are referred to as “unimportant quantities”</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10 CFR 40.51(b)(3) – mechanism for transfer of unimportant quantities of source material exempt from licensing under 40.13(a)</a:t>
            </a:r>
          </a:p>
          <a:p>
            <a:endParaRPr lang="en-US" dirty="0"/>
          </a:p>
        </p:txBody>
      </p:sp>
      <p:sp>
        <p:nvSpPr>
          <p:cNvPr id="4" name="Slide Number Placeholder 3">
            <a:extLst>
              <a:ext uri="{FF2B5EF4-FFF2-40B4-BE49-F238E27FC236}">
                <a16:creationId xmlns:a16="http://schemas.microsoft.com/office/drawing/2014/main" id="{EFF8051A-146E-4CFE-BB17-52C706400570}"/>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23054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6C64-B741-47ED-ACAA-81E8CFD1A4A2}"/>
              </a:ext>
            </a:extLst>
          </p:cNvPr>
          <p:cNvSpPr>
            <a:spLocks noGrp="1"/>
          </p:cNvSpPr>
          <p:nvPr>
            <p:ph type="title"/>
          </p:nvPr>
        </p:nvSpPr>
        <p:spPr>
          <a:xfrm>
            <a:off x="1541124" y="431515"/>
            <a:ext cx="8811416" cy="631902"/>
          </a:xfrm>
        </p:spPr>
        <p:txBody>
          <a:bodyPr/>
          <a:lstStyle/>
          <a:p>
            <a:pPr algn="ctr"/>
            <a:r>
              <a:rPr lang="en-US" sz="3200" b="1" dirty="0">
                <a:solidFill>
                  <a:schemeClr val="tx1"/>
                </a:solidFill>
                <a:latin typeface="Arial" panose="020B0604020202020204" pitchFamily="34" charset="0"/>
                <a:cs typeface="Arial" panose="020B0604020202020204" pitchFamily="34" charset="0"/>
              </a:rPr>
              <a:t>Specific Considerations</a:t>
            </a:r>
          </a:p>
        </p:txBody>
      </p:sp>
      <p:sp>
        <p:nvSpPr>
          <p:cNvPr id="3" name="Content Placeholder 2">
            <a:extLst>
              <a:ext uri="{FF2B5EF4-FFF2-40B4-BE49-F238E27FC236}">
                <a16:creationId xmlns:a16="http://schemas.microsoft.com/office/drawing/2014/main" id="{1882BC76-FBA1-422A-A80C-79AD48EA8E44}"/>
              </a:ext>
            </a:extLst>
          </p:cNvPr>
          <p:cNvSpPr>
            <a:spLocks noGrp="1"/>
          </p:cNvSpPr>
          <p:nvPr>
            <p:ph idx="1"/>
          </p:nvPr>
        </p:nvSpPr>
        <p:spPr>
          <a:xfrm>
            <a:off x="349321" y="1571946"/>
            <a:ext cx="11229653" cy="4990325"/>
          </a:xfrm>
        </p:spPr>
        <p:txBody>
          <a:bodyPr>
            <a:normAutofit fontScale="85000" lnSpcReduction="20000"/>
          </a:bodyPr>
          <a:lstStyle/>
          <a:p>
            <a:r>
              <a:rPr lang="en-US" sz="2800" dirty="0">
                <a:latin typeface="Arial" panose="020B0604020202020204" pitchFamily="34" charset="0"/>
                <a:cs typeface="Arial" panose="020B0604020202020204" pitchFamily="34" charset="0"/>
              </a:rPr>
              <a:t>Specific considerations when evaluating alternate disposal requests include:</a:t>
            </a:r>
          </a:p>
          <a:p>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Description of the source term associated with the material being considered for disposal</a:t>
            </a:r>
          </a:p>
          <a:p>
            <a:pPr lvl="1">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Description of the disposal site (onsite or offsite)</a:t>
            </a:r>
          </a:p>
          <a:p>
            <a:pPr lvl="1">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Discussion of conceptual and mathematical models as well as relevant scenarios used when considering the doses to individuals impacted by the disposal (current and future)</a:t>
            </a:r>
          </a:p>
          <a:p>
            <a:pPr lvl="1">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ALARA</a:t>
            </a:r>
          </a:p>
          <a:p>
            <a:endParaRPr lang="en-US" dirty="0"/>
          </a:p>
        </p:txBody>
      </p:sp>
      <p:sp>
        <p:nvSpPr>
          <p:cNvPr id="4" name="Slide Number Placeholder 3">
            <a:extLst>
              <a:ext uri="{FF2B5EF4-FFF2-40B4-BE49-F238E27FC236}">
                <a16:creationId xmlns:a16="http://schemas.microsoft.com/office/drawing/2014/main" id="{72EBA182-602C-460C-A449-400C195663A7}"/>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87683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951" y="1554411"/>
            <a:ext cx="11301573" cy="5007860"/>
          </a:xfrm>
        </p:spPr>
        <p:txBody>
          <a:bodyPr>
            <a:normAutofit fontScale="85000" lnSpcReduction="10000"/>
          </a:bodyPr>
          <a:lstStyle/>
          <a:p>
            <a:r>
              <a:rPr lang="en-US" sz="2800" dirty="0">
                <a:latin typeface="Arial" panose="020B0604020202020204" pitchFamily="34" charset="0"/>
                <a:cs typeface="Arial" panose="020B0604020202020204" pitchFamily="34" charset="0"/>
              </a:rPr>
              <a:t>Step #1 – Licensee must be approved for alternate disposal of licensed material</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Alternate disposal may occur on the licensee’s site (i.e., onsite) or offsite</a:t>
            </a:r>
          </a:p>
          <a:p>
            <a:endParaRPr lang="en-US" sz="13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Step #2 – Approval must be granted to the disposal site to receive and dispose of the material</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For offsite disposals, if the disposal facility is not licensed it must be issued a license or granted an exemption from NRC or Agreement State regulations (e.g., 10 CFR 30.11)</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Onsite disposals must be addressed by the licensee as part of decommissioning</a:t>
            </a:r>
          </a:p>
          <a:p>
            <a:endParaRPr lang="en-US" sz="1200" kern="0" dirty="0">
              <a:latin typeface="Arial" panose="020B0604020202020204" pitchFamily="34" charset="0"/>
              <a:cs typeface="Arial" panose="020B0604020202020204" pitchFamily="34" charset="0"/>
            </a:endParaRPr>
          </a:p>
          <a:p>
            <a:r>
              <a:rPr lang="en-US" sz="2800" kern="0" dirty="0">
                <a:latin typeface="Arial" panose="020B0604020202020204" pitchFamily="34" charset="0"/>
                <a:cs typeface="Arial" panose="020B0604020202020204" pitchFamily="34" charset="0"/>
              </a:rPr>
              <a:t>Case-by-case evaluation</a:t>
            </a:r>
          </a:p>
          <a:p>
            <a:endParaRPr lang="en-US" sz="2400" dirty="0"/>
          </a:p>
        </p:txBody>
      </p:sp>
      <p:sp>
        <p:nvSpPr>
          <p:cNvPr id="6" name="Rectangle 5"/>
          <p:cNvSpPr/>
          <p:nvPr/>
        </p:nvSpPr>
        <p:spPr>
          <a:xfrm>
            <a:off x="1510301" y="387184"/>
            <a:ext cx="8842239" cy="584775"/>
          </a:xfrm>
          <a:prstGeom prst="rect">
            <a:avLst/>
          </a:prstGeom>
        </p:spPr>
        <p:txBody>
          <a:bodyPr wrap="square">
            <a:spAutoFit/>
          </a:bodyPr>
          <a:lstStyle/>
          <a:p>
            <a:pPr algn="ctr"/>
            <a:r>
              <a:rPr lang="en-US" sz="3200" b="1" kern="0" dirty="0">
                <a:latin typeface="Arial" panose="020B0604020202020204" pitchFamily="34" charset="0"/>
                <a:cs typeface="Arial" panose="020B0604020202020204" pitchFamily="34" charset="0"/>
              </a:rPr>
              <a:t>Two-Step Process</a:t>
            </a:r>
          </a:p>
        </p:txBody>
      </p:sp>
      <p:sp>
        <p:nvSpPr>
          <p:cNvPr id="4" name="Slide Number Placeholder 2"/>
          <p:cNvSpPr txBox="1">
            <a:spLocks/>
          </p:cNvSpPr>
          <p:nvPr/>
        </p:nvSpPr>
        <p:spPr>
          <a:xfrm>
            <a:off x="1752600" y="6248401"/>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898202-8E81-4068-B0AA-8E78F259E468}" type="slidenum">
              <a:rPr lang="en-US" sz="1200">
                <a:solidFill>
                  <a:prstClr val="black"/>
                </a:solidFill>
                <a:latin typeface="Arial" panose="020B0604020202020204" pitchFamily="34" charset="0"/>
                <a:cs typeface="Arial" panose="020B0604020202020204" pitchFamily="34" charset="0"/>
              </a:rPr>
              <a:pPr/>
              <a:t>5</a:t>
            </a:fld>
            <a:endParaRPr lang="en-US" sz="1200" dirty="0">
              <a:solidFill>
                <a:prstClr val="black"/>
              </a:solidFill>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6C8DA095-CF68-465A-BB41-C1E7B4975FB8}"/>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29955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4491-670B-4BA1-8CAE-4657229B1B65}"/>
              </a:ext>
            </a:extLst>
          </p:cNvPr>
          <p:cNvSpPr>
            <a:spLocks noGrp="1"/>
          </p:cNvSpPr>
          <p:nvPr>
            <p:ph type="title"/>
          </p:nvPr>
        </p:nvSpPr>
        <p:spPr>
          <a:xfrm>
            <a:off x="1520575" y="401347"/>
            <a:ext cx="8753582" cy="767687"/>
          </a:xfrm>
        </p:spPr>
        <p:txBody>
          <a:bodyPr/>
          <a:lstStyle/>
          <a:p>
            <a:pPr algn="ctr"/>
            <a:r>
              <a:rPr lang="en-US" sz="3200" b="1" dirty="0">
                <a:solidFill>
                  <a:schemeClr val="tx1"/>
                </a:solidFill>
                <a:latin typeface="Arial" panose="020B0604020202020204" pitchFamily="34" charset="0"/>
                <a:cs typeface="Arial" panose="020B0604020202020204" pitchFamily="34" charset="0"/>
              </a:rPr>
              <a:t>FSME-12-025 (All Agreement States Letter)</a:t>
            </a:r>
            <a:br>
              <a:rPr lang="en-US" sz="4400" b="1" dirty="0">
                <a:solidFill>
                  <a:schemeClr val="tx1"/>
                </a:solidFill>
                <a:effectLst>
                  <a:outerShdw blurRad="38100" dist="38100" dir="2700000" algn="tl">
                    <a:srgbClr val="000000">
                      <a:alpha val="43137"/>
                    </a:srgbClr>
                  </a:outerShdw>
                </a:effectLst>
                <a:latin typeface="Century Gothic (Headings)"/>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7DA1344-1155-4447-9C2D-9E1E5240DA2C}"/>
              </a:ext>
            </a:extLst>
          </p:cNvPr>
          <p:cNvSpPr>
            <a:spLocks noGrp="1"/>
          </p:cNvSpPr>
          <p:nvPr>
            <p:ph idx="1"/>
          </p:nvPr>
        </p:nvSpPr>
        <p:spPr>
          <a:xfrm>
            <a:off x="349321" y="1613044"/>
            <a:ext cx="11260477" cy="4635356"/>
          </a:xfrm>
        </p:spPr>
        <p:txBody>
          <a:bodyPr>
            <a:normAutofit/>
          </a:bodyPr>
          <a:lstStyle/>
          <a:p>
            <a:r>
              <a:rPr lang="en-US" sz="2400" dirty="0">
                <a:latin typeface="Arial" panose="020B0604020202020204" pitchFamily="34" charset="0"/>
                <a:cs typeface="Arial" panose="020B0604020202020204" pitchFamily="34" charset="0"/>
              </a:rPr>
              <a:t>“</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Clarification of the Authorization for Alternate Disposal of Material Issued Under 10 CFR 20.2002 and Exemption Provisions in 10 CFR”</a:t>
            </a:r>
          </a:p>
          <a:p>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Clarifies the use of 10 CFR 20.2002 and similar Agreement State processes for disposal of radioactive materials in RCRA disposal facilities or other unlicensed facilities when the unlicensed facility is located in the same or different state (Agreement State or Non-Agreement State)</a:t>
            </a:r>
          </a:p>
          <a:p>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Outlines 5 possible scenarios and the review process for each.</a:t>
            </a:r>
          </a:p>
        </p:txBody>
      </p:sp>
      <p:sp>
        <p:nvSpPr>
          <p:cNvPr id="4" name="Slide Number Placeholder 3">
            <a:extLst>
              <a:ext uri="{FF2B5EF4-FFF2-40B4-BE49-F238E27FC236}">
                <a16:creationId xmlns:a16="http://schemas.microsoft.com/office/drawing/2014/main" id="{CC085EA1-F96A-4E81-90B1-998129AA1CB0}"/>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94020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ED2B-2E78-4988-AB3A-0584FFEE7575}"/>
              </a:ext>
            </a:extLst>
          </p:cNvPr>
          <p:cNvSpPr>
            <a:spLocks noGrp="1"/>
          </p:cNvSpPr>
          <p:nvPr>
            <p:ph type="title"/>
          </p:nvPr>
        </p:nvSpPr>
        <p:spPr>
          <a:xfrm>
            <a:off x="1520575" y="452718"/>
            <a:ext cx="8722760" cy="767687"/>
          </a:xfrm>
        </p:spPr>
        <p:txBody>
          <a:bodyPr/>
          <a:lstStyle/>
          <a:p>
            <a:pPr algn="ctr"/>
            <a:r>
              <a:rPr lang="en-US" sz="3200" b="1" dirty="0">
                <a:solidFill>
                  <a:schemeClr val="tx1"/>
                </a:solidFill>
                <a:latin typeface="Arial" panose="020B0604020202020204" pitchFamily="34" charset="0"/>
                <a:cs typeface="Arial" panose="020B0604020202020204" pitchFamily="34" charset="0"/>
              </a:rPr>
              <a:t>5 Scenarios – Who is responsible for what?</a:t>
            </a:r>
          </a:p>
        </p:txBody>
      </p:sp>
      <p:sp>
        <p:nvSpPr>
          <p:cNvPr id="4" name="Slide Number Placeholder 3">
            <a:extLst>
              <a:ext uri="{FF2B5EF4-FFF2-40B4-BE49-F238E27FC236}">
                <a16:creationId xmlns:a16="http://schemas.microsoft.com/office/drawing/2014/main" id="{F093F755-4D1F-4750-A44B-D632FE891881}"/>
              </a:ext>
            </a:extLst>
          </p:cNvPr>
          <p:cNvSpPr>
            <a:spLocks noGrp="1"/>
          </p:cNvSpPr>
          <p:nvPr>
            <p:ph type="sldNum" sz="quarter" idx="12"/>
          </p:nvPr>
        </p:nvSpPr>
        <p:spPr/>
        <p:txBody>
          <a:bodyPr/>
          <a:lstStyle/>
          <a:p>
            <a:fld id="{D57F1E4F-1CFF-5643-939E-02111984F565}" type="slidenum">
              <a:rPr lang="en-US" smtClean="0"/>
              <a:t>7</a:t>
            </a:fld>
            <a:endParaRPr lang="en-US" dirty="0"/>
          </a:p>
        </p:txBody>
      </p:sp>
      <p:graphicFrame>
        <p:nvGraphicFramePr>
          <p:cNvPr id="7" name="Table 5">
            <a:extLst>
              <a:ext uri="{FF2B5EF4-FFF2-40B4-BE49-F238E27FC236}">
                <a16:creationId xmlns:a16="http://schemas.microsoft.com/office/drawing/2014/main" id="{7AEE57FA-7E3B-40BE-9E32-0BC76679A119}"/>
              </a:ext>
            </a:extLst>
          </p:cNvPr>
          <p:cNvGraphicFramePr>
            <a:graphicFrameLocks noGrp="1"/>
          </p:cNvGraphicFramePr>
          <p:nvPr>
            <p:extLst>
              <p:ext uri="{D42A27DB-BD31-4B8C-83A1-F6EECF244321}">
                <p14:modId xmlns:p14="http://schemas.microsoft.com/office/powerpoint/2010/main" val="401870607"/>
              </p:ext>
            </p:extLst>
          </p:nvPr>
        </p:nvGraphicFramePr>
        <p:xfrm>
          <a:off x="624430" y="1428618"/>
          <a:ext cx="10943139" cy="4876800"/>
        </p:xfrm>
        <a:graphic>
          <a:graphicData uri="http://schemas.openxmlformats.org/drawingml/2006/table">
            <a:tbl>
              <a:tblPr firstRow="1" bandRow="1">
                <a:tableStyleId>{5C22544A-7EE6-4342-B048-85BDC9FD1C3A}</a:tableStyleId>
              </a:tblPr>
              <a:tblGrid>
                <a:gridCol w="4377255">
                  <a:extLst>
                    <a:ext uri="{9D8B030D-6E8A-4147-A177-3AD203B41FA5}">
                      <a16:colId xmlns:a16="http://schemas.microsoft.com/office/drawing/2014/main" val="2778093667"/>
                    </a:ext>
                  </a:extLst>
                </a:gridCol>
                <a:gridCol w="2188628">
                  <a:extLst>
                    <a:ext uri="{9D8B030D-6E8A-4147-A177-3AD203B41FA5}">
                      <a16:colId xmlns:a16="http://schemas.microsoft.com/office/drawing/2014/main" val="323485852"/>
                    </a:ext>
                  </a:extLst>
                </a:gridCol>
                <a:gridCol w="2188628">
                  <a:extLst>
                    <a:ext uri="{9D8B030D-6E8A-4147-A177-3AD203B41FA5}">
                      <a16:colId xmlns:a16="http://schemas.microsoft.com/office/drawing/2014/main" val="4031116976"/>
                    </a:ext>
                  </a:extLst>
                </a:gridCol>
                <a:gridCol w="2188628">
                  <a:extLst>
                    <a:ext uri="{9D8B030D-6E8A-4147-A177-3AD203B41FA5}">
                      <a16:colId xmlns:a16="http://schemas.microsoft.com/office/drawing/2014/main" val="1236542934"/>
                    </a:ext>
                  </a:extLst>
                </a:gridCol>
              </a:tblGrid>
              <a:tr h="370840">
                <a:tc>
                  <a:txBody>
                    <a:bodyPr/>
                    <a:lstStyle/>
                    <a:p>
                      <a:pPr algn="ctr"/>
                      <a:r>
                        <a:rPr lang="en-US" sz="2400" dirty="0">
                          <a:solidFill>
                            <a:schemeClr val="tx1"/>
                          </a:solidFill>
                          <a:latin typeface="Arial" panose="020B0604020202020204" pitchFamily="34" charset="0"/>
                          <a:cs typeface="Arial" panose="020B0604020202020204" pitchFamily="34" charset="0"/>
                        </a:rPr>
                        <a:t>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Arial" panose="020B0604020202020204" pitchFamily="34" charset="0"/>
                          <a:cs typeface="Arial" panose="020B0604020202020204" pitchFamily="34" charset="0"/>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Arial" panose="020B0604020202020204" pitchFamily="34" charset="0"/>
                          <a:cs typeface="Arial" panose="020B0604020202020204" pitchFamily="34" charset="0"/>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Arial" panose="020B0604020202020204" pitchFamily="34" charset="0"/>
                          <a:cs typeface="Arial" panose="020B0604020202020204" pitchFamily="34" charset="0"/>
                        </a:rPr>
                        <a:t>NRC’s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7023179"/>
                  </a:ext>
                </a:extLst>
              </a:tr>
              <a:tr h="370840">
                <a:tc>
                  <a:txBody>
                    <a:bodyPr/>
                    <a:lstStyle/>
                    <a:p>
                      <a:r>
                        <a:rPr lang="en-US" sz="2000" dirty="0">
                          <a:solidFill>
                            <a:schemeClr val="tx1"/>
                          </a:solidFill>
                          <a:latin typeface="Arial" panose="020B0604020202020204" pitchFamily="34" charset="0"/>
                          <a:cs typeface="Arial" panose="020B0604020202020204" pitchFamily="34" charset="0"/>
                        </a:rPr>
                        <a:t>1 – </a:t>
                      </a:r>
                      <a:r>
                        <a:rPr lang="en-US" sz="2000" b="1" i="1" dirty="0">
                          <a:solidFill>
                            <a:schemeClr val="tx1"/>
                          </a:solidFill>
                          <a:latin typeface="Arial" panose="020B0604020202020204" pitchFamily="34" charset="0"/>
                          <a:cs typeface="Arial" panose="020B0604020202020204" pitchFamily="34" charset="0"/>
                        </a:rPr>
                        <a:t>Agreement State licensee </a:t>
                      </a:r>
                      <a:r>
                        <a:rPr lang="en-US" sz="2000" dirty="0">
                          <a:solidFill>
                            <a:schemeClr val="tx1"/>
                          </a:solidFill>
                          <a:latin typeface="Arial" panose="020B0604020202020204" pitchFamily="34" charset="0"/>
                          <a:cs typeface="Arial" panose="020B0604020202020204" pitchFamily="34" charset="0"/>
                        </a:rPr>
                        <a:t>to unlicensed facility in SAME </a:t>
                      </a:r>
                      <a:r>
                        <a:rPr lang="en-US" sz="2000" b="1" i="1" dirty="0">
                          <a:solidFill>
                            <a:schemeClr val="tx1"/>
                          </a:solidFill>
                          <a:latin typeface="Arial" panose="020B0604020202020204" pitchFamily="34" charset="0"/>
                          <a:cs typeface="Arial" panose="020B0604020202020204" pitchFamily="34" charset="0"/>
                        </a:rPr>
                        <a:t>Agreement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Agreement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Same Agreement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No direct NRC involvement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2306543"/>
                  </a:ext>
                </a:extLst>
              </a:tr>
              <a:tr h="370840">
                <a:tc>
                  <a:txBody>
                    <a:bodyPr/>
                    <a:lstStyle/>
                    <a:p>
                      <a:r>
                        <a:rPr lang="en-US" sz="2000" dirty="0">
                          <a:solidFill>
                            <a:schemeClr val="tx1"/>
                          </a:solidFill>
                          <a:latin typeface="Arial" panose="020B0604020202020204" pitchFamily="34" charset="0"/>
                          <a:cs typeface="Arial" panose="020B0604020202020204" pitchFamily="34" charset="0"/>
                        </a:rPr>
                        <a:t>2 – </a:t>
                      </a:r>
                      <a:r>
                        <a:rPr lang="en-US" sz="2000" b="1" i="1" dirty="0">
                          <a:solidFill>
                            <a:schemeClr val="tx1"/>
                          </a:solidFill>
                          <a:latin typeface="Arial" panose="020B0604020202020204" pitchFamily="34" charset="0"/>
                          <a:cs typeface="Arial" panose="020B0604020202020204" pitchFamily="34" charset="0"/>
                        </a:rPr>
                        <a:t>Agreement State licensee </a:t>
                      </a:r>
                      <a:r>
                        <a:rPr lang="en-US" sz="2000" dirty="0">
                          <a:solidFill>
                            <a:schemeClr val="tx1"/>
                          </a:solidFill>
                          <a:latin typeface="Arial" panose="020B0604020202020204" pitchFamily="34" charset="0"/>
                          <a:cs typeface="Arial" panose="020B0604020202020204" pitchFamily="34" charset="0"/>
                        </a:rPr>
                        <a:t>to unlicensed facility in DIFFERENT </a:t>
                      </a:r>
                      <a:r>
                        <a:rPr lang="en-US" sz="2000" b="1" i="1" dirty="0">
                          <a:solidFill>
                            <a:schemeClr val="tx1"/>
                          </a:solidFill>
                          <a:latin typeface="Arial" panose="020B0604020202020204" pitchFamily="34" charset="0"/>
                          <a:cs typeface="Arial" panose="020B0604020202020204" pitchFamily="34" charset="0"/>
                        </a:rPr>
                        <a:t>Agreement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Licensee’s Agreement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Disposal site’s Agreement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No direct NRC involvement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781429"/>
                  </a:ext>
                </a:extLst>
              </a:tr>
              <a:tr h="370840">
                <a:tc>
                  <a:txBody>
                    <a:bodyPr/>
                    <a:lstStyle/>
                    <a:p>
                      <a:r>
                        <a:rPr lang="en-US" sz="2000" dirty="0">
                          <a:solidFill>
                            <a:schemeClr val="tx1"/>
                          </a:solidFill>
                          <a:latin typeface="Arial" panose="020B0604020202020204" pitchFamily="34" charset="0"/>
                          <a:cs typeface="Arial" panose="020B0604020202020204" pitchFamily="34" charset="0"/>
                        </a:rPr>
                        <a:t>3 – </a:t>
                      </a:r>
                      <a:r>
                        <a:rPr lang="en-US" sz="2000" b="1" i="1" dirty="0">
                          <a:solidFill>
                            <a:schemeClr val="tx1"/>
                          </a:solidFill>
                          <a:latin typeface="Arial" panose="020B0604020202020204" pitchFamily="34" charset="0"/>
                          <a:cs typeface="Arial" panose="020B0604020202020204" pitchFamily="34" charset="0"/>
                        </a:rPr>
                        <a:t>Agreement State licensee </a:t>
                      </a:r>
                      <a:r>
                        <a:rPr lang="en-US" sz="2000" dirty="0">
                          <a:solidFill>
                            <a:schemeClr val="tx1"/>
                          </a:solidFill>
                          <a:latin typeface="Arial" panose="020B0604020202020204" pitchFamily="34" charset="0"/>
                          <a:cs typeface="Arial" panose="020B0604020202020204" pitchFamily="34" charset="0"/>
                        </a:rPr>
                        <a:t>to unlicensed facility in </a:t>
                      </a:r>
                      <a:r>
                        <a:rPr lang="en-US" sz="2000" b="1" i="1" dirty="0">
                          <a:solidFill>
                            <a:schemeClr val="tx1"/>
                          </a:solidFill>
                          <a:latin typeface="Arial" panose="020B0604020202020204" pitchFamily="34" charset="0"/>
                          <a:cs typeface="Arial" panose="020B0604020202020204" pitchFamily="34" charset="0"/>
                        </a:rPr>
                        <a:t>non-Agreement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Licensee’s Agreement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NRC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810860"/>
                  </a:ext>
                </a:extLst>
              </a:tr>
              <a:tr h="370840">
                <a:tc>
                  <a:txBody>
                    <a:bodyPr/>
                    <a:lstStyle/>
                    <a:p>
                      <a:r>
                        <a:rPr lang="en-US" sz="2000" dirty="0">
                          <a:solidFill>
                            <a:schemeClr val="tx1"/>
                          </a:solidFill>
                          <a:latin typeface="Arial" panose="020B0604020202020204" pitchFamily="34" charset="0"/>
                          <a:cs typeface="Arial" panose="020B0604020202020204" pitchFamily="34" charset="0"/>
                        </a:rPr>
                        <a:t>4 – </a:t>
                      </a:r>
                      <a:r>
                        <a:rPr lang="en-US" sz="2000" b="1" i="1" dirty="0">
                          <a:solidFill>
                            <a:schemeClr val="tx1"/>
                          </a:solidFill>
                          <a:latin typeface="Arial" panose="020B0604020202020204" pitchFamily="34" charset="0"/>
                          <a:cs typeface="Arial" panose="020B0604020202020204" pitchFamily="34" charset="0"/>
                        </a:rPr>
                        <a:t>NRC licensee </a:t>
                      </a:r>
                      <a:r>
                        <a:rPr lang="en-US" sz="2000" dirty="0">
                          <a:solidFill>
                            <a:schemeClr val="tx1"/>
                          </a:solidFill>
                          <a:latin typeface="Arial" panose="020B0604020202020204" pitchFamily="34" charset="0"/>
                          <a:cs typeface="Arial" panose="020B0604020202020204" pitchFamily="34" charset="0"/>
                        </a:rPr>
                        <a:t>to unlicensed facility in </a:t>
                      </a:r>
                      <a:r>
                        <a:rPr lang="en-US" sz="2000" b="1" i="1" dirty="0">
                          <a:solidFill>
                            <a:schemeClr val="tx1"/>
                          </a:solidFill>
                          <a:latin typeface="Arial" panose="020B0604020202020204" pitchFamily="34" charset="0"/>
                          <a:cs typeface="Arial" panose="020B0604020202020204" pitchFamily="34" charset="0"/>
                        </a:rPr>
                        <a:t>Agreement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NRC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Disposal site’s Agreement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099810"/>
                  </a:ext>
                </a:extLst>
              </a:tr>
              <a:tr h="370840">
                <a:tc>
                  <a:txBody>
                    <a:bodyPr/>
                    <a:lstStyle/>
                    <a:p>
                      <a:r>
                        <a:rPr lang="en-US" sz="2000" dirty="0">
                          <a:solidFill>
                            <a:schemeClr val="tx1"/>
                          </a:solidFill>
                          <a:latin typeface="Arial" panose="020B0604020202020204" pitchFamily="34" charset="0"/>
                          <a:cs typeface="Arial" panose="020B0604020202020204" pitchFamily="34" charset="0"/>
                        </a:rPr>
                        <a:t>5 – </a:t>
                      </a:r>
                      <a:r>
                        <a:rPr lang="en-US" sz="2000" b="1" i="1" dirty="0">
                          <a:solidFill>
                            <a:schemeClr val="tx1"/>
                          </a:solidFill>
                          <a:latin typeface="Arial" panose="020B0604020202020204" pitchFamily="34" charset="0"/>
                          <a:cs typeface="Arial" panose="020B0604020202020204" pitchFamily="34" charset="0"/>
                        </a:rPr>
                        <a:t>NRC licensee </a:t>
                      </a:r>
                      <a:r>
                        <a:rPr lang="en-US" sz="2000" dirty="0">
                          <a:solidFill>
                            <a:schemeClr val="tx1"/>
                          </a:solidFill>
                          <a:latin typeface="Arial" panose="020B0604020202020204" pitchFamily="34" charset="0"/>
                          <a:cs typeface="Arial" panose="020B0604020202020204" pitchFamily="34" charset="0"/>
                        </a:rPr>
                        <a:t>to unlicensed facility in </a:t>
                      </a:r>
                      <a:r>
                        <a:rPr lang="en-US" sz="2000" b="1" i="1" dirty="0">
                          <a:solidFill>
                            <a:schemeClr val="tx1"/>
                          </a:solidFill>
                          <a:latin typeface="Arial" panose="020B0604020202020204" pitchFamily="34" charset="0"/>
                          <a:cs typeface="Arial" panose="020B0604020202020204" pitchFamily="34" charset="0"/>
                        </a:rPr>
                        <a:t>non-Agreement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NRC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NRC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629277"/>
                  </a:ext>
                </a:extLst>
              </a:tr>
            </a:tbl>
          </a:graphicData>
        </a:graphic>
      </p:graphicFrame>
    </p:spTree>
    <p:extLst>
      <p:ext uri="{BB962C8B-B14F-4D97-AF65-F5344CB8AC3E}">
        <p14:creationId xmlns:p14="http://schemas.microsoft.com/office/powerpoint/2010/main" val="3997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4CC5-4880-4F9F-B945-C2169DFFB728}"/>
              </a:ext>
            </a:extLst>
          </p:cNvPr>
          <p:cNvSpPr>
            <a:spLocks noGrp="1"/>
          </p:cNvSpPr>
          <p:nvPr>
            <p:ph type="title"/>
          </p:nvPr>
        </p:nvSpPr>
        <p:spPr>
          <a:xfrm>
            <a:off x="1500027" y="452718"/>
            <a:ext cx="8852513" cy="767687"/>
          </a:xfrm>
        </p:spPr>
        <p:txBody>
          <a:bodyPr/>
          <a:lstStyle/>
          <a:p>
            <a:r>
              <a:rPr lang="en-US" sz="3200" b="1" dirty="0">
                <a:solidFill>
                  <a:schemeClr val="tx1"/>
                </a:solidFill>
                <a:latin typeface="Arial" panose="020B0604020202020204" pitchFamily="34" charset="0"/>
                <a:cs typeface="Arial" panose="020B0604020202020204" pitchFamily="34" charset="0"/>
              </a:rPr>
              <a:t>Coordination and Collaboration with States</a:t>
            </a:r>
          </a:p>
        </p:txBody>
      </p:sp>
      <p:sp>
        <p:nvSpPr>
          <p:cNvPr id="3" name="Content Placeholder 2">
            <a:extLst>
              <a:ext uri="{FF2B5EF4-FFF2-40B4-BE49-F238E27FC236}">
                <a16:creationId xmlns:a16="http://schemas.microsoft.com/office/drawing/2014/main" id="{4D9139CF-BDA6-4F3E-BAC3-42EA1D79F0FF}"/>
              </a:ext>
            </a:extLst>
          </p:cNvPr>
          <p:cNvSpPr>
            <a:spLocks noGrp="1"/>
          </p:cNvSpPr>
          <p:nvPr>
            <p:ph idx="1"/>
          </p:nvPr>
        </p:nvSpPr>
        <p:spPr>
          <a:xfrm>
            <a:off x="349322" y="1631677"/>
            <a:ext cx="11260476" cy="4195481"/>
          </a:xfrm>
        </p:spPr>
        <p:txBody>
          <a:bodyPr>
            <a:noAutofit/>
          </a:bodyPr>
          <a:lstStyle/>
          <a:p>
            <a:r>
              <a:rPr lang="en-US" sz="2400" dirty="0">
                <a:latin typeface="Arial" panose="020B0604020202020204" pitchFamily="34" charset="0"/>
                <a:cs typeface="Arial" panose="020B0604020202020204" pitchFamily="34" charset="0"/>
              </a:rPr>
              <a:t>NRC staff reviews are performed independently and don’t require specific actions by the state(s) associated with the review (e.g., collating information, monitoring activities at the site, etc.) </a:t>
            </a:r>
          </a:p>
          <a:p>
            <a:endParaRPr lang="en-US" sz="11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scenarios #3 and #4, NRC staff do work with the Agreement State to avoid duplicating analyses</a:t>
            </a:r>
          </a:p>
          <a:p>
            <a:endParaRPr lang="en-US" sz="11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NRC staff provide technical assistance and guidance to Agreement States to ensure an efficient review process</a:t>
            </a:r>
          </a:p>
          <a:p>
            <a:pPr marL="0" indent="0">
              <a:buNone/>
            </a:pPr>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the case of some non-Agreement States, the NRC technical analyses (TER/SER) may be used as the basis for the RCRA approval</a:t>
            </a:r>
          </a:p>
        </p:txBody>
      </p:sp>
      <p:sp>
        <p:nvSpPr>
          <p:cNvPr id="4" name="Slide Number Placeholder 3">
            <a:extLst>
              <a:ext uri="{FF2B5EF4-FFF2-40B4-BE49-F238E27FC236}">
                <a16:creationId xmlns:a16="http://schemas.microsoft.com/office/drawing/2014/main" id="{FFC9408A-7A90-48E6-9E98-BA99B8F7E181}"/>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97346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24F8AF-3D44-48E0-BBAE-71528BFE8DF9}"/>
              </a:ext>
            </a:extLst>
          </p:cNvPr>
          <p:cNvSpPr txBox="1">
            <a:spLocks/>
          </p:cNvSpPr>
          <p:nvPr/>
        </p:nvSpPr>
        <p:spPr>
          <a:xfrm>
            <a:off x="1530848" y="241633"/>
            <a:ext cx="8821691" cy="767687"/>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4000" b="1" dirty="0">
                <a:solidFill>
                  <a:schemeClr val="tx1"/>
                </a:solidFill>
                <a:latin typeface="Arial" panose="020B0604020202020204" pitchFamily="34" charset="0"/>
                <a:cs typeface="Arial" panose="020B0604020202020204" pitchFamily="34" charset="0"/>
              </a:rPr>
              <a:t> </a:t>
            </a: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Alternative Disposal Request Guidance</a:t>
            </a:r>
          </a:p>
        </p:txBody>
      </p:sp>
      <p:sp>
        <p:nvSpPr>
          <p:cNvPr id="3" name="Slide Number Placeholder 2">
            <a:extLst>
              <a:ext uri="{FF2B5EF4-FFF2-40B4-BE49-F238E27FC236}">
                <a16:creationId xmlns:a16="http://schemas.microsoft.com/office/drawing/2014/main" id="{FC7D3B62-5CFF-4F22-B2FE-260AE8CDA3C1}"/>
              </a:ext>
            </a:extLst>
          </p:cNvPr>
          <p:cNvSpPr>
            <a:spLocks noGrp="1"/>
          </p:cNvSpPr>
          <p:nvPr>
            <p:ph type="sldNum" sz="quarter" idx="12"/>
          </p:nvPr>
        </p:nvSpPr>
        <p:spPr/>
        <p:txBody>
          <a:bodyPr/>
          <a:lstStyle/>
          <a:p>
            <a:fld id="{D57F1E4F-1CFF-5643-939E-02111984F565}" type="slidenum">
              <a:rPr lang="en-US" smtClean="0"/>
              <a:t>9</a:t>
            </a:fld>
            <a:endParaRPr lang="en-US" dirty="0"/>
          </a:p>
        </p:txBody>
      </p:sp>
      <p:sp>
        <p:nvSpPr>
          <p:cNvPr id="9" name="TextBox 8">
            <a:extLst>
              <a:ext uri="{FF2B5EF4-FFF2-40B4-BE49-F238E27FC236}">
                <a16:creationId xmlns:a16="http://schemas.microsoft.com/office/drawing/2014/main" id="{6A3FEE72-F277-4295-B649-8D418AED5216}"/>
              </a:ext>
            </a:extLst>
          </p:cNvPr>
          <p:cNvSpPr txBox="1"/>
          <p:nvPr/>
        </p:nvSpPr>
        <p:spPr>
          <a:xfrm>
            <a:off x="369869" y="1396448"/>
            <a:ext cx="11219379" cy="4065104"/>
          </a:xfrm>
          <a:prstGeom prst="rect">
            <a:avLst/>
          </a:prstGeom>
        </p:spPr>
        <p:txBody>
          <a:bodyPr vert="horz" lIns="91440" tIns="45720" rIns="91440" bIns="45720" rtlCol="0">
            <a:noAutofit/>
          </a:bodyPr>
          <a:lstStyle/>
          <a:p>
            <a:pPr marL="342900" indent="-342900">
              <a:spcBef>
                <a:spcPts val="1000"/>
              </a:spcBef>
              <a:buClr>
                <a:schemeClr val="accent1"/>
              </a:buClr>
              <a:buSzPct val="80000"/>
              <a:buFont typeface="Wingdings 3" charset="2"/>
              <a:buChar char=""/>
            </a:pPr>
            <a:r>
              <a:rPr lang="en-US" sz="2400" dirty="0">
                <a:latin typeface="Arial" panose="020B0604020202020204" pitchFamily="34" charset="0"/>
                <a:cs typeface="Arial" panose="020B0604020202020204" pitchFamily="34" charset="0"/>
              </a:rPr>
              <a:t>“Guidance for the Reviews of Proposed Disposal Procedures and Transfers of Radioactive Material Under 10 CFR 20.2002 and 10 CFR 40.13(a)”</a:t>
            </a:r>
          </a:p>
          <a:p>
            <a:pPr marL="342900" indent="-342900">
              <a:spcBef>
                <a:spcPts val="1000"/>
              </a:spcBef>
              <a:buClr>
                <a:schemeClr val="accent1"/>
              </a:buClr>
              <a:buSzPct val="80000"/>
              <a:buFont typeface="Wingdings 3" charset="2"/>
              <a:buChar char=""/>
            </a:pPr>
            <a:endParaRPr lang="en-US" sz="1000" dirty="0">
              <a:latin typeface="Arial" panose="020B0604020202020204" pitchFamily="34" charset="0"/>
              <a:cs typeface="Arial" panose="020B0604020202020204" pitchFamily="34" charset="0"/>
            </a:endParaRPr>
          </a:p>
          <a:p>
            <a:pPr marL="342900" indent="-342900">
              <a:spcBef>
                <a:spcPts val="1000"/>
              </a:spcBef>
              <a:buClr>
                <a:schemeClr val="accent1"/>
              </a:buClr>
              <a:buSzPct val="80000"/>
              <a:buFont typeface="Wingdings 3" charset="2"/>
              <a:buChar char=""/>
            </a:pPr>
            <a:r>
              <a:rPr lang="en-US" sz="2400" dirty="0">
                <a:latin typeface="Arial" panose="020B0604020202020204" pitchFamily="34" charset="0"/>
                <a:cs typeface="Arial" panose="020B0604020202020204" pitchFamily="34" charset="0"/>
              </a:rPr>
              <a:t>Issued revised guidance on April 9, 2020</a:t>
            </a:r>
          </a:p>
          <a:p>
            <a:pPr marL="342900" indent="-342900">
              <a:spcBef>
                <a:spcPts val="1000"/>
              </a:spcBef>
              <a:buClr>
                <a:schemeClr val="accent1"/>
              </a:buClr>
              <a:buSzPct val="80000"/>
              <a:buFont typeface="Wingdings 3" charset="2"/>
              <a:buChar char=""/>
            </a:pPr>
            <a:endParaRPr lang="en-US" sz="1000" dirty="0">
              <a:latin typeface="Arial" panose="020B0604020202020204" pitchFamily="34" charset="0"/>
              <a:cs typeface="Arial" panose="020B0604020202020204" pitchFamily="34" charset="0"/>
            </a:endParaRPr>
          </a:p>
          <a:p>
            <a:pPr marL="342900" indent="-342900">
              <a:spcBef>
                <a:spcPts val="1000"/>
              </a:spcBef>
              <a:buClr>
                <a:schemeClr val="accent1"/>
              </a:buClr>
              <a:buSzPct val="80000"/>
              <a:buFont typeface="Wingdings 3" charset="2"/>
              <a:buChar char=""/>
            </a:pPr>
            <a:r>
              <a:rPr lang="en-US" sz="2400" dirty="0">
                <a:latin typeface="Arial" panose="020B0604020202020204" pitchFamily="34" charset="0"/>
                <a:cs typeface="Arial" panose="020B0604020202020204" pitchFamily="34" charset="0"/>
              </a:rPr>
              <a:t>Available in ADAMS at ML19295F109</a:t>
            </a:r>
          </a:p>
          <a:p>
            <a:pPr marL="342900" indent="-342900">
              <a:spcBef>
                <a:spcPts val="1000"/>
              </a:spcBef>
              <a:buClr>
                <a:schemeClr val="accent1"/>
              </a:buClr>
              <a:buSzPct val="80000"/>
              <a:buFont typeface="Wingdings 3" charset="2"/>
              <a:buChar char=""/>
            </a:pPr>
            <a:endParaRPr lang="en-US" sz="1000" dirty="0">
              <a:latin typeface="Arial" panose="020B0604020202020204" pitchFamily="34" charset="0"/>
              <a:cs typeface="Arial" panose="020B0604020202020204" pitchFamily="34" charset="0"/>
            </a:endParaRPr>
          </a:p>
          <a:p>
            <a:pPr marL="342900" indent="-342900">
              <a:spcBef>
                <a:spcPts val="1000"/>
              </a:spcBef>
              <a:buClr>
                <a:schemeClr val="accent1"/>
              </a:buClr>
              <a:buSzPct val="80000"/>
              <a:buFont typeface="Wingdings 3" charset="2"/>
              <a:buChar char=""/>
            </a:pPr>
            <a:r>
              <a:rPr lang="en-US" sz="2400" dirty="0">
                <a:latin typeface="Arial" panose="020B0604020202020204" pitchFamily="34" charset="0"/>
                <a:cs typeface="Arial" panose="020B0604020202020204" pitchFamily="34" charset="0"/>
              </a:rPr>
              <a:t>Provides guidance to licensees and the NRC staff on the processes for documenting, reviewing, and dispositioning requests received for alternative disposal of licensed material</a:t>
            </a:r>
          </a:p>
          <a:p>
            <a:pPr marL="342900" indent="-342900">
              <a:spcBef>
                <a:spcPts val="1000"/>
              </a:spcBef>
              <a:buClr>
                <a:schemeClr val="accent1"/>
              </a:buClr>
              <a:buSzPct val="80000"/>
              <a:buFont typeface="Wingdings 3" charset="2"/>
              <a:buChar char=""/>
            </a:pPr>
            <a:endParaRPr lang="en-US" sz="1000" dirty="0">
              <a:latin typeface="Arial" panose="020B0604020202020204" pitchFamily="34" charset="0"/>
              <a:cs typeface="Arial" panose="020B0604020202020204" pitchFamily="34" charset="0"/>
            </a:endParaRPr>
          </a:p>
          <a:p>
            <a:pPr marL="342900" indent="-342900">
              <a:spcBef>
                <a:spcPts val="1000"/>
              </a:spcBef>
              <a:buClr>
                <a:schemeClr val="accent1"/>
              </a:buClr>
              <a:buSzPct val="80000"/>
              <a:buFont typeface="Wingdings 3" charset="2"/>
              <a:buChar char=""/>
            </a:pPr>
            <a:r>
              <a:rPr lang="en-US" sz="2400" dirty="0">
                <a:latin typeface="Arial" panose="020B0604020202020204" pitchFamily="34" charset="0"/>
                <a:cs typeface="Arial" panose="020B0604020202020204" pitchFamily="34" charset="0"/>
              </a:rPr>
              <a:t>NRC’s “10 CFR 20.2002 Process for Alternate Disposals” website: </a:t>
            </a:r>
            <a:r>
              <a:rPr lang="en-US" sz="2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https://nrcweb.nrc.gov/waste/llw-disposal/10cfr20-2002-process.html</a:t>
            </a:r>
            <a:endParaRPr lang="en-US" sz="2400" u="sng" dirty="0">
              <a:latin typeface="Arial" panose="020B0604020202020204" pitchFamily="34" charset="0"/>
              <a:cs typeface="Arial" panose="020B0604020202020204" pitchFamily="34" charset="0"/>
            </a:endParaRPr>
          </a:p>
          <a:p>
            <a:pPr marL="342900" indent="-342900">
              <a:spcBef>
                <a:spcPts val="1000"/>
              </a:spcBef>
              <a:buClr>
                <a:schemeClr val="accent1"/>
              </a:buClr>
              <a:buSzPct val="80000"/>
              <a:buFont typeface="Wingdings 3" charset="2"/>
              <a:buChar char=""/>
            </a:pPr>
            <a:endParaRPr lang="en-US" sz="2400" dirty="0">
              <a:latin typeface="Arial" panose="020B0604020202020204" pitchFamily="34" charset="0"/>
              <a:cs typeface="Arial" panose="020B0604020202020204" pitchFamily="34" charset="0"/>
            </a:endParaRPr>
          </a:p>
          <a:p>
            <a:pPr marL="800100" lvl="1" indent="-342900">
              <a:spcBef>
                <a:spcPts val="1000"/>
              </a:spcBef>
              <a:buClr>
                <a:schemeClr val="accent1"/>
              </a:buClr>
              <a:buSzPct val="80000"/>
              <a:buFont typeface="Wingdings 3" charset="2"/>
              <a:buChar char=""/>
            </a:pPr>
            <a:endParaRPr lang="en-US" sz="2400" dirty="0">
              <a:latin typeface="Arial" panose="020B0604020202020204" pitchFamily="34" charset="0"/>
              <a:cs typeface="Arial" panose="020B0604020202020204" pitchFamily="34" charset="0"/>
            </a:endParaRPr>
          </a:p>
          <a:p>
            <a:pPr marL="800100" lvl="1" indent="-342900">
              <a:spcBef>
                <a:spcPts val="1000"/>
              </a:spcBef>
              <a:buClr>
                <a:schemeClr val="accent1"/>
              </a:buClr>
              <a:buSzPct val="80000"/>
              <a:buFont typeface="Wingdings 3" charset="2"/>
              <a:buChar cha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667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99be1f-087d-41b8-8a5d-00ac3c4410ed">
      <UserInfo>
        <DisplayName>Dembek, Stephen</DisplayName>
        <AccountId>40</AccountId>
        <AccountType/>
      </UserInfo>
      <UserInfo>
        <DisplayName>Yadav, Priya</DisplayName>
        <AccountId>24</AccountId>
        <AccountType/>
      </UserInfo>
      <UserInfo>
        <DisplayName>Holahan, Trish</DisplayName>
        <AccountId>101</AccountId>
        <AccountType/>
      </UserInfo>
      <UserInfo>
        <DisplayName>Rivera-Varona, Aida</DisplayName>
        <AccountId>236</AccountId>
        <AccountType/>
      </UserInfo>
      <UserInfo>
        <DisplayName>Wong, Melanie</DisplayName>
        <AccountId>33</AccountId>
        <AccountType/>
      </UserInfo>
      <UserInfo>
        <DisplayName>Abu-Eid, Boby</DisplayName>
        <AccountId>89</AccountId>
        <AccountType/>
      </UserInfo>
      <UserInfo>
        <DisplayName>Watson, Bruce</DisplayName>
        <AccountId>94</AccountId>
        <AccountType/>
      </UserInfo>
      <UserInfo>
        <DisplayName>Von Till, Bill</DisplayName>
        <AccountId>113</AccountId>
        <AccountType/>
      </UserInfo>
      <UserInfo>
        <DisplayName>McKenney, Chris</DisplayName>
        <AccountId>50</AccountId>
        <AccountType/>
      </UserInfo>
      <UserInfo>
        <DisplayName>Koenick, Stephen</DisplayName>
        <AccountId>67</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DAEF12599C9645A92A1EF53F53C74D" ma:contentTypeVersion="12" ma:contentTypeDescription="Create a new document." ma:contentTypeScope="" ma:versionID="ab8cd511eeaa68ad2950110bd8397822">
  <xsd:schema xmlns:xsd="http://www.w3.org/2001/XMLSchema" xmlns:xs="http://www.w3.org/2001/XMLSchema" xmlns:p="http://schemas.microsoft.com/office/2006/metadata/properties" xmlns:ns1="http://schemas.microsoft.com/sharepoint/v3" xmlns:ns3="5099be1f-087d-41b8-8a5d-00ac3c4410ed" xmlns:ns4="bd237bd7-9e69-4f09-9125-af670c98d274" targetNamespace="http://schemas.microsoft.com/office/2006/metadata/properties" ma:root="true" ma:fieldsID="63f4ef15ef6eb4c080534d62d9292d79" ns1:_="" ns3:_="" ns4:_="">
    <xsd:import namespace="http://schemas.microsoft.com/sharepoint/v3"/>
    <xsd:import namespace="5099be1f-087d-41b8-8a5d-00ac3c4410ed"/>
    <xsd:import namespace="bd237bd7-9e69-4f09-9125-af670c98d27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99be1f-087d-41b8-8a5d-00ac3c4410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237bd7-9e69-4f09-9125-af670c98d27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FFDF0E-1B2D-4B29-B25F-999487531D90}">
  <ds:schemaRefs>
    <ds:schemaRef ds:uri="http://schemas.microsoft.com/sharepoint/v3/contenttype/forms"/>
  </ds:schemaRefs>
</ds:datastoreItem>
</file>

<file path=customXml/itemProps2.xml><?xml version="1.0" encoding="utf-8"?>
<ds:datastoreItem xmlns:ds="http://schemas.openxmlformats.org/officeDocument/2006/customXml" ds:itemID="{18D7FA43-AC96-4BF6-972F-97979C3611AD}">
  <ds:schemaRefs>
    <ds:schemaRef ds:uri="http://purl.org/dc/terms/"/>
    <ds:schemaRef ds:uri="http://purl.org/dc/dcmitype/"/>
    <ds:schemaRef ds:uri="bd237bd7-9e69-4f09-9125-af670c98d274"/>
    <ds:schemaRef ds:uri="http://schemas.microsoft.com/sharepoint/v3"/>
    <ds:schemaRef ds:uri="5099be1f-087d-41b8-8a5d-00ac3c4410ed"/>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F72259-8E7C-4F8F-AAD6-E1FBB5316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99be1f-087d-41b8-8a5d-00ac3c4410ed"/>
    <ds:schemaRef ds:uri="bd237bd7-9e69-4f09-9125-af670c98d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3919</TotalTime>
  <Words>955</Words>
  <Application>Microsoft Macintosh PowerPoint</Application>
  <PresentationFormat>Widescreen</PresentationFormat>
  <Paragraphs>124</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Century Gothic</vt:lpstr>
      <vt:lpstr>Century Gothic (Headings)</vt:lpstr>
      <vt:lpstr>Wingdings</vt:lpstr>
      <vt:lpstr>Wingdings 3</vt:lpstr>
      <vt:lpstr>Ion</vt:lpstr>
      <vt:lpstr>NRC REGULATORY FRAMEWORK FOR  LOW-LEVEL WASTE (LLW) DISPOSAL</vt:lpstr>
      <vt:lpstr>PowerPoint Presentation</vt:lpstr>
      <vt:lpstr>Examples of Relevant Regulations</vt:lpstr>
      <vt:lpstr>Specific Considerations</vt:lpstr>
      <vt:lpstr>PowerPoint Presentation</vt:lpstr>
      <vt:lpstr>FSME-12-025 (All Agreement States Letter) </vt:lpstr>
      <vt:lpstr>5 Scenarios – Who is responsible for what?</vt:lpstr>
      <vt:lpstr>Coordination and Collaboration with States</vt:lpstr>
      <vt:lpstr>PowerPoint Presentation</vt:lpstr>
      <vt:lpst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PROGRAMMATIC OVERVIEW OF THE DECOMMISSIONING AND LOW-LEVEL WASTE AND NUCLEAR MATERIALS USERS BUSINESS LINES</dc:title>
  <dc:creator>Doell, Marlayna</dc:creator>
  <cp:lastModifiedBy>Lori Beagles</cp:lastModifiedBy>
  <cp:revision>12</cp:revision>
  <dcterms:created xsi:type="dcterms:W3CDTF">2020-10-16T23:02:27Z</dcterms:created>
  <dcterms:modified xsi:type="dcterms:W3CDTF">2021-04-01T20:18:11Z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0x0101006BDAEF12599C9645A92A1EF53F53C74D</vt:lpwstr>
  </property>
  <property fmtid="{D5CDD505-2E9C-101B-9397-08002B2CF9AE}" pid="3" name="_dlc_DocIdItemGuid">
    <vt:lpwstr>d44b3cc9-f29b-40bf-af20-f89366cc6e7d</vt:lpwstr>
  </property>
</Properties>
</file>