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61" r:id="rId3"/>
    <p:sldId id="262" r:id="rId4"/>
    <p:sldId id="270" r:id="rId5"/>
    <p:sldId id="274" r:id="rId6"/>
    <p:sldId id="279" r:id="rId7"/>
    <p:sldId id="277" r:id="rId8"/>
    <p:sldId id="278" r:id="rId9"/>
    <p:sldId id="280" r:id="rId10"/>
    <p:sldId id="260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06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F8A2863-8FF7-43A9-9183-2A321E0E465B}" v="2" dt="2021-03-24T19:53:02.27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10" autoAdjust="0"/>
    <p:restoredTop sz="62602" autoAdjust="0"/>
  </p:normalViewPr>
  <p:slideViewPr>
    <p:cSldViewPr snapToGrid="0">
      <p:cViewPr varScale="1">
        <p:scale>
          <a:sx n="78" d="100"/>
          <a:sy n="78" d="100"/>
        </p:scale>
        <p:origin x="199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3" d="100"/>
          <a:sy n="63" d="100"/>
        </p:scale>
        <p:origin x="3134" y="5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010A325-690F-479B-B7DA-B569DF9A9C0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78EE82E-49B5-4C6E-BD44-B8498AE84D0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C16B6D-C770-4821-8A42-5A2142EF0D78}" type="datetimeFigureOut">
              <a:rPr lang="en-US" smtClean="0"/>
              <a:t>4/2/21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939A57E-3A04-4CBB-B0B3-5EB343F0E42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13DE61-0DBB-4C91-9DFE-3E6D2EDDAC8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B22442-1664-4FC0-B844-DA5A1ABD8F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7266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238F7D-9429-4DBB-B647-3AA7693E6593}" type="datetimeFigureOut">
              <a:rPr lang="en-US" smtClean="0"/>
              <a:t>4/2/21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296459-9507-469B-A43E-474AFF79A7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0562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296459-9507-469B-A43E-474AFF79A78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5181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19 meetings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30 months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Stakeholder engagement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Report preparation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Technical Review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Report published – March 2014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24 recommendations for improving the security of sealed sources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296459-9507-469B-A43E-474AFF79A78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4241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296459-9507-469B-A43E-474AFF79A78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8367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222" b="5333"/>
          <a:stretch/>
        </p:blipFill>
        <p:spPr>
          <a:xfrm>
            <a:off x="0" y="5194449"/>
            <a:ext cx="12207240" cy="16489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FF06B-D47B-4501-9695-6DDB9F649876}" type="datetime1">
              <a:rPr lang="en-US" smtClean="0"/>
              <a:t>4/2/21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780E4-64F7-406B-B7FF-5AFC86C96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61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5A96A-BB08-42B3-8827-47E709BB0A8B}" type="datetime1">
              <a:rPr lang="en-US" smtClean="0"/>
              <a:t>4/2/21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780E4-64F7-406B-B7FF-5AFC86C96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459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166DB-86B5-4572-9E5C-8DB506959B43}" type="datetime1">
              <a:rPr lang="en-US" smtClean="0"/>
              <a:t>4/2/21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780E4-64F7-406B-B7FF-5AFC86C96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489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448800" y="0"/>
            <a:ext cx="2743200" cy="365125"/>
          </a:xfrm>
        </p:spPr>
        <p:txBody>
          <a:bodyPr/>
          <a:lstStyle>
            <a:lvl1pPr algn="r">
              <a:defRPr sz="1000">
                <a:solidFill>
                  <a:schemeClr val="tx2"/>
                </a:solidFill>
                <a:latin typeface="Arial Black" panose="020B0A04020102020204" pitchFamily="34" charset="0"/>
              </a:defRPr>
            </a:lvl1pPr>
          </a:lstStyle>
          <a:p>
            <a:fld id="{F4E780E4-64F7-406B-B7FF-5AFC86C962D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381000" y="1690688"/>
            <a:ext cx="11391595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381000" y="1629728"/>
            <a:ext cx="11391595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503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6735C-6F5A-427F-94F0-26A507F54A11}" type="datetime1">
              <a:rPr lang="en-US" smtClean="0"/>
              <a:t>4/2/21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780E4-64F7-406B-B7FF-5AFC86C96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9539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44CA7-B4F3-4B87-8D17-40D2AC77DD4E}" type="datetime1">
              <a:rPr lang="en-US" smtClean="0"/>
              <a:t>4/2/21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780E4-64F7-406B-B7FF-5AFC86C96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308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6447C-4382-480A-A539-49290F1B96D3}" type="datetime1">
              <a:rPr lang="en-US" smtClean="0"/>
              <a:t>4/2/21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780E4-64F7-406B-B7FF-5AFC86C96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621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C63C2-9D88-4E71-BCC3-0E42EF00B00A}" type="datetime1">
              <a:rPr lang="en-US" smtClean="0"/>
              <a:t>4/2/21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780E4-64F7-406B-B7FF-5AFC86C96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6717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0C800-8CB2-4D85-B6A1-9EDDC6DB0E92}" type="datetime1">
              <a:rPr lang="en-US" smtClean="0"/>
              <a:t>4/2/21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780E4-64F7-406B-B7FF-5AFC86C96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279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EA9AC-1CBC-451C-A33E-FE002E9B0EEB}" type="datetime1">
              <a:rPr lang="en-US" smtClean="0"/>
              <a:t>4/2/21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780E4-64F7-406B-B7FF-5AFC86C96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534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76C60-523B-44F2-935E-9E36F01A0629}" type="datetime1">
              <a:rPr lang="en-US" smtClean="0"/>
              <a:t>4/2/21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780E4-64F7-406B-B7FF-5AFC86C96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261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06545B-450B-4FED-B06A-54D37771D326}" type="datetime1">
              <a:rPr lang="en-US" smtClean="0"/>
              <a:t>4/2/21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21" t="37111" r="37346" b="37918"/>
          <a:stretch/>
        </p:blipFill>
        <p:spPr>
          <a:xfrm>
            <a:off x="11353190" y="5746750"/>
            <a:ext cx="838810" cy="109601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E780E4-64F7-406B-B7FF-5AFC86C96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570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rgbClr val="002060"/>
          </a:solidFill>
          <a:latin typeface="Arial Black" panose="020B0A040201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999" y="2971801"/>
            <a:ext cx="9144000" cy="2375262"/>
          </a:xfrm>
        </p:spPr>
        <p:txBody>
          <a:bodyPr>
            <a:normAutofit fontScale="90000"/>
          </a:bodyPr>
          <a:lstStyle/>
          <a:p>
            <a:r>
              <a:rPr lang="en-US" sz="3600" b="1" dirty="0"/>
              <a:t>Overview of the LLW Forum’s </a:t>
            </a:r>
            <a:br>
              <a:rPr lang="en-US" sz="3600" b="1" dirty="0"/>
            </a:br>
            <a:r>
              <a:rPr lang="en-US" sz="3600" b="1" dirty="0"/>
              <a:t>Disused Sources Working Group</a:t>
            </a:r>
            <a:br>
              <a:rPr lang="en-US" sz="2800" b="1" dirty="0"/>
            </a:br>
            <a:br>
              <a:rPr lang="en-US" sz="2800" b="1" dirty="0"/>
            </a:br>
            <a:br>
              <a:rPr lang="en-US" sz="2800" b="1" dirty="0"/>
            </a:b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Michael Klebe</a:t>
            </a:r>
            <a:b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April 7, 2021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 descr="A picture containing black, food, red, white&#10;&#10;Description automatically generated">
            <a:extLst>
              <a:ext uri="{FF2B5EF4-FFF2-40B4-BE49-F238E27FC236}">
                <a16:creationId xmlns:a16="http://schemas.microsoft.com/office/drawing/2014/main" id="{0540B4E4-183E-446D-A0F8-35CCA923CE5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246"/>
          <a:stretch/>
        </p:blipFill>
        <p:spPr>
          <a:xfrm>
            <a:off x="-1" y="-64691"/>
            <a:ext cx="12192001" cy="3036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4491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>
            <a:extLst>
              <a:ext uri="{FF2B5EF4-FFF2-40B4-BE49-F238E27FC236}">
                <a16:creationId xmlns:a16="http://schemas.microsoft.com/office/drawing/2014/main" id="{FB15FE96-9CEA-49C5-9FD5-E1AC20044A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Information:</a:t>
            </a:r>
          </a:p>
        </p:txBody>
      </p:sp>
      <p:pic>
        <p:nvPicPr>
          <p:cNvPr id="13" name="Content Placeholder 12" descr="A screenshot of a cell phone&#10;&#10;Description automatically generated">
            <a:extLst>
              <a:ext uri="{FF2B5EF4-FFF2-40B4-BE49-F238E27FC236}">
                <a16:creationId xmlns:a16="http://schemas.microsoft.com/office/drawing/2014/main" id="{B72DEC2A-459F-4CBB-A76F-D51C8F312F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053" b="72847"/>
          <a:stretch/>
        </p:blipFill>
        <p:spPr>
          <a:xfrm>
            <a:off x="908670" y="2395523"/>
            <a:ext cx="4830762" cy="2930539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3CA62C-994B-4547-8F8C-45A38BE632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780E4-64F7-406B-B7FF-5AFC86C962D4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15" name="Content Placeholder 14" descr="A screenshot of a cell phone&#10;&#10;Description automatically generated">
            <a:extLst>
              <a:ext uri="{FF2B5EF4-FFF2-40B4-BE49-F238E27FC236}">
                <a16:creationId xmlns:a16="http://schemas.microsoft.com/office/drawing/2014/main" id="{6DBEA53E-DBF0-49AD-9810-9B946E3D1EE4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080" b="73064"/>
          <a:stretch/>
        </p:blipFill>
        <p:spPr>
          <a:xfrm>
            <a:off x="6452568" y="2419349"/>
            <a:ext cx="4830762" cy="2906713"/>
          </a:xfrm>
        </p:spPr>
      </p:pic>
    </p:spTree>
    <p:extLst>
      <p:ext uri="{BB962C8B-B14F-4D97-AF65-F5344CB8AC3E}">
        <p14:creationId xmlns:p14="http://schemas.microsoft.com/office/powerpoint/2010/main" val="17714018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196D5-FFB0-4E7B-8DFE-0777DF57C7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Disused Sources Working Group Origin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F1C40A-7962-4C6C-BC4A-E5F6413915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DSWG formed in 2011 at the request of the NNSA/GTRI to address the problem of disused radioactive sealed sources</a:t>
            </a:r>
          </a:p>
          <a:p>
            <a:pPr lvl="1"/>
            <a:r>
              <a:rPr lang="en-US" dirty="0"/>
              <a:t>Approximately 2 million sealed sources in use</a:t>
            </a:r>
          </a:p>
          <a:p>
            <a:pPr lvl="1"/>
            <a:r>
              <a:rPr lang="en-US" dirty="0"/>
              <a:t>Tens of thousands disused sources with no exact knowledge of number, activity, and storage security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10CCD2-8D39-4FC5-A22D-6C342DB14E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780E4-64F7-406B-B7FF-5AFC86C962D4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35898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975639-FD61-4B74-AF97-7F50546341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Disused Source Problem Contributing Factors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E355CC-DF52-4593-93DC-164E1AC408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Life-cycle costs for managing and disposing of sources not internalized</a:t>
            </a:r>
          </a:p>
          <a:p>
            <a:r>
              <a:rPr lang="en-US" dirty="0"/>
              <a:t>Inconsistent view of which sources pose a security threat</a:t>
            </a:r>
          </a:p>
          <a:p>
            <a:r>
              <a:rPr lang="en-US" dirty="0"/>
              <a:t>Regulatory system inadequacies for a post-9/11 threat environment</a:t>
            </a:r>
          </a:p>
          <a:p>
            <a:r>
              <a:rPr lang="en-US" dirty="0"/>
              <a:t>No financial incentive for reuse, recycle, or disposal</a:t>
            </a:r>
          </a:p>
          <a:p>
            <a:r>
              <a:rPr lang="en-US" dirty="0"/>
              <a:t>Opportunities for recycling and reusing sources are underutilized</a:t>
            </a:r>
          </a:p>
          <a:p>
            <a:r>
              <a:rPr lang="en-US" dirty="0"/>
              <a:t>Type B shipping container availability and cost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9C8B60-8852-4170-8483-E1D7563CB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780E4-64F7-406B-B7FF-5AFC86C962D4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69755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A90974-EC2F-46B9-95E5-147443BD7A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DSWG Report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C53592-9E66-4D91-BB74-B55E5C979B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780E4-64F7-406B-B7FF-5AFC86C962D4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Content Placeholder 8">
            <a:extLst>
              <a:ext uri="{FF2B5EF4-FFF2-40B4-BE49-F238E27FC236}">
                <a16:creationId xmlns:a16="http://schemas.microsoft.com/office/drawing/2014/main" id="{49CFEB89-3E99-4ACF-A8FB-33FD2B76B6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5667103" cy="4351338"/>
          </a:xfrm>
        </p:spPr>
        <p:txBody>
          <a:bodyPr/>
          <a:lstStyle/>
          <a:p>
            <a:r>
              <a:rPr lang="en-US" dirty="0"/>
              <a:t>Report published – March 2014</a:t>
            </a:r>
          </a:p>
          <a:p>
            <a:r>
              <a:rPr lang="en-US" dirty="0"/>
              <a:t>24 recommendations for improving the security of sealed sources</a:t>
            </a:r>
          </a:p>
          <a:p>
            <a:r>
              <a:rPr lang="en-US" dirty="0"/>
              <a:t>Several recommendations have been completed</a:t>
            </a:r>
          </a:p>
          <a:p>
            <a:r>
              <a:rPr lang="en-US" dirty="0"/>
              <a:t>Currently revising the priority of the remaining recommendations</a:t>
            </a:r>
          </a:p>
        </p:txBody>
      </p:sp>
      <p:pic>
        <p:nvPicPr>
          <p:cNvPr id="6" name="Content Placeholder 10">
            <a:extLst>
              <a:ext uri="{FF2B5EF4-FFF2-40B4-BE49-F238E27FC236}">
                <a16:creationId xmlns:a16="http://schemas.microsoft.com/office/drawing/2014/main" id="{FC2A0640-BA26-47A8-9A94-BDBCB1E3D9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4337" y="1825625"/>
            <a:ext cx="3362838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0910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881889F-D995-45AE-95F7-E7D624CAF07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5718"/>
          <a:stretch/>
        </p:blipFill>
        <p:spPr>
          <a:xfrm>
            <a:off x="5326145" y="1894788"/>
            <a:ext cx="5927678" cy="375919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CA789AC-F89C-42CD-8E12-B08387C20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500" dirty="0"/>
              <a:t>Resources: Disposition Options and Costs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A707BC-C1EF-4FF4-A019-AA9605D3B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780E4-64F7-406B-B7FF-5AFC86C962D4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4CB85DB-D562-42B3-B039-E8062F2F2B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300288"/>
            <a:ext cx="5181600" cy="3876674"/>
          </a:xfrm>
        </p:spPr>
        <p:txBody>
          <a:bodyPr/>
          <a:lstStyle/>
          <a:p>
            <a:r>
              <a:rPr lang="en-US" dirty="0"/>
              <a:t>Availability and Constraints</a:t>
            </a:r>
          </a:p>
          <a:p>
            <a:pPr lvl="1">
              <a:buSzPct val="90000"/>
              <a:buFont typeface="Courier New" panose="02070309020205020404" pitchFamily="49" charset="0"/>
              <a:buChar char="o"/>
            </a:pPr>
            <a:r>
              <a:rPr lang="en-US" dirty="0"/>
              <a:t>Reuse – Recycle - Disposal</a:t>
            </a:r>
          </a:p>
          <a:p>
            <a:r>
              <a:rPr lang="en-US" dirty="0"/>
              <a:t>Industry specific</a:t>
            </a:r>
          </a:p>
          <a:p>
            <a:r>
              <a:rPr lang="en-US" dirty="0"/>
              <a:t>Generic cost estimate</a:t>
            </a:r>
          </a:p>
          <a:p>
            <a:pPr>
              <a:buSzPct val="90000"/>
              <a:buFont typeface="Courier New" panose="02070309020205020404" pitchFamily="49" charset="0"/>
              <a:buChar char="o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72915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1AE95-7356-4CBD-8665-B0653DE21A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500" dirty="0"/>
              <a:t>Resources: Disposition Options and Costs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52BA1E-CCD8-459D-94DC-7247F43451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28849"/>
            <a:ext cx="10515600" cy="3986213"/>
          </a:xfrm>
        </p:spPr>
        <p:txBody>
          <a:bodyPr>
            <a:normAutofit/>
          </a:bodyPr>
          <a:lstStyle/>
          <a:p>
            <a:r>
              <a:rPr lang="en-US" dirty="0"/>
              <a:t>Simplified and separated into industry specific</a:t>
            </a:r>
          </a:p>
          <a:p>
            <a:pPr marL="457200" lvl="1" indent="0">
              <a:buNone/>
            </a:pPr>
            <a:r>
              <a:rPr lang="en-US" dirty="0"/>
              <a:t>	Industrial Radiography		Well Logging</a:t>
            </a:r>
          </a:p>
          <a:p>
            <a:pPr marL="457200" lvl="1" indent="0">
              <a:buNone/>
            </a:pPr>
            <a:r>
              <a:rPr lang="en-US" dirty="0"/>
              <a:t>	Teletherapy				</a:t>
            </a:r>
            <a:r>
              <a:rPr lang="en-US" dirty="0" err="1"/>
              <a:t>Bracytherapy</a:t>
            </a:r>
            <a:endParaRPr lang="en-US" dirty="0"/>
          </a:p>
          <a:p>
            <a:pPr marL="457200" lvl="1" indent="0">
              <a:buNone/>
            </a:pPr>
            <a:r>
              <a:rPr lang="en-US" dirty="0"/>
              <a:t>	Fixed Industrial Gauges		Irradiators</a:t>
            </a:r>
          </a:p>
          <a:p>
            <a:pPr marL="457200" lvl="1" indent="0">
              <a:buNone/>
            </a:pPr>
            <a:r>
              <a:rPr lang="en-US" dirty="0"/>
              <a:t>	Portable Gauges</a:t>
            </a:r>
          </a:p>
          <a:p>
            <a:endParaRPr lang="en-US" dirty="0"/>
          </a:p>
          <a:p>
            <a:r>
              <a:rPr lang="en-US" dirty="0"/>
              <a:t>Available on the DSWG website:</a:t>
            </a:r>
          </a:p>
          <a:p>
            <a:pPr lvl="1"/>
            <a:r>
              <a:rPr lang="en-US" dirty="0"/>
              <a:t>www.disusedsources.org/resources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629C63-7B91-4188-8C9F-87EC4600D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780E4-64F7-406B-B7FF-5AFC86C962D4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19753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33F0A5-C963-4E28-99A9-20980EB527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 NRC BTP on Concentration Averaging and Encapsulation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BE990E-559A-4815-95E4-F46A7288DB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BTP provides:</a:t>
            </a:r>
          </a:p>
          <a:p>
            <a:pPr lvl="1"/>
            <a:r>
              <a:rPr lang="en-US" dirty="0"/>
              <a:t>Guidance for proper classification of waste for disposal</a:t>
            </a:r>
          </a:p>
          <a:p>
            <a:pPr lvl="1"/>
            <a:r>
              <a:rPr lang="en-US" dirty="0"/>
              <a:t>Acceptable methods for averaging radionuclide concentrations over the volume or mass of waste</a:t>
            </a:r>
          </a:p>
          <a:p>
            <a:r>
              <a:rPr lang="en-US" dirty="0"/>
              <a:t>Original in 1995</a:t>
            </a:r>
          </a:p>
          <a:p>
            <a:r>
              <a:rPr lang="en-US" dirty="0"/>
              <a:t>Revised in 2015:</a:t>
            </a:r>
          </a:p>
          <a:p>
            <a:pPr lvl="1"/>
            <a:r>
              <a:rPr lang="en-US" dirty="0"/>
              <a:t>Improve clarity</a:t>
            </a:r>
          </a:p>
          <a:p>
            <a:pPr lvl="1"/>
            <a:r>
              <a:rPr lang="en-US" dirty="0"/>
              <a:t>Update position on LLRW blending</a:t>
            </a:r>
          </a:p>
          <a:p>
            <a:pPr lvl="1"/>
            <a:r>
              <a:rPr lang="en-US" dirty="0"/>
              <a:t>Align the BTP with the NRC’s risk-informed performance regulatory approach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E47942-526A-46E9-A12E-CED38BBD42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780E4-64F7-406B-B7FF-5AFC86C962D4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D14B8ADF-B115-4DA4-B10F-79A5C5FAC3B0}"/>
              </a:ext>
            </a:extLst>
          </p:cNvPr>
          <p:cNvSpPr txBox="1">
            <a:spLocks/>
          </p:cNvSpPr>
          <p:nvPr/>
        </p:nvSpPr>
        <p:spPr>
          <a:xfrm>
            <a:off x="838200" y="1869168"/>
            <a:ext cx="10515600" cy="435133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00000"/>
              </a:lnSpc>
              <a:buFont typeface="+mj-lt"/>
              <a:buAutoNum type="arabicPeriod" startAt="7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15744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7A8E79-D7FF-4C17-9ABD-EF4B954451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 NRC BTP on Concentration Averaging and Encapsulation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A042ED-FCEE-4040-A0DA-CD3214513D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DSWG draft report:</a:t>
            </a:r>
          </a:p>
          <a:p>
            <a:pPr lvl="1"/>
            <a:r>
              <a:rPr lang="en-US" dirty="0"/>
              <a:t>Evaluates the revised BTP as it relates to sealed sources</a:t>
            </a:r>
          </a:p>
          <a:p>
            <a:pPr lvl="1"/>
            <a:r>
              <a:rPr lang="en-US" dirty="0"/>
              <a:t>Describes classification process for encapsulated sealed sources</a:t>
            </a:r>
          </a:p>
          <a:p>
            <a:pPr lvl="1"/>
            <a:r>
              <a:rPr lang="en-US" dirty="0"/>
              <a:t>Provide a classification example</a:t>
            </a:r>
          </a:p>
          <a:p>
            <a:pPr lvl="1"/>
            <a:r>
              <a:rPr lang="en-US" dirty="0"/>
              <a:t>Discusses alternative approach for waste classification</a:t>
            </a:r>
          </a:p>
          <a:p>
            <a:pPr lvl="1"/>
            <a:r>
              <a:rPr lang="en-US" dirty="0"/>
              <a:t>Identifies some BTP related obstacles for sealed source disposal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4BB74C-AD4F-45A5-BDF3-67C7912652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780E4-64F7-406B-B7FF-5AFC86C962D4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01654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6FE030-6ABF-43BC-A0ED-2E936AEA3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 NRC BTP on Concentration Averaging and Encapsulation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36AB67-CBE9-4A67-9CAD-4A0A33A0FF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Revised BTP does not appear to have increased the disposal of sealed sources.</a:t>
            </a:r>
          </a:p>
          <a:p>
            <a:r>
              <a:rPr lang="en-US" dirty="0"/>
              <a:t>General industry consensus is the revised BTP has improved the classification process</a:t>
            </a:r>
          </a:p>
          <a:p>
            <a:pPr lvl="1"/>
            <a:r>
              <a:rPr lang="en-US" dirty="0"/>
              <a:t>Adds clarity</a:t>
            </a:r>
          </a:p>
          <a:p>
            <a:pPr lvl="1"/>
            <a:r>
              <a:rPr lang="en-US" dirty="0"/>
              <a:t>Reduced interpretation</a:t>
            </a:r>
          </a:p>
          <a:p>
            <a:pPr lvl="1"/>
            <a:r>
              <a:rPr lang="en-US" dirty="0"/>
              <a:t>Allows for the use of larger containers</a:t>
            </a:r>
          </a:p>
          <a:p>
            <a:pPr lvl="1"/>
            <a:r>
              <a:rPr lang="en-US" dirty="0"/>
              <a:t>Provides flexibility to apply the least restrictive classification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491702-2253-4578-964E-41DDB7E1C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780E4-64F7-406B-B7FF-5AFC86C962D4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47819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1612</TotalTime>
  <Words>420</Words>
  <Application>Microsoft Macintosh PowerPoint</Application>
  <PresentationFormat>Widescreen</PresentationFormat>
  <Paragraphs>74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Arial Black</vt:lpstr>
      <vt:lpstr>Calibri</vt:lpstr>
      <vt:lpstr>Courier New</vt:lpstr>
      <vt:lpstr>Office Theme</vt:lpstr>
      <vt:lpstr>Overview of the LLW Forum’s  Disused Sources Working Group   Michael Klebe April 7, 2021</vt:lpstr>
      <vt:lpstr>Disused Sources Working Group Origin</vt:lpstr>
      <vt:lpstr>Disused Source Problem Contributing Factors </vt:lpstr>
      <vt:lpstr>DSWG Report</vt:lpstr>
      <vt:lpstr>Resources: Disposition Options and Costs</vt:lpstr>
      <vt:lpstr>Resources: Disposition Options and Costs</vt:lpstr>
      <vt:lpstr>US NRC BTP on Concentration Averaging and Encapsulation</vt:lpstr>
      <vt:lpstr>US NRC BTP on Concentration Averaging and Encapsulation</vt:lpstr>
      <vt:lpstr>US NRC BTP on Concentration Averaging and Encapsulation</vt:lpstr>
      <vt:lpstr>Additional Information: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Cecilia Snyder</dc:creator>
  <cp:lastModifiedBy>Lori Beagles</cp:lastModifiedBy>
  <cp:revision>44</cp:revision>
  <dcterms:created xsi:type="dcterms:W3CDTF">2016-01-17T00:04:51Z</dcterms:created>
  <dcterms:modified xsi:type="dcterms:W3CDTF">2021-04-03T00:27:44Z</dcterms:modified>
</cp:coreProperties>
</file>