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59" r:id="rId5"/>
  </p:sldMasterIdLst>
  <p:notesMasterIdLst>
    <p:notesMasterId r:id="rId25"/>
  </p:notesMasterIdLst>
  <p:sldIdLst>
    <p:sldId id="256" r:id="rId6"/>
    <p:sldId id="261" r:id="rId7"/>
    <p:sldId id="511" r:id="rId8"/>
    <p:sldId id="403" r:id="rId9"/>
    <p:sldId id="525" r:id="rId10"/>
    <p:sldId id="528" r:id="rId11"/>
    <p:sldId id="527" r:id="rId12"/>
    <p:sldId id="516" r:id="rId13"/>
    <p:sldId id="292" r:id="rId14"/>
    <p:sldId id="283" r:id="rId15"/>
    <p:sldId id="295" r:id="rId16"/>
    <p:sldId id="293" r:id="rId17"/>
    <p:sldId id="296" r:id="rId18"/>
    <p:sldId id="529" r:id="rId19"/>
    <p:sldId id="271" r:id="rId20"/>
    <p:sldId id="277" r:id="rId21"/>
    <p:sldId id="279" r:id="rId22"/>
    <p:sldId id="346" r:id="rId23"/>
    <p:sldId id="27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0AE03E1-D8A8-498C-950F-D29CDD290B7E}">
          <p14:sldIdLst>
            <p14:sldId id="256"/>
            <p14:sldId id="261"/>
            <p14:sldId id="511"/>
            <p14:sldId id="403"/>
            <p14:sldId id="525"/>
            <p14:sldId id="528"/>
            <p14:sldId id="527"/>
            <p14:sldId id="516"/>
            <p14:sldId id="292"/>
            <p14:sldId id="283"/>
            <p14:sldId id="295"/>
            <p14:sldId id="293"/>
            <p14:sldId id="296"/>
            <p14:sldId id="529"/>
            <p14:sldId id="271"/>
            <p14:sldId id="277"/>
            <p14:sldId id="279"/>
            <p14:sldId id="346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binski, John" initials="LJ" lastIdx="5" clrIdx="0">
    <p:extLst>
      <p:ext uri="{19B8F6BF-5375-455C-9EA6-DF929625EA0E}">
        <p15:presenceInfo xmlns:p15="http://schemas.microsoft.com/office/powerpoint/2012/main" userId="S::jwl@nrc.gov::9de693ad-dcf3-4948-ac43-99be742d8874" providerId="AD"/>
      </p:ext>
    </p:extLst>
  </p:cmAuthor>
  <p:cmAuthor id="2" name="Doell, Marlayna" initials="DM" lastIdx="6" clrIdx="1">
    <p:extLst>
      <p:ext uri="{19B8F6BF-5375-455C-9EA6-DF929625EA0E}">
        <p15:presenceInfo xmlns:p15="http://schemas.microsoft.com/office/powerpoint/2012/main" userId="S::MGV@NRC.GOV::b266920c-d86d-4312-9099-b7f386561b36" providerId="AD"/>
      </p:ext>
    </p:extLst>
  </p:cmAuthor>
  <p:cmAuthor id="3" name="Holahan, Trish" initials="HT" lastIdx="4" clrIdx="2">
    <p:extLst>
      <p:ext uri="{19B8F6BF-5375-455C-9EA6-DF929625EA0E}">
        <p15:presenceInfo xmlns:p15="http://schemas.microsoft.com/office/powerpoint/2012/main" userId="S::PKH@nrc.gov::334200b0-c9a5-4c3e-acf7-d3417976aae6" providerId="AD"/>
      </p:ext>
    </p:extLst>
  </p:cmAuthor>
  <p:cmAuthor id="4" name="Koenick, Stephen" initials="KS" lastIdx="4" clrIdx="3">
    <p:extLst>
      <p:ext uri="{19B8F6BF-5375-455C-9EA6-DF929625EA0E}">
        <p15:presenceInfo xmlns:p15="http://schemas.microsoft.com/office/powerpoint/2012/main" userId="S::SSK2@nrc.gov::c0dd2ea6-6e71-4e62-b4e7-eea7e323b916" providerId="AD"/>
      </p:ext>
    </p:extLst>
  </p:cmAuthor>
  <p:cmAuthor id="5" name="Wong, Melanie" initials="WM" lastIdx="3" clrIdx="4">
    <p:extLst>
      <p:ext uri="{19B8F6BF-5375-455C-9EA6-DF929625EA0E}">
        <p15:presenceInfo xmlns:p15="http://schemas.microsoft.com/office/powerpoint/2012/main" userId="S::MCW4@NRC.GOV::096e10ca-9173-41ba-88ab-183d13a35b88" providerId="AD"/>
      </p:ext>
    </p:extLst>
  </p:cmAuthor>
  <p:cmAuthor id="6" name="Dembek, Stephen" initials="DS" lastIdx="9" clrIdx="5">
    <p:extLst>
      <p:ext uri="{19B8F6BF-5375-455C-9EA6-DF929625EA0E}">
        <p15:presenceInfo xmlns:p15="http://schemas.microsoft.com/office/powerpoint/2012/main" userId="S::SXD@NRC.GOV::40081064-585a-4090-b42b-40e0de72bb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8"/>
    <p:restoredTop sz="78659" autoAdjust="0"/>
  </p:normalViewPr>
  <p:slideViewPr>
    <p:cSldViewPr snapToGrid="0" showGuides="1">
      <p:cViewPr varScale="1">
        <p:scale>
          <a:sx n="100" d="100"/>
          <a:sy n="100" d="100"/>
        </p:scale>
        <p:origin x="11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4FCF51-E1A2-443D-B7B0-3F72DEF720E2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28D80E-BB64-4746-96EF-80882E1849D8}">
      <dgm:prSet phldrT="[Text]" custT="1"/>
      <dgm:spPr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+mj-lt"/>
            </a:rPr>
            <a:t>Solicited public comments to better inform decision</a:t>
          </a:r>
        </a:p>
        <a:p>
          <a:endParaRPr lang="en-US" sz="1600" dirty="0"/>
        </a:p>
      </dgm:t>
    </dgm:pt>
    <dgm:pt modelId="{C297F462-F62F-4FE5-846E-0C802DEAD25F}" type="parTrans" cxnId="{88947F4B-A315-4608-89F6-B53F18C26268}">
      <dgm:prSet/>
      <dgm:spPr/>
      <dgm:t>
        <a:bodyPr/>
        <a:lstStyle/>
        <a:p>
          <a:endParaRPr lang="en-US" sz="1400"/>
        </a:p>
      </dgm:t>
    </dgm:pt>
    <dgm:pt modelId="{32C60AB6-C60D-469C-B9AA-668DBFCA0679}" type="sibTrans" cxnId="{88947F4B-A315-4608-89F6-B53F18C26268}">
      <dgm:prSet/>
      <dgm:spPr/>
      <dgm:t>
        <a:bodyPr/>
        <a:lstStyle/>
        <a:p>
          <a:endParaRPr lang="en-US" sz="1400"/>
        </a:p>
      </dgm:t>
    </dgm:pt>
    <dgm:pt modelId="{3B694B96-8178-44A0-A543-2E8F2EDFB0CC}">
      <dgm:prSet phldrT="[Text]" custT="1"/>
      <dgm:spPr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800" b="1" dirty="0">
              <a:solidFill>
                <a:schemeClr val="tx1"/>
              </a:solidFill>
              <a:latin typeface="+mj-lt"/>
            </a:rPr>
            <a:t>Staff     initiative    to explore other regulatory options for safe VLLW disposal</a:t>
          </a:r>
        </a:p>
        <a:p>
          <a:endParaRPr lang="en-US" sz="1600" dirty="0"/>
        </a:p>
        <a:p>
          <a:endParaRPr lang="en-US" sz="1600" dirty="0"/>
        </a:p>
      </dgm:t>
    </dgm:pt>
    <dgm:pt modelId="{8838D11B-E042-4D3E-B6F5-2C8D1FECA2F1}" type="parTrans" cxnId="{A210FF2F-6908-44E9-BB2E-1913746230E7}">
      <dgm:prSet/>
      <dgm:spPr/>
      <dgm:t>
        <a:bodyPr/>
        <a:lstStyle/>
        <a:p>
          <a:endParaRPr lang="en-US" sz="1400"/>
        </a:p>
      </dgm:t>
    </dgm:pt>
    <dgm:pt modelId="{543CD72B-D314-4404-9DE9-8E45B8E9B3EF}" type="sibTrans" cxnId="{A210FF2F-6908-44E9-BB2E-1913746230E7}">
      <dgm:prSet/>
      <dgm:spPr/>
      <dgm:t>
        <a:bodyPr/>
        <a:lstStyle/>
        <a:p>
          <a:endParaRPr lang="en-US" sz="1400"/>
        </a:p>
      </dgm:t>
    </dgm:pt>
    <dgm:pt modelId="{D4635047-7045-419C-8351-F6EA20F1F8A9}">
      <dgm:prSet phldrT="[Text]" custT="1"/>
      <dgm:spPr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+mj-lt"/>
            </a:rPr>
            <a:t>Proposal involved facility-specific regulatory decision</a:t>
          </a:r>
        </a:p>
        <a:p>
          <a:endParaRPr lang="en-US" sz="1600" dirty="0"/>
        </a:p>
      </dgm:t>
    </dgm:pt>
    <dgm:pt modelId="{2F6D5988-0A64-4BDF-AB14-AB471A0B5ACD}" type="parTrans" cxnId="{379066AA-0F75-49C7-9C3D-20709A89A316}">
      <dgm:prSet/>
      <dgm:spPr/>
      <dgm:t>
        <a:bodyPr/>
        <a:lstStyle/>
        <a:p>
          <a:endParaRPr lang="en-US" sz="1400"/>
        </a:p>
      </dgm:t>
    </dgm:pt>
    <dgm:pt modelId="{C1DB76CE-66B7-4E34-AD83-D45CE22D60A6}" type="sibTrans" cxnId="{379066AA-0F75-49C7-9C3D-20709A89A316}">
      <dgm:prSet/>
      <dgm:spPr/>
      <dgm:t>
        <a:bodyPr/>
        <a:lstStyle/>
        <a:p>
          <a:endParaRPr lang="en-US" sz="1400"/>
        </a:p>
      </dgm:t>
    </dgm:pt>
    <dgm:pt modelId="{0AB5329F-EDA2-4E1A-8C5C-EC5A4592F5EC}">
      <dgm:prSet phldrT="[Text]" custT="1"/>
      <dgm:spPr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sz="1400" dirty="0"/>
        </a:p>
        <a:p>
          <a:endParaRPr lang="en-US" sz="1400" dirty="0"/>
        </a:p>
        <a:p>
          <a:r>
            <a:rPr lang="en-US" sz="1600" b="1" dirty="0">
              <a:solidFill>
                <a:schemeClr val="tx1"/>
              </a:solidFill>
            </a:rPr>
            <a:t>Proposed interpretive rule related to 10 CFR 20.2001 “authorized recipient</a:t>
          </a:r>
          <a:r>
            <a:rPr lang="en-US" sz="1400" b="1" dirty="0">
              <a:solidFill>
                <a:schemeClr val="tx1"/>
              </a:solidFill>
            </a:rPr>
            <a:t>”</a:t>
          </a:r>
        </a:p>
      </dgm:t>
    </dgm:pt>
    <dgm:pt modelId="{5671EE53-C016-4199-9303-43AD8A987327}" type="sibTrans" cxnId="{77AEED91-C81A-4702-A994-6F0E4ED79EF0}">
      <dgm:prSet/>
      <dgm:spPr/>
      <dgm:t>
        <a:bodyPr/>
        <a:lstStyle/>
        <a:p>
          <a:endParaRPr lang="en-US" sz="1400"/>
        </a:p>
      </dgm:t>
    </dgm:pt>
    <dgm:pt modelId="{0CAC1245-56F4-4AD4-A818-30F5696CBF4E}" type="parTrans" cxnId="{77AEED91-C81A-4702-A994-6F0E4ED79EF0}">
      <dgm:prSet/>
      <dgm:spPr/>
      <dgm:t>
        <a:bodyPr/>
        <a:lstStyle/>
        <a:p>
          <a:endParaRPr lang="en-US" sz="1400"/>
        </a:p>
      </dgm:t>
    </dgm:pt>
    <dgm:pt modelId="{D3919C21-F137-4FBC-98BB-19FA69C147FA}" type="pres">
      <dgm:prSet presAssocID="{3A4FCF51-E1A2-443D-B7B0-3F72DEF720E2}" presName="compositeShape" presStyleCnt="0">
        <dgm:presLayoutVars>
          <dgm:chMax val="9"/>
          <dgm:dir/>
          <dgm:resizeHandles val="exact"/>
        </dgm:presLayoutVars>
      </dgm:prSet>
      <dgm:spPr/>
    </dgm:pt>
    <dgm:pt modelId="{47F89C99-7B7C-4606-B29E-925B7021D213}" type="pres">
      <dgm:prSet presAssocID="{3A4FCF51-E1A2-443D-B7B0-3F72DEF720E2}" presName="triangle1" presStyleLbl="node1" presStyleIdx="0" presStyleCnt="4">
        <dgm:presLayoutVars>
          <dgm:bulletEnabled val="1"/>
        </dgm:presLayoutVars>
      </dgm:prSet>
      <dgm:spPr/>
    </dgm:pt>
    <dgm:pt modelId="{2467D0D1-6B4D-4C77-B1CD-166B0CED6193}" type="pres">
      <dgm:prSet presAssocID="{3A4FCF51-E1A2-443D-B7B0-3F72DEF720E2}" presName="triangle2" presStyleLbl="node1" presStyleIdx="1" presStyleCnt="4" custLinFactNeighborX="-353">
        <dgm:presLayoutVars>
          <dgm:bulletEnabled val="1"/>
        </dgm:presLayoutVars>
      </dgm:prSet>
      <dgm:spPr/>
    </dgm:pt>
    <dgm:pt modelId="{87FCA0E5-7A90-4B91-8C1C-314AE7993A77}" type="pres">
      <dgm:prSet presAssocID="{3A4FCF51-E1A2-443D-B7B0-3F72DEF720E2}" presName="triangle3" presStyleLbl="node1" presStyleIdx="2" presStyleCnt="4">
        <dgm:presLayoutVars>
          <dgm:bulletEnabled val="1"/>
        </dgm:presLayoutVars>
      </dgm:prSet>
      <dgm:spPr/>
    </dgm:pt>
    <dgm:pt modelId="{DA7C84C9-DD4D-4614-9983-BA30C2BCACF4}" type="pres">
      <dgm:prSet presAssocID="{3A4FCF51-E1A2-443D-B7B0-3F72DEF720E2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A8057426-CA0F-443D-9431-4BA3A73ACE97}" type="presOf" srcId="{3A4FCF51-E1A2-443D-B7B0-3F72DEF720E2}" destId="{D3919C21-F137-4FBC-98BB-19FA69C147FA}" srcOrd="0" destOrd="0" presId="urn:microsoft.com/office/officeart/2005/8/layout/pyramid4"/>
    <dgm:cxn modelId="{A210FF2F-6908-44E9-BB2E-1913746230E7}" srcId="{3A4FCF51-E1A2-443D-B7B0-3F72DEF720E2}" destId="{3B694B96-8178-44A0-A543-2E8F2EDFB0CC}" srcOrd="1" destOrd="0" parTransId="{8838D11B-E042-4D3E-B6F5-2C8D1FECA2F1}" sibTransId="{543CD72B-D314-4404-9DE9-8E45B8E9B3EF}"/>
    <dgm:cxn modelId="{A8A3613E-552E-4200-8FD2-72B57556CCE0}" type="presOf" srcId="{0AB5329F-EDA2-4E1A-8C5C-EC5A4592F5EC}" destId="{87FCA0E5-7A90-4B91-8C1C-314AE7993A77}" srcOrd="0" destOrd="0" presId="urn:microsoft.com/office/officeart/2005/8/layout/pyramid4"/>
    <dgm:cxn modelId="{88947F4B-A315-4608-89F6-B53F18C26268}" srcId="{3A4FCF51-E1A2-443D-B7B0-3F72DEF720E2}" destId="{2528D80E-BB64-4746-96EF-80882E1849D8}" srcOrd="0" destOrd="0" parTransId="{C297F462-F62F-4FE5-846E-0C802DEAD25F}" sibTransId="{32C60AB6-C60D-469C-B9AA-668DBFCA0679}"/>
    <dgm:cxn modelId="{87CC805E-B870-4CD0-A0CD-7ED0A4E2AEF8}" type="presOf" srcId="{2528D80E-BB64-4746-96EF-80882E1849D8}" destId="{47F89C99-7B7C-4606-B29E-925B7021D213}" srcOrd="0" destOrd="0" presId="urn:microsoft.com/office/officeart/2005/8/layout/pyramid4"/>
    <dgm:cxn modelId="{25229A5E-22C4-4EBB-AF33-3D455D0A66B8}" type="presOf" srcId="{D4635047-7045-419C-8351-F6EA20F1F8A9}" destId="{DA7C84C9-DD4D-4614-9983-BA30C2BCACF4}" srcOrd="0" destOrd="0" presId="urn:microsoft.com/office/officeart/2005/8/layout/pyramid4"/>
    <dgm:cxn modelId="{77AEED91-C81A-4702-A994-6F0E4ED79EF0}" srcId="{3A4FCF51-E1A2-443D-B7B0-3F72DEF720E2}" destId="{0AB5329F-EDA2-4E1A-8C5C-EC5A4592F5EC}" srcOrd="2" destOrd="0" parTransId="{0CAC1245-56F4-4AD4-A818-30F5696CBF4E}" sibTransId="{5671EE53-C016-4199-9303-43AD8A987327}"/>
    <dgm:cxn modelId="{379066AA-0F75-49C7-9C3D-20709A89A316}" srcId="{3A4FCF51-E1A2-443D-B7B0-3F72DEF720E2}" destId="{D4635047-7045-419C-8351-F6EA20F1F8A9}" srcOrd="3" destOrd="0" parTransId="{2F6D5988-0A64-4BDF-AB14-AB471A0B5ACD}" sibTransId="{C1DB76CE-66B7-4E34-AD83-D45CE22D60A6}"/>
    <dgm:cxn modelId="{E3193CE6-76FA-4229-A4CF-0C77B2DC2411}" type="presOf" srcId="{3B694B96-8178-44A0-A543-2E8F2EDFB0CC}" destId="{2467D0D1-6B4D-4C77-B1CD-166B0CED6193}" srcOrd="0" destOrd="0" presId="urn:microsoft.com/office/officeart/2005/8/layout/pyramid4"/>
    <dgm:cxn modelId="{753A5BCD-52D3-4DC1-A9B5-6865B97F5205}" type="presParOf" srcId="{D3919C21-F137-4FBC-98BB-19FA69C147FA}" destId="{47F89C99-7B7C-4606-B29E-925B7021D213}" srcOrd="0" destOrd="0" presId="urn:microsoft.com/office/officeart/2005/8/layout/pyramid4"/>
    <dgm:cxn modelId="{F8961FC6-9AE0-4BE8-8FDA-2FC37E57ED87}" type="presParOf" srcId="{D3919C21-F137-4FBC-98BB-19FA69C147FA}" destId="{2467D0D1-6B4D-4C77-B1CD-166B0CED6193}" srcOrd="1" destOrd="0" presId="urn:microsoft.com/office/officeart/2005/8/layout/pyramid4"/>
    <dgm:cxn modelId="{C66AB961-A325-45FB-A774-8C6115017D2E}" type="presParOf" srcId="{D3919C21-F137-4FBC-98BB-19FA69C147FA}" destId="{87FCA0E5-7A90-4B91-8C1C-314AE7993A77}" srcOrd="2" destOrd="0" presId="urn:microsoft.com/office/officeart/2005/8/layout/pyramid4"/>
    <dgm:cxn modelId="{DEC7FC1A-F87D-4905-8B45-16EFCA789894}" type="presParOf" srcId="{D3919C21-F137-4FBC-98BB-19FA69C147FA}" destId="{DA7C84C9-DD4D-4614-9983-BA30C2BCACF4}" srcOrd="3" destOrd="0" presId="urn:microsoft.com/office/officeart/2005/8/layout/pyramid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89C99-7B7C-4606-B29E-925B7021D213}">
      <dsp:nvSpPr>
        <dsp:cNvPr id="0" name=""/>
        <dsp:cNvSpPr/>
      </dsp:nvSpPr>
      <dsp:spPr>
        <a:xfrm>
          <a:off x="5912786" y="0"/>
          <a:ext cx="2926588" cy="292658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j-lt"/>
            </a:rPr>
            <a:t>Solicited public comments to better inform decision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6644433" y="1463294"/>
        <a:ext cx="1463294" cy="1463294"/>
      </dsp:txXfrm>
    </dsp:sp>
    <dsp:sp modelId="{2467D0D1-6B4D-4C77-B1CD-166B0CED6193}">
      <dsp:nvSpPr>
        <dsp:cNvPr id="0" name=""/>
        <dsp:cNvSpPr/>
      </dsp:nvSpPr>
      <dsp:spPr>
        <a:xfrm>
          <a:off x="4439161" y="2926588"/>
          <a:ext cx="2926588" cy="292658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800" b="1" kern="1200" dirty="0">
              <a:solidFill>
                <a:schemeClr val="tx1"/>
              </a:solidFill>
              <a:latin typeface="+mj-lt"/>
            </a:rPr>
            <a:t>Staff     initiative    to explore other regulatory options for safe VLLW disposal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5170808" y="4389882"/>
        <a:ext cx="1463294" cy="1463294"/>
      </dsp:txXfrm>
    </dsp:sp>
    <dsp:sp modelId="{87FCA0E5-7A90-4B91-8C1C-314AE7993A77}">
      <dsp:nvSpPr>
        <dsp:cNvPr id="0" name=""/>
        <dsp:cNvSpPr/>
      </dsp:nvSpPr>
      <dsp:spPr>
        <a:xfrm rot="10800000">
          <a:off x="5912786" y="2926588"/>
          <a:ext cx="2926588" cy="292658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Proposed interpretive rule related to 10 CFR 20.2001 “authorized recipient</a:t>
          </a:r>
          <a:r>
            <a:rPr lang="en-US" sz="1400" b="1" kern="1200" dirty="0">
              <a:solidFill>
                <a:schemeClr val="tx1"/>
              </a:solidFill>
            </a:rPr>
            <a:t>”</a:t>
          </a:r>
        </a:p>
      </dsp:txBody>
      <dsp:txXfrm rot="10800000">
        <a:off x="6644433" y="2926588"/>
        <a:ext cx="1463294" cy="1463294"/>
      </dsp:txXfrm>
    </dsp:sp>
    <dsp:sp modelId="{DA7C84C9-DD4D-4614-9983-BA30C2BCACF4}">
      <dsp:nvSpPr>
        <dsp:cNvPr id="0" name=""/>
        <dsp:cNvSpPr/>
      </dsp:nvSpPr>
      <dsp:spPr>
        <a:xfrm>
          <a:off x="7376080" y="2926588"/>
          <a:ext cx="2926588" cy="292658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+mj-lt"/>
            </a:rPr>
            <a:t>Proposal involved facility-specific regulatory decision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8107727" y="4389882"/>
        <a:ext cx="1463294" cy="1463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ACFB0-9E8C-404B-8967-51AAC4056F1B}" type="datetimeFigureOut">
              <a:rPr lang="en-US" smtClean="0"/>
              <a:t>4/5/21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1BCE1-2EA8-493E-A78C-A8F0FFB6F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590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BCE1-2EA8-493E-A78C-A8F0FFB6F7B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001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BCE1-2EA8-493E-A78C-A8F0FFB6F7B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30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BCE1-2EA8-493E-A78C-A8F0FFB6F7B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467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BCE1-2EA8-493E-A78C-A8F0FFB6F7B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42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BCE1-2EA8-493E-A78C-A8F0FFB6F7B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22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BCE1-2EA8-493E-A78C-A8F0FFB6F7B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995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BCE1-2EA8-493E-A78C-A8F0FFB6F7B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2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6B924-071A-2F4B-B09C-D1512BD3B11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56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BCE1-2EA8-493E-A78C-A8F0FFB6F7B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99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/>
            <a:fld id="{04EF238D-008F-4EFC-A984-1C0BDD68D25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5887"/>
              <a:t>18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90974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6B924-071A-2F4B-B09C-D1512BD3B11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51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BCE1-2EA8-493E-A78C-A8F0FFB6F7B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4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06229">
              <a:buFont typeface="Arial" panose="020B0604020202020204" pitchFamily="34" charset="0"/>
              <a:buNone/>
              <a:defRPr/>
            </a:pPr>
            <a:endParaRPr lang="en-US" altLang="en-US" sz="11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38F6A0-E821-46D1-851B-B95FEAB6E5D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01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8600" y="700088"/>
            <a:ext cx="4013200" cy="2257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5546" y="3111605"/>
            <a:ext cx="6459308" cy="54869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38F6A0-E821-46D1-851B-B95FEAB6E5D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19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38F6A0-E821-46D1-851B-B95FEAB6E5D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47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38F6A0-E821-46D1-851B-B95FEAB6E5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28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38F6A0-E821-46D1-851B-B95FEAB6E5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3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38F6A0-E821-46D1-851B-B95FEAB6E5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40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31BCE1-2EA8-493E-A78C-A8F0FFB6F7B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1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B7E2-C1B4-46E3-B481-2625CF6BF610}" type="datetime1">
              <a:rPr lang="en-US" smtClean="0"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8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25B3-7018-480A-946B-5636A158838A}" type="datetime1">
              <a:rPr lang="en-US" smtClean="0"/>
              <a:t>4/5/21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1517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25B3-7018-480A-946B-5636A158838A}" type="datetime1">
              <a:rPr lang="en-US" smtClean="0"/>
              <a:t>4/5/21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0166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25B3-7018-480A-946B-5636A158838A}" type="datetime1">
              <a:rPr lang="en-US" smtClean="0"/>
              <a:t>4/5/21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316526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B3DDC-C92F-4D84-AFE1-E25906D383D6}" type="datetime1">
              <a:rPr lang="en-US" smtClean="0"/>
              <a:t>4/5/21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47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25B3-7018-480A-946B-5636A158838A}" type="datetime1">
              <a:rPr lang="en-US" smtClean="0"/>
              <a:t>4/5/21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2656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25B3-7018-480A-946B-5636A158838A}" type="datetime1">
              <a:rPr lang="en-US" smtClean="0"/>
              <a:t>4/5/21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1969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2E020-1FBC-47FD-A616-857DB70EFB1C}" type="datetime1">
              <a:rPr lang="en-US" smtClean="0"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82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5F186-0202-4B14-B3DD-FF78628608CB}" type="datetime1">
              <a:rPr lang="en-US" smtClean="0"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8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CF231-0979-4D17-BF6B-CDC2FCBD88B6}" type="datetime1">
              <a:rPr lang="en-US" smtClean="0"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79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F5FD-54D0-40BB-B695-3077BEBD743F}" type="datetime1">
              <a:rPr lang="en-US" smtClean="0"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1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BA7D4-CA8E-4341-97C8-B0CACA6C0E80}" type="datetime1">
              <a:rPr lang="en-US" smtClean="0"/>
              <a:t>4/5/21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6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7887-B372-48FC-9291-2533DE19D91E}" type="datetime1">
              <a:rPr lang="en-US" smtClean="0"/>
              <a:t>4/5/21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0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BDDA-4C9D-4047-9E0C-889462D01517}" type="datetime1">
              <a:rPr lang="en-US" smtClean="0"/>
              <a:t>4/5/21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25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31E-51BB-47F6-B067-0653CB8F1FD8}" type="datetime1">
              <a:rPr lang="en-US" smtClean="0"/>
              <a:t>4/5/21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00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7A274-CA66-467A-9310-907F765FD0C9}" type="datetime1">
              <a:rPr lang="en-US" smtClean="0"/>
              <a:t>4/5/21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207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AF3F-A3A8-48D8-8B61-8390673EAE94}" type="datetime1">
              <a:rPr lang="en-US" smtClean="0"/>
              <a:t>4/5/21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6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C25B3-7018-480A-946B-5636A158838A}" type="datetime1">
              <a:rPr lang="en-US" smtClean="0"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192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nrc.gov/docs/ML2014/ML20143A164.html" TargetMode="Externa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nio.com/objects/books/reading-research-school-eyeglasses-text-university-documen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documents/2020/07/02/2020-14265/instructions-for-completing-nrcs-uniform-low-level-radioactive-waste-manifes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ww.thebluediamondgallery.com/wooden-tile/a/agenda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nrc.gov/docs/ML1225/ML12254B065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.gov/docs/ML2014/ML20143A164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73416-4A3C-4D3D-8FA6-91FA535B0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3703" y="648064"/>
            <a:ext cx="6530300" cy="2235200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/>
              <a:t>NRC Update</a:t>
            </a:r>
            <a:br>
              <a:rPr lang="en-US" sz="3600" dirty="0"/>
            </a:b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C2838C-13FD-4833-9437-245BB5E27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2105" y="1855932"/>
            <a:ext cx="2914380" cy="4191000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Low-Level Radioactive Waste Forum</a:t>
            </a:r>
          </a:p>
          <a:p>
            <a:pPr algn="r"/>
            <a:r>
              <a:rPr lang="en-US" i="1" dirty="0">
                <a:solidFill>
                  <a:schemeClr val="tx1"/>
                </a:solidFill>
              </a:rPr>
              <a:t>Spring 2021 Meeting</a:t>
            </a:r>
          </a:p>
          <a:p>
            <a:pPr algn="r"/>
            <a:r>
              <a:rPr lang="en-US" i="1" dirty="0">
                <a:solidFill>
                  <a:schemeClr val="tx1"/>
                </a:solidFill>
              </a:rPr>
              <a:t>April 7, 2021</a:t>
            </a:r>
            <a:endParaRPr lang="en-US" i="1" dirty="0"/>
          </a:p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AB3F15-7573-4999-B94D-E3FFCB0290B1}"/>
              </a:ext>
            </a:extLst>
          </p:cNvPr>
          <p:cNvSpPr/>
          <p:nvPr/>
        </p:nvSpPr>
        <p:spPr>
          <a:xfrm>
            <a:off x="5503703" y="374275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Stephen Koenick, Chief</a:t>
            </a:r>
          </a:p>
          <a:p>
            <a:r>
              <a:rPr lang="en-US" dirty="0"/>
              <a:t>Low-Level Waste and Projects Branch</a:t>
            </a:r>
          </a:p>
          <a:p>
            <a:r>
              <a:rPr lang="en-US" dirty="0"/>
              <a:t>Division of Decommissioning, Uranium Recovery, and</a:t>
            </a:r>
          </a:p>
          <a:p>
            <a:r>
              <a:rPr lang="en-US" dirty="0"/>
              <a:t>     Waste Programs</a:t>
            </a:r>
          </a:p>
          <a:p>
            <a:r>
              <a:rPr lang="en-US" dirty="0"/>
              <a:t>Office of Nuclear Material Safety and Safeguards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FF8A63D-0935-415C-86BC-34F7CF9A79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73555" b="-1"/>
          <a:stretch/>
        </p:blipFill>
        <p:spPr>
          <a:xfrm>
            <a:off x="0" y="5810107"/>
            <a:ext cx="12192000" cy="10478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5B5D3A-CCE1-4CB2-8056-A6A5DFBC92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747" y="549927"/>
            <a:ext cx="3192456" cy="130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80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2F13138-E471-4444-B0DB-11B1DA6FFB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5000"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9296" y="4051075"/>
            <a:ext cx="2729861" cy="2692846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FA3E2B4-6C64-4736-84A3-53E8892AF95C}"/>
              </a:ext>
            </a:extLst>
          </p:cNvPr>
          <p:cNvSpPr txBox="1">
            <a:spLocks/>
          </p:cNvSpPr>
          <p:nvPr/>
        </p:nvSpPr>
        <p:spPr>
          <a:xfrm>
            <a:off x="1461320" y="501447"/>
            <a:ext cx="4634680" cy="13400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GTCC, TRU and Part 61 Rulemakings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6E43E-AEA9-4EE5-B88B-51F20E05CA82}"/>
              </a:ext>
            </a:extLst>
          </p:cNvPr>
          <p:cNvSpPr txBox="1"/>
          <p:nvPr/>
        </p:nvSpPr>
        <p:spPr>
          <a:xfrm>
            <a:off x="1170499" y="2546554"/>
            <a:ext cx="3574486" cy="3809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Combining these efforts to address overlapping technical requirements, streamline stakeholder outreach, and gain efficiency in proceeding as one rulemaking activity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A89F9D-CEAC-4FB5-BB1D-0BEF5FD7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92875"/>
            <a:ext cx="753545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4B26BD-69BC-496F-9C4D-50C6A0CEFAC0}"/>
              </a:ext>
            </a:extLst>
          </p:cNvPr>
          <p:cNvSpPr/>
          <p:nvPr/>
        </p:nvSpPr>
        <p:spPr>
          <a:xfrm>
            <a:off x="6424957" y="326709"/>
            <a:ext cx="3422555" cy="302954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SECY-20-0098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– “Path Forward and Recommendations for Certain Low-Level Radioactive Waste Disposal Rulemakings</a:t>
            </a:r>
            <a:r>
              <a:rPr lang="en-US" sz="20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2" name="Arrow: Circular 11">
            <a:extLst>
              <a:ext uri="{FF2B5EF4-FFF2-40B4-BE49-F238E27FC236}">
                <a16:creationId xmlns:a16="http://schemas.microsoft.com/office/drawing/2014/main" id="{A5A638E4-D3A3-4AF7-8C8B-C2A6DFEF7422}"/>
              </a:ext>
            </a:extLst>
          </p:cNvPr>
          <p:cNvSpPr/>
          <p:nvPr/>
        </p:nvSpPr>
        <p:spPr>
          <a:xfrm rot="16200000">
            <a:off x="5070081" y="1277033"/>
            <a:ext cx="2596959" cy="372585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281113"/>
              <a:gd name="adj5" fmla="val 125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Arrow: Circular 12">
            <a:extLst>
              <a:ext uri="{FF2B5EF4-FFF2-40B4-BE49-F238E27FC236}">
                <a16:creationId xmlns:a16="http://schemas.microsoft.com/office/drawing/2014/main" id="{A0BEABBE-02E7-43DE-94BB-9C09659935F6}"/>
              </a:ext>
            </a:extLst>
          </p:cNvPr>
          <p:cNvSpPr/>
          <p:nvPr/>
        </p:nvSpPr>
        <p:spPr>
          <a:xfrm rot="20626233">
            <a:off x="8549033" y="1939925"/>
            <a:ext cx="2596959" cy="372585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281113"/>
              <a:gd name="adj5" fmla="val 125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8B8A74-A378-4640-953E-7A3C566BB7BE}"/>
              </a:ext>
            </a:extLst>
          </p:cNvPr>
          <p:cNvSpPr txBox="1"/>
          <p:nvPr/>
        </p:nvSpPr>
        <p:spPr>
          <a:xfrm>
            <a:off x="6368560" y="3572021"/>
            <a:ext cx="596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Waiting for Commission Direction</a:t>
            </a:r>
          </a:p>
        </p:txBody>
      </p:sp>
    </p:spTree>
    <p:extLst>
      <p:ext uri="{BB962C8B-B14F-4D97-AF65-F5344CB8AC3E}">
        <p14:creationId xmlns:p14="http://schemas.microsoft.com/office/powerpoint/2010/main" val="1587803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24F8AF-3D44-48E0-BBAE-71528BFE8DF9}"/>
              </a:ext>
            </a:extLst>
          </p:cNvPr>
          <p:cNvSpPr txBox="1">
            <a:spLocks/>
          </p:cNvSpPr>
          <p:nvPr/>
        </p:nvSpPr>
        <p:spPr>
          <a:xfrm>
            <a:off x="913794" y="22459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sz="3400" b="1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 Alternative Disposal Requests Guidance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3FEE72-F277-4295-B649-8D418AED5216}"/>
              </a:ext>
            </a:extLst>
          </p:cNvPr>
          <p:cNvSpPr txBox="1"/>
          <p:nvPr/>
        </p:nvSpPr>
        <p:spPr>
          <a:xfrm>
            <a:off x="385012" y="1648327"/>
            <a:ext cx="7327230" cy="4776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457200" indent="-3429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entury Gothic" panose="020B0502020202020204" pitchFamily="34" charset="0"/>
              <a:buChar char="►"/>
            </a:pP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</a:rPr>
              <a:t>Provides guidance and the NRC staff process for documenting, reviewing, and dispositioning requests received for alternative disposal of licensed material</a:t>
            </a:r>
          </a:p>
          <a:p>
            <a:pPr marL="1028700" lvl="1" indent="-3429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</a:rPr>
              <a:t>Incorporates changes made in response to comments received on the draft guidance document, as well as interactions with NRC stakeholders</a:t>
            </a:r>
          </a:p>
          <a:p>
            <a:pPr marL="1028700" lvl="1" indent="-3429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</a:rPr>
              <a:t>Issued revised guidance on April 9, 2020</a:t>
            </a:r>
          </a:p>
          <a:p>
            <a:pPr marL="1028700" lvl="1" indent="-3429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26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</a:rPr>
              <a:t>Available in ADAMS at ML19295F109</a:t>
            </a:r>
          </a:p>
          <a:p>
            <a:pPr marL="800100" lvl="1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US" sz="17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  <a:p>
            <a:pPr marL="800100" lvl="1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endParaRPr lang="en-US" sz="1700" b="1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7D3B62-5CFF-4F22-B2FE-260AE8CD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92875"/>
            <a:ext cx="753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02111984F565}" type="slidenum">
              <a:rPr lang="en-US" smtClean="0"/>
              <a:pPr defTabSz="914400">
                <a:spcAft>
                  <a:spcPts val="600"/>
                </a:spcAft>
              </a:pPr>
              <a:t>11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348963-58A5-49E5-B701-516C64128EB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05161" y="2096064"/>
            <a:ext cx="2558754" cy="3493180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  <a:softEdge rad="3175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1404667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Circular 11">
            <a:extLst>
              <a:ext uri="{FF2B5EF4-FFF2-40B4-BE49-F238E27FC236}">
                <a16:creationId xmlns:a16="http://schemas.microsoft.com/office/drawing/2014/main" id="{DD0F43C1-EDD4-43D3-A6E3-D74DE1B457D8}"/>
              </a:ext>
            </a:extLst>
          </p:cNvPr>
          <p:cNvSpPr/>
          <p:nvPr/>
        </p:nvSpPr>
        <p:spPr>
          <a:xfrm rot="11291948" flipH="1">
            <a:off x="5968942" y="1440005"/>
            <a:ext cx="2747184" cy="360828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5805966"/>
              <a:gd name="adj5" fmla="val 1250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D24F8AF-3D44-48E0-BBAE-71528BFE8DF9}"/>
              </a:ext>
            </a:extLst>
          </p:cNvPr>
          <p:cNvSpPr txBox="1">
            <a:spLocks/>
          </p:cNvSpPr>
          <p:nvPr/>
        </p:nvSpPr>
        <p:spPr>
          <a:xfrm>
            <a:off x="180109" y="-73363"/>
            <a:ext cx="12011891" cy="8611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Interpretive Rule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6015742-1B85-47F9-B09A-FB0334694139}"/>
              </a:ext>
            </a:extLst>
          </p:cNvPr>
          <p:cNvSpPr/>
          <p:nvPr/>
        </p:nvSpPr>
        <p:spPr>
          <a:xfrm>
            <a:off x="8575956" y="1116777"/>
            <a:ext cx="2900010" cy="2928661"/>
          </a:xfrm>
          <a:prstGeom prst="ellipse">
            <a:avLst/>
          </a:prstGeom>
          <a:gradFill>
            <a:gsLst>
              <a:gs pos="67000">
                <a:schemeClr val="bg2">
                  <a:lumMod val="90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Rule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Withdrawn</a:t>
            </a:r>
          </a:p>
          <a:p>
            <a:pPr algn="ctr"/>
            <a:endParaRPr lang="en-US" b="1" dirty="0">
              <a:solidFill>
                <a:schemeClr val="accent1"/>
              </a:solidFill>
            </a:endParaRPr>
          </a:p>
          <a:p>
            <a:pPr algn="ctr"/>
            <a:r>
              <a:rPr lang="en-US" dirty="0">
                <a:solidFill>
                  <a:schemeClr val="tx2"/>
                </a:solidFill>
                <a:latin typeface="+mj-lt"/>
              </a:rPr>
              <a:t>85 FR 81849</a:t>
            </a:r>
          </a:p>
          <a:p>
            <a:pPr algn="ctr"/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7D3B62-5CFF-4F22-B2FE-260AE8CD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58395"/>
            <a:ext cx="753545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95046A9-1A36-4D79-9543-55938492A9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600236"/>
              </p:ext>
            </p:extLst>
          </p:nvPr>
        </p:nvGraphicFramePr>
        <p:xfrm>
          <a:off x="-3276195" y="787780"/>
          <a:ext cx="14752161" cy="5853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3933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>
            <a:extLst>
              <a:ext uri="{FF2B5EF4-FFF2-40B4-BE49-F238E27FC236}">
                <a16:creationId xmlns:a16="http://schemas.microsoft.com/office/drawing/2014/main" id="{76015742-1B85-47F9-B09A-FB0334694139}"/>
              </a:ext>
            </a:extLst>
          </p:cNvPr>
          <p:cNvSpPr/>
          <p:nvPr/>
        </p:nvSpPr>
        <p:spPr>
          <a:xfrm>
            <a:off x="4195968" y="1061736"/>
            <a:ext cx="2502848" cy="2840053"/>
          </a:xfrm>
          <a:prstGeom prst="ellipse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Best practices in VLLW disposal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D24F8AF-3D44-48E0-BBAE-71528BFE8DF9}"/>
              </a:ext>
            </a:extLst>
          </p:cNvPr>
          <p:cNvSpPr txBox="1">
            <a:spLocks/>
          </p:cNvSpPr>
          <p:nvPr/>
        </p:nvSpPr>
        <p:spPr>
          <a:xfrm>
            <a:off x="3434724" y="109200"/>
            <a:ext cx="9554532" cy="8611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VLLW Scoping Study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A52F470-F2E1-44F7-957E-2113F8A1A989}"/>
              </a:ext>
            </a:extLst>
          </p:cNvPr>
          <p:cNvSpPr/>
          <p:nvPr/>
        </p:nvSpPr>
        <p:spPr>
          <a:xfrm>
            <a:off x="6233481" y="1229917"/>
            <a:ext cx="3268759" cy="3217679"/>
          </a:xfrm>
          <a:prstGeom prst="ellipse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Lessons learned from previous initiatives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0CE6DA3-A84F-45E9-B824-8EFDE5DDEE56}"/>
              </a:ext>
            </a:extLst>
          </p:cNvPr>
          <p:cNvSpPr/>
          <p:nvPr/>
        </p:nvSpPr>
        <p:spPr>
          <a:xfrm>
            <a:off x="9250537" y="1750267"/>
            <a:ext cx="2858814" cy="3106006"/>
          </a:xfrm>
          <a:prstGeom prst="ellipse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+mj-lt"/>
              </a:rPr>
              <a:t>Public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Engagement</a:t>
            </a:r>
            <a:r>
              <a:rPr lang="en-US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7D3B62-5CFF-4F22-B2FE-260AE8CD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4333" y="6415046"/>
            <a:ext cx="753545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9AF61E-9B71-4761-B605-1A10933FC4B8}"/>
              </a:ext>
            </a:extLst>
          </p:cNvPr>
          <p:cNvSpPr txBox="1"/>
          <p:nvPr/>
        </p:nvSpPr>
        <p:spPr>
          <a:xfrm>
            <a:off x="787667" y="1388533"/>
            <a:ext cx="3124954" cy="5026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</a:rPr>
              <a:t>Identify the actions that the NRC should take to strengthen its VLLW regulatory framework. 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Plan to issue report April 2021</a:t>
            </a:r>
            <a:endParaRPr lang="en-US" sz="2400" dirty="0"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F64BA1-91DD-45CD-9046-106C56103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61127" y="4707170"/>
            <a:ext cx="2901725" cy="193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94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24F8AF-3D44-48E0-BBAE-71528BFE8DF9}"/>
              </a:ext>
            </a:extLst>
          </p:cNvPr>
          <p:cNvSpPr txBox="1">
            <a:spLocks/>
          </p:cNvSpPr>
          <p:nvPr/>
        </p:nvSpPr>
        <p:spPr>
          <a:xfrm>
            <a:off x="0" y="76669"/>
            <a:ext cx="9357360" cy="8611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 Waste Manifest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7D3B62-5CFF-4F22-B2FE-260AE8CD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>
                <a:solidFill>
                  <a:schemeClr val="bg2">
                    <a:lumMod val="75000"/>
                  </a:schemeClr>
                </a:solidFill>
              </a:rPr>
              <a:t>14</a:t>
            </a:fld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9A755D-BD5D-4FBB-B148-8A7CF802DD44}"/>
              </a:ext>
            </a:extLst>
          </p:cNvPr>
          <p:cNvSpPr txBox="1"/>
          <p:nvPr/>
        </p:nvSpPr>
        <p:spPr>
          <a:xfrm>
            <a:off x="410429" y="1553928"/>
            <a:ext cx="3870507" cy="46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/>
              <a:t>NUREG/BR-0204 provides </a:t>
            </a:r>
            <a:r>
              <a:rPr lang="en-US" sz="2000" dirty="0">
                <a:latin typeface="+mj-lt"/>
              </a:rPr>
              <a:t>instructions to prepare NRC Form 540, NRC Form 541, and NRC Form 542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latin typeface="+mj-lt"/>
              </a:rPr>
              <a:t>Revision 3 Includes updated instructions to reflect changes to the Uniform Manifest forms; updated references to DOT regulations to reflect the current DOT regulations; and overall improvements to the clarity of the document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D8AC34-255A-45CA-A289-FEF501B3705D}"/>
              </a:ext>
            </a:extLst>
          </p:cNvPr>
          <p:cNvSpPr/>
          <p:nvPr/>
        </p:nvSpPr>
        <p:spPr>
          <a:xfrm>
            <a:off x="7789965" y="630907"/>
            <a:ext cx="4336524" cy="4283292"/>
          </a:xfrm>
          <a:prstGeom prst="ellipse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Announced September 2020, licensees should continue to use NUREG/BR 0204, Rev  2 and the versions of NRC Forms 540, 541 and 542 that were renewed in January 2020, or equivalent, as defined in NRC's regulations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95207B-8AB4-4B1D-A0A2-226679BB9B27}"/>
              </a:ext>
            </a:extLst>
          </p:cNvPr>
          <p:cNvSpPr/>
          <p:nvPr/>
        </p:nvSpPr>
        <p:spPr>
          <a:xfrm>
            <a:off x="4742422" y="1166459"/>
            <a:ext cx="2773713" cy="2814271"/>
          </a:xfrm>
          <a:prstGeom prst="ellipse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Issued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NUREG/BR-0204, Revision 3, in June 2020 </a:t>
            </a:r>
          </a:p>
          <a:p>
            <a:pPr algn="ctr"/>
            <a:r>
              <a:rPr lang="en-US" sz="2000" b="1" u="sng" dirty="0">
                <a:solidFill>
                  <a:schemeClr val="tx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85 FR 39936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6ED544-0994-4FEC-86EF-7810CBA29FA6}"/>
              </a:ext>
            </a:extLst>
          </p:cNvPr>
          <p:cNvSpPr/>
          <p:nvPr/>
        </p:nvSpPr>
        <p:spPr>
          <a:xfrm>
            <a:off x="8608364" y="4995373"/>
            <a:ext cx="3013966" cy="1831588"/>
          </a:xfrm>
          <a:prstGeom prst="ellipse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Stakeholder outreach on implementation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ongoing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3101DC-C793-412F-B3B8-9DC2F812612B}"/>
              </a:ext>
            </a:extLst>
          </p:cNvPr>
          <p:cNvSpPr/>
          <p:nvPr/>
        </p:nvSpPr>
        <p:spPr>
          <a:xfrm>
            <a:off x="4596063" y="4209376"/>
            <a:ext cx="3697174" cy="2545227"/>
          </a:xfrm>
          <a:prstGeom prst="ellipse">
            <a:avLst/>
          </a:prstGeom>
          <a:solidFill>
            <a:schemeClr val="tx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Tentatively NUREG/BR-0204, Revision 3, scheduled for June 2021 with 90 day implementation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C676BDF-D6F4-4DE5-B88D-DC3F7BBA9D86}"/>
              </a:ext>
            </a:extLst>
          </p:cNvPr>
          <p:cNvSpPr/>
          <p:nvPr/>
        </p:nvSpPr>
        <p:spPr>
          <a:xfrm>
            <a:off x="7305081" y="220512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6FAA91AD-CDB7-46A1-97A8-979C2EAA7F32}"/>
              </a:ext>
            </a:extLst>
          </p:cNvPr>
          <p:cNvSpPr/>
          <p:nvPr/>
        </p:nvSpPr>
        <p:spPr>
          <a:xfrm>
            <a:off x="9689913" y="4496318"/>
            <a:ext cx="536628" cy="602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5054EAF7-87D0-4DBB-BCA8-746EEF2BDE1F}"/>
              </a:ext>
            </a:extLst>
          </p:cNvPr>
          <p:cNvSpPr/>
          <p:nvPr/>
        </p:nvSpPr>
        <p:spPr>
          <a:xfrm>
            <a:off x="8005339" y="519322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9D0009EA-56F8-4213-B0BF-A2072D6658FB}"/>
              </a:ext>
            </a:extLst>
          </p:cNvPr>
          <p:cNvSpPr txBox="1">
            <a:spLocks/>
          </p:cNvSpPr>
          <p:nvPr/>
        </p:nvSpPr>
        <p:spPr>
          <a:xfrm>
            <a:off x="11404333" y="6415046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02111984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56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graph of Indian Point 2">
            <a:extLst>
              <a:ext uri="{FF2B5EF4-FFF2-40B4-BE49-F238E27FC236}">
                <a16:creationId xmlns:a16="http://schemas.microsoft.com/office/drawing/2014/main" id="{63DD99DA-0206-4468-8DB9-2B146D8C7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660" y="5055073"/>
            <a:ext cx="2423289" cy="180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tograph of Three Mile Island 1">
            <a:extLst>
              <a:ext uri="{FF2B5EF4-FFF2-40B4-BE49-F238E27FC236}">
                <a16:creationId xmlns:a16="http://schemas.microsoft.com/office/drawing/2014/main" id="{EDCC10F0-1277-4B11-9C4E-B3FDB5A1C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371" y="5055073"/>
            <a:ext cx="2423289" cy="180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uane Arnold - Nuclear Decommissioning Collaborative">
            <a:extLst>
              <a:ext uri="{FF2B5EF4-FFF2-40B4-BE49-F238E27FC236}">
                <a16:creationId xmlns:a16="http://schemas.microsoft.com/office/drawing/2014/main" id="{BEAC1E39-DD98-4461-B028-9514F65A2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948" y="5048656"/>
            <a:ext cx="2601891" cy="180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RC: Additional NRC Oversight at Pilgrim Nuclear Power Plant">
            <a:extLst>
              <a:ext uri="{FF2B5EF4-FFF2-40B4-BE49-F238E27FC236}">
                <a16:creationId xmlns:a16="http://schemas.microsoft.com/office/drawing/2014/main" id="{1055012A-35A8-4554-9B88-F24DA950E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2" r="14286"/>
          <a:stretch/>
        </p:blipFill>
        <p:spPr bwMode="auto">
          <a:xfrm>
            <a:off x="2152697" y="5055073"/>
            <a:ext cx="2590206" cy="180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hotograph of Oyster Creek">
            <a:extLst>
              <a:ext uri="{FF2B5EF4-FFF2-40B4-BE49-F238E27FC236}">
                <a16:creationId xmlns:a16="http://schemas.microsoft.com/office/drawing/2014/main" id="{2248250A-ADD0-4451-BC80-15C3FD4CA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2"/>
          <a:stretch/>
        </p:blipFill>
        <p:spPr bwMode="auto">
          <a:xfrm>
            <a:off x="0" y="5055073"/>
            <a:ext cx="2236156" cy="180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2C3894-699E-4A7E-A08B-6BD4F926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1DED04-BF2C-4DE8-AE6F-16D8F2247786}"/>
              </a:ext>
            </a:extLst>
          </p:cNvPr>
          <p:cNvSpPr txBox="1"/>
          <p:nvPr/>
        </p:nvSpPr>
        <p:spPr>
          <a:xfrm>
            <a:off x="826678" y="1638077"/>
            <a:ext cx="8939626" cy="3809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</a:rPr>
              <a:t>Proactively assessing the challenges to the reactor decommissioning program with the increasing number of plants and the accelerated decommissioning schedules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</a:rPr>
              <a:t>Enhancing and clarifying coordination for transitioning sites through issuance of updated guidance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Effective transition of recently shut down reactors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C377911-5C0C-404D-A259-9252CFF43032}"/>
              </a:ext>
            </a:extLst>
          </p:cNvPr>
          <p:cNvSpPr txBox="1">
            <a:spLocks/>
          </p:cNvSpPr>
          <p:nvPr/>
        </p:nvSpPr>
        <p:spPr>
          <a:xfrm>
            <a:off x="0" y="234570"/>
            <a:ext cx="12192000" cy="11931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cs typeface="Arial" panose="020B0604020202020204" pitchFamily="34" charset="0"/>
              </a:rPr>
              <a:t> 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Continuous Decommissioning Process Improvements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E3588483-3B09-4C5E-BABC-9DC34690EC33}"/>
              </a:ext>
            </a:extLst>
          </p:cNvPr>
          <p:cNvSpPr txBox="1">
            <a:spLocks/>
          </p:cNvSpPr>
          <p:nvPr/>
        </p:nvSpPr>
        <p:spPr>
          <a:xfrm>
            <a:off x="11404333" y="6415046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02111984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445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617935-25A8-4BD4-BC8B-E68B4AE67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73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39112" y="1828873"/>
            <a:ext cx="2484382" cy="40044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58" y="1279418"/>
            <a:ext cx="9262857" cy="5520456"/>
          </a:xfrm>
        </p:spPr>
        <p:txBody>
          <a:bodyPr>
            <a:noAutofit/>
          </a:bodyPr>
          <a:lstStyle/>
          <a:p>
            <a:pPr marL="349250" indent="-349250">
              <a:buClr>
                <a:schemeClr val="accent1"/>
              </a:buClr>
              <a:buSzPct val="80000"/>
              <a:buFont typeface="Century Gothic" panose="020B0502020202020204" pitchFamily="34" charset="0"/>
              <a:buChar char="►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Guidance improvements to further risk-inform  processes</a:t>
            </a:r>
          </a:p>
          <a:p>
            <a:pPr marL="806450" lvl="1" indent="-349250">
              <a:buClr>
                <a:schemeClr val="accent1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NUREG-1507, Rev. 1:  Minimum Detectable Concentrations with Typical Radiation Survey Instruments for Various Contaminants and Field Conditions; August 2020</a:t>
            </a:r>
          </a:p>
          <a:p>
            <a:pPr marL="806450" lvl="1" indent="-349250">
              <a:buClr>
                <a:schemeClr val="accent1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NUREG-1757, Consolidated Decommissioning Guidance</a:t>
            </a:r>
          </a:p>
          <a:p>
            <a:pPr lvl="2">
              <a:buClr>
                <a:schemeClr val="accent1"/>
              </a:buClr>
              <a:buSzPct val="80000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Volume 1, Rev. 3:  Decommissioning Process for Materials Licensees, Anticipated 2021</a:t>
            </a:r>
          </a:p>
          <a:p>
            <a:pPr lvl="2">
              <a:buClr>
                <a:schemeClr val="accent1"/>
              </a:buClr>
              <a:buSzPct val="80000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Volume 2, Rev. 2 Characterization, Survey and Determination of Radiological Criteria (draft for public comment); December 2020</a:t>
            </a:r>
          </a:p>
          <a:p>
            <a:pPr marL="806450" lvl="1" indent="-349250">
              <a:buClr>
                <a:schemeClr val="accent1"/>
              </a:buClr>
              <a:buSzPct val="50000"/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NUREG-1575, Rev. 2, Multi-Agency Radiation Survey and Site Investigation Manual (to be issued for public comment); Anticipated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0295F-FBBC-4D05-8133-10E745077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9949" y="6565319"/>
            <a:ext cx="753545" cy="1560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A8A8A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algn="r">
              <a:lnSpc>
                <a:spcPts val="1240"/>
              </a:lnSpc>
            </a:pPr>
            <a:fld id="{81D60167-4931-47E6-BA6A-407CBD079E47}" type="slidenum">
              <a:rPr lang="en-US" sz="1000" smtClean="0">
                <a:solidFill>
                  <a:schemeClr val="tx1"/>
                </a:solidFill>
                <a:latin typeface="+mn-lt"/>
              </a:rPr>
              <a:pPr marL="25400" algn="r">
                <a:lnSpc>
                  <a:spcPts val="1240"/>
                </a:lnSpc>
              </a:pPr>
              <a:t>16</a:t>
            </a:fld>
            <a:endParaRPr lang="en-US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07480C-A779-4663-AE53-3C6E58D69668}"/>
              </a:ext>
            </a:extLst>
          </p:cNvPr>
          <p:cNvSpPr txBox="1">
            <a:spLocks/>
          </p:cNvSpPr>
          <p:nvPr/>
        </p:nvSpPr>
        <p:spPr>
          <a:xfrm>
            <a:off x="-68506" y="136613"/>
            <a:ext cx="12192000" cy="11931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cs typeface="Arial" panose="020B0604020202020204" pitchFamily="34" charset="0"/>
              </a:rPr>
              <a:t>  </a:t>
            </a:r>
            <a:r>
              <a:rPr lang="en-US" sz="3200" b="1" dirty="0">
                <a:solidFill>
                  <a:schemeClr val="tx1"/>
                </a:solidFill>
                <a:cs typeface="Arial" panose="020B0604020202020204" pitchFamily="34" charset="0"/>
              </a:rPr>
              <a:t>Continuous Decommissioning Process Improvements, Guidance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424FC2F-E202-40F7-9531-413601DF8A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79" r="3778"/>
          <a:stretch/>
        </p:blipFill>
        <p:spPr>
          <a:xfrm>
            <a:off x="5292080" y="1731738"/>
            <a:ext cx="2730601" cy="45164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DB8CBE-C3F9-488B-A679-8988462BC8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80" r="1565" b="2"/>
          <a:stretch/>
        </p:blipFill>
        <p:spPr>
          <a:xfrm>
            <a:off x="8135262" y="1710393"/>
            <a:ext cx="2739439" cy="222275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965B8-D773-453F-8718-C56F5ECD3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391706"/>
            <a:ext cx="753545" cy="3651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02111984F565}" type="slidenum">
              <a:rPr lang="en-US" smtClean="0"/>
              <a:pPr defTabSz="914400">
                <a:spcAft>
                  <a:spcPts val="600"/>
                </a:spcAft>
              </a:pPr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537AE9-B475-4F4E-9499-C9B29BFDC364}"/>
              </a:ext>
            </a:extLst>
          </p:cNvPr>
          <p:cNvSpPr txBox="1"/>
          <p:nvPr/>
        </p:nvSpPr>
        <p:spPr>
          <a:xfrm>
            <a:off x="657418" y="1659582"/>
            <a:ext cx="4192313" cy="4732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IMC 2561 was revised holistically to risk-inform inspections at decommissioning power reactors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IMC 2602 is being looked at in a similar fashion for other facilities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200" dirty="0">
              <a:latin typeface="+mj-lt"/>
              <a:ea typeface="+mj-ea"/>
              <a:cs typeface="+mj-cs"/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200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200" dirty="0">
              <a:latin typeface="+mj-lt"/>
              <a:ea typeface="+mj-ea"/>
              <a:cs typeface="+mj-cs"/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200" dirty="0">
              <a:latin typeface="+mj-lt"/>
              <a:ea typeface="+mj-ea"/>
              <a:cs typeface="+mj-cs"/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2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C724C4C2-E36C-4247-BB29-F40D209CDF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0" r="18926" b="-1"/>
          <a:stretch/>
        </p:blipFill>
        <p:spPr>
          <a:xfrm>
            <a:off x="8135262" y="4025644"/>
            <a:ext cx="2739439" cy="222275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12C5ADA-A0F4-4A28-B6D1-167CCF79B411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56FFAF-E48A-48E6-8CAB-DB92C7575C54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BCDDE4-52C4-401F-AA10-DD3E9C22CDF7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0A597F-8F52-4E56-8397-41A4AAA10272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F5F43F-4827-46B4-B638-49C80F6A4415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37D74F0-76DE-49D6-957E-145309CD9BEF}"/>
              </a:ext>
            </a:extLst>
          </p:cNvPr>
          <p:cNvSpPr txBox="1">
            <a:spLocks/>
          </p:cNvSpPr>
          <p:nvPr/>
        </p:nvSpPr>
        <p:spPr>
          <a:xfrm>
            <a:off x="0" y="216568"/>
            <a:ext cx="12192000" cy="11931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cs typeface="Arial" panose="020B0604020202020204" pitchFamily="34" charset="0"/>
              </a:rPr>
              <a:t> 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Continuous Decommissioning Process Improvements, Inspection Procedures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536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1AD0C-7B17-4D04-80FF-A2E1E8089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1960"/>
            <a:ext cx="10972800" cy="644708"/>
          </a:xfrm>
        </p:spPr>
        <p:txBody>
          <a:bodyPr>
            <a:noAutofit/>
          </a:bodyPr>
          <a:lstStyle/>
          <a:p>
            <a:r>
              <a:rPr lang="en-US" sz="3200" cap="none" dirty="0">
                <a:cs typeface="Arial" panose="020B0604020202020204" pitchFamily="34" charset="0"/>
              </a:rPr>
              <a:t>Reactor Decommissioning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0FA1C-35CF-4C66-A938-83B607856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417" y="1663652"/>
            <a:ext cx="8733552" cy="4584748"/>
          </a:xfrm>
        </p:spPr>
        <p:txBody>
          <a:bodyPr>
            <a:normAutofit/>
          </a:bodyPr>
          <a:lstStyle/>
          <a:p>
            <a:pPr marL="349250" indent="-349250">
              <a:buClr>
                <a:schemeClr val="accent1"/>
              </a:buClr>
              <a:buSzPct val="8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rPr>
              <a:t>Proposed Decommissioning rule submitted to Commission, SECY-18-0055, May 7, 2018 (ML18012A019)</a:t>
            </a:r>
          </a:p>
          <a:p>
            <a:pPr marL="349250" indent="-349250">
              <a:buClr>
                <a:schemeClr val="accent1"/>
              </a:buClr>
              <a:buSzPct val="8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Report to Congress on Best Practices for Community Advisory Boards (NEIMA Section 108), July 1, 2020 (ML20113E857)</a:t>
            </a:r>
          </a:p>
          <a:p>
            <a:pPr marL="349250" indent="-349250">
              <a:buClr>
                <a:schemeClr val="accent1"/>
              </a:buClr>
              <a:buSzPct val="80000"/>
              <a:buFont typeface="Century Gothic" panose="020B0502020202020204" pitchFamily="34" charset="0"/>
              <a:buChar char="►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Reactor Decommissioning Financial Assurance Working Group, May 2020 (ML20120A550)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994A9-E23E-42C0-8DB8-5DCFE2F00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16040"/>
            <a:ext cx="75354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519CB-F15E-44CD-A27E-DC94C9C1BA2B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110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331" y="181562"/>
            <a:ext cx="9535224" cy="5670219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</a:br>
            <a:br>
              <a:rPr lang="en-US" dirty="0">
                <a:cs typeface="Arial" panose="020B0604020202020204" pitchFamily="34" charset="0"/>
              </a:rPr>
            </a:br>
            <a:r>
              <a:rPr lang="en-US" sz="5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?</a:t>
            </a:r>
            <a:r>
              <a:rPr lang="en-US" sz="5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</a:t>
            </a:r>
            <a:r>
              <a:rPr lang="en-US" sz="5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?</a:t>
            </a:r>
            <a:r>
              <a:rPr lang="en-US" sz="5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</a:t>
            </a:r>
            <a:r>
              <a:rPr lang="en-US" sz="5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?</a:t>
            </a:r>
            <a:r>
              <a:rPr lang="en-US" sz="5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</a:t>
            </a:r>
            <a:r>
              <a:rPr lang="en-US" sz="5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?</a:t>
            </a:r>
            <a:br>
              <a:rPr lang="en-US" sz="5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br>
              <a:rPr lang="en-US" sz="5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n-US" sz="53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Questions</a:t>
            </a:r>
            <a:r>
              <a:rPr lang="en-US" sz="53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br>
              <a:rPr lang="en-US" sz="53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br>
              <a:rPr lang="en-US" sz="53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n-US" sz="5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?</a:t>
            </a:r>
            <a:r>
              <a:rPr lang="en-US" sz="5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</a:t>
            </a:r>
            <a:r>
              <a:rPr lang="en-US" sz="5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?</a:t>
            </a:r>
            <a:r>
              <a:rPr lang="en-US" sz="5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</a:t>
            </a:r>
            <a:r>
              <a:rPr lang="en-US" sz="5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?</a:t>
            </a:r>
            <a:br>
              <a:rPr lang="en-US" sz="5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br>
              <a:rPr lang="en-US" sz="5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n-US" sz="54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?</a:t>
            </a:r>
            <a:endParaRPr lang="en-US" sz="4950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3609C4-6A37-44A9-87D1-76C8D4E72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32159" y="6434062"/>
            <a:ext cx="753545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8A8A8A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 algn="r">
              <a:lnSpc>
                <a:spcPts val="1240"/>
              </a:lnSpc>
            </a:pPr>
            <a:fld id="{81D60167-4931-47E6-BA6A-407CBD079E47}" type="slidenum">
              <a:rPr lang="en-US" sz="1000" smtClean="0">
                <a:solidFill>
                  <a:schemeClr val="tx1"/>
                </a:solidFill>
                <a:latin typeface="+mn-lt"/>
              </a:rPr>
              <a:pPr marL="25400" algn="r">
                <a:lnSpc>
                  <a:spcPts val="1240"/>
                </a:lnSpc>
              </a:pPr>
              <a:t>19</a:t>
            </a:fld>
            <a:endParaRPr lang="en-US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B5E11-0517-4A19-BF9A-BA35FD766E30}"/>
              </a:ext>
            </a:extLst>
          </p:cNvPr>
          <p:cNvSpPr txBox="1"/>
          <p:nvPr/>
        </p:nvSpPr>
        <p:spPr>
          <a:xfrm rot="19091627">
            <a:off x="1325195" y="1388018"/>
            <a:ext cx="3002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What’s next?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318DE-EF9B-44C3-8357-B83FC2E9AE9F}"/>
              </a:ext>
            </a:extLst>
          </p:cNvPr>
          <p:cNvSpPr txBox="1"/>
          <p:nvPr/>
        </p:nvSpPr>
        <p:spPr>
          <a:xfrm rot="19232816">
            <a:off x="7676226" y="3908911"/>
            <a:ext cx="349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should we engage?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A0EB1-68B9-4529-80A0-01049133BA66}"/>
              </a:ext>
            </a:extLst>
          </p:cNvPr>
          <p:cNvSpPr txBox="1"/>
          <p:nvPr/>
        </p:nvSpPr>
        <p:spPr>
          <a:xfrm rot="1155795">
            <a:off x="5384674" y="1276308"/>
            <a:ext cx="5374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Additional tools/guidance to be developed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FC501B-E064-41B5-9C2F-F51D4B60E6FC}"/>
              </a:ext>
            </a:extLst>
          </p:cNvPr>
          <p:cNvSpPr txBox="1"/>
          <p:nvPr/>
        </p:nvSpPr>
        <p:spPr>
          <a:xfrm>
            <a:off x="1779373" y="4559642"/>
            <a:ext cx="5857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 feedback we’ve heard – coordination across NRC business lines as they relate to LLW and Decommissioning.</a:t>
            </a:r>
          </a:p>
        </p:txBody>
      </p:sp>
    </p:spTree>
    <p:extLst>
      <p:ext uri="{BB962C8B-B14F-4D97-AF65-F5344CB8AC3E}">
        <p14:creationId xmlns:p14="http://schemas.microsoft.com/office/powerpoint/2010/main" val="146577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Calendar&#10;&#10;Description automatically generated">
            <a:extLst>
              <a:ext uri="{FF2B5EF4-FFF2-40B4-BE49-F238E27FC236}">
                <a16:creationId xmlns:a16="http://schemas.microsoft.com/office/drawing/2014/main" id="{CC6880C8-9629-499F-8C74-034B27D0B9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7614" r="27275" b="-1"/>
          <a:stretch/>
        </p:blipFill>
        <p:spPr>
          <a:xfrm>
            <a:off x="-1" y="10"/>
            <a:ext cx="3801292" cy="685799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553324-C1D7-4037-B5AE-DCACE5B66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9812" y="752913"/>
            <a:ext cx="7471610" cy="4980363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>
              <a:buClr>
                <a:schemeClr val="accent1"/>
              </a:buClr>
              <a:buSzPct val="80000"/>
              <a:buFont typeface="Century Gothic" panose="020B0502020202020204" pitchFamily="34" charset="0"/>
              <a:buChar char="►"/>
            </a:pPr>
            <a:r>
              <a:rPr lang="en-US" sz="2400" b="1" dirty="0">
                <a:latin typeface="+mj-lt"/>
              </a:rPr>
              <a:t>Status of 2016 Programmatic Assessment</a:t>
            </a:r>
          </a:p>
          <a:p>
            <a:pPr fontAlgn="base">
              <a:buClr>
                <a:schemeClr val="accent1"/>
              </a:buClr>
              <a:buSzPct val="80000"/>
              <a:buFont typeface="Century Gothic" panose="020B0502020202020204" pitchFamily="34" charset="0"/>
              <a:buChar char="►"/>
            </a:pPr>
            <a:r>
              <a:rPr lang="en-US" sz="2400" b="1" dirty="0">
                <a:latin typeface="+mj-lt"/>
              </a:rPr>
              <a:t>Greater-than Class C (GTCC), Transuranic Waste (TRU), and Part 61 Rulemakings ​</a:t>
            </a:r>
          </a:p>
          <a:p>
            <a:pPr fontAlgn="base">
              <a:buClr>
                <a:schemeClr val="accent1"/>
              </a:buClr>
              <a:buSzPct val="80000"/>
              <a:buFont typeface="Century Gothic" panose="020B0502020202020204" pitchFamily="34" charset="0"/>
              <a:buChar char="►"/>
            </a:pPr>
            <a:r>
              <a:rPr lang="en-US" sz="2400" b="1" dirty="0">
                <a:latin typeface="+mj-lt"/>
              </a:rPr>
              <a:t>Very Low-Level Waste (VLLW) Developments</a:t>
            </a:r>
          </a:p>
          <a:p>
            <a:pPr fontAlgn="base">
              <a:buClr>
                <a:schemeClr val="accent1"/>
              </a:buClr>
              <a:buSzPct val="80000"/>
              <a:buFont typeface="Century Gothic" panose="020B0502020202020204" pitchFamily="34" charset="0"/>
              <a:buChar char="►"/>
            </a:pPr>
            <a:r>
              <a:rPr lang="en-US" sz="2400" b="1" dirty="0">
                <a:latin typeface="+mj-lt"/>
              </a:rPr>
              <a:t>Uniform Waste Manifest</a:t>
            </a:r>
          </a:p>
          <a:p>
            <a:pPr fontAlgn="base">
              <a:buClr>
                <a:schemeClr val="accent1"/>
              </a:buClr>
              <a:buSzPct val="80000"/>
              <a:buFont typeface="Century Gothic" panose="020B0502020202020204" pitchFamily="34" charset="0"/>
              <a:buChar char="►"/>
            </a:pPr>
            <a:r>
              <a:rPr lang="en-US" sz="2400" b="1" dirty="0">
                <a:latin typeface="+mj-lt"/>
              </a:rPr>
              <a:t>Continuous Decommissioning Process Improvements</a:t>
            </a:r>
            <a:r>
              <a:rPr lang="en-US" sz="2400" dirty="0">
                <a:latin typeface="+mj-lt"/>
              </a:rPr>
              <a:t>​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3EC72B-FB65-494C-800E-12A28025E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46520"/>
            <a:ext cx="753545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A picture containing outdoor, fence, baseball, grass&#10;&#10;Description automatically generated">
            <a:extLst>
              <a:ext uri="{FF2B5EF4-FFF2-40B4-BE49-F238E27FC236}">
                <a16:creationId xmlns:a16="http://schemas.microsoft.com/office/drawing/2014/main" id="{63FDDC94-13AC-48A2-9857-3D8D6D3EDC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249" r="16871" b="4"/>
          <a:stretch/>
        </p:blipFill>
        <p:spPr>
          <a:xfrm>
            <a:off x="6298025" y="5232523"/>
            <a:ext cx="890140" cy="100150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DEBD464-8615-4240-9DAC-3493AC2D185D}"/>
              </a:ext>
            </a:extLst>
          </p:cNvPr>
          <p:cNvSpPr txBox="1">
            <a:spLocks/>
          </p:cNvSpPr>
          <p:nvPr/>
        </p:nvSpPr>
        <p:spPr>
          <a:xfrm>
            <a:off x="5263699" y="4898112"/>
            <a:ext cx="5250312" cy="15484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 b="1" i="1" dirty="0"/>
              <a:t>Protecting today, tomorrow, and cleaning up the past</a:t>
            </a:r>
            <a:endParaRPr lang="en-US" sz="1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9297F2-33F3-4132-994C-FE0CC3A3A9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75000"/>
          </a:blip>
          <a:srcRect t="13671"/>
          <a:stretch/>
        </p:blipFill>
        <p:spPr>
          <a:xfrm>
            <a:off x="7188165" y="5232523"/>
            <a:ext cx="2427826" cy="100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27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161903" y="371289"/>
            <a:ext cx="8373979" cy="119274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2016 LLW Programmatic Assessment</a:t>
            </a:r>
            <a:endParaRPr lang="en-US" sz="32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2" descr="Assess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42" y="1942578"/>
            <a:ext cx="3428614" cy="335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1903" y="1942578"/>
            <a:ext cx="3934097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Q:  Why we performed this assessment?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/>
              <a:t>A:  To address the constantly evolving nature of low-level waste (LLW) issues building on the 2007 Strategic Assessment (20 Tasks)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C3C8B5-E429-4FA9-A6CC-D059C2A6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92875"/>
            <a:ext cx="75354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23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xfrm>
            <a:off x="8068962" y="1235675"/>
            <a:ext cx="3446763" cy="2434282"/>
          </a:xfrm>
          <a:prstGeom prst="rect">
            <a:avLst/>
          </a:prstGeom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b="1" kern="12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Walk Down Memory Lane – 2007 Strategic Assessment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1A1C5C-4E5E-4F87-9011-127A78B7F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6696075" cy="5391150"/>
          </a:xfrm>
          <a:prstGeom prst="rect">
            <a:avLst/>
          </a:prstGeom>
          <a:solidFill>
            <a:schemeClr val="tx1"/>
          </a:solidFill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012102-6985-4784-A586-4F939FE31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654" y="799817"/>
            <a:ext cx="6565717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438455" y="6492875"/>
            <a:ext cx="75354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7F6FFF1-BA85-4015-A85A-F1D3F78A9D17}" type="slidenum">
              <a:rPr lang="en-US" smtClean="0"/>
              <a:pPr defTabSz="914400">
                <a:spcAft>
                  <a:spcPts val="600"/>
                </a:spcAft>
              </a:pPr>
              <a:t>4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D474B04-69B4-49B6-AF6E-FD531398B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333878"/>
              </p:ext>
            </p:extLst>
          </p:nvPr>
        </p:nvGraphicFramePr>
        <p:xfrm>
          <a:off x="817654" y="799809"/>
          <a:ext cx="6565717" cy="525836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269499">
                  <a:extLst>
                    <a:ext uri="{9D8B030D-6E8A-4147-A177-3AD203B41FA5}">
                      <a16:colId xmlns:a16="http://schemas.microsoft.com/office/drawing/2014/main" val="347659713"/>
                    </a:ext>
                  </a:extLst>
                </a:gridCol>
                <a:gridCol w="521932">
                  <a:extLst>
                    <a:ext uri="{9D8B030D-6E8A-4147-A177-3AD203B41FA5}">
                      <a16:colId xmlns:a16="http://schemas.microsoft.com/office/drawing/2014/main" val="1443844896"/>
                    </a:ext>
                  </a:extLst>
                </a:gridCol>
                <a:gridCol w="887143">
                  <a:extLst>
                    <a:ext uri="{9D8B030D-6E8A-4147-A177-3AD203B41FA5}">
                      <a16:colId xmlns:a16="http://schemas.microsoft.com/office/drawing/2014/main" val="218974834"/>
                    </a:ext>
                  </a:extLst>
                </a:gridCol>
                <a:gridCol w="887143">
                  <a:extLst>
                    <a:ext uri="{9D8B030D-6E8A-4147-A177-3AD203B41FA5}">
                      <a16:colId xmlns:a16="http://schemas.microsoft.com/office/drawing/2014/main" val="95675384"/>
                    </a:ext>
                  </a:extLst>
                </a:gridCol>
              </a:tblGrid>
              <a:tr h="2054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2007 Assessment 20 Tasks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>
                          <a:effectLst/>
                        </a:rPr>
                        <a:t>Rank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Status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Reference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extLst>
                  <a:ext uri="{0D108BD9-81ED-4DB2-BD59-A6C34878D82A}">
                    <a16:rowId xmlns:a16="http://schemas.microsoft.com/office/drawing/2014/main" val="3256180290"/>
                  </a:ext>
                </a:extLst>
              </a:tr>
              <a:tr h="2054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Review and update guidance on extended storage of LLW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>
                          <a:effectLst/>
                        </a:rPr>
                        <a:t>High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Complete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ML111520042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ctr"/>
                </a:tc>
                <a:extLst>
                  <a:ext uri="{0D108BD9-81ED-4DB2-BD59-A6C34878D82A}">
                    <a16:rowId xmlns:a16="http://schemas.microsoft.com/office/drawing/2014/main" val="2684965253"/>
                  </a:ext>
                </a:extLst>
              </a:tr>
              <a:tr h="2054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Develop guidance on 10 CFR 20.2002 Alternate Disposal Requests.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>
                          <a:effectLst/>
                        </a:rPr>
                        <a:t>High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rolled into 2016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extLst>
                  <a:ext uri="{0D108BD9-81ED-4DB2-BD59-A6C34878D82A}">
                    <a16:rowId xmlns:a16="http://schemas.microsoft.com/office/drawing/2014/main" val="2917142368"/>
                  </a:ext>
                </a:extLst>
              </a:tr>
              <a:tr h="3683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Determine if disposal of large quantities of depleted uranium would change the waste classification tables.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>
                          <a:effectLst/>
                        </a:rPr>
                        <a:t>High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rolled into 2016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extLst>
                  <a:ext uri="{0D108BD9-81ED-4DB2-BD59-A6C34878D82A}">
                    <a16:rowId xmlns:a16="http://schemas.microsoft.com/office/drawing/2014/main" val="1743187176"/>
                  </a:ext>
                </a:extLst>
              </a:tr>
              <a:tr h="2054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Update Branch Technical Position on Concentration Averaging and Encapsulation.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>
                          <a:effectLst/>
                        </a:rPr>
                        <a:t>High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Complete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sng" strike="noStrike">
                          <a:effectLst/>
                          <a:hlinkClick r:id="rId4"/>
                        </a:rPr>
                        <a:t>ML12254B065</a:t>
                      </a:r>
                      <a:endParaRPr lang="en-US" sz="800" b="0" i="0" u="sng" strike="noStrike">
                        <a:solidFill>
                          <a:srgbClr val="0563C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extLst>
                  <a:ext uri="{0D108BD9-81ED-4DB2-BD59-A6C34878D82A}">
                    <a16:rowId xmlns:a16="http://schemas.microsoft.com/office/drawing/2014/main" val="3179842585"/>
                  </a:ext>
                </a:extLst>
              </a:tr>
              <a:tr h="2054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Develop procedures for Import/Export Review.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>
                          <a:effectLst/>
                        </a:rPr>
                        <a:t>High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Complete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ML16063A260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ctr"/>
                </a:tc>
                <a:extLst>
                  <a:ext uri="{0D108BD9-81ED-4DB2-BD59-A6C34878D82A}">
                    <a16:rowId xmlns:a16="http://schemas.microsoft.com/office/drawing/2014/main" val="1646485933"/>
                  </a:ext>
                </a:extLst>
              </a:tr>
              <a:tr h="2054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Develop guidance on alternate waste classification (10 CFR 61.58).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>
                          <a:effectLst/>
                        </a:rPr>
                        <a:t>High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rolled into 2016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extLst>
                  <a:ext uri="{0D108BD9-81ED-4DB2-BD59-A6C34878D82A}">
                    <a16:rowId xmlns:a16="http://schemas.microsoft.com/office/drawing/2014/main" val="1873459683"/>
                  </a:ext>
                </a:extLst>
              </a:tr>
              <a:tr h="3683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Perform scoping study of the need to revise/expand byproduct material financial assurance to account for life-cycle.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>
                          <a:effectLst/>
                        </a:rPr>
                        <a:t>High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Complete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ML16200A223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extLst>
                  <a:ext uri="{0D108BD9-81ED-4DB2-BD59-A6C34878D82A}">
                    <a16:rowId xmlns:a16="http://schemas.microsoft.com/office/drawing/2014/main" val="3709573879"/>
                  </a:ext>
                </a:extLst>
              </a:tr>
              <a:tr h="2054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Develop licensing criteria for greater than Class C (GTCC) disposal facility.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>
                          <a:effectLst/>
                        </a:rPr>
                        <a:t>Medium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rolled into 2016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extLst>
                  <a:ext uri="{0D108BD9-81ED-4DB2-BD59-A6C34878D82A}">
                    <a16:rowId xmlns:a16="http://schemas.microsoft.com/office/drawing/2014/main" val="3403969454"/>
                  </a:ext>
                </a:extLst>
              </a:tr>
              <a:tr h="2054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Consolidate LLW guidance.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>
                          <a:effectLst/>
                        </a:rPr>
                        <a:t>Medium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rolled into 2016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extLst>
                  <a:ext uri="{0D108BD9-81ED-4DB2-BD59-A6C34878D82A}">
                    <a16:rowId xmlns:a16="http://schemas.microsoft.com/office/drawing/2014/main" val="4151359450"/>
                  </a:ext>
                </a:extLst>
              </a:tr>
              <a:tr h="3683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</a:rPr>
                        <a:t>Develop guidance that summarizes disposition options for low-end materials and waste.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>
                          <a:effectLst/>
                        </a:rPr>
                        <a:t>Medium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rolled into 2016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extLst>
                  <a:ext uri="{0D108BD9-81ED-4DB2-BD59-A6C34878D82A}">
                    <a16:rowId xmlns:a16="http://schemas.microsoft.com/office/drawing/2014/main" val="1002545495"/>
                  </a:ext>
                </a:extLst>
              </a:tr>
              <a:tr h="33483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Coordinate with other agencies on consistency in regulating low activity waste disposal.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>
                          <a:effectLst/>
                        </a:rPr>
                        <a:t>Medium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rolled into 2016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extLst>
                  <a:ext uri="{0D108BD9-81ED-4DB2-BD59-A6C34878D82A}">
                    <a16:rowId xmlns:a16="http://schemas.microsoft.com/office/drawing/2014/main" val="1710547390"/>
                  </a:ext>
                </a:extLst>
              </a:tr>
              <a:tr h="2054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</a:rPr>
                        <a:t>Identify new waste streams.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>
                          <a:effectLst/>
                        </a:rPr>
                        <a:t>Medium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Complete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part of Pt 61 RM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extLst>
                  <a:ext uri="{0D108BD9-81ED-4DB2-BD59-A6C34878D82A}">
                    <a16:rowId xmlns:a16="http://schemas.microsoft.com/office/drawing/2014/main" val="1636182890"/>
                  </a:ext>
                </a:extLst>
              </a:tr>
              <a:tr h="2054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Develop information notice on waste minimization.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>
                          <a:effectLst/>
                        </a:rPr>
                        <a:t>Medium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Complete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ML15023A098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extLst>
                  <a:ext uri="{0D108BD9-81ED-4DB2-BD59-A6C34878D82A}">
                    <a16:rowId xmlns:a16="http://schemas.microsoft.com/office/drawing/2014/main" val="1983008995"/>
                  </a:ext>
                </a:extLst>
              </a:tr>
              <a:tr h="3683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Evaluate potential changes to LLW regulatory program as a result of severe curtailment of disposal capacity.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>
                          <a:effectLst/>
                        </a:rPr>
                        <a:t>Low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 action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extLst>
                  <a:ext uri="{0D108BD9-81ED-4DB2-BD59-A6C34878D82A}">
                    <a16:rowId xmlns:a16="http://schemas.microsoft.com/office/drawing/2014/main" val="3870167402"/>
                  </a:ext>
                </a:extLst>
              </a:tr>
              <a:tr h="2054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Promulgate rule for disposal of low-activity waste.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>
                          <a:effectLst/>
                        </a:rPr>
                        <a:t>Low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rolled into 2016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extLst>
                  <a:ext uri="{0D108BD9-81ED-4DB2-BD59-A6C34878D82A}">
                    <a16:rowId xmlns:a16="http://schemas.microsoft.com/office/drawing/2014/main" val="2321339676"/>
                  </a:ext>
                </a:extLst>
              </a:tr>
              <a:tr h="2054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Identify and evaluate potential legislative changes.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>
                          <a:effectLst/>
                        </a:rPr>
                        <a:t>Low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 action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extLst>
                  <a:ext uri="{0D108BD9-81ED-4DB2-BD59-A6C34878D82A}">
                    <a16:rowId xmlns:a16="http://schemas.microsoft.com/office/drawing/2014/main" val="2937017224"/>
                  </a:ext>
                </a:extLst>
              </a:tr>
              <a:tr h="2054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Implement major revisions to 10 CFR Part 61.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>
                          <a:effectLst/>
                        </a:rPr>
                        <a:t>Low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rolled into 2016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extLst>
                  <a:ext uri="{0D108BD9-81ED-4DB2-BD59-A6C34878D82A}">
                    <a16:rowId xmlns:a16="http://schemas.microsoft.com/office/drawing/2014/main" val="3254873689"/>
                  </a:ext>
                </a:extLst>
              </a:tr>
              <a:tr h="3683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Develop waste acceptance criteria for LLW disposal in uranium mill tailings impoundments.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>
                          <a:effectLst/>
                        </a:rPr>
                        <a:t>Low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 action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extLst>
                  <a:ext uri="{0D108BD9-81ED-4DB2-BD59-A6C34878D82A}">
                    <a16:rowId xmlns:a16="http://schemas.microsoft.com/office/drawing/2014/main" val="805709653"/>
                  </a:ext>
                </a:extLst>
              </a:tr>
              <a:tr h="2054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Examine need for guidance on defining when radioactive material becomes LLW.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>
                          <a:effectLst/>
                        </a:rPr>
                        <a:t>Low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rolled into 2016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extLst>
                  <a:ext uri="{0D108BD9-81ED-4DB2-BD59-A6C34878D82A}">
                    <a16:rowId xmlns:a16="http://schemas.microsoft.com/office/drawing/2014/main" val="1542178023"/>
                  </a:ext>
                </a:extLst>
              </a:tr>
              <a:tr h="2054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>
                          <a:effectLst/>
                        </a:rPr>
                        <a:t>Develop and implement national waste tracking system.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u="none" strike="noStrike">
                          <a:effectLst/>
                        </a:rPr>
                        <a:t>Low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rolled into 2016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52" marR="2552" marT="2552" marB="0" anchor="b"/>
                </a:tc>
                <a:extLst>
                  <a:ext uri="{0D108BD9-81ED-4DB2-BD59-A6C34878D82A}">
                    <a16:rowId xmlns:a16="http://schemas.microsoft.com/office/drawing/2014/main" val="577630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13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xfrm>
            <a:off x="1524000" y="1"/>
            <a:ext cx="9067800" cy="11065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l"/>
            <a:r>
              <a:rPr lang="en-US" sz="3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2016 Programmatic Assessment Status</a:t>
            </a:r>
            <a:endParaRPr lang="en-US" sz="3200" b="1" i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F3B0E2-11B8-462A-9EFA-F12F8360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92875"/>
            <a:ext cx="75354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A674D5-6DAB-483E-B207-50AE1BBF0935}"/>
              </a:ext>
            </a:extLst>
          </p:cNvPr>
          <p:cNvSpPr/>
          <p:nvPr/>
        </p:nvSpPr>
        <p:spPr>
          <a:xfrm>
            <a:off x="312821" y="1222923"/>
            <a:ext cx="3771711" cy="281051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Complete and Implement Site-Specific Analysis Rulemaking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(Part 61 rulemaking)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--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On Hold </a:t>
            </a:r>
          </a:p>
          <a:p>
            <a:pPr algn="ctr"/>
            <a:r>
              <a:rPr lang="en-US" sz="2000" b="1" u="sng" dirty="0">
                <a:solidFill>
                  <a:schemeClr val="tx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SECY-20-0098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(Awaiting Commission  Direction)</a:t>
            </a:r>
            <a:endParaRPr lang="en-US" sz="2000" b="1" dirty="0">
              <a:solidFill>
                <a:schemeClr val="tx1"/>
              </a:solidFill>
              <a:latin typeface="+mj-lt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1C20CA-8448-458D-8C35-6BD16A8BB2FD}"/>
              </a:ext>
            </a:extLst>
          </p:cNvPr>
          <p:cNvSpPr/>
          <p:nvPr/>
        </p:nvSpPr>
        <p:spPr>
          <a:xfrm>
            <a:off x="4483007" y="2180154"/>
            <a:ext cx="2964539" cy="319932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2. 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Address update to the 10 CFR Part 61 Waste Classification Tables</a:t>
            </a:r>
            <a:endParaRPr lang="en-US" sz="2000" dirty="0">
              <a:solidFill>
                <a:schemeClr val="tx1"/>
              </a:solidFill>
              <a:latin typeface="+mj-lt"/>
              <a:ea typeface="Arial Unicode MS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--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No action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(Awaiting task 1 completion)</a:t>
            </a:r>
            <a:endParaRPr lang="en-US" sz="2000" b="1" dirty="0">
              <a:solidFill>
                <a:schemeClr val="tx1"/>
              </a:solidFill>
              <a:latin typeface="+mj-lt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FFE7B5-05A9-4357-AB0C-A24410207E26}"/>
              </a:ext>
            </a:extLst>
          </p:cNvPr>
          <p:cNvSpPr/>
          <p:nvPr/>
        </p:nvSpPr>
        <p:spPr>
          <a:xfrm>
            <a:off x="8169443" y="2701977"/>
            <a:ext cx="3597442" cy="349755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3.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Prepare a regulatory basis and conduct potential rulemaking for GTCC and transuranic waste disposal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--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Regulatory Basis Completed/ Rulemaking On Hold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See Task 1</a:t>
            </a:r>
            <a:endParaRPr lang="en-US" sz="2000" b="1" dirty="0">
              <a:solidFill>
                <a:schemeClr val="tx1"/>
              </a:solidFill>
              <a:latin typeface="+mj-lt"/>
              <a:ea typeface="Arial Unicode MS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0C8FFE-7843-4D93-9C89-D1B570FFDE31}"/>
              </a:ext>
            </a:extLst>
          </p:cNvPr>
          <p:cNvSpPr txBox="1"/>
          <p:nvPr/>
        </p:nvSpPr>
        <p:spPr>
          <a:xfrm>
            <a:off x="4505637" y="761258"/>
            <a:ext cx="408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 High Priority Tasks</a:t>
            </a:r>
          </a:p>
        </p:txBody>
      </p:sp>
    </p:spTree>
    <p:extLst>
      <p:ext uri="{BB962C8B-B14F-4D97-AF65-F5344CB8AC3E}">
        <p14:creationId xmlns:p14="http://schemas.microsoft.com/office/powerpoint/2010/main" val="19002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xfrm>
            <a:off x="1562100" y="97357"/>
            <a:ext cx="9067800" cy="109673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l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2016 Programmatic Assessment Status</a:t>
            </a:r>
            <a:endParaRPr lang="en-US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F52C24-5B7E-4CD4-9D42-958407BE2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92875"/>
            <a:ext cx="75354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40DFEC-4391-4FCF-97B6-A4FCA5C0362C}"/>
              </a:ext>
            </a:extLst>
          </p:cNvPr>
          <p:cNvSpPr/>
          <p:nvPr/>
        </p:nvSpPr>
        <p:spPr>
          <a:xfrm>
            <a:off x="3525053" y="1987586"/>
            <a:ext cx="3629584" cy="389568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 startAt="5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Finalize internal procedure/  Standard Review Plan for 20.2002 requests to improve alternate disposal process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--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Completed</a:t>
            </a:r>
          </a:p>
          <a:p>
            <a:pPr algn="ctr"/>
            <a:r>
              <a:rPr lang="en-US" dirty="0">
                <a:solidFill>
                  <a:schemeClr val="tx1"/>
                </a:solidFill>
                <a:ea typeface="Arial Unicode MS"/>
                <a:cs typeface="Times New Roman" panose="02020603050405020304" pitchFamily="18" charset="0"/>
              </a:rPr>
              <a:t>(https://www.nrc.gov/waste/llw-disposal/very-llw.html)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395F2F-6820-47F5-B89C-0B34AAB8BEE8}"/>
              </a:ext>
            </a:extLst>
          </p:cNvPr>
          <p:cNvSpPr/>
          <p:nvPr/>
        </p:nvSpPr>
        <p:spPr>
          <a:xfrm>
            <a:off x="204537" y="1371599"/>
            <a:ext cx="3140242" cy="366963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4. Implement the Updated Concentration Averaging and Encapsulation BTP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--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+mj-lt"/>
              </a:rPr>
              <a:t>Completed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Training in March 2016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(https://www.nrc.gov/waste/llw-disposal/llw-pa/llw-btp.html)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57ECAFE-F6AA-4F74-9E12-EB5EE1834E90}"/>
              </a:ext>
            </a:extLst>
          </p:cNvPr>
          <p:cNvSpPr/>
          <p:nvPr/>
        </p:nvSpPr>
        <p:spPr>
          <a:xfrm>
            <a:off x="7413032" y="2272754"/>
            <a:ext cx="4402195" cy="424641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sz="1600" dirty="0">
                <a:solidFill>
                  <a:schemeClr val="tx1"/>
                </a:solidFill>
                <a:highlight>
                  <a:srgbClr val="808000"/>
                </a:highlight>
                <a:latin typeface="+mj-lt"/>
              </a:rPr>
            </a:br>
            <a:r>
              <a:rPr lang="en-US" sz="2000" dirty="0">
                <a:solidFill>
                  <a:schemeClr val="tx1"/>
                </a:solidFill>
                <a:latin typeface="+mj-lt"/>
              </a:rPr>
              <a:t>6.  Update NUREG/BR-0204, Rev. 2 (July 1998), “Instructions for Completing NRC’s Uniform Low-Level Radioactive Waste Manifest” 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--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+mj-lt"/>
              </a:rPr>
              <a:t>Completed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Published NUREG/BR-0204, Rev 3, however, use of Rev 3 has been delayed –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ea typeface="Arial Unicode MS"/>
                <a:cs typeface="Times New Roman" panose="02020603050405020304" pitchFamily="18" charset="0"/>
              </a:rPr>
              <a:t>https://www.nrc.gov/waste/llw-disposal/llw-pa/llw-uwm.html</a:t>
            </a:r>
            <a:endParaRPr lang="en-US" dirty="0">
              <a:solidFill>
                <a:schemeClr val="tx1"/>
              </a:solidFill>
              <a:highlight>
                <a:srgbClr val="808000"/>
              </a:highlight>
              <a:latin typeface="+mj-lt"/>
              <a:ea typeface="Arial Unicode MS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0C8FFE-7843-4D93-9C89-D1B570FFDE31}"/>
              </a:ext>
            </a:extLst>
          </p:cNvPr>
          <p:cNvSpPr txBox="1"/>
          <p:nvPr/>
        </p:nvSpPr>
        <p:spPr>
          <a:xfrm>
            <a:off x="4281794" y="732423"/>
            <a:ext cx="5432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 High Priority Tasks Cont’d</a:t>
            </a:r>
          </a:p>
        </p:txBody>
      </p:sp>
    </p:spTree>
    <p:extLst>
      <p:ext uri="{BB962C8B-B14F-4D97-AF65-F5344CB8AC3E}">
        <p14:creationId xmlns:p14="http://schemas.microsoft.com/office/powerpoint/2010/main" val="2159199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xfrm>
            <a:off x="1678578" y="85892"/>
            <a:ext cx="9067800" cy="125404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l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2016 Programmatic Assessment Status</a:t>
            </a:r>
            <a:endParaRPr lang="en-US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8C57FF-92CC-4B0E-BA2F-93DBC71DA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92875"/>
            <a:ext cx="75354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8F0D5EB-7AFA-4CE3-9B92-78111DC0A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432" y="662241"/>
            <a:ext cx="41328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 Medium Priority Tasks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ECDA4E-5B63-49D9-921E-A9F9E6C555FF}"/>
              </a:ext>
            </a:extLst>
          </p:cNvPr>
          <p:cNvSpPr/>
          <p:nvPr/>
        </p:nvSpPr>
        <p:spPr>
          <a:xfrm>
            <a:off x="1840832" y="1828799"/>
            <a:ext cx="3675066" cy="3048139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 startAt="7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Perform LAW (VLLW) Scoping Study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--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Ongoing</a:t>
            </a:r>
            <a:r>
              <a:rPr lang="en-US" sz="2400" dirty="0">
                <a:solidFill>
                  <a:schemeClr val="tx1"/>
                </a:solidFill>
                <a:highlight>
                  <a:srgbClr val="808000"/>
                </a:highlight>
                <a:latin typeface="+mj-lt"/>
              </a:rPr>
              <a:t>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https://www.nrc.gov/waste/llw-disposal/very-llw.html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88CAFB-F590-447E-8A07-9584A48F4279}"/>
              </a:ext>
            </a:extLst>
          </p:cNvPr>
          <p:cNvSpPr/>
          <p:nvPr/>
        </p:nvSpPr>
        <p:spPr>
          <a:xfrm>
            <a:off x="6462750" y="2293945"/>
            <a:ext cx="3258765" cy="3048139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 startAt="8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Update and consolidate LLW guidance into one NUREG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  <a:ea typeface="Arial Unicode MS"/>
                <a:cs typeface="Times New Roman" panose="02020603050405020304" pitchFamily="18" charset="0"/>
              </a:rPr>
              <a:t>--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  <a:ea typeface="Arial Unicode MS"/>
                <a:cs typeface="Times New Roman" panose="02020603050405020304" pitchFamily="18" charset="0"/>
              </a:rPr>
              <a:t>No Action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48348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xfrm>
            <a:off x="1600200" y="4482"/>
            <a:ext cx="9067800" cy="120412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l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2016 Programmatic Assessment Status</a:t>
            </a:r>
            <a:endParaRPr lang="en-US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BCD33A-5B4D-4952-A567-DECD5158C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92875"/>
            <a:ext cx="75354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8F0D5EB-7AFA-4CE3-9B92-78111DC0A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500" y="682926"/>
            <a:ext cx="34820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2 Low Priority Tasks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A11D33-0E82-4E91-96AF-E32F5E0ECF90}"/>
              </a:ext>
            </a:extLst>
          </p:cNvPr>
          <p:cNvSpPr/>
          <p:nvPr/>
        </p:nvSpPr>
        <p:spPr>
          <a:xfrm>
            <a:off x="1581526" y="1851770"/>
            <a:ext cx="2746304" cy="294063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9. 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Examine the need for guidance on defining when radioactive material becomes LLW</a:t>
            </a:r>
            <a:endParaRPr lang="en-US" sz="2400" dirty="0">
              <a:solidFill>
                <a:schemeClr val="tx1"/>
              </a:solidFill>
              <a:latin typeface="+mj-lt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CCFA5F-DAA6-4A97-8609-0D1A79265984}"/>
              </a:ext>
            </a:extLst>
          </p:cNvPr>
          <p:cNvSpPr/>
          <p:nvPr/>
        </p:nvSpPr>
        <p:spPr>
          <a:xfrm>
            <a:off x="7447937" y="2654162"/>
            <a:ext cx="2605546" cy="254128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10.  Develop and implement the national waste tracking system </a:t>
            </a:r>
            <a:endParaRPr lang="en-US" sz="2400" dirty="0">
              <a:solidFill>
                <a:schemeClr val="tx1"/>
              </a:solidFill>
              <a:latin typeface="+mj-lt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FDFB85-65EC-453B-A4B8-54F26AC7EB9B}"/>
              </a:ext>
            </a:extLst>
          </p:cNvPr>
          <p:cNvSpPr/>
          <p:nvPr/>
        </p:nvSpPr>
        <p:spPr>
          <a:xfrm>
            <a:off x="4499350" y="2950129"/>
            <a:ext cx="2605546" cy="3719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</a:rPr>
              <a:t>No Action</a:t>
            </a:r>
          </a:p>
        </p:txBody>
      </p:sp>
    </p:spTree>
    <p:extLst>
      <p:ext uri="{BB962C8B-B14F-4D97-AF65-F5344CB8AC3E}">
        <p14:creationId xmlns:p14="http://schemas.microsoft.com/office/powerpoint/2010/main" val="243054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A3E2B4-6C64-4736-84A3-53E8892AF95C}"/>
              </a:ext>
            </a:extLst>
          </p:cNvPr>
          <p:cNvSpPr txBox="1">
            <a:spLocks/>
          </p:cNvSpPr>
          <p:nvPr/>
        </p:nvSpPr>
        <p:spPr>
          <a:xfrm>
            <a:off x="777858" y="152803"/>
            <a:ext cx="3802039" cy="2914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 Regulatory Basis for Disposal of GTCC and TRU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6E43E-AEA9-4EE5-B88B-51F20E05CA82}"/>
              </a:ext>
            </a:extLst>
          </p:cNvPr>
          <p:cNvSpPr txBox="1"/>
          <p:nvPr/>
        </p:nvSpPr>
        <p:spPr>
          <a:xfrm>
            <a:off x="452582" y="2540989"/>
            <a:ext cx="5643418" cy="4064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</a:rPr>
              <a:t>Most GTCC waste analyzed potentially suitable for  near-surface disposal provided appropriate controls and site-specific analysis (that may result in differing quantities of GTCC)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</a:rPr>
              <a:t>Agreement States can effectively regulate the majority of GTCC waste 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/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A89F9D-CEAC-4FB5-BB1D-0BEF5FD7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455" y="6422773"/>
            <a:ext cx="753545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8066148-1433-4495-B8C1-8E0427C6F360}"/>
              </a:ext>
            </a:extLst>
          </p:cNvPr>
          <p:cNvSpPr/>
          <p:nvPr/>
        </p:nvSpPr>
        <p:spPr>
          <a:xfrm>
            <a:off x="8391849" y="610888"/>
            <a:ext cx="2998758" cy="3389107"/>
          </a:xfrm>
          <a:prstGeom prst="ellipse">
            <a:avLst/>
          </a:prstGeom>
          <a:solidFill>
            <a:schemeClr val="tx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Comments support near surface disposal of GTCC waste and removal of TRU exclusion in 10 CFR Part 61 definition 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4B26BD-69BC-496F-9C4D-50C6A0CEFAC0}"/>
              </a:ext>
            </a:extLst>
          </p:cNvPr>
          <p:cNvSpPr/>
          <p:nvPr/>
        </p:nvSpPr>
        <p:spPr>
          <a:xfrm>
            <a:off x="5123531" y="152803"/>
            <a:ext cx="3802039" cy="2690903"/>
          </a:xfrm>
          <a:prstGeom prst="ellipse">
            <a:avLst/>
          </a:prstGeom>
          <a:solidFill>
            <a:schemeClr val="tx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Received over 50 individual letters; and over 5,000 form letters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341CCA-C768-4BD7-83F0-35FCE3493734}"/>
              </a:ext>
            </a:extLst>
          </p:cNvPr>
          <p:cNvSpPr/>
          <p:nvPr/>
        </p:nvSpPr>
        <p:spPr>
          <a:xfrm>
            <a:off x="7145867" y="3548846"/>
            <a:ext cx="3009930" cy="2690903"/>
          </a:xfrm>
          <a:prstGeom prst="ellipse">
            <a:avLst/>
          </a:prstGeom>
          <a:solidFill>
            <a:schemeClr val="tx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Draft regulatory basis provides sufficient detail on actions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4ECBEA-DB5B-4637-9106-4F1082FAA2F1}"/>
              </a:ext>
            </a:extLst>
          </p:cNvPr>
          <p:cNvSpPr/>
          <p:nvPr/>
        </p:nvSpPr>
        <p:spPr>
          <a:xfrm>
            <a:off x="6283661" y="2178232"/>
            <a:ext cx="2571812" cy="2247117"/>
          </a:xfrm>
          <a:prstGeom prst="ellipse">
            <a:avLst/>
          </a:prstGeom>
          <a:solidFill>
            <a:schemeClr val="tx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Comments also support disposal in deep geological repository</a:t>
            </a:r>
          </a:p>
        </p:txBody>
      </p:sp>
    </p:spTree>
    <p:extLst>
      <p:ext uri="{BB962C8B-B14F-4D97-AF65-F5344CB8AC3E}">
        <p14:creationId xmlns:p14="http://schemas.microsoft.com/office/powerpoint/2010/main" val="3946039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9baa91c-f4f3-476c-975b-2c0c9a73cf2e">
      <UserInfo>
        <DisplayName>Dembek, Stephen</DisplayName>
        <AccountId>40</AccountId>
        <AccountType/>
      </UserInfo>
      <UserInfo>
        <DisplayName>Yadav, Priya</DisplayName>
        <AccountId>24</AccountId>
        <AccountType/>
      </UserInfo>
      <UserInfo>
        <DisplayName>Holahan, Trish</DisplayName>
        <AccountId>101</AccountId>
        <AccountType/>
      </UserInfo>
      <UserInfo>
        <DisplayName>Rivera-Varona, Aida</DisplayName>
        <AccountId>236</AccountId>
        <AccountType/>
      </UserInfo>
      <UserInfo>
        <DisplayName>Wong, Melanie</DisplayName>
        <AccountId>33</AccountId>
        <AccountType/>
      </UserInfo>
      <UserInfo>
        <DisplayName>Abu-Eid, Boby</DisplayName>
        <AccountId>89</AccountId>
        <AccountType/>
      </UserInfo>
      <UserInfo>
        <DisplayName>Watson, Bruce</DisplayName>
        <AccountId>94</AccountId>
        <AccountType/>
      </UserInfo>
      <UserInfo>
        <DisplayName>Von Till, Bill</DisplayName>
        <AccountId>113</AccountId>
        <AccountType/>
      </UserInfo>
      <UserInfo>
        <DisplayName>McKenney, Chris</DisplayName>
        <AccountId>50</AccountId>
        <AccountType/>
      </UserInfo>
      <UserInfo>
        <DisplayName>Koenick, Stephen</DisplayName>
        <AccountId>67</AccountId>
        <AccountType/>
      </UserInfo>
    </SharedWithUsers>
    <_dlc_DocId xmlns="c9baa91c-f4f3-476c-975b-2c0c9a73cf2e">DV57ZVSVHYWR-1284127831-201</_dlc_DocId>
    <_dlc_DocIdUrl xmlns="c9baa91c-f4f3-476c-975b-2c0c9a73cf2e">
      <Url>https://usnrc.sharepoint.com/teams/NMSS-Low-Level-Waste-Branch/_layouts/15/DocIdRedir.aspx?ID=DV57ZVSVHYWR-1284127831-201</Url>
      <Description>DV57ZVSVHYWR-1284127831-201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202D86AF6BA84797CD5074443C585B" ma:contentTypeVersion="43" ma:contentTypeDescription="Create a new document." ma:contentTypeScope="" ma:versionID="ec6d6b85ec61c62ba8c07200161c0953">
  <xsd:schema xmlns:xsd="http://www.w3.org/2001/XMLSchema" xmlns:xs="http://www.w3.org/2001/XMLSchema" xmlns:p="http://schemas.microsoft.com/office/2006/metadata/properties" xmlns:ns2="c9baa91c-f4f3-476c-975b-2c0c9a73cf2e" xmlns:ns3="b4e0406c-e30d-42d1-bbfd-0f8e74ffc272" targetNamespace="http://schemas.microsoft.com/office/2006/metadata/properties" ma:root="true" ma:fieldsID="8c684220c6a93f0ccac0dc8d15649472" ns2:_="" ns3:_="">
    <xsd:import namespace="c9baa91c-f4f3-476c-975b-2c0c9a73cf2e"/>
    <xsd:import namespace="b4e0406c-e30d-42d1-bbfd-0f8e74ffc27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baa91c-f4f3-476c-975b-2c0c9a73cf2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0406c-e30d-42d1-bbfd-0f8e74ffc2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AF633F-97D7-40B5-A9E1-99BB2E673C6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8D7FA43-AC96-4BF6-972F-97979C3611A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4e0406c-e30d-42d1-bbfd-0f8e74ffc272"/>
    <ds:schemaRef ds:uri="c9baa91c-f4f3-476c-975b-2c0c9a73cf2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2FFDF0E-1B2D-4B29-B25F-999487531D9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2EEE57E-5159-48F9-909F-79F240F83C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baa91c-f4f3-476c-975b-2c0c9a73cf2e"/>
    <ds:schemaRef ds:uri="b4e0406c-e30d-42d1-bbfd-0f8e74ffc2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1490</Words>
  <Application>Microsoft Macintosh PowerPoint</Application>
  <PresentationFormat>Widescreen</PresentationFormat>
  <Paragraphs>266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 Unicode MS</vt:lpstr>
      <vt:lpstr>Arial</vt:lpstr>
      <vt:lpstr>Arial Black</vt:lpstr>
      <vt:lpstr>Bookman Old Style</vt:lpstr>
      <vt:lpstr>Calibri</vt:lpstr>
      <vt:lpstr>Century Gothic</vt:lpstr>
      <vt:lpstr>Rockwell</vt:lpstr>
      <vt:lpstr>Times New Roman</vt:lpstr>
      <vt:lpstr>Wingdings</vt:lpstr>
      <vt:lpstr>Wingdings 3</vt:lpstr>
      <vt:lpstr>Damask</vt:lpstr>
      <vt:lpstr>NRC Update </vt:lpstr>
      <vt:lpstr>PowerPoint Presentation</vt:lpstr>
      <vt:lpstr>PowerPoint Presentation</vt:lpstr>
      <vt:lpstr>Walk Down Memory Lane – 2007 Strategic Assessment</vt:lpstr>
      <vt:lpstr>2016 Programmatic Assessment Status</vt:lpstr>
      <vt:lpstr>2016 Programmatic Assessment Status</vt:lpstr>
      <vt:lpstr>2016 Programmatic Assessment Status</vt:lpstr>
      <vt:lpstr>2016 Programmatic Assessment 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Reactor Decommissioning References</vt:lpstr>
      <vt:lpstr>  ?    ?   ?   ?  Questions   ?    ?   ?  ?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NRC Update </dc:title>
  <dc:creator>Wong, Melanie</dc:creator>
  <cp:lastModifiedBy>Lori Beagles</cp:lastModifiedBy>
  <cp:revision>1</cp:revision>
  <dcterms:created xsi:type="dcterms:W3CDTF">2021-03-25T23:19:51Z</dcterms:created>
  <dcterms:modified xsi:type="dcterms:W3CDTF">2021-04-05T14:16:58Z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0x01010057202D86AF6BA84797CD5074443C585B</vt:lpwstr>
  </property>
</Properties>
</file>