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699" r:id="rId3"/>
  </p:sldMasterIdLst>
  <p:notesMasterIdLst>
    <p:notesMasterId r:id="rId11"/>
  </p:notesMasterIdLst>
  <p:sldIdLst>
    <p:sldId id="477" r:id="rId4"/>
    <p:sldId id="482" r:id="rId5"/>
    <p:sldId id="746" r:id="rId6"/>
    <p:sldId id="748" r:id="rId7"/>
    <p:sldId id="747" r:id="rId8"/>
    <p:sldId id="424" r:id="rId9"/>
    <p:sldId id="473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Feeler" initials="JF" lastIdx="2" clrIdx="0"/>
  <p:cmAuthor id="1" name="Jeff Feeler" initials="" lastIdx="1" clrIdx="1"/>
  <p:cmAuthor id="2" name="Eric Gerratt" initials="EG" lastIdx="6" clrIdx="2"/>
  <p:cmAuthor id="3" name="Alison Ziegler" initials="AZ" lastIdx="2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E8"/>
    <a:srgbClr val="D5DECD"/>
    <a:srgbClr val="CACACA"/>
    <a:srgbClr val="FFFFFF"/>
    <a:srgbClr val="517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0C6F6-03D0-437E-B7B2-0C1286E3E85F}" v="2" dt="2020-10-05T20:28:1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444" autoAdjust="0"/>
  </p:normalViewPr>
  <p:slideViewPr>
    <p:cSldViewPr snapToGrid="0">
      <p:cViewPr varScale="1">
        <p:scale>
          <a:sx n="121" d="100"/>
          <a:sy n="121" d="100"/>
        </p:scale>
        <p:origin x="2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3408"/>
          </a:xfrm>
          <a:prstGeom prst="rect">
            <a:avLst/>
          </a:prstGeom>
        </p:spPr>
        <p:txBody>
          <a:bodyPr vert="horz" lIns="91670" tIns="45835" rIns="91670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3"/>
            <a:ext cx="3037840" cy="463408"/>
          </a:xfrm>
          <a:prstGeom prst="rect">
            <a:avLst/>
          </a:prstGeom>
        </p:spPr>
        <p:txBody>
          <a:bodyPr vert="horz" lIns="91670" tIns="45835" rIns="91670" bIns="45835" rtlCol="0"/>
          <a:lstStyle>
            <a:lvl1pPr algn="r">
              <a:defRPr sz="1200"/>
            </a:lvl1pPr>
          </a:lstStyle>
          <a:p>
            <a:fld id="{42C1B573-9746-49BF-B393-507FC27834DD}" type="datetimeFigureOut">
              <a:rPr lang="en-US" smtClean="0"/>
              <a:t>10/9/20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0" tIns="45835" rIns="91670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1670" tIns="45835" rIns="91670" bIns="458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3"/>
            <a:ext cx="3037840" cy="463407"/>
          </a:xfrm>
          <a:prstGeom prst="rect">
            <a:avLst/>
          </a:prstGeom>
        </p:spPr>
        <p:txBody>
          <a:bodyPr vert="horz" lIns="91670" tIns="45835" rIns="91670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772673"/>
            <a:ext cx="3037840" cy="463407"/>
          </a:xfrm>
          <a:prstGeom prst="rect">
            <a:avLst/>
          </a:prstGeom>
        </p:spPr>
        <p:txBody>
          <a:bodyPr vert="horz" lIns="91670" tIns="45835" rIns="91670" bIns="45835" rtlCol="0" anchor="b"/>
          <a:lstStyle>
            <a:lvl1pPr algn="r">
              <a:defRPr sz="1200"/>
            </a:lvl1pPr>
          </a:lstStyle>
          <a:p>
            <a:fld id="{D786AE47-37E3-4FA3-B211-83B6BA753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Times" pitchFamily="18" charset="0"/>
              </a:defRPr>
            </a:lvl1pPr>
            <a:lvl2pPr marL="748460" indent="-287869">
              <a:defRPr sz="2400" b="1" i="1">
                <a:solidFill>
                  <a:schemeClr val="tx1"/>
                </a:solidFill>
                <a:latin typeface="Times" pitchFamily="18" charset="0"/>
              </a:defRPr>
            </a:lvl2pPr>
            <a:lvl3pPr marL="1151476" indent="-230296">
              <a:defRPr sz="2400" b="1" i="1">
                <a:solidFill>
                  <a:schemeClr val="tx1"/>
                </a:solidFill>
                <a:latin typeface="Times" pitchFamily="18" charset="0"/>
              </a:defRPr>
            </a:lvl3pPr>
            <a:lvl4pPr marL="1612067" indent="-230296">
              <a:defRPr sz="2400" b="1" i="1">
                <a:solidFill>
                  <a:schemeClr val="tx1"/>
                </a:solidFill>
                <a:latin typeface="Times" pitchFamily="18" charset="0"/>
              </a:defRPr>
            </a:lvl4pPr>
            <a:lvl5pPr marL="2072657" indent="-230296">
              <a:defRPr sz="2400" b="1" i="1">
                <a:solidFill>
                  <a:schemeClr val="tx1"/>
                </a:solidFill>
                <a:latin typeface="Times" pitchFamily="18" charset="0"/>
              </a:defRPr>
            </a:lvl5pPr>
            <a:lvl6pPr marL="2533249" indent="-230296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pitchFamily="18" charset="0"/>
              </a:defRPr>
            </a:lvl6pPr>
            <a:lvl7pPr marL="2993840" indent="-230296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pitchFamily="18" charset="0"/>
              </a:defRPr>
            </a:lvl7pPr>
            <a:lvl8pPr marL="3454430" indent="-230296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pitchFamily="18" charset="0"/>
              </a:defRPr>
            </a:lvl8pPr>
            <a:lvl9pPr marL="3915021" indent="-230296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D465FC-104A-4092-AC3E-05EDA517A774}" type="slidenum">
              <a:rPr lang="en-US" altLang="en-US" sz="1200" b="0" i="0">
                <a:latin typeface="Times New Roman" pitchFamily="18" charset="0"/>
              </a:rPr>
              <a:pPr/>
              <a:t>1</a:t>
            </a:fld>
            <a:endParaRPr lang="en-US" altLang="en-US" sz="1200" b="0" i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6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382D-1809-CD4E-96C6-8B1EDF1E1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382D-1809-CD4E-96C6-8B1EDF1E1C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1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382D-1809-CD4E-96C6-8B1EDF1E1C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382D-1809-CD4E-96C6-8B1EDF1E1C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2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o/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7820" y="3874055"/>
            <a:ext cx="7007897" cy="914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6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596663"/>
            <a:ext cx="9745133" cy="752907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19201" y="1503139"/>
            <a:ext cx="4738255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1219201" y="3683001"/>
            <a:ext cx="4738255" cy="238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234546" y="1505858"/>
            <a:ext cx="4729788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234546" y="3683001"/>
            <a:ext cx="4729788" cy="2392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0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quadrant with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596663"/>
            <a:ext cx="9745133" cy="752907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1" y="1503139"/>
            <a:ext cx="4738255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19201" y="3683001"/>
            <a:ext cx="4738255" cy="238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34546" y="1505858"/>
            <a:ext cx="4729788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34546" y="3683001"/>
            <a:ext cx="4729788" cy="2392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19200" y="3562265"/>
            <a:ext cx="974513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71809" y="1505859"/>
            <a:ext cx="0" cy="46060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2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596663"/>
            <a:ext cx="9745133" cy="752907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1" y="1503139"/>
            <a:ext cx="4738255" cy="4569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34546" y="1505858"/>
            <a:ext cx="4729788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34546" y="3683001"/>
            <a:ext cx="4729788" cy="2392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1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596663"/>
            <a:ext cx="9745133" cy="752907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1" y="1503139"/>
            <a:ext cx="4738255" cy="1953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219201" y="3683001"/>
            <a:ext cx="4738255" cy="238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34546" y="1505857"/>
            <a:ext cx="4729788" cy="4567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0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o/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4578" y="3824816"/>
            <a:ext cx="10137423" cy="715434"/>
          </a:xfrm>
          <a:prstGeom prst="rect">
            <a:avLst/>
          </a:prstGeom>
          <a:solidFill>
            <a:srgbClr val="A5A6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8667" cy="5689600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7820" y="3874055"/>
            <a:ext cx="7007897" cy="914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US-Ecology_Logo-Vert_4cp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10" y="1702155"/>
            <a:ext cx="5217461" cy="18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1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7" y="35669"/>
            <a:ext cx="12234333" cy="690211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9200" y="646546"/>
            <a:ext cx="9745133" cy="5163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rgbClr val="A5A6A5"/>
                </a:solidFill>
              </a:rPr>
              <a:pPr/>
              <a:t>‹#›</a:t>
            </a:fld>
            <a:endParaRPr lang="en-US" sz="100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Blue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-Ecology_Logo-Vert_4cp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44" y="1670972"/>
            <a:ext cx="6539747" cy="2378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0648" y="4130832"/>
            <a:ext cx="838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1657" y="1680526"/>
            <a:ext cx="6968233" cy="2408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9352" y="4112160"/>
            <a:ext cx="8453296" cy="7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GrayLog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-Ecology_Logo-Vert_4cp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44" y="1670972"/>
            <a:ext cx="6539747" cy="2378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9352" y="4128770"/>
            <a:ext cx="8453296" cy="7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-Ecology_Logo-Vert_4cp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44" y="1670972"/>
            <a:ext cx="6539747" cy="2378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9352" y="4128770"/>
            <a:ext cx="8453296" cy="7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33" y="84494"/>
            <a:ext cx="6331079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6" y="1617110"/>
            <a:ext cx="10972800" cy="3824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30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33" y="84494"/>
            <a:ext cx="633107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6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7821" y="3874055"/>
            <a:ext cx="7007897" cy="914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972244" y="1836452"/>
            <a:ext cx="6053475" cy="1840813"/>
          </a:xfrm>
          <a:prstGeom prst="rect">
            <a:avLst/>
          </a:prstGeom>
        </p:spPr>
        <p:txBody>
          <a:bodyPr vert="horz" anchor="b"/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3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4578" y="3824816"/>
            <a:ext cx="10137423" cy="715434"/>
          </a:xfrm>
          <a:prstGeom prst="rect">
            <a:avLst/>
          </a:prstGeom>
          <a:solidFill>
            <a:srgbClr val="A5A6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18667" cy="5689600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7820" y="3874055"/>
            <a:ext cx="7007897" cy="914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972243" y="1836450"/>
            <a:ext cx="6053475" cy="1840813"/>
          </a:xfrm>
          <a:prstGeom prst="rect">
            <a:avLst/>
          </a:prstGeom>
        </p:spPr>
        <p:txBody>
          <a:bodyPr vert="horz" anchor="b"/>
          <a:lstStyle>
            <a:lvl1pPr algn="r"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1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219200" y="1340302"/>
            <a:ext cx="9745133" cy="803853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1219200" y="2286001"/>
            <a:ext cx="9745133" cy="377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9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4582955"/>
            <a:ext cx="9745133" cy="15621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9200" y="1270000"/>
            <a:ext cx="9745133" cy="487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1340302"/>
            <a:ext cx="9745133" cy="803853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253831" y="2286001"/>
            <a:ext cx="4710503" cy="377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1219200" y="2286001"/>
            <a:ext cx="4707829" cy="377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" y="0"/>
            <a:ext cx="4165600" cy="27813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6253831" y="1505858"/>
            <a:ext cx="4710503" cy="4553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219200" y="1505858"/>
            <a:ext cx="4707829" cy="4553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143000" indent="-228600">
              <a:buFont typeface="Arial"/>
              <a:buChar char="•"/>
              <a:defRPr sz="18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204690" y="6485276"/>
            <a:ext cx="4456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979007-7109-4002-8E1D-0231398D570D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HIA Digital\Desktop\USEco_PPT_footerb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86" y="6544692"/>
            <a:ext cx="4705351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6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r" defTabSz="342900" rtl="0" eaLnBrk="1" latinLnBrk="0" hangingPunct="1">
        <a:spcBef>
          <a:spcPct val="0"/>
        </a:spcBef>
        <a:buNone/>
        <a:defRPr sz="28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co_PPT_footerbi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93" y="6482044"/>
            <a:ext cx="4576064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09" r:id="rId10"/>
    <p:sldLayoutId id="2147483711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m.Curtin@USEcology.com" TargetMode="External"/><Relationship Id="rId2" Type="http://schemas.openxmlformats.org/officeDocument/2006/relationships/hyperlink" Target="mailto:Chad.Hyslop@USEcology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33026" y="3810000"/>
            <a:ext cx="59349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000" dirty="0"/>
              <a:t>Proposed Interpretive Rule for VLLW</a:t>
            </a:r>
            <a:endParaRPr lang="en-US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412077" y="4640506"/>
            <a:ext cx="5255923" cy="158784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</a:rPr>
              <a:t>LLW Forum Fall Meeting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Joseph J. Weismann, CHP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VP, Radiological Programs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(208) 319-1634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October 14, 2020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02597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70" y="206467"/>
            <a:ext cx="11531855" cy="803853"/>
          </a:xfrm>
        </p:spPr>
        <p:txBody>
          <a:bodyPr vert="horz"/>
          <a:lstStyle/>
          <a:p>
            <a:pPr marL="230188" algn="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AC5943C-0A68-46E0-B6DC-D19988EB9F68}"/>
              </a:ext>
            </a:extLst>
          </p:cNvPr>
          <p:cNvSpPr txBox="1">
            <a:spLocks/>
          </p:cNvSpPr>
          <p:nvPr/>
        </p:nvSpPr>
        <p:spPr>
          <a:xfrm>
            <a:off x="725528" y="1389669"/>
            <a:ext cx="11179117" cy="47554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USE is pleased that NRC is considering innovative approaches to improve access to appropriate disposal of VLLW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Current approach (§20.2002) has helped provide safe and secure non-licensed disposal capacity for large quantities of VLLW at RCRA Sub-C facilities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However, §20.2002 approvals are time-intensive and unnecessarily redundant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VLLW solution via the §20.2001 IR could improve access and availability to appropriate alternate disposal facilities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There is much confusion within the public about the intent of the IR, how it would work, and where the waste could/should go </a:t>
            </a:r>
          </a:p>
        </p:txBody>
      </p:sp>
    </p:spTree>
    <p:extLst>
      <p:ext uri="{BB962C8B-B14F-4D97-AF65-F5344CB8AC3E}">
        <p14:creationId xmlns:p14="http://schemas.microsoft.com/office/powerpoint/2010/main" val="369829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70" y="206467"/>
            <a:ext cx="11531855" cy="803853"/>
          </a:xfrm>
        </p:spPr>
        <p:txBody>
          <a:bodyPr vert="horz"/>
          <a:lstStyle/>
          <a:p>
            <a:pPr marL="230188" algn="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20.2001 Interpretive Rule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AC5943C-0A68-46E0-B6DC-D19988EB9F68}"/>
              </a:ext>
            </a:extLst>
          </p:cNvPr>
          <p:cNvSpPr txBox="1">
            <a:spLocks/>
          </p:cNvSpPr>
          <p:nvPr/>
        </p:nvSpPr>
        <p:spPr>
          <a:xfrm>
            <a:off x="685911" y="1210964"/>
            <a:ext cx="11179117" cy="50978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From NRC FRN: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“Interpretation expands "authorized recipient" to entities specifically exempted, in addition to the current interpretation of licensed persons or facilities.”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“Licensees could transfer licensed material to a non-10 CFR Part 61 disposal facility that holds an appropriate authorization.”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“Licensees must verify that the exemption holder is authorized to receive the  licensed material for disposal.”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“This interpretive rule would only apply to persons who hold specific exemptions from the licensing requirements of the Atomic Energy Act and the regulations in Parts 30, 40, or 70.”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“…the § 20.2002 process remains an available disposal method, and the NRC will continue to review § 20.2002 disposal requests on a case-by-case basis…for disposal facilities under NRC jurisdiction, as appropriate.”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i="1" dirty="0"/>
              <a:t>“The NRC would consider approval of such an exemption if the cumulative dose were to be maintained below 25 millirem per year.”</a:t>
            </a:r>
          </a:p>
        </p:txBody>
      </p:sp>
    </p:spTree>
    <p:extLst>
      <p:ext uri="{BB962C8B-B14F-4D97-AF65-F5344CB8AC3E}">
        <p14:creationId xmlns:p14="http://schemas.microsoft.com/office/powerpoint/2010/main" val="325143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70" y="206467"/>
            <a:ext cx="11531855" cy="803853"/>
          </a:xfrm>
        </p:spPr>
        <p:txBody>
          <a:bodyPr vert="horz"/>
          <a:lstStyle/>
          <a:p>
            <a:pPr marL="230188" algn="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20.2001 Interpretive Rule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AC5943C-0A68-46E0-B6DC-D19988EB9F68}"/>
              </a:ext>
            </a:extLst>
          </p:cNvPr>
          <p:cNvSpPr txBox="1">
            <a:spLocks/>
          </p:cNvSpPr>
          <p:nvPr/>
        </p:nvSpPr>
        <p:spPr>
          <a:xfrm>
            <a:off x="685911" y="1210964"/>
            <a:ext cx="11179117" cy="50978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Our View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“Authorized Recipient” interpretation is a clean, workable solution that could eliminate the need for a larger VLLW Rulemaking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25 mrem/</a:t>
            </a:r>
            <a:r>
              <a:rPr lang="en-US" dirty="0" err="1"/>
              <a:t>yr</a:t>
            </a:r>
            <a:r>
              <a:rPr lang="en-US" dirty="0"/>
              <a:t> dose limit is appropriate</a:t>
            </a:r>
          </a:p>
          <a:p>
            <a:pPr marL="1485900" lvl="2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One-quarter of ‘Member of the Public’ limit in §20.1301</a:t>
            </a:r>
          </a:p>
          <a:p>
            <a:pPr marL="1485900" lvl="2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Consistent with LTR dose limit in §20.1403</a:t>
            </a:r>
          </a:p>
          <a:p>
            <a:pPr marL="1485900" lvl="2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Consistent with </a:t>
            </a:r>
            <a:r>
              <a:rPr lang="en-US" u="sng" dirty="0"/>
              <a:t>intent of §20.2002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Non-licensed disposal facility can accept multiple projects per year that are each “less than a few millirem”</a:t>
            </a:r>
            <a:endParaRPr lang="en-US" dirty="0"/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Need clarification over applicability to General Exemptions in Parts 30 and 40 (besides §30.14 or §30.18) that have been successfully used for non-licensed disposal previously</a:t>
            </a:r>
          </a:p>
          <a:p>
            <a:pPr marL="1085850" lvl="1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dirty="0"/>
              <a:t>Onus is on NRC to clearly delineate how the application, review and approval process will work.</a:t>
            </a:r>
          </a:p>
        </p:txBody>
      </p:sp>
    </p:spTree>
    <p:extLst>
      <p:ext uri="{BB962C8B-B14F-4D97-AF65-F5344CB8AC3E}">
        <p14:creationId xmlns:p14="http://schemas.microsoft.com/office/powerpoint/2010/main" val="364624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70" y="206467"/>
            <a:ext cx="11531855" cy="803853"/>
          </a:xfrm>
        </p:spPr>
        <p:txBody>
          <a:bodyPr vert="horz"/>
          <a:lstStyle/>
          <a:p>
            <a:pPr marL="230188" algn="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AC5943C-0A68-46E0-B6DC-D19988EB9F68}"/>
              </a:ext>
            </a:extLst>
          </p:cNvPr>
          <p:cNvSpPr txBox="1">
            <a:spLocks/>
          </p:cNvSpPr>
          <p:nvPr/>
        </p:nvSpPr>
        <p:spPr>
          <a:xfrm>
            <a:off x="691662" y="1412247"/>
            <a:ext cx="11179117" cy="47554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USE endorses proposed §20.2001 IR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NRC must clearly explain the evaluation process and all criteria and requirements for an applicant to be approved as a “VLLW Authorized Recipient”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This is needed to dispel misconceptions about intent of the IR and which facilities would likely qualify (and those that </a:t>
            </a:r>
            <a:r>
              <a:rPr lang="en-US" sz="2400" i="1" dirty="0"/>
              <a:t>would not</a:t>
            </a:r>
            <a:r>
              <a:rPr lang="en-US" sz="2400" dirty="0"/>
              <a:t>).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NRC should release Implementing Guidance as soon as possible (pending IR approval).</a:t>
            </a:r>
          </a:p>
          <a:p>
            <a:pPr marL="342900" indent="-342900">
              <a:buClr>
                <a:srgbClr val="517120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4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8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886" y="304308"/>
            <a:ext cx="7308850" cy="803853"/>
          </a:xfrm>
        </p:spPr>
        <p:txBody>
          <a:bodyPr vert="horz"/>
          <a:lstStyle/>
          <a:p>
            <a:pPr marL="230188" algn="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6624348" y="1912286"/>
            <a:ext cx="5179634" cy="4355945"/>
          </a:xfrm>
        </p:spPr>
        <p:txBody>
          <a:bodyPr/>
          <a:lstStyle/>
          <a:p>
            <a:r>
              <a:rPr lang="en-US" dirty="0"/>
              <a:t>Chad Hyslop</a:t>
            </a:r>
          </a:p>
          <a:p>
            <a:r>
              <a:rPr lang="en-US" dirty="0"/>
              <a:t>Director of Sales – Western Region</a:t>
            </a:r>
          </a:p>
          <a:p>
            <a:r>
              <a:rPr lang="en-US" dirty="0"/>
              <a:t>(208) 319-1604</a:t>
            </a:r>
          </a:p>
          <a:p>
            <a:r>
              <a:rPr lang="en-US" dirty="0">
                <a:hlinkClick r:id="rId2"/>
              </a:rPr>
              <a:t>Chad.Hyslop@USEcology.com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Tim Curtin</a:t>
            </a:r>
          </a:p>
          <a:p>
            <a:r>
              <a:rPr lang="en-US" dirty="0"/>
              <a:t>Director of Sales - Eastern Region</a:t>
            </a:r>
          </a:p>
          <a:p>
            <a:r>
              <a:rPr lang="en-US" dirty="0"/>
              <a:t>(973) 694-7525</a:t>
            </a:r>
          </a:p>
          <a:p>
            <a:r>
              <a:rPr lang="en-US" dirty="0">
                <a:hlinkClick r:id="rId3"/>
              </a:rPr>
              <a:t>Tim.Curtin@USEcology.com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4F8C9-6F63-4449-99CE-5FEFAEAFD344}"/>
              </a:ext>
            </a:extLst>
          </p:cNvPr>
          <p:cNvSpPr txBox="1">
            <a:spLocks/>
          </p:cNvSpPr>
          <p:nvPr/>
        </p:nvSpPr>
        <p:spPr>
          <a:xfrm>
            <a:off x="1249255" y="1912286"/>
            <a:ext cx="4736875" cy="421206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Joe Weismann, CHP</a:t>
            </a:r>
          </a:p>
          <a:p>
            <a:r>
              <a:rPr lang="en-US" dirty="0"/>
              <a:t>VP, Radiological Programs</a:t>
            </a:r>
          </a:p>
          <a:p>
            <a:r>
              <a:rPr lang="en-US" dirty="0"/>
              <a:t>(208) 319-1634</a:t>
            </a:r>
          </a:p>
          <a:p>
            <a:r>
              <a:rPr lang="en-US" dirty="0">
                <a:hlinkClick r:id="rId2"/>
              </a:rPr>
              <a:t>Joe. Weismann@USEcology.com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Sherry </a:t>
            </a:r>
            <a:r>
              <a:rPr lang="en-US" dirty="0" err="1"/>
              <a:t>Frenette</a:t>
            </a:r>
            <a:endParaRPr lang="en-US" dirty="0"/>
          </a:p>
          <a:p>
            <a:r>
              <a:rPr lang="en-US" dirty="0"/>
              <a:t>Director, Rad Waste Operations</a:t>
            </a:r>
          </a:p>
          <a:p>
            <a:r>
              <a:rPr lang="en-US" dirty="0"/>
              <a:t>(702) 912-7925</a:t>
            </a:r>
          </a:p>
          <a:p>
            <a:r>
              <a:rPr lang="en-US" dirty="0">
                <a:hlinkClick r:id="rId2"/>
              </a:rPr>
              <a:t>Sherry.Frenette@USEcology.com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50257"/>
      </p:ext>
    </p:extLst>
  </p:cSld>
  <p:clrMapOvr>
    <a:masterClrMapping/>
  </p:clrMapOvr>
</p:sld>
</file>

<file path=ppt/theme/theme1.xml><?xml version="1.0" encoding="utf-8"?>
<a:theme xmlns:a="http://schemas.openxmlformats.org/drawingml/2006/main" name="USE Theme 2015">
  <a:themeElements>
    <a:clrScheme name="US Ecology Theme Colors">
      <a:dk1>
        <a:sysClr val="windowText" lastClr="000000"/>
      </a:dk1>
      <a:lt1>
        <a:sysClr val="window" lastClr="FFFFFF"/>
      </a:lt1>
      <a:dk2>
        <a:srgbClr val="163359"/>
      </a:dk2>
      <a:lt2>
        <a:srgbClr val="A5A6A5"/>
      </a:lt2>
      <a:accent1>
        <a:srgbClr val="719B30"/>
      </a:accent1>
      <a:accent2>
        <a:srgbClr val="C0C1BF"/>
      </a:accent2>
      <a:accent3>
        <a:srgbClr val="A5A6A5"/>
      </a:accent3>
      <a:accent4>
        <a:srgbClr val="8D8E8D"/>
      </a:accent4>
      <a:accent5>
        <a:srgbClr val="777877"/>
      </a:accent5>
      <a:accent6>
        <a:srgbClr val="163359"/>
      </a:accent6>
      <a:hlink>
        <a:srgbClr val="719B30"/>
      </a:hlink>
      <a:folHlink>
        <a:srgbClr val="A5A6A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E Theme 2015" id="{BAF9EA2A-8854-44EE-9498-C3E5DBF85E21}" vid="{4BAFABB2-9459-4CFB-B31C-3F1CF7421D5E}"/>
    </a:ext>
  </a:extLst>
</a:theme>
</file>

<file path=ppt/theme/theme2.xml><?xml version="1.0" encoding="utf-8"?>
<a:theme xmlns:a="http://schemas.openxmlformats.org/drawingml/2006/main" name="1_18580 US_Ecology_PPT_template_v2_B">
  <a:themeElements>
    <a:clrScheme name="US Ecology Theme Colors">
      <a:dk1>
        <a:sysClr val="windowText" lastClr="000000"/>
      </a:dk1>
      <a:lt1>
        <a:sysClr val="window" lastClr="FFFFFF"/>
      </a:lt1>
      <a:dk2>
        <a:srgbClr val="163359"/>
      </a:dk2>
      <a:lt2>
        <a:srgbClr val="A5A6A5"/>
      </a:lt2>
      <a:accent1>
        <a:srgbClr val="719B30"/>
      </a:accent1>
      <a:accent2>
        <a:srgbClr val="C0C1BF"/>
      </a:accent2>
      <a:accent3>
        <a:srgbClr val="A5A6A5"/>
      </a:accent3>
      <a:accent4>
        <a:srgbClr val="8D8E8D"/>
      </a:accent4>
      <a:accent5>
        <a:srgbClr val="777877"/>
      </a:accent5>
      <a:accent6>
        <a:srgbClr val="163359"/>
      </a:accent6>
      <a:hlink>
        <a:srgbClr val="719B30"/>
      </a:hlink>
      <a:folHlink>
        <a:srgbClr val="A5A6A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S Ecology Theme Colors">
      <a:dk1>
        <a:sysClr val="windowText" lastClr="000000"/>
      </a:dk1>
      <a:lt1>
        <a:sysClr val="window" lastClr="FFFFFF"/>
      </a:lt1>
      <a:dk2>
        <a:srgbClr val="163359"/>
      </a:dk2>
      <a:lt2>
        <a:srgbClr val="A5A6A5"/>
      </a:lt2>
      <a:accent1>
        <a:srgbClr val="719B30"/>
      </a:accent1>
      <a:accent2>
        <a:srgbClr val="C0C1BF"/>
      </a:accent2>
      <a:accent3>
        <a:srgbClr val="A5A6A5"/>
      </a:accent3>
      <a:accent4>
        <a:srgbClr val="8D8E8D"/>
      </a:accent4>
      <a:accent5>
        <a:srgbClr val="777877"/>
      </a:accent5>
      <a:accent6>
        <a:srgbClr val="163359"/>
      </a:accent6>
      <a:hlink>
        <a:srgbClr val="719B30"/>
      </a:hlink>
      <a:folHlink>
        <a:srgbClr val="A5A6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 Theme 2015</Template>
  <TotalTime>23842</TotalTime>
  <Words>565</Words>
  <Application>Microsoft Macintosh PowerPoint</Application>
  <PresentationFormat>Widescreen</PresentationFormat>
  <Paragraphs>59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USE Theme 2015</vt:lpstr>
      <vt:lpstr>1_18580 US_Ecology_PPT_template_v2_B</vt:lpstr>
      <vt:lpstr>2_Custom Design</vt:lpstr>
      <vt:lpstr>PowerPoint Presentation</vt:lpstr>
      <vt:lpstr>Introduction</vt:lpstr>
      <vt:lpstr>20.2001 Interpretive Rule</vt:lpstr>
      <vt:lpstr>20.2001 Interpretive Rule</vt:lpstr>
      <vt:lpstr>Final Thoughts</vt:lpstr>
      <vt:lpstr>PowerPoint Presentation</vt:lpstr>
      <vt:lpstr>Contacts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2014</dc:title>
  <dc:creator>Joseph J. Weismann CHP;P</dc:creator>
  <cp:lastModifiedBy>Lori Beagles</cp:lastModifiedBy>
  <cp:revision>570</cp:revision>
  <cp:lastPrinted>2015-11-18T21:29:15Z</cp:lastPrinted>
  <dcterms:created xsi:type="dcterms:W3CDTF">2015-01-07T16:48:30Z</dcterms:created>
  <dcterms:modified xsi:type="dcterms:W3CDTF">2020-10-09T17:50:15Z</dcterms:modified>
</cp:coreProperties>
</file>