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4"/>
  </p:notesMasterIdLst>
  <p:sldIdLst>
    <p:sldId id="256" r:id="rId5"/>
    <p:sldId id="257" r:id="rId6"/>
    <p:sldId id="275" r:id="rId7"/>
    <p:sldId id="258" r:id="rId8"/>
    <p:sldId id="259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444"/>
  </p:normalViewPr>
  <p:slideViewPr>
    <p:cSldViewPr snapToGrid="0">
      <p:cViewPr varScale="1">
        <p:scale>
          <a:sx n="121" d="100"/>
          <a:sy n="121" d="100"/>
        </p:scale>
        <p:origin x="15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E9C01-1D20-4DE6-B737-A6EEB761398C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35867-3C71-4601-A569-C2EDE8D8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35867-3C71-4601-A569-C2EDE8D8A3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35867-3C71-4601-A569-C2EDE8D8A3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6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35867-3C71-4601-A569-C2EDE8D8A3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35867-3C71-4601-A569-C2EDE8D8A3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35867-3C71-4601-A569-C2EDE8D8A3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619B-4034-4A2C-8889-0CACF877F4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619B-4034-4A2C-8889-0CACF877F4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619B-4034-4A2C-8889-0CACF877F4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619B-4034-4A2C-8889-0CACF877F4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619B-4034-4A2C-8889-0CACF877F4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619B-4034-4A2C-8889-0CACF877F4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5474" y="474565"/>
            <a:ext cx="637095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7001" y="1297968"/>
            <a:ext cx="7809997" cy="3152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619B-4034-4A2C-8889-0CACF877F4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5788" y="6246892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>
                <a:latin typeface="Arial" pitchFamily="34" charset="0"/>
                <a:cs typeface="Arial" pitchFamily="34" charset="0"/>
              </a:rPr>
              <a:t>Risk-Informed Approaches for Low-Level Waste </a:t>
            </a:r>
            <a:br>
              <a:rPr lang="en-US" sz="3100">
                <a:latin typeface="Arial" pitchFamily="34" charset="0"/>
                <a:cs typeface="Arial" pitchFamily="34" charset="0"/>
              </a:rPr>
            </a:br>
            <a:r>
              <a:rPr lang="en-US" sz="3100">
                <a:latin typeface="Arial" pitchFamily="34" charset="0"/>
                <a:cs typeface="Arial" pitchFamily="34" charset="0"/>
              </a:rPr>
              <a:t>Reasonable Assurance &amp; </a:t>
            </a:r>
            <a:r>
              <a:rPr lang="en-US" sz="3100" err="1">
                <a:latin typeface="Arial" pitchFamily="34" charset="0"/>
                <a:cs typeface="Arial" pitchFamily="34" charset="0"/>
              </a:rPr>
              <a:t>riskSMART</a:t>
            </a:r>
            <a:br>
              <a:rPr lang="en-US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Patricia K. Holahan, Ph.D., Director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Division of Decommissioning, Uranium Recovery, and Waste Programs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Office of Nuclear Material Safety and Safeguards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U.S. Nuclear Regulatory Commission</a:t>
            </a:r>
          </a:p>
          <a:p>
            <a:endParaRPr lang="en-US">
              <a:latin typeface="Arial" pitchFamily="34" charset="0"/>
              <a:cs typeface="Arial" pitchFamily="34" charset="0"/>
            </a:endParaRPr>
          </a:p>
          <a:p>
            <a:r>
              <a:rPr lang="en-US">
                <a:latin typeface="Arial" pitchFamily="34" charset="0"/>
                <a:cs typeface="Arial" pitchFamily="34" charset="0"/>
              </a:rPr>
              <a:t>Low-Level Waste Forum</a:t>
            </a:r>
          </a:p>
          <a:p>
            <a:r>
              <a:rPr lang="en-US">
                <a:latin typeface="Arial" pitchFamily="34" charset="0"/>
                <a:cs typeface="Arial" pitchFamily="34" charset="0"/>
              </a:rPr>
              <a:t>October 14, 2020</a:t>
            </a:r>
          </a:p>
        </p:txBody>
      </p:sp>
    </p:spTree>
    <p:extLst>
      <p:ext uri="{BB962C8B-B14F-4D97-AF65-F5344CB8AC3E}">
        <p14:creationId xmlns:p14="http://schemas.microsoft.com/office/powerpoint/2010/main" val="274785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B28-DBD8-4D3C-A33B-292852E9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964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4F1-5647-42BB-82A2-79FFD61E2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General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Current Part 61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Where we’re headed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1DFA1-14B9-4F96-B9B0-880C8C69F7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3627120" y="1590499"/>
            <a:ext cx="4916412" cy="3286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68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B28-DBD8-4D3C-A33B-292852E9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964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Risk Assessment Supports Integrated Risk-Informed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4F1-5647-42BB-82A2-79FFD61E2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Risk Triplet: “what can go  wrong?,” “how likely it is?,”  and “what its consequences  might be?”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conceptual models used to  assess risk and inputs  describing the source, its  release and transport, and  receptor’ exposure pathways  are uncertain.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Probabilistic analysis is used as a process to explicitly represent  this uncertainty by describing  models and associated inputs  as probability distributions.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8BFE3-C53F-48FD-A89E-95ECD9C7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250473" cy="41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9E8C-1F05-4282-9BF7-FBE5C002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Risk-SMART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E6195-A704-4B58-ABA1-DD98B19F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001" y="1297968"/>
            <a:ext cx="7809997" cy="4062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SPOT what can go wrong or right, what are the consequences, and how likely it is  (e.g.; Risk Triplets);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MANAGE what you can;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ACT on a decision;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REALIZE the result;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TEACH others what you learned.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72E2-7774-4D6D-AE54-6C05D913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4565"/>
            <a:ext cx="7714998" cy="861774"/>
          </a:xfrm>
        </p:spPr>
        <p:txBody>
          <a:bodyPr/>
          <a:lstStyle/>
          <a:p>
            <a:pPr algn="ctr"/>
            <a:r>
              <a:rPr lang="en-US" sz="2800"/>
              <a:t>Central Safety Limits for LLW:</a:t>
            </a:r>
            <a:br>
              <a:rPr lang="en-US" sz="2800"/>
            </a:br>
            <a:r>
              <a:rPr lang="en-US" sz="2800"/>
              <a:t>Part 61 Subpart C Performance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34348-4093-4F5A-AEFB-D6E55D97F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001" y="1524000"/>
            <a:ext cx="7809997" cy="55399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§ 61.40 General requirement: Land disposal facilities must be sited,  designed, operated, closed, and controlled after closure so that </a:t>
            </a:r>
            <a:r>
              <a:rPr lang="en-US" u="sng"/>
              <a:t>reasonable assurance </a:t>
            </a:r>
            <a:r>
              <a:rPr lang="en-US"/>
              <a:t>exists that exposures to humans are within the limits established  in the performance objectives in §§ 61.41 through 61.44.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§61.41 Protection of the general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§61.42 Protection of individuals from inadvertent intrusion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§61.43 Protection of individuals during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§61.44 Stability of disposal site after closure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6488" y="6534960"/>
            <a:ext cx="19875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433" y="2564512"/>
            <a:ext cx="2133600" cy="866775"/>
          </a:xfrm>
          <a:custGeom>
            <a:avLst/>
            <a:gdLst/>
            <a:ahLst/>
            <a:cxnLst/>
            <a:rect l="l" t="t" r="r" b="b"/>
            <a:pathLst>
              <a:path w="2133600" h="866775">
                <a:moveTo>
                  <a:pt x="0" y="144399"/>
                </a:moveTo>
                <a:lnTo>
                  <a:pt x="7362" y="98755"/>
                </a:lnTo>
                <a:lnTo>
                  <a:pt x="27862" y="59115"/>
                </a:lnTo>
                <a:lnTo>
                  <a:pt x="59121" y="27858"/>
                </a:lnTo>
                <a:lnTo>
                  <a:pt x="98760" y="7360"/>
                </a:lnTo>
                <a:lnTo>
                  <a:pt x="144399" y="0"/>
                </a:lnTo>
                <a:lnTo>
                  <a:pt x="1989201" y="0"/>
                </a:lnTo>
                <a:lnTo>
                  <a:pt x="2034839" y="7360"/>
                </a:lnTo>
                <a:lnTo>
                  <a:pt x="2074478" y="27858"/>
                </a:lnTo>
                <a:lnTo>
                  <a:pt x="2105737" y="59115"/>
                </a:lnTo>
                <a:lnTo>
                  <a:pt x="2126237" y="98755"/>
                </a:lnTo>
                <a:lnTo>
                  <a:pt x="2133600" y="144399"/>
                </a:lnTo>
                <a:lnTo>
                  <a:pt x="2133600" y="721995"/>
                </a:lnTo>
                <a:lnTo>
                  <a:pt x="2126237" y="767633"/>
                </a:lnTo>
                <a:lnTo>
                  <a:pt x="2105737" y="807272"/>
                </a:lnTo>
                <a:lnTo>
                  <a:pt x="2074478" y="838531"/>
                </a:lnTo>
                <a:lnTo>
                  <a:pt x="2034839" y="859031"/>
                </a:lnTo>
                <a:lnTo>
                  <a:pt x="1989201" y="866394"/>
                </a:lnTo>
                <a:lnTo>
                  <a:pt x="144399" y="866394"/>
                </a:lnTo>
                <a:lnTo>
                  <a:pt x="98760" y="859031"/>
                </a:lnTo>
                <a:lnTo>
                  <a:pt x="59121" y="838531"/>
                </a:lnTo>
                <a:lnTo>
                  <a:pt x="27862" y="807272"/>
                </a:lnTo>
                <a:lnTo>
                  <a:pt x="7362" y="767633"/>
                </a:lnTo>
                <a:lnTo>
                  <a:pt x="0" y="721995"/>
                </a:lnTo>
                <a:lnTo>
                  <a:pt x="0" y="144399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650236"/>
            <a:ext cx="1765553" cy="51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50" y="2924555"/>
            <a:ext cx="2414777" cy="5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5540">
              <a:lnSpc>
                <a:spcPts val="3535"/>
              </a:lnSpc>
            </a:pPr>
            <a:r>
              <a:rPr spc="-5"/>
              <a:t>Site</a:t>
            </a:r>
            <a:r>
              <a:rPr spc="-210"/>
              <a:t> </a:t>
            </a:r>
            <a:r>
              <a:rPr spc="-5"/>
              <a:t>Assessment</a:t>
            </a:r>
          </a:p>
          <a:p>
            <a:pPr>
              <a:lnSpc>
                <a:spcPct val="100000"/>
              </a:lnSpc>
            </a:pPr>
            <a:endParaRPr sz="3500"/>
          </a:p>
          <a:p>
            <a:pPr marR="2260600" indent="323850">
              <a:lnSpc>
                <a:spcPct val="100000"/>
              </a:lnSpc>
              <a:spcBef>
                <a:spcPts val="2150"/>
              </a:spcBef>
            </a:pPr>
            <a:r>
              <a:rPr sz="1800" b="0" spc="-5">
                <a:latin typeface="Arial"/>
                <a:cs typeface="Arial"/>
              </a:rPr>
              <a:t>Site Selection  </a:t>
            </a:r>
            <a:r>
              <a:rPr sz="1800" b="0">
                <a:latin typeface="Arial"/>
                <a:cs typeface="Arial"/>
              </a:rPr>
              <a:t>and</a:t>
            </a:r>
            <a:r>
              <a:rPr sz="1800" b="0" spc="-50">
                <a:latin typeface="Arial"/>
                <a:cs typeface="Arial"/>
              </a:rPr>
              <a:t> </a:t>
            </a:r>
            <a:r>
              <a:rPr sz="1800" b="0" spc="-5">
                <a:latin typeface="Arial"/>
                <a:cs typeface="Arial"/>
              </a:rPr>
              <a:t>Characterization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6633" y="4765540"/>
            <a:ext cx="8534399" cy="1969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633" y="1105492"/>
            <a:ext cx="8534399" cy="46276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46007" y="1412751"/>
            <a:ext cx="53340" cy="516255"/>
          </a:xfrm>
          <a:custGeom>
            <a:avLst/>
            <a:gdLst/>
            <a:ahLst/>
            <a:cxnLst/>
            <a:rect l="l" t="t" r="r" b="b"/>
            <a:pathLst>
              <a:path w="53340" h="516255">
                <a:moveTo>
                  <a:pt x="0" y="0"/>
                </a:moveTo>
                <a:lnTo>
                  <a:pt x="0" y="472020"/>
                </a:lnTo>
                <a:lnTo>
                  <a:pt x="53340" y="515873"/>
                </a:lnTo>
                <a:lnTo>
                  <a:pt x="53340" y="79959"/>
                </a:lnTo>
                <a:lnTo>
                  <a:pt x="0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872" y="1906904"/>
            <a:ext cx="8015605" cy="0"/>
          </a:xfrm>
          <a:custGeom>
            <a:avLst/>
            <a:gdLst/>
            <a:ahLst/>
            <a:cxnLst/>
            <a:rect l="l" t="t" r="r" b="b"/>
            <a:pathLst>
              <a:path w="8015605">
                <a:moveTo>
                  <a:pt x="0" y="0"/>
                </a:moveTo>
                <a:lnTo>
                  <a:pt x="8015478" y="0"/>
                </a:lnTo>
              </a:path>
            </a:pathLst>
          </a:custGeom>
          <a:ln w="43434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344" y="6587490"/>
            <a:ext cx="8014970" cy="57150"/>
          </a:xfrm>
          <a:custGeom>
            <a:avLst/>
            <a:gdLst/>
            <a:ahLst/>
            <a:cxnLst/>
            <a:rect l="l" t="t" r="r" b="b"/>
            <a:pathLst>
              <a:path w="8014970" h="57150">
                <a:moveTo>
                  <a:pt x="7961388" y="0"/>
                </a:moveTo>
                <a:lnTo>
                  <a:pt x="0" y="0"/>
                </a:lnTo>
                <a:lnTo>
                  <a:pt x="88887" y="57149"/>
                </a:lnTo>
                <a:lnTo>
                  <a:pt x="8014716" y="57149"/>
                </a:lnTo>
                <a:lnTo>
                  <a:pt x="7961388" y="0"/>
                </a:lnTo>
                <a:close/>
              </a:path>
            </a:pathLst>
          </a:custGeom>
          <a:solidFill>
            <a:srgbClr val="856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13242" y="5724144"/>
            <a:ext cx="80009" cy="935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5730240"/>
            <a:ext cx="7982711" cy="872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98012" y="5741923"/>
            <a:ext cx="5490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NRC </a:t>
            </a:r>
            <a:r>
              <a:rPr sz="1800" b="1" spc="-5">
                <a:latin typeface="Arial"/>
                <a:cs typeface="Arial"/>
              </a:rPr>
              <a:t>would require </a:t>
            </a:r>
            <a:r>
              <a:rPr sz="1800" b="1">
                <a:latin typeface="Arial"/>
                <a:cs typeface="Arial"/>
              </a:rPr>
              <a:t>a </a:t>
            </a:r>
            <a:r>
              <a:rPr sz="1800" b="1" spc="-5">
                <a:latin typeface="Arial"/>
                <a:cs typeface="Arial"/>
              </a:rPr>
              <a:t>Performance Assessment</a:t>
            </a:r>
            <a:r>
              <a:rPr sz="1800" b="1" spc="-7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9284" y="6006041"/>
            <a:ext cx="1718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-5">
                <a:latin typeface="Arial Narrow"/>
                <a:cs typeface="Arial Narrow"/>
              </a:rPr>
              <a:t>Provide site and design</a:t>
            </a:r>
            <a:r>
              <a:rPr sz="1200" spc="-2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data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9284" y="6188922"/>
            <a:ext cx="3387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-5">
                <a:latin typeface="Arial Narrow"/>
                <a:cs typeface="Arial Narrow"/>
              </a:rPr>
              <a:t>Describe barriers that isolate</a:t>
            </a:r>
            <a:r>
              <a:rPr sz="1200" spc="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waste</a:t>
            </a:r>
            <a:endParaRPr sz="12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200" spc="-5">
                <a:latin typeface="Arial Narrow"/>
                <a:cs typeface="Arial Narrow"/>
              </a:rPr>
              <a:t>Evaluate features, events, and processes that </a:t>
            </a:r>
            <a:r>
              <a:rPr sz="1200" spc="-10">
                <a:latin typeface="Arial Narrow"/>
                <a:cs typeface="Arial Narrow"/>
              </a:rPr>
              <a:t>affect</a:t>
            </a:r>
            <a:r>
              <a:rPr sz="1200" spc="60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safety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0277" y="6007566"/>
            <a:ext cx="3016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-5">
                <a:latin typeface="Arial Narrow"/>
                <a:cs typeface="Arial Narrow"/>
              </a:rPr>
              <a:t>Provide technical basis for models and</a:t>
            </a:r>
            <a:r>
              <a:rPr sz="1200" spc="1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inputs</a:t>
            </a:r>
            <a:endParaRPr sz="12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200" spc="-5">
                <a:latin typeface="Arial Narrow"/>
                <a:cs typeface="Arial Narrow"/>
              </a:rPr>
              <a:t>Account for variability and</a:t>
            </a:r>
            <a:r>
              <a:rPr sz="1200" spc="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uncertainty</a:t>
            </a:r>
            <a:endParaRPr sz="12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200" spc="-5">
                <a:latin typeface="Arial Narrow"/>
                <a:cs typeface="Arial Narrow"/>
              </a:rPr>
              <a:t>Evaluate results from alternative models, as</a:t>
            </a:r>
            <a:r>
              <a:rPr sz="1200" spc="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needed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9005" y="3321558"/>
            <a:ext cx="2390775" cy="0"/>
          </a:xfrm>
          <a:custGeom>
            <a:avLst/>
            <a:gdLst/>
            <a:ahLst/>
            <a:cxnLst/>
            <a:rect l="l" t="t" r="r" b="b"/>
            <a:pathLst>
              <a:path w="2390775">
                <a:moveTo>
                  <a:pt x="0" y="0"/>
                </a:moveTo>
                <a:lnTo>
                  <a:pt x="2390394" y="0"/>
                </a:lnTo>
              </a:path>
            </a:pathLst>
          </a:custGeom>
          <a:ln w="56387">
            <a:solidFill>
              <a:srgbClr val="5D7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58439" y="2209800"/>
            <a:ext cx="60960" cy="1140460"/>
          </a:xfrm>
          <a:custGeom>
            <a:avLst/>
            <a:gdLst/>
            <a:ahLst/>
            <a:cxnLst/>
            <a:rect l="l" t="t" r="r" b="b"/>
            <a:pathLst>
              <a:path w="60960" h="1140460">
                <a:moveTo>
                  <a:pt x="0" y="0"/>
                </a:moveTo>
                <a:lnTo>
                  <a:pt x="0" y="1084046"/>
                </a:lnTo>
                <a:lnTo>
                  <a:pt x="60960" y="1139952"/>
                </a:lnTo>
                <a:lnTo>
                  <a:pt x="60960" y="93179"/>
                </a:lnTo>
                <a:lnTo>
                  <a:pt x="0" y="0"/>
                </a:lnTo>
                <a:close/>
              </a:path>
            </a:pathLst>
          </a:custGeom>
          <a:solidFill>
            <a:srgbClr val="2A3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005" y="2209800"/>
            <a:ext cx="2329815" cy="1083945"/>
          </a:xfrm>
          <a:custGeom>
            <a:avLst/>
            <a:gdLst/>
            <a:ahLst/>
            <a:cxnLst/>
            <a:rect l="l" t="t" r="r" b="b"/>
            <a:pathLst>
              <a:path w="2329815" h="1083945">
                <a:moveTo>
                  <a:pt x="0" y="0"/>
                </a:moveTo>
                <a:lnTo>
                  <a:pt x="2329434" y="0"/>
                </a:lnTo>
                <a:lnTo>
                  <a:pt x="2329434" y="1083564"/>
                </a:lnTo>
                <a:lnTo>
                  <a:pt x="0" y="1083564"/>
                </a:lnTo>
                <a:lnTo>
                  <a:pt x="0" y="0"/>
                </a:lnTo>
                <a:close/>
              </a:path>
            </a:pathLst>
          </a:custGeom>
          <a:solidFill>
            <a:srgbClr val="B0E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9504" y="2266505"/>
            <a:ext cx="2329815" cy="86169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3180" marR="130810">
              <a:lnSpc>
                <a:spcPct val="80000"/>
              </a:lnSpc>
              <a:spcBef>
                <a:spcPts val="505"/>
              </a:spcBef>
            </a:pPr>
            <a:r>
              <a:rPr sz="1700" b="1" spc="-5">
                <a:solidFill>
                  <a:srgbClr val="333399"/>
                </a:solidFill>
                <a:latin typeface="Arial"/>
                <a:cs typeface="Arial"/>
              </a:rPr>
              <a:t>What is</a:t>
            </a:r>
            <a:r>
              <a:rPr sz="1700" b="1" spc="-5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>
                <a:solidFill>
                  <a:srgbClr val="333399"/>
                </a:solidFill>
                <a:latin typeface="Arial"/>
                <a:cs typeface="Arial"/>
              </a:rPr>
              <a:t>Performance  Assessment?</a:t>
            </a:r>
            <a:endParaRPr sz="1700">
              <a:latin typeface="Arial"/>
              <a:cs typeface="Arial"/>
            </a:endParaRPr>
          </a:p>
          <a:p>
            <a:pPr marL="157480" marR="456565" indent="-114935">
              <a:lnSpc>
                <a:spcPct val="100000"/>
              </a:lnSpc>
              <a:spcBef>
                <a:spcPts val="275"/>
              </a:spcBef>
              <a:buChar char="•"/>
              <a:tabLst>
                <a:tab pos="158115" algn="l"/>
              </a:tabLst>
            </a:pPr>
            <a:r>
              <a:rPr sz="1100" spc="-5">
                <a:latin typeface="Arial Narrow"/>
                <a:cs typeface="Arial Narrow"/>
              </a:rPr>
              <a:t>Systematic </a:t>
            </a:r>
            <a:r>
              <a:rPr sz="1100" spc="-10">
                <a:latin typeface="Arial Narrow"/>
                <a:cs typeface="Arial Narrow"/>
              </a:rPr>
              <a:t>analysis </a:t>
            </a:r>
            <a:r>
              <a:rPr sz="1100" spc="-5">
                <a:latin typeface="Arial Narrow"/>
                <a:cs typeface="Arial Narrow"/>
              </a:rPr>
              <a:t>of what </a:t>
            </a:r>
            <a:r>
              <a:rPr sz="1100" spc="-10">
                <a:latin typeface="Arial Narrow"/>
                <a:cs typeface="Arial Narrow"/>
              </a:rPr>
              <a:t>could  happen </a:t>
            </a:r>
            <a:r>
              <a:rPr sz="1100" spc="-5">
                <a:latin typeface="Arial Narrow"/>
                <a:cs typeface="Arial Narrow"/>
              </a:rPr>
              <a:t>at a</a:t>
            </a:r>
            <a:r>
              <a:rPr sz="1100" spc="5">
                <a:latin typeface="Arial Narrow"/>
                <a:cs typeface="Arial Narrow"/>
              </a:rPr>
              <a:t> </a:t>
            </a:r>
            <a:r>
              <a:rPr sz="1100" spc="-5">
                <a:latin typeface="Arial Narrow"/>
                <a:cs typeface="Arial Narrow"/>
              </a:rPr>
              <a:t>site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54524" y="5410200"/>
            <a:ext cx="310895" cy="236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3102" y="4242053"/>
            <a:ext cx="2044445" cy="5935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7500" y="3143250"/>
            <a:ext cx="1128521" cy="16924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0055" y="3143250"/>
            <a:ext cx="1130045" cy="16924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57500" y="2111501"/>
            <a:ext cx="3289553" cy="1274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4552" y="2836931"/>
            <a:ext cx="1703070" cy="1409700"/>
          </a:xfrm>
          <a:custGeom>
            <a:avLst/>
            <a:gdLst/>
            <a:ahLst/>
            <a:cxnLst/>
            <a:rect l="l" t="t" r="r" b="b"/>
            <a:pathLst>
              <a:path w="1703070" h="1409700">
                <a:moveTo>
                  <a:pt x="853020" y="0"/>
                </a:moveTo>
                <a:lnTo>
                  <a:pt x="0" y="538619"/>
                </a:lnTo>
                <a:lnTo>
                  <a:pt x="325805" y="1409700"/>
                </a:lnTo>
                <a:lnTo>
                  <a:pt x="1377264" y="1409700"/>
                </a:lnTo>
                <a:lnTo>
                  <a:pt x="1703070" y="538619"/>
                </a:lnTo>
                <a:lnTo>
                  <a:pt x="85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00550" y="3067050"/>
            <a:ext cx="98425" cy="212725"/>
          </a:xfrm>
          <a:custGeom>
            <a:avLst/>
            <a:gdLst/>
            <a:ahLst/>
            <a:cxnLst/>
            <a:rect l="l" t="t" r="r" b="b"/>
            <a:pathLst>
              <a:path w="98425" h="212725">
                <a:moveTo>
                  <a:pt x="0" y="0"/>
                </a:moveTo>
                <a:lnTo>
                  <a:pt x="41706" y="212597"/>
                </a:lnTo>
                <a:lnTo>
                  <a:pt x="98298" y="94767"/>
                </a:lnTo>
                <a:lnTo>
                  <a:pt x="0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81371" y="3354318"/>
            <a:ext cx="219710" cy="114300"/>
          </a:xfrm>
          <a:custGeom>
            <a:avLst/>
            <a:gdLst/>
            <a:ahLst/>
            <a:cxnLst/>
            <a:rect l="l" t="t" r="r" b="b"/>
            <a:pathLst>
              <a:path w="219710" h="114300">
                <a:moveTo>
                  <a:pt x="219455" y="0"/>
                </a:moveTo>
                <a:lnTo>
                  <a:pt x="0" y="103911"/>
                </a:lnTo>
                <a:lnTo>
                  <a:pt x="148285" y="114299"/>
                </a:lnTo>
                <a:lnTo>
                  <a:pt x="219455" y="2603"/>
                </a:lnTo>
                <a:lnTo>
                  <a:pt x="219455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37174" y="3900678"/>
            <a:ext cx="180975" cy="149860"/>
          </a:xfrm>
          <a:custGeom>
            <a:avLst/>
            <a:gdLst/>
            <a:ahLst/>
            <a:cxnLst/>
            <a:rect l="l" t="t" r="r" b="b"/>
            <a:pathLst>
              <a:path w="180975" h="149860">
                <a:moveTo>
                  <a:pt x="0" y="0"/>
                </a:moveTo>
                <a:lnTo>
                  <a:pt x="35521" y="123596"/>
                </a:lnTo>
                <a:lnTo>
                  <a:pt x="177634" y="149352"/>
                </a:lnTo>
                <a:lnTo>
                  <a:pt x="180594" y="149352"/>
                </a:lnTo>
                <a:lnTo>
                  <a:pt x="0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4905" y="3986021"/>
            <a:ext cx="127000" cy="193675"/>
          </a:xfrm>
          <a:custGeom>
            <a:avLst/>
            <a:gdLst/>
            <a:ahLst/>
            <a:cxnLst/>
            <a:rect l="l" t="t" r="r" b="b"/>
            <a:pathLst>
              <a:path w="127000" h="193675">
                <a:moveTo>
                  <a:pt x="126492" y="0"/>
                </a:moveTo>
                <a:lnTo>
                  <a:pt x="123545" y="0"/>
                </a:lnTo>
                <a:lnTo>
                  <a:pt x="0" y="67094"/>
                </a:lnTo>
                <a:lnTo>
                  <a:pt x="14706" y="193547"/>
                </a:lnTo>
                <a:lnTo>
                  <a:pt x="17653" y="193547"/>
                </a:lnTo>
                <a:lnTo>
                  <a:pt x="126492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43528" y="3489204"/>
            <a:ext cx="246379" cy="83185"/>
          </a:xfrm>
          <a:custGeom>
            <a:avLst/>
            <a:gdLst/>
            <a:ahLst/>
            <a:cxnLst/>
            <a:rect l="l" t="t" r="r" b="b"/>
            <a:pathLst>
              <a:path w="246379" h="83185">
                <a:moveTo>
                  <a:pt x="133438" y="0"/>
                </a:moveTo>
                <a:lnTo>
                  <a:pt x="0" y="51904"/>
                </a:lnTo>
                <a:lnTo>
                  <a:pt x="0" y="54495"/>
                </a:lnTo>
                <a:lnTo>
                  <a:pt x="246126" y="83057"/>
                </a:lnTo>
                <a:lnTo>
                  <a:pt x="133438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13326" y="3116579"/>
            <a:ext cx="533400" cy="315595"/>
          </a:xfrm>
          <a:custGeom>
            <a:avLst/>
            <a:gdLst/>
            <a:ahLst/>
            <a:cxnLst/>
            <a:rect l="l" t="t" r="r" b="b"/>
            <a:pathLst>
              <a:path w="533400" h="315595">
                <a:moveTo>
                  <a:pt x="0" y="0"/>
                </a:moveTo>
                <a:lnTo>
                  <a:pt x="0" y="94894"/>
                </a:lnTo>
                <a:lnTo>
                  <a:pt x="35560" y="94894"/>
                </a:lnTo>
                <a:lnTo>
                  <a:pt x="68160" y="97459"/>
                </a:lnTo>
                <a:lnTo>
                  <a:pt x="165950" y="117982"/>
                </a:lnTo>
                <a:lnTo>
                  <a:pt x="257810" y="153885"/>
                </a:lnTo>
                <a:lnTo>
                  <a:pt x="311150" y="187223"/>
                </a:lnTo>
                <a:lnTo>
                  <a:pt x="382270" y="246214"/>
                </a:lnTo>
                <a:lnTo>
                  <a:pt x="420789" y="289814"/>
                </a:lnTo>
                <a:lnTo>
                  <a:pt x="438569" y="315468"/>
                </a:lnTo>
                <a:lnTo>
                  <a:pt x="533400" y="271868"/>
                </a:lnTo>
                <a:lnTo>
                  <a:pt x="488950" y="212877"/>
                </a:lnTo>
                <a:lnTo>
                  <a:pt x="438569" y="161582"/>
                </a:lnTo>
                <a:lnTo>
                  <a:pt x="379310" y="115417"/>
                </a:lnTo>
                <a:lnTo>
                  <a:pt x="346710" y="94894"/>
                </a:lnTo>
                <a:lnTo>
                  <a:pt x="278549" y="58991"/>
                </a:lnTo>
                <a:lnTo>
                  <a:pt x="242989" y="43599"/>
                </a:lnTo>
                <a:lnTo>
                  <a:pt x="204470" y="30772"/>
                </a:lnTo>
                <a:lnTo>
                  <a:pt x="165950" y="20523"/>
                </a:lnTo>
                <a:lnTo>
                  <a:pt x="82969" y="5130"/>
                </a:lnTo>
                <a:lnTo>
                  <a:pt x="0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84415" y="3465576"/>
            <a:ext cx="243204" cy="551180"/>
          </a:xfrm>
          <a:custGeom>
            <a:avLst/>
            <a:gdLst/>
            <a:ahLst/>
            <a:cxnLst/>
            <a:rect l="l" t="t" r="r" b="b"/>
            <a:pathLst>
              <a:path w="243204" h="551179">
                <a:moveTo>
                  <a:pt x="204546" y="0"/>
                </a:moveTo>
                <a:lnTo>
                  <a:pt x="100787" y="28321"/>
                </a:lnTo>
                <a:lnTo>
                  <a:pt x="115620" y="64363"/>
                </a:lnTo>
                <a:lnTo>
                  <a:pt x="127469" y="102971"/>
                </a:lnTo>
                <a:lnTo>
                  <a:pt x="133400" y="144170"/>
                </a:lnTo>
                <a:lnTo>
                  <a:pt x="133400" y="226555"/>
                </a:lnTo>
                <a:lnTo>
                  <a:pt x="115620" y="308927"/>
                </a:lnTo>
                <a:lnTo>
                  <a:pt x="80048" y="386168"/>
                </a:lnTo>
                <a:lnTo>
                  <a:pt x="56324" y="419633"/>
                </a:lnTo>
                <a:lnTo>
                  <a:pt x="29654" y="453097"/>
                </a:lnTo>
                <a:lnTo>
                  <a:pt x="0" y="483997"/>
                </a:lnTo>
                <a:lnTo>
                  <a:pt x="77076" y="550926"/>
                </a:lnTo>
                <a:lnTo>
                  <a:pt x="112648" y="512305"/>
                </a:lnTo>
                <a:lnTo>
                  <a:pt x="145262" y="471119"/>
                </a:lnTo>
                <a:lnTo>
                  <a:pt x="174904" y="429933"/>
                </a:lnTo>
                <a:lnTo>
                  <a:pt x="198615" y="383590"/>
                </a:lnTo>
                <a:lnTo>
                  <a:pt x="216407" y="337248"/>
                </a:lnTo>
                <a:lnTo>
                  <a:pt x="231228" y="288340"/>
                </a:lnTo>
                <a:lnTo>
                  <a:pt x="240118" y="236842"/>
                </a:lnTo>
                <a:lnTo>
                  <a:pt x="243077" y="185356"/>
                </a:lnTo>
                <a:lnTo>
                  <a:pt x="240118" y="136448"/>
                </a:lnTo>
                <a:lnTo>
                  <a:pt x="234187" y="90106"/>
                </a:lnTo>
                <a:lnTo>
                  <a:pt x="219367" y="43764"/>
                </a:lnTo>
                <a:lnTo>
                  <a:pt x="204546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35729" y="3122676"/>
            <a:ext cx="501650" cy="371475"/>
          </a:xfrm>
          <a:custGeom>
            <a:avLst/>
            <a:gdLst/>
            <a:ahLst/>
            <a:cxnLst/>
            <a:rect l="l" t="t" r="r" b="b"/>
            <a:pathLst>
              <a:path w="501650" h="371475">
                <a:moveTo>
                  <a:pt x="483590" y="0"/>
                </a:moveTo>
                <a:lnTo>
                  <a:pt x="442061" y="5156"/>
                </a:lnTo>
                <a:lnTo>
                  <a:pt x="400519" y="15468"/>
                </a:lnTo>
                <a:lnTo>
                  <a:pt x="361950" y="25768"/>
                </a:lnTo>
                <a:lnTo>
                  <a:pt x="323380" y="41236"/>
                </a:lnTo>
                <a:lnTo>
                  <a:pt x="287782" y="56692"/>
                </a:lnTo>
                <a:lnTo>
                  <a:pt x="252183" y="74739"/>
                </a:lnTo>
                <a:lnTo>
                  <a:pt x="186905" y="113385"/>
                </a:lnTo>
                <a:lnTo>
                  <a:pt x="154279" y="136588"/>
                </a:lnTo>
                <a:lnTo>
                  <a:pt x="100876" y="188125"/>
                </a:lnTo>
                <a:lnTo>
                  <a:pt x="53403" y="247396"/>
                </a:lnTo>
                <a:lnTo>
                  <a:pt x="14833" y="309245"/>
                </a:lnTo>
                <a:lnTo>
                  <a:pt x="0" y="342747"/>
                </a:lnTo>
                <a:lnTo>
                  <a:pt x="100876" y="371094"/>
                </a:lnTo>
                <a:lnTo>
                  <a:pt x="115709" y="342747"/>
                </a:lnTo>
                <a:lnTo>
                  <a:pt x="130543" y="316979"/>
                </a:lnTo>
                <a:lnTo>
                  <a:pt x="145376" y="293789"/>
                </a:lnTo>
                <a:lnTo>
                  <a:pt x="166141" y="268008"/>
                </a:lnTo>
                <a:lnTo>
                  <a:pt x="186905" y="247396"/>
                </a:lnTo>
                <a:lnTo>
                  <a:pt x="207683" y="224205"/>
                </a:lnTo>
                <a:lnTo>
                  <a:pt x="231419" y="203581"/>
                </a:lnTo>
                <a:lnTo>
                  <a:pt x="255143" y="185547"/>
                </a:lnTo>
                <a:lnTo>
                  <a:pt x="281851" y="167513"/>
                </a:lnTo>
                <a:lnTo>
                  <a:pt x="311518" y="152044"/>
                </a:lnTo>
                <a:lnTo>
                  <a:pt x="338213" y="136588"/>
                </a:lnTo>
                <a:lnTo>
                  <a:pt x="370852" y="123698"/>
                </a:lnTo>
                <a:lnTo>
                  <a:pt x="400519" y="113385"/>
                </a:lnTo>
                <a:lnTo>
                  <a:pt x="465797" y="97929"/>
                </a:lnTo>
                <a:lnTo>
                  <a:pt x="501396" y="92773"/>
                </a:lnTo>
                <a:lnTo>
                  <a:pt x="483590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97633" y="3546347"/>
            <a:ext cx="304800" cy="527685"/>
          </a:xfrm>
          <a:custGeom>
            <a:avLst/>
            <a:gdLst/>
            <a:ahLst/>
            <a:cxnLst/>
            <a:rect l="l" t="t" r="r" b="b"/>
            <a:pathLst>
              <a:path w="304800" h="527685">
                <a:moveTo>
                  <a:pt x="11836" y="0"/>
                </a:moveTo>
                <a:lnTo>
                  <a:pt x="2959" y="51447"/>
                </a:lnTo>
                <a:lnTo>
                  <a:pt x="0" y="105460"/>
                </a:lnTo>
                <a:lnTo>
                  <a:pt x="0" y="136321"/>
                </a:lnTo>
                <a:lnTo>
                  <a:pt x="2959" y="167195"/>
                </a:lnTo>
                <a:lnTo>
                  <a:pt x="8877" y="200634"/>
                </a:lnTo>
                <a:lnTo>
                  <a:pt x="17754" y="228930"/>
                </a:lnTo>
                <a:lnTo>
                  <a:pt x="26631" y="259791"/>
                </a:lnTo>
                <a:lnTo>
                  <a:pt x="50304" y="316382"/>
                </a:lnTo>
                <a:lnTo>
                  <a:pt x="65100" y="344678"/>
                </a:lnTo>
                <a:lnTo>
                  <a:pt x="118363" y="421843"/>
                </a:lnTo>
                <a:lnTo>
                  <a:pt x="142036" y="444995"/>
                </a:lnTo>
                <a:lnTo>
                  <a:pt x="162750" y="468147"/>
                </a:lnTo>
                <a:lnTo>
                  <a:pt x="189382" y="488721"/>
                </a:lnTo>
                <a:lnTo>
                  <a:pt x="213055" y="509295"/>
                </a:lnTo>
                <a:lnTo>
                  <a:pt x="239687" y="527304"/>
                </a:lnTo>
                <a:lnTo>
                  <a:pt x="304799" y="452704"/>
                </a:lnTo>
                <a:lnTo>
                  <a:pt x="260413" y="419265"/>
                </a:lnTo>
                <a:lnTo>
                  <a:pt x="221932" y="383260"/>
                </a:lnTo>
                <a:lnTo>
                  <a:pt x="189382" y="344678"/>
                </a:lnTo>
                <a:lnTo>
                  <a:pt x="159791" y="300951"/>
                </a:lnTo>
                <a:lnTo>
                  <a:pt x="139077" y="254647"/>
                </a:lnTo>
                <a:lnTo>
                  <a:pt x="121323" y="208343"/>
                </a:lnTo>
                <a:lnTo>
                  <a:pt x="109486" y="156908"/>
                </a:lnTo>
                <a:lnTo>
                  <a:pt x="109486" y="131178"/>
                </a:lnTo>
                <a:lnTo>
                  <a:pt x="106527" y="105460"/>
                </a:lnTo>
                <a:lnTo>
                  <a:pt x="109486" y="59156"/>
                </a:lnTo>
                <a:lnTo>
                  <a:pt x="118363" y="15430"/>
                </a:lnTo>
                <a:lnTo>
                  <a:pt x="11836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22998" y="3998976"/>
            <a:ext cx="661670" cy="186055"/>
          </a:xfrm>
          <a:custGeom>
            <a:avLst/>
            <a:gdLst/>
            <a:ahLst/>
            <a:cxnLst/>
            <a:rect l="l" t="t" r="r" b="b"/>
            <a:pathLst>
              <a:path w="661670" h="186054">
                <a:moveTo>
                  <a:pt x="47459" y="41313"/>
                </a:moveTo>
                <a:lnTo>
                  <a:pt x="0" y="123951"/>
                </a:lnTo>
                <a:lnTo>
                  <a:pt x="32626" y="136867"/>
                </a:lnTo>
                <a:lnTo>
                  <a:pt x="68224" y="149771"/>
                </a:lnTo>
                <a:lnTo>
                  <a:pt x="136436" y="170433"/>
                </a:lnTo>
                <a:lnTo>
                  <a:pt x="174993" y="178180"/>
                </a:lnTo>
                <a:lnTo>
                  <a:pt x="249148" y="185927"/>
                </a:lnTo>
                <a:lnTo>
                  <a:pt x="287705" y="185927"/>
                </a:lnTo>
                <a:lnTo>
                  <a:pt x="341096" y="183349"/>
                </a:lnTo>
                <a:lnTo>
                  <a:pt x="391515" y="178180"/>
                </a:lnTo>
                <a:lnTo>
                  <a:pt x="441934" y="170433"/>
                </a:lnTo>
                <a:lnTo>
                  <a:pt x="489394" y="157518"/>
                </a:lnTo>
                <a:lnTo>
                  <a:pt x="536854" y="142024"/>
                </a:lnTo>
                <a:lnTo>
                  <a:pt x="581342" y="121373"/>
                </a:lnTo>
                <a:lnTo>
                  <a:pt x="622858" y="100710"/>
                </a:lnTo>
                <a:lnTo>
                  <a:pt x="634427" y="92963"/>
                </a:lnTo>
                <a:lnTo>
                  <a:pt x="255079" y="92963"/>
                </a:lnTo>
                <a:lnTo>
                  <a:pt x="225424" y="90385"/>
                </a:lnTo>
                <a:lnTo>
                  <a:pt x="163131" y="80048"/>
                </a:lnTo>
                <a:lnTo>
                  <a:pt x="103809" y="61975"/>
                </a:lnTo>
                <a:lnTo>
                  <a:pt x="77114" y="51650"/>
                </a:lnTo>
                <a:lnTo>
                  <a:pt x="47459" y="41313"/>
                </a:lnTo>
                <a:close/>
              </a:path>
              <a:path w="661670" h="186054">
                <a:moveTo>
                  <a:pt x="599135" y="0"/>
                </a:moveTo>
                <a:lnTo>
                  <a:pt x="566508" y="20662"/>
                </a:lnTo>
                <a:lnTo>
                  <a:pt x="530910" y="38734"/>
                </a:lnTo>
                <a:lnTo>
                  <a:pt x="495325" y="54228"/>
                </a:lnTo>
                <a:lnTo>
                  <a:pt x="456768" y="67144"/>
                </a:lnTo>
                <a:lnTo>
                  <a:pt x="415239" y="77469"/>
                </a:lnTo>
                <a:lnTo>
                  <a:pt x="373722" y="85216"/>
                </a:lnTo>
                <a:lnTo>
                  <a:pt x="332193" y="90385"/>
                </a:lnTo>
                <a:lnTo>
                  <a:pt x="287705" y="92963"/>
                </a:lnTo>
                <a:lnTo>
                  <a:pt x="634427" y="92963"/>
                </a:lnTo>
                <a:lnTo>
                  <a:pt x="661416" y="74891"/>
                </a:lnTo>
                <a:lnTo>
                  <a:pt x="599135" y="0"/>
                </a:lnTo>
                <a:close/>
              </a:path>
            </a:pathLst>
          </a:custGeom>
          <a:solidFill>
            <a:srgbClr val="FC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40073" y="3370326"/>
            <a:ext cx="390905" cy="8892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3926" y="3143250"/>
            <a:ext cx="666749" cy="17465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40073" y="2823972"/>
            <a:ext cx="1733549" cy="6035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83102" y="4813554"/>
            <a:ext cx="2079497" cy="76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264755" y="2428747"/>
            <a:ext cx="53340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5080" indent="-89535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latin typeface="Arial"/>
                <a:cs typeface="Arial"/>
              </a:rPr>
              <a:t>Co</a:t>
            </a:r>
            <a:r>
              <a:rPr sz="1200" b="1">
                <a:latin typeface="Arial"/>
                <a:cs typeface="Arial"/>
              </a:rPr>
              <a:t>ll</a:t>
            </a:r>
            <a:r>
              <a:rPr sz="1200" b="1" spc="-5">
                <a:latin typeface="Arial"/>
                <a:cs typeface="Arial"/>
              </a:rPr>
              <a:t>ect  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80759" y="3458971"/>
            <a:ext cx="83311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160655" indent="-4318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latin typeface="Arial"/>
                <a:cs typeface="Arial"/>
              </a:rPr>
              <a:t>Co</a:t>
            </a:r>
            <a:r>
              <a:rPr sz="1200" b="1">
                <a:latin typeface="Arial"/>
                <a:cs typeface="Arial"/>
              </a:rPr>
              <a:t>m</a:t>
            </a:r>
            <a:r>
              <a:rPr sz="1200" b="1" spc="-5">
                <a:latin typeface="Arial"/>
                <a:cs typeface="Arial"/>
              </a:rPr>
              <a:t>b</a:t>
            </a:r>
            <a:r>
              <a:rPr sz="1200" b="1">
                <a:latin typeface="Arial"/>
                <a:cs typeface="Arial"/>
              </a:rPr>
              <a:t>i</a:t>
            </a:r>
            <a:r>
              <a:rPr sz="1200" b="1" spc="-5">
                <a:latin typeface="Arial"/>
                <a:cs typeface="Arial"/>
              </a:rPr>
              <a:t>ne  Models  and</a:t>
            </a:r>
            <a:endParaRPr sz="1200">
              <a:latin typeface="Arial"/>
              <a:cs typeface="Arial"/>
            </a:endParaRPr>
          </a:p>
          <a:p>
            <a:pPr marL="269875" marR="5080" indent="-86360">
              <a:lnSpc>
                <a:spcPct val="100000"/>
              </a:lnSpc>
            </a:pPr>
            <a:r>
              <a:rPr sz="1200" b="1" spc="-5">
                <a:latin typeface="Arial"/>
                <a:cs typeface="Arial"/>
              </a:rPr>
              <a:t>Es</a:t>
            </a:r>
            <a:r>
              <a:rPr sz="1200" b="1">
                <a:latin typeface="Arial"/>
                <a:cs typeface="Arial"/>
              </a:rPr>
              <a:t>tim</a:t>
            </a:r>
            <a:r>
              <a:rPr sz="1200" b="1" spc="-5">
                <a:latin typeface="Arial"/>
                <a:cs typeface="Arial"/>
              </a:rPr>
              <a:t>a</a:t>
            </a:r>
            <a:r>
              <a:rPr sz="1200" b="1">
                <a:latin typeface="Arial"/>
                <a:cs typeface="Arial"/>
              </a:rPr>
              <a:t>te  </a:t>
            </a:r>
            <a:r>
              <a:rPr sz="1200" b="1" spc="-5">
                <a:latin typeface="Arial"/>
                <a:cs typeface="Arial"/>
              </a:rPr>
              <a:t>Effects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59190" y="3581196"/>
            <a:ext cx="8547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latin typeface="Arial"/>
                <a:cs typeface="Arial"/>
              </a:rPr>
              <a:t>Develop  Concep</a:t>
            </a:r>
            <a:r>
              <a:rPr sz="1200" b="1">
                <a:latin typeface="Arial"/>
                <a:cs typeface="Arial"/>
              </a:rPr>
              <a:t>t</a:t>
            </a:r>
            <a:r>
              <a:rPr sz="1200" b="1" spc="-5">
                <a:latin typeface="Arial"/>
                <a:cs typeface="Arial"/>
              </a:rPr>
              <a:t>ual  Models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45934" y="4219295"/>
            <a:ext cx="1073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latin typeface="Arial"/>
                <a:cs typeface="Arial"/>
              </a:rPr>
              <a:t>Develop  Numerical</a:t>
            </a:r>
            <a:r>
              <a:rPr sz="1200" b="1" spc="-85">
                <a:latin typeface="Arial"/>
                <a:cs typeface="Arial"/>
              </a:rPr>
              <a:t> </a:t>
            </a:r>
            <a:r>
              <a:rPr sz="1200" b="1" spc="-5"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27062" y="4585817"/>
            <a:ext cx="1313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latin typeface="Arial"/>
                <a:cs typeface="Arial"/>
              </a:rPr>
              <a:t>Computer</a:t>
            </a:r>
            <a:r>
              <a:rPr sz="1200" b="1" spc="-50">
                <a:latin typeface="Arial"/>
                <a:cs typeface="Arial"/>
              </a:rPr>
              <a:t> </a:t>
            </a:r>
            <a:r>
              <a:rPr sz="1200" b="1" spc="-5">
                <a:latin typeface="Arial"/>
                <a:cs typeface="Arial"/>
              </a:rPr>
              <a:t>Models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62362" y="3285998"/>
            <a:ext cx="866775" cy="7315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635" algn="ctr">
              <a:lnSpc>
                <a:spcPct val="90000"/>
              </a:lnSpc>
              <a:spcBef>
                <a:spcPts val="254"/>
              </a:spcBef>
            </a:pPr>
            <a:r>
              <a:rPr sz="1300" b="1">
                <a:latin typeface="Arial Narrow"/>
                <a:cs typeface="Arial Narrow"/>
              </a:rPr>
              <a:t>Pe</a:t>
            </a:r>
            <a:r>
              <a:rPr sz="1300" b="1" spc="-5">
                <a:latin typeface="Arial Narrow"/>
                <a:cs typeface="Arial Narrow"/>
              </a:rPr>
              <a:t>rf</a:t>
            </a:r>
            <a:r>
              <a:rPr sz="1300" b="1">
                <a:latin typeface="Arial Narrow"/>
                <a:cs typeface="Arial Narrow"/>
              </a:rPr>
              <a:t>o</a:t>
            </a:r>
            <a:r>
              <a:rPr sz="1300" b="1" spc="-5">
                <a:latin typeface="Arial Narrow"/>
                <a:cs typeface="Arial Narrow"/>
              </a:rPr>
              <a:t>rm</a:t>
            </a:r>
            <a:r>
              <a:rPr sz="1300" b="1" spc="-10">
                <a:latin typeface="Arial Narrow"/>
                <a:cs typeface="Arial Narrow"/>
              </a:rPr>
              <a:t>a</a:t>
            </a:r>
            <a:r>
              <a:rPr sz="1300" b="1" spc="-5">
                <a:latin typeface="Arial Narrow"/>
                <a:cs typeface="Arial Narrow"/>
              </a:rPr>
              <a:t>n</a:t>
            </a:r>
            <a:r>
              <a:rPr sz="1300" b="1" spc="-10">
                <a:latin typeface="Arial Narrow"/>
                <a:cs typeface="Arial Narrow"/>
              </a:rPr>
              <a:t>c</a:t>
            </a:r>
            <a:r>
              <a:rPr sz="1300" b="1">
                <a:latin typeface="Arial Narrow"/>
                <a:cs typeface="Arial Narrow"/>
              </a:rPr>
              <a:t>e  </a:t>
            </a:r>
            <a:r>
              <a:rPr sz="1300" b="1" spc="-5">
                <a:latin typeface="Arial Narrow"/>
                <a:cs typeface="Arial Narrow"/>
              </a:rPr>
              <a:t>Asses</a:t>
            </a:r>
            <a:r>
              <a:rPr sz="1300" b="1" spc="-10">
                <a:latin typeface="Arial Narrow"/>
                <a:cs typeface="Arial Narrow"/>
              </a:rPr>
              <a:t>s</a:t>
            </a:r>
            <a:r>
              <a:rPr sz="1300" b="1" spc="-5">
                <a:latin typeface="Arial Narrow"/>
                <a:cs typeface="Arial Narrow"/>
              </a:rPr>
              <a:t>m</a:t>
            </a:r>
            <a:r>
              <a:rPr sz="1300" b="1" spc="-10">
                <a:latin typeface="Arial Narrow"/>
                <a:cs typeface="Arial Narrow"/>
              </a:rPr>
              <a:t>e</a:t>
            </a:r>
            <a:r>
              <a:rPr sz="1300" b="1" spc="-5">
                <a:latin typeface="Arial Narrow"/>
                <a:cs typeface="Arial Narrow"/>
              </a:rPr>
              <a:t>nt</a:t>
            </a:r>
            <a:r>
              <a:rPr sz="1300" b="1">
                <a:latin typeface="Arial Narrow"/>
                <a:cs typeface="Arial Narrow"/>
              </a:rPr>
              <a:t>:  </a:t>
            </a:r>
            <a:r>
              <a:rPr sz="1200">
                <a:latin typeface="Arial Narrow"/>
                <a:cs typeface="Arial Narrow"/>
              </a:rPr>
              <a:t>a </a:t>
            </a:r>
            <a:r>
              <a:rPr sz="1200" spc="-5">
                <a:latin typeface="Arial Narrow"/>
                <a:cs typeface="Arial Narrow"/>
              </a:rPr>
              <a:t>learning  process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52495" y="2778810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5435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latin typeface="Arial Narrow"/>
                <a:cs typeface="Arial Narrow"/>
              </a:rPr>
              <a:t>Site  Cha</a:t>
            </a:r>
            <a:r>
              <a:rPr sz="1200">
                <a:latin typeface="Arial Narrow"/>
                <a:cs typeface="Arial Narrow"/>
              </a:rPr>
              <a:t>r</a:t>
            </a:r>
            <a:r>
              <a:rPr sz="1200" spc="-5">
                <a:latin typeface="Arial Narrow"/>
                <a:cs typeface="Arial Narrow"/>
              </a:rPr>
              <a:t>ac</a:t>
            </a:r>
            <a:r>
              <a:rPr sz="1200">
                <a:latin typeface="Arial Narrow"/>
                <a:cs typeface="Arial Narrow"/>
              </a:rPr>
              <a:t>t</a:t>
            </a:r>
            <a:r>
              <a:rPr sz="1200" spc="-5">
                <a:latin typeface="Arial Narrow"/>
                <a:cs typeface="Arial Narrow"/>
              </a:rPr>
              <a:t>e</a:t>
            </a:r>
            <a:r>
              <a:rPr sz="1200">
                <a:latin typeface="Arial Narrow"/>
                <a:cs typeface="Arial Narrow"/>
              </a:rPr>
              <a:t>r</a:t>
            </a:r>
            <a:r>
              <a:rPr sz="1200" spc="-5">
                <a:latin typeface="Arial Narrow"/>
                <a:cs typeface="Arial Narrow"/>
              </a:rPr>
              <a:t>is</a:t>
            </a:r>
            <a:r>
              <a:rPr sz="1200">
                <a:latin typeface="Arial Narrow"/>
                <a:cs typeface="Arial Narrow"/>
              </a:rPr>
              <a:t>t</a:t>
            </a:r>
            <a:r>
              <a:rPr sz="1200" spc="-5">
                <a:latin typeface="Arial Narrow"/>
                <a:cs typeface="Arial Narrow"/>
              </a:rPr>
              <a:t>ic</a:t>
            </a:r>
            <a:r>
              <a:rPr sz="1200">
                <a:latin typeface="Arial Narrow"/>
                <a:cs typeface="Arial Narrow"/>
              </a:rPr>
              <a:t>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930266" y="2778810"/>
            <a:ext cx="70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latin typeface="Arial Narrow"/>
                <a:cs typeface="Arial Narrow"/>
              </a:rPr>
              <a:t>Design and  </a:t>
            </a:r>
            <a:r>
              <a:rPr sz="1200" spc="-10">
                <a:latin typeface="Arial Narrow"/>
                <a:cs typeface="Arial Narrow"/>
              </a:rPr>
              <a:t>Waste</a:t>
            </a:r>
            <a:r>
              <a:rPr sz="1200" spc="-7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Form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3869" y="1412747"/>
            <a:ext cx="7962265" cy="472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835" rIns="0" bIns="0" rtlCol="0">
            <a:spAutoFit/>
          </a:bodyPr>
          <a:lstStyle/>
          <a:p>
            <a:pPr marR="358140" algn="ctr">
              <a:lnSpc>
                <a:spcPct val="100000"/>
              </a:lnSpc>
              <a:spcBef>
                <a:spcPts val="605"/>
              </a:spcBef>
            </a:pPr>
            <a:r>
              <a:rPr sz="2400" b="1" spc="-5">
                <a:solidFill>
                  <a:srgbClr val="990033"/>
                </a:solidFill>
                <a:latin typeface="Arial"/>
                <a:cs typeface="Arial"/>
              </a:rPr>
              <a:t>Overview of Performance</a:t>
            </a:r>
            <a:r>
              <a:rPr sz="2400" b="1" spc="-7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spc="-5">
                <a:solidFill>
                  <a:srgbClr val="990033"/>
                </a:solidFill>
                <a:latin typeface="Arial"/>
                <a:cs typeface="Arial"/>
              </a:rPr>
              <a:t>Assessment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41198" y="4699253"/>
            <a:ext cx="2152015" cy="46990"/>
          </a:xfrm>
          <a:custGeom>
            <a:avLst/>
            <a:gdLst/>
            <a:ahLst/>
            <a:cxnLst/>
            <a:rect l="l" t="t" r="r" b="b"/>
            <a:pathLst>
              <a:path w="2152015" h="46989">
                <a:moveTo>
                  <a:pt x="0" y="46481"/>
                </a:moveTo>
                <a:lnTo>
                  <a:pt x="2151888" y="46481"/>
                </a:lnTo>
                <a:lnTo>
                  <a:pt x="2151888" y="0"/>
                </a:lnTo>
                <a:lnTo>
                  <a:pt x="0" y="0"/>
                </a:lnTo>
                <a:lnTo>
                  <a:pt x="0" y="46481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21279" y="3803141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593"/>
                </a:lnTo>
              </a:path>
            </a:pathLst>
          </a:custGeom>
          <a:ln w="56387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1198" y="3800855"/>
            <a:ext cx="2152015" cy="898525"/>
          </a:xfrm>
          <a:custGeom>
            <a:avLst/>
            <a:gdLst/>
            <a:ahLst/>
            <a:cxnLst/>
            <a:rect l="l" t="t" r="r" b="b"/>
            <a:pathLst>
              <a:path w="2152015" h="898525">
                <a:moveTo>
                  <a:pt x="0" y="0"/>
                </a:moveTo>
                <a:lnTo>
                  <a:pt x="2151888" y="0"/>
                </a:lnTo>
                <a:lnTo>
                  <a:pt x="2151888" y="898398"/>
                </a:lnTo>
                <a:lnTo>
                  <a:pt x="0" y="898398"/>
                </a:lnTo>
                <a:lnTo>
                  <a:pt x="0" y="0"/>
                </a:lnTo>
                <a:close/>
              </a:path>
            </a:pathLst>
          </a:custGeom>
          <a:solidFill>
            <a:srgbClr val="D5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79211" y="3828290"/>
            <a:ext cx="1921510" cy="62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30"/>
              </a:lnSpc>
              <a:spcBef>
                <a:spcPts val="95"/>
              </a:spcBef>
            </a:pPr>
            <a:r>
              <a:rPr sz="1700" b="1" spc="-5">
                <a:solidFill>
                  <a:srgbClr val="333399"/>
                </a:solidFill>
                <a:latin typeface="Arial"/>
                <a:cs typeface="Arial"/>
              </a:rPr>
              <a:t>Why use</a:t>
            </a:r>
            <a:r>
              <a:rPr sz="1700" b="1" spc="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>
                <a:solidFill>
                  <a:srgbClr val="333399"/>
                </a:solidFill>
                <a:latin typeface="Arial"/>
                <a:cs typeface="Arial"/>
              </a:rPr>
              <a:t>it?</a:t>
            </a:r>
            <a:endParaRPr sz="1700">
              <a:latin typeface="Arial"/>
              <a:cs typeface="Arial"/>
            </a:endParaRPr>
          </a:p>
          <a:p>
            <a:pPr marL="114300" indent="-114300">
              <a:lnSpc>
                <a:spcPts val="1330"/>
              </a:lnSpc>
              <a:buChar char="•"/>
              <a:tabLst>
                <a:tab pos="114300" algn="l"/>
              </a:tabLst>
            </a:pPr>
            <a:r>
              <a:rPr sz="1200" spc="-5">
                <a:latin typeface="Arial Narrow"/>
                <a:cs typeface="Arial Narrow"/>
              </a:rPr>
              <a:t>Complex</a:t>
            </a:r>
            <a:r>
              <a:rPr sz="1200" spc="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system</a:t>
            </a:r>
            <a:endParaRPr sz="1200">
              <a:latin typeface="Arial Narrow"/>
              <a:cs typeface="Arial Narrow"/>
            </a:endParaRPr>
          </a:p>
          <a:p>
            <a:pPr marL="114300" indent="-114300">
              <a:lnSpc>
                <a:spcPct val="100000"/>
              </a:lnSpc>
              <a:buChar char="•"/>
              <a:tabLst>
                <a:tab pos="114300" algn="l"/>
              </a:tabLst>
            </a:pPr>
            <a:r>
              <a:rPr sz="1200" spc="-5">
                <a:latin typeface="Arial Narrow"/>
                <a:cs typeface="Arial Narrow"/>
              </a:rPr>
              <a:t>Systematic way </a:t>
            </a:r>
            <a:r>
              <a:rPr sz="1200">
                <a:latin typeface="Arial Narrow"/>
                <a:cs typeface="Arial Narrow"/>
              </a:rPr>
              <a:t>to </a:t>
            </a:r>
            <a:r>
              <a:rPr sz="1200" spc="-5">
                <a:latin typeface="Arial Narrow"/>
                <a:cs typeface="Arial Narrow"/>
              </a:rPr>
              <a:t>evaluate</a:t>
            </a:r>
            <a:r>
              <a:rPr sz="1200" spc="-30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data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298691" y="4802123"/>
            <a:ext cx="2335530" cy="74930"/>
          </a:xfrm>
          <a:custGeom>
            <a:avLst/>
            <a:gdLst/>
            <a:ahLst/>
            <a:cxnLst/>
            <a:rect l="l" t="t" r="r" b="b"/>
            <a:pathLst>
              <a:path w="2335529" h="74929">
                <a:moveTo>
                  <a:pt x="2278951" y="0"/>
                </a:moveTo>
                <a:lnTo>
                  <a:pt x="0" y="0"/>
                </a:lnTo>
                <a:lnTo>
                  <a:pt x="103733" y="74676"/>
                </a:lnTo>
                <a:lnTo>
                  <a:pt x="2335530" y="74676"/>
                </a:lnTo>
                <a:lnTo>
                  <a:pt x="2278951" y="0"/>
                </a:lnTo>
                <a:close/>
              </a:path>
            </a:pathLst>
          </a:custGeom>
          <a:solidFill>
            <a:srgbClr val="548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06028" y="3356609"/>
            <a:ext cx="0" cy="1520190"/>
          </a:xfrm>
          <a:custGeom>
            <a:avLst/>
            <a:gdLst/>
            <a:ahLst/>
            <a:cxnLst/>
            <a:rect l="l" t="t" r="r" b="b"/>
            <a:pathLst>
              <a:path h="1520189">
                <a:moveTo>
                  <a:pt x="0" y="0"/>
                </a:moveTo>
                <a:lnTo>
                  <a:pt x="0" y="1520189"/>
                </a:lnTo>
              </a:path>
            </a:pathLst>
          </a:custGeom>
          <a:ln w="56388">
            <a:solidFill>
              <a:srgbClr val="314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98691" y="3352800"/>
            <a:ext cx="2279650" cy="1449705"/>
          </a:xfrm>
          <a:custGeom>
            <a:avLst/>
            <a:gdLst/>
            <a:ahLst/>
            <a:cxnLst/>
            <a:rect l="l" t="t" r="r" b="b"/>
            <a:pathLst>
              <a:path w="2279650" h="1449704">
                <a:moveTo>
                  <a:pt x="0" y="0"/>
                </a:moveTo>
                <a:lnTo>
                  <a:pt x="2279141" y="0"/>
                </a:lnTo>
                <a:lnTo>
                  <a:pt x="2279141" y="1449324"/>
                </a:lnTo>
                <a:lnTo>
                  <a:pt x="0" y="1449324"/>
                </a:lnTo>
                <a:lnTo>
                  <a:pt x="0" y="0"/>
                </a:lnTo>
                <a:close/>
              </a:path>
            </a:pathLst>
          </a:custGeom>
          <a:solidFill>
            <a:srgbClr val="ADE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314486" y="3365690"/>
            <a:ext cx="2279650" cy="11595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755"/>
              </a:spcBef>
            </a:pPr>
            <a:r>
              <a:rPr sz="1700" b="1" spc="-5">
                <a:solidFill>
                  <a:srgbClr val="333399"/>
                </a:solidFill>
                <a:latin typeface="Arial"/>
                <a:cs typeface="Arial"/>
              </a:rPr>
              <a:t>How is it</a:t>
            </a:r>
            <a:r>
              <a:rPr sz="1700" b="1" spc="-2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>
                <a:solidFill>
                  <a:srgbClr val="333399"/>
                </a:solidFill>
                <a:latin typeface="Arial"/>
                <a:cs typeface="Arial"/>
              </a:rPr>
              <a:t>conducted?</a:t>
            </a:r>
            <a:endParaRPr sz="1700">
              <a:latin typeface="Arial"/>
              <a:cs typeface="Arial"/>
            </a:endParaRPr>
          </a:p>
          <a:p>
            <a:pPr marL="180340" indent="-114935">
              <a:lnSpc>
                <a:spcPct val="100000"/>
              </a:lnSpc>
              <a:spcBef>
                <a:spcPts val="470"/>
              </a:spcBef>
              <a:buChar char="•"/>
              <a:tabLst>
                <a:tab pos="180975" algn="l"/>
              </a:tabLst>
            </a:pPr>
            <a:r>
              <a:rPr sz="1200" spc="-5">
                <a:latin typeface="Arial Narrow"/>
                <a:cs typeface="Arial Narrow"/>
              </a:rPr>
              <a:t>Collect data</a:t>
            </a:r>
            <a:endParaRPr sz="1200">
              <a:latin typeface="Arial Narrow"/>
              <a:cs typeface="Arial Narrow"/>
            </a:endParaRPr>
          </a:p>
          <a:p>
            <a:pPr marL="180340" indent="-114935">
              <a:lnSpc>
                <a:spcPct val="100000"/>
              </a:lnSpc>
              <a:buChar char="•"/>
              <a:tabLst>
                <a:tab pos="180975" algn="l"/>
              </a:tabLst>
            </a:pPr>
            <a:r>
              <a:rPr sz="1200" spc="-5">
                <a:latin typeface="Arial Narrow"/>
                <a:cs typeface="Arial Narrow"/>
              </a:rPr>
              <a:t>Develop scientific</a:t>
            </a:r>
            <a:r>
              <a:rPr sz="1200" spc="-1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models</a:t>
            </a:r>
            <a:endParaRPr sz="1200">
              <a:latin typeface="Arial Narrow"/>
              <a:cs typeface="Arial Narrow"/>
            </a:endParaRPr>
          </a:p>
          <a:p>
            <a:pPr marL="180340" indent="-114935">
              <a:lnSpc>
                <a:spcPct val="100000"/>
              </a:lnSpc>
              <a:buChar char="•"/>
              <a:tabLst>
                <a:tab pos="180975" algn="l"/>
              </a:tabLst>
            </a:pPr>
            <a:r>
              <a:rPr sz="1200" spc="-5">
                <a:latin typeface="Arial Narrow"/>
                <a:cs typeface="Arial Narrow"/>
              </a:rPr>
              <a:t>Develop computer</a:t>
            </a:r>
            <a:r>
              <a:rPr sz="1200" spc="1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code</a:t>
            </a:r>
            <a:endParaRPr sz="1200">
              <a:latin typeface="Arial Narrow"/>
              <a:cs typeface="Arial Narrow"/>
            </a:endParaRPr>
          </a:p>
          <a:p>
            <a:pPr marL="180340" indent="-114935">
              <a:lnSpc>
                <a:spcPct val="100000"/>
              </a:lnSpc>
              <a:buChar char="•"/>
              <a:tabLst>
                <a:tab pos="180975" algn="l"/>
              </a:tabLst>
            </a:pPr>
            <a:r>
              <a:rPr sz="1200" spc="-5">
                <a:latin typeface="Arial Narrow"/>
                <a:cs typeface="Arial Narrow"/>
              </a:rPr>
              <a:t>Analyze</a:t>
            </a:r>
            <a:r>
              <a:rPr sz="1200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results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298691" y="3124200"/>
            <a:ext cx="2255520" cy="45720"/>
          </a:xfrm>
          <a:custGeom>
            <a:avLst/>
            <a:gdLst/>
            <a:ahLst/>
            <a:cxnLst/>
            <a:rect l="l" t="t" r="r" b="b"/>
            <a:pathLst>
              <a:path w="2255520" h="45719">
                <a:moveTo>
                  <a:pt x="0" y="45720"/>
                </a:moveTo>
                <a:lnTo>
                  <a:pt x="2255519" y="45720"/>
                </a:lnTo>
                <a:lnTo>
                  <a:pt x="225551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867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82406" y="2224277"/>
            <a:ext cx="0" cy="946150"/>
          </a:xfrm>
          <a:custGeom>
            <a:avLst/>
            <a:gdLst/>
            <a:ahLst/>
            <a:cxnLst/>
            <a:rect l="l" t="t" r="r" b="b"/>
            <a:pathLst>
              <a:path h="946150">
                <a:moveTo>
                  <a:pt x="0" y="0"/>
                </a:moveTo>
                <a:lnTo>
                  <a:pt x="0" y="945641"/>
                </a:lnTo>
              </a:path>
            </a:pathLst>
          </a:custGeom>
          <a:ln w="56388">
            <a:solidFill>
              <a:srgbClr val="4D44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98691" y="2224277"/>
            <a:ext cx="2255520" cy="900430"/>
          </a:xfrm>
          <a:custGeom>
            <a:avLst/>
            <a:gdLst/>
            <a:ahLst/>
            <a:cxnLst/>
            <a:rect l="l" t="t" r="r" b="b"/>
            <a:pathLst>
              <a:path w="2255520" h="900430">
                <a:moveTo>
                  <a:pt x="0" y="0"/>
                </a:moveTo>
                <a:lnTo>
                  <a:pt x="2255519" y="0"/>
                </a:lnTo>
                <a:lnTo>
                  <a:pt x="2255519" y="899922"/>
                </a:lnTo>
                <a:lnTo>
                  <a:pt x="0" y="899922"/>
                </a:lnTo>
                <a:lnTo>
                  <a:pt x="0" y="0"/>
                </a:lnTo>
                <a:close/>
              </a:path>
            </a:pathLst>
          </a:custGeom>
          <a:solidFill>
            <a:srgbClr val="FFF2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307530" y="2260473"/>
            <a:ext cx="2255520" cy="806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">
              <a:lnSpc>
                <a:spcPts val="1935"/>
              </a:lnSpc>
              <a:spcBef>
                <a:spcPts val="95"/>
              </a:spcBef>
            </a:pPr>
            <a:r>
              <a:rPr sz="1700" b="1" spc="-5">
                <a:solidFill>
                  <a:srgbClr val="333399"/>
                </a:solidFill>
                <a:latin typeface="Arial"/>
                <a:cs typeface="Arial"/>
              </a:rPr>
              <a:t>What is assessed?</a:t>
            </a:r>
            <a:endParaRPr sz="1700">
              <a:latin typeface="Arial"/>
              <a:cs typeface="Arial"/>
            </a:endParaRPr>
          </a:p>
          <a:p>
            <a:pPr marL="180340" indent="-114935">
              <a:lnSpc>
                <a:spcPts val="1335"/>
              </a:lnSpc>
              <a:buChar char="•"/>
              <a:tabLst>
                <a:tab pos="180975" algn="l"/>
              </a:tabLst>
            </a:pPr>
            <a:r>
              <a:rPr sz="1200" spc="-5">
                <a:latin typeface="Arial Narrow"/>
                <a:cs typeface="Arial Narrow"/>
              </a:rPr>
              <a:t>What can</a:t>
            </a:r>
            <a:r>
              <a:rPr sz="1200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happen?</a:t>
            </a:r>
            <a:endParaRPr sz="1200">
              <a:latin typeface="Arial Narrow"/>
              <a:cs typeface="Arial Narrow"/>
            </a:endParaRPr>
          </a:p>
          <a:p>
            <a:pPr marL="180340" indent="-114935">
              <a:lnSpc>
                <a:spcPct val="100000"/>
              </a:lnSpc>
              <a:buChar char="•"/>
              <a:tabLst>
                <a:tab pos="180975" algn="l"/>
              </a:tabLst>
            </a:pPr>
            <a:r>
              <a:rPr sz="1200" spc="-5">
                <a:latin typeface="Arial Narrow"/>
                <a:cs typeface="Arial Narrow"/>
              </a:rPr>
              <a:t>How likely is</a:t>
            </a:r>
            <a:r>
              <a:rPr sz="1200" spc="-1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it?</a:t>
            </a:r>
            <a:endParaRPr sz="1200">
              <a:latin typeface="Arial Narrow"/>
              <a:cs typeface="Arial Narrow"/>
            </a:endParaRPr>
          </a:p>
          <a:p>
            <a:pPr marL="180340" indent="-114935">
              <a:lnSpc>
                <a:spcPct val="100000"/>
              </a:lnSpc>
              <a:buChar char="•"/>
              <a:tabLst>
                <a:tab pos="180975" algn="l"/>
              </a:tabLst>
            </a:pPr>
            <a:r>
              <a:rPr sz="1200" spc="-5">
                <a:latin typeface="Arial Narrow"/>
                <a:cs typeface="Arial Narrow"/>
              </a:rPr>
              <a:t>What can</a:t>
            </a:r>
            <a:r>
              <a:rPr sz="1200" spc="5">
                <a:latin typeface="Arial Narrow"/>
                <a:cs typeface="Arial Narrow"/>
              </a:rPr>
              <a:t> </a:t>
            </a:r>
            <a:r>
              <a:rPr sz="1200" spc="-5">
                <a:latin typeface="Arial Narrow"/>
                <a:cs typeface="Arial Narrow"/>
              </a:rPr>
              <a:t>result?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328422" y="521938"/>
            <a:ext cx="84926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978660" algn="l"/>
              </a:tabLst>
            </a:pPr>
            <a:r>
              <a:rPr lang="en-US" spc="-5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Assessment Methodology</a:t>
            </a:r>
            <a:endParaRPr spc="-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5238-55C3-4626-AD73-A40DC6FC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4565"/>
            <a:ext cx="8305800" cy="492443"/>
          </a:xfrm>
        </p:spPr>
        <p:txBody>
          <a:bodyPr/>
          <a:lstStyle/>
          <a:p>
            <a:pPr algn="ctr"/>
            <a:r>
              <a:rPr lang="en-US"/>
              <a:t>Improving the Low-Level Waste Approach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0240B-382E-4CA2-8711-6A5F41D23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6764"/>
            <a:ext cx="7809997" cy="55707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Part 61 Proposed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More Leveraging of Site-Specific Analyses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Alternate Waste Acceptance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Greater than Class C disposal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Published Alternate Disposal Request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Extended Compliance Date for Uniform Waste Manifest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20.2001 Proposed Approach for Addressing VLLW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VLLW Scoping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4686-9A47-4FB7-937B-ABB91913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4565"/>
            <a:ext cx="8762340" cy="492443"/>
          </a:xfrm>
        </p:spPr>
        <p:txBody>
          <a:bodyPr/>
          <a:lstStyle/>
          <a:p>
            <a:r>
              <a:rPr lang="en-US"/>
              <a:t>Assumptions, Considerations, and Decisions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783E9-8A52-4367-879A-BAF6F8C8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" y="1023931"/>
            <a:ext cx="8992379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8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34B0-B602-4E77-9ED7-548333AC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32AE4-E24D-4184-9C8F-16DB127E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001" y="1297968"/>
            <a:ext cx="7809997" cy="48013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Part 61 is structured to be risk-informed, performance-based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Proposed Changes would make the rule more site-specific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VLLW Scoping Study will be released within the next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Compliance evaluation by the regulator is only part of overall risk assessments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59748"/>
      </p:ext>
    </p:extLst>
  </p:cSld>
  <p:clrMapOvr>
    <a:masterClrMapping/>
  </p:clrMapOvr>
</p:sld>
</file>

<file path=ppt/theme/theme1.xml><?xml version="1.0" encoding="utf-8"?>
<a:theme xmlns:a="http://schemas.openxmlformats.org/drawingml/2006/main" name="NRC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24 _2020 LLW Forum Fall Presentation for P. Holahan (NRC) with LLWPB talking points sk.pptx  -  Read-Only" id="{9B212B0F-A3DE-4512-AA47-01D2E1C9C37C}" vid="{ED69F861-E006-4B30-B6ED-9A564326BE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AEF12599C9645A92A1EF53F53C74D" ma:contentTypeVersion="13" ma:contentTypeDescription="Create a new document." ma:contentTypeScope="" ma:versionID="9bef4d20fac527a2bfbfa893a903b7cf">
  <xsd:schema xmlns:xsd="http://www.w3.org/2001/XMLSchema" xmlns:xs="http://www.w3.org/2001/XMLSchema" xmlns:p="http://schemas.microsoft.com/office/2006/metadata/properties" xmlns:ns1="http://schemas.microsoft.com/sharepoint/v3" xmlns:ns3="bd237bd7-9e69-4f09-9125-af670c98d274" xmlns:ns4="5099be1f-087d-41b8-8a5d-00ac3c4410ed" targetNamespace="http://schemas.microsoft.com/office/2006/metadata/properties" ma:root="true" ma:fieldsID="b1207f6eb0b6d50a461ce37e5a017234" ns1:_="" ns3:_="" ns4:_="">
    <xsd:import namespace="http://schemas.microsoft.com/sharepoint/v3"/>
    <xsd:import namespace="bd237bd7-9e69-4f09-9125-af670c98d274"/>
    <xsd:import namespace="5099be1f-087d-41b8-8a5d-00ac3c4410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37bd7-9e69-4f09-9125-af670c98d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9be1f-087d-41b8-8a5d-00ac3c4410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0D671B-B8F8-4038-8C46-7D799937A3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21099-6085-4336-B82F-35833D998E90}">
  <ds:schemaRefs>
    <ds:schemaRef ds:uri="5099be1f-087d-41b8-8a5d-00ac3c4410e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237bd7-9e69-4f09-9125-af670c98d274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230C99-5F2B-4718-9F9B-AAF7F04BE508}">
  <ds:schemaRefs>
    <ds:schemaRef ds:uri="5099be1f-087d-41b8-8a5d-00ac3c4410ed"/>
    <ds:schemaRef ds:uri="bd237bd7-9e69-4f09-9125-af670c98d2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NRCTemplate</Template>
  <TotalTime>1</TotalTime>
  <Words>518</Words>
  <Application>Microsoft Macintosh PowerPoint</Application>
  <PresentationFormat>On-screen Show (4:3)</PresentationFormat>
  <Paragraphs>93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NRCTemplate</vt:lpstr>
      <vt:lpstr>Risk-Informed Approaches for Low-Level Waste  Reasonable Assurance &amp; riskSMART </vt:lpstr>
      <vt:lpstr>Contents</vt:lpstr>
      <vt:lpstr>Risk Assessment Supports Integrated Risk-Informed Decision-Making</vt:lpstr>
      <vt:lpstr>Risk-SMART Elements</vt:lpstr>
      <vt:lpstr>Central Safety Limits for LLW: Part 61 Subpart C Performance Objectives</vt:lpstr>
      <vt:lpstr>Performance Assessment Methodology</vt:lpstr>
      <vt:lpstr>Improving the Low-Level Waste Approach </vt:lpstr>
      <vt:lpstr>Assumptions, Considerations, and Decisions</vt:lpstr>
      <vt:lpstr>Conclusions</vt:lpstr>
    </vt:vector>
  </TitlesOfParts>
  <Company>USNRC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Risk-Informed Approaches for Low-Level Waste  Reasonable Assurance &amp; riskSMART </dc:title>
  <dc:creator>McKenney, Chris</dc:creator>
  <cp:lastModifiedBy>Lori Beagles</cp:lastModifiedBy>
  <cp:revision>1</cp:revision>
  <dcterms:created xsi:type="dcterms:W3CDTF">2020-10-05T17:29:09Z</dcterms:created>
  <dcterms:modified xsi:type="dcterms:W3CDTF">2020-10-08T21:53:12Z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0x0101006BDAEF12599C9645A92A1EF53F53C74D</vt:lpwstr>
  </property>
</Properties>
</file>