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9" r:id="rId3"/>
    <p:sldId id="357" r:id="rId4"/>
    <p:sldId id="386" r:id="rId5"/>
    <p:sldId id="285" r:id="rId6"/>
    <p:sldId id="419" r:id="rId7"/>
    <p:sldId id="456" r:id="rId8"/>
    <p:sldId id="366" r:id="rId9"/>
    <p:sldId id="383" r:id="rId10"/>
    <p:sldId id="392" r:id="rId11"/>
    <p:sldId id="393" r:id="rId12"/>
    <p:sldId id="454" r:id="rId13"/>
    <p:sldId id="455" r:id="rId14"/>
    <p:sldId id="364" r:id="rId15"/>
    <p:sldId id="313" r:id="rId16"/>
  </p:sldIdLst>
  <p:sldSz cx="9144000" cy="5715000" type="screen16x10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yriad Pro" panose="020B0503030403020204" pitchFamily="34" charset="0"/>
      <p:regular r:id="rId23"/>
      <p:bold r:id="rId24"/>
      <p:italic r:id="rId25"/>
      <p:boldItalic r:id="rId26"/>
    </p:embeddedFont>
    <p:embeddedFont>
      <p:font typeface="Myriad Pro Light" panose="020B060303040302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1600">
          <p15:clr>
            <a:srgbClr val="A4A3A4"/>
          </p15:clr>
        </p15:guide>
        <p15:guide id="3" orient="horz" pos="3480">
          <p15:clr>
            <a:srgbClr val="A4A3A4"/>
          </p15:clr>
        </p15:guide>
        <p15:guide id="4" pos="2880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1EA"/>
    <a:srgbClr val="43B02A"/>
    <a:srgbClr val="004168"/>
    <a:srgbClr val="C5E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6" autoAdjust="0"/>
    <p:restoredTop sz="50000" autoAdjust="0"/>
  </p:normalViewPr>
  <p:slideViewPr>
    <p:cSldViewPr>
      <p:cViewPr varScale="1">
        <p:scale>
          <a:sx n="155" d="100"/>
          <a:sy n="155" d="100"/>
        </p:scale>
        <p:origin x="664" y="176"/>
      </p:cViewPr>
      <p:guideLst>
        <p:guide orient="horz" pos="1800"/>
        <p:guide orient="horz" pos="1600"/>
        <p:guide orient="horz" pos="3480"/>
        <p:guide pos="2880"/>
        <p:guide pos="5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energysolutions.com\data\org\SLCUT\Compliance\Vern\As%20builts\Dan%20Shrum%20-%20Waste%20Disposed%20Volume%20History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1"/>
        </a:solidFill>
      </c:spPr>
    </c:floor>
    <c:sideWall>
      <c:thickness val="0"/>
      <c:spPr>
        <a:noFill/>
        <a:ln>
          <a:solidFill>
            <a:schemeClr val="accent1"/>
          </a:solidFill>
        </a:ln>
      </c:spPr>
    </c:sideWall>
    <c:backWall>
      <c:thickness val="0"/>
      <c:spPr>
        <a:noFill/>
        <a:ln>
          <a:solidFill>
            <a:schemeClr val="accent1"/>
          </a:solidFill>
        </a:ln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Sheet1!$L$12</c:f>
              <c:strCache>
                <c:ptCount val="1"/>
                <c:pt idx="0">
                  <c:v>ANNUAL WASTE DISPOSED (yd3 per year)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7F1-4403-8979-E53CE4A8FA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7F1-4403-8979-E53CE4A8FAC3}"/>
              </c:ext>
            </c:extLst>
          </c:dPt>
          <c:cat>
            <c:numRef>
              <c:f>Sheet1!$K$13:$K$17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Sheet1!$L$13:$L$17</c:f>
              <c:numCache>
                <c:formatCode>General</c:formatCode>
                <c:ptCount val="5"/>
                <c:pt idx="0">
                  <c:v>112136.51</c:v>
                </c:pt>
                <c:pt idx="1">
                  <c:v>102630.62</c:v>
                </c:pt>
                <c:pt idx="2">
                  <c:v>224566.64</c:v>
                </c:pt>
                <c:pt idx="3">
                  <c:v>240678.12</c:v>
                </c:pt>
                <c:pt idx="4">
                  <c:v>199316.16999999998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F1-4403-8979-E53CE4A8F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40323376"/>
        <c:axId val="-1740321744"/>
        <c:axId val="0"/>
      </c:bar3DChart>
      <c:catAx>
        <c:axId val="-17403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0321744"/>
        <c:crosses val="autoZero"/>
        <c:auto val="1"/>
        <c:lblAlgn val="ctr"/>
        <c:lblOffset val="100"/>
        <c:noMultiLvlLbl val="0"/>
      </c:catAx>
      <c:valAx>
        <c:axId val="-1740321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ANNUAL WASTE DISPOSED</a:t>
                </a:r>
                <a:r>
                  <a:rPr lang="en-US" sz="1400" baseline="0"/>
                  <a:t> (yd</a:t>
                </a:r>
                <a:r>
                  <a:rPr lang="en-US" sz="1400" baseline="30000"/>
                  <a:t>3</a:t>
                </a:r>
                <a:r>
                  <a:rPr lang="en-US" sz="1400" baseline="0"/>
                  <a:t> per year)</a:t>
                </a:r>
                <a:endParaRPr lang="en-US" sz="140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0323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E450F-ED6D-437D-BA82-9A4936D9C1EB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D500-EEC8-4A78-AA6A-E58D104B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DF326-79E5-49D4-AFC1-3E7EB5D67529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D97A5-D213-46D0-B935-C6F092AEA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F09C-5F10-4B9F-8409-91B6765E2D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6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45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7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81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0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6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F09C-5F10-4B9F-8409-91B6765E2D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6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rgbClr val="C5E86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305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921000"/>
            <a:ext cx="4762500" cy="1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4635501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43B02A"/>
                </a:solidFill>
                <a:latin typeface="Myriad Pro Cond" pitchFamily="34" charset="0"/>
                <a:cs typeface="+mn-cs"/>
              </a:rPr>
              <a:t>All you need in radioactive and hazardous waste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4500"/>
            <a:ext cx="7086600" cy="1225021"/>
          </a:xfrm>
        </p:spPr>
        <p:txBody>
          <a:bodyPr>
            <a:noAutofit/>
          </a:bodyPr>
          <a:lstStyle>
            <a:lvl1pPr algn="l">
              <a:defRPr sz="5500" b="0">
                <a:solidFill>
                  <a:schemeClr val="bg1"/>
                </a:solidFill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6400800" cy="5080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9480026-8E92-4FE8-A94B-38122D64795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2229B691-CE55-4739-B8AA-517A288CD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D4A4-4DB2-4FE4-BE8B-380E4BC0560A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90D2-E1E9-4385-B194-63A7106A7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66C0-6DC5-41D7-A395-FD3EFDFECCFF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CD0A-74C2-455B-B736-88309F684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1270000"/>
            <a:ext cx="9144000" cy="63500"/>
          </a:xfrm>
          <a:prstGeom prst="rect">
            <a:avLst/>
          </a:prstGeom>
          <a:solidFill>
            <a:srgbClr val="C5E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1" y="207699"/>
            <a:ext cx="2030413" cy="41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6248400" cy="7620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1000"/>
            <a:ext cx="8077200" cy="3327136"/>
          </a:xfrm>
        </p:spPr>
        <p:txBody>
          <a:bodyPr/>
          <a:lstStyle>
            <a:lvl1pPr>
              <a:buClr>
                <a:srgbClr val="43B02A"/>
              </a:buClr>
              <a:buSzPct val="150000"/>
              <a:buFont typeface="Wingdings" pitchFamily="2" charset="2"/>
              <a:buChar char="§"/>
              <a:defRPr sz="2200">
                <a:latin typeface="Myriad Pro Light" pitchFamily="34" charset="0"/>
              </a:defRPr>
            </a:lvl1pPr>
            <a:lvl2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2pPr>
            <a:lvl3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3pPr>
            <a:lvl4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4pPr>
            <a:lvl5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6900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0B1E-EC0C-484C-BEC9-528817203336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" y="5296959"/>
            <a:ext cx="2133600" cy="304271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0C58901-AE77-4DF6-A937-91694B260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A7A0-E3AE-4FEB-A003-8EC443C2B52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F26C-4592-4F65-942C-E54AA3E8A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F688-783E-4729-AA9F-D45CDBACDADE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8ADC-5FFD-4BDD-89CC-E833B69AF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AA47-2F86-4F6B-8462-857E3F254F84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F92B-812D-4799-992C-D484ABF17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3100-08D0-4B90-823C-58E2A1189134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5D75-26A2-4871-8BF9-079295E68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08B9-BBEC-4A43-A278-47BDA863C94D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996B-94CC-4CCA-9D24-765E5FE39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441D-3AFC-4AC4-B94D-43994AEBAAA9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5AFF-6A82-4A82-A313-F96214D47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CED3-8D3D-4B6E-91FB-121C05B83DFF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C83F-C345-450E-8A62-B0C5C70F8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CB5B0-CDA6-4714-89BC-BDC118A68BC1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25B21-929D-4295-A1BA-038AAD5BB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hredder%20Test.av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Final%20MM%20Video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10600" cy="1777999"/>
          </a:xfrm>
        </p:spPr>
        <p:txBody>
          <a:bodyPr/>
          <a:lstStyle/>
          <a:p>
            <a:r>
              <a:rPr lang="en-US" sz="3200" b="1" dirty="0"/>
              <a:t>Licensing and Activities Update</a:t>
            </a:r>
            <a:br>
              <a:rPr lang="en-US" sz="3200" b="1" dirty="0"/>
            </a:br>
            <a:r>
              <a:rPr lang="en-US" sz="3200" b="1" dirty="0"/>
              <a:t>Energy</a:t>
            </a:r>
            <a:r>
              <a:rPr lang="en-US" sz="3200" b="1" i="1" dirty="0"/>
              <a:t>Solutions’</a:t>
            </a:r>
            <a:r>
              <a:rPr lang="en-US" sz="3200" b="1" dirty="0"/>
              <a:t> Clive, Utah Facility</a:t>
            </a:r>
            <a:br>
              <a:rPr lang="en-US" sz="3200" b="1" i="1" dirty="0"/>
            </a:br>
            <a:br>
              <a:rPr lang="en-US" sz="2000" b="1" dirty="0"/>
            </a:br>
            <a:r>
              <a:rPr lang="en-US" sz="2000" b="1" dirty="0"/>
              <a:t>presented by </a:t>
            </a:r>
            <a:r>
              <a:rPr lang="en-US" sz="2000" b="1" i="1"/>
              <a:t>Vern Rogers        </a:t>
            </a:r>
            <a:r>
              <a:rPr lang="en-US" sz="2000" b="1" i="1" dirty="0"/>
              <a:t>	               </a:t>
            </a:r>
            <a:r>
              <a:rPr lang="en-US" sz="2000" b="1" dirty="0"/>
              <a:t>Low-Level Radioactive Waste Forum</a:t>
            </a:r>
            <a:br>
              <a:rPr lang="en-US" sz="2000" b="1" i="1" dirty="0"/>
            </a:br>
            <a:r>
              <a:rPr lang="en-US" sz="2000" b="1" i="1" dirty="0"/>
              <a:t>Director of Regulatory Affairs	      	               	              October 14-15</a:t>
            </a:r>
            <a:r>
              <a:rPr lang="en-US" sz="2000" b="1" dirty="0"/>
              <a:t>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Three Mile Island Unit-2 Nuclear Power Plant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7" t="-7081"/>
          <a:stretch/>
        </p:blipFill>
        <p:spPr>
          <a:xfrm>
            <a:off x="-76200" y="1028700"/>
            <a:ext cx="9220200" cy="4686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967E3-ABDD-4705-8268-14D7A51756EA}"/>
              </a:ext>
            </a:extLst>
          </p:cNvPr>
          <p:cNvSpPr/>
          <p:nvPr/>
        </p:nvSpPr>
        <p:spPr>
          <a:xfrm>
            <a:off x="120911" y="1414093"/>
            <a:ext cx="8718289" cy="10624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October 15, 2019 - Energy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Solutions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selected to decommission Three Mile Island Nuclear Generating Station Unit 2</a:t>
            </a:r>
          </a:p>
        </p:txBody>
      </p:sp>
    </p:spTree>
    <p:extLst>
      <p:ext uri="{BB962C8B-B14F-4D97-AF65-F5344CB8AC3E}">
        <p14:creationId xmlns:p14="http://schemas.microsoft.com/office/powerpoint/2010/main" val="208867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Fort Calhoun Nuclear Generating Station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60"/>
          <a:stretch/>
        </p:blipFill>
        <p:spPr>
          <a:xfrm>
            <a:off x="2458" y="1333500"/>
            <a:ext cx="9144000" cy="5001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D4AF5E-1475-4518-BAC0-7C2B511C5283}"/>
              </a:ext>
            </a:extLst>
          </p:cNvPr>
          <p:cNvSpPr/>
          <p:nvPr/>
        </p:nvSpPr>
        <p:spPr>
          <a:xfrm>
            <a:off x="120912" y="1485900"/>
            <a:ext cx="8261088" cy="10738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April 29, 2019 - Energy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Solutions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 selected to decommission Fort Calhoun Nuclear Generating Station 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Energy</a:t>
            </a:r>
            <a:r>
              <a:rPr lang="en-US" i="1" dirty="0"/>
              <a:t>Solutions’</a:t>
            </a:r>
            <a:r>
              <a:rPr lang="en-US" dirty="0"/>
              <a:t>  Low-Activity Radioactive Waste Disposal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8726" y="6483447"/>
            <a:ext cx="824290" cy="369145"/>
          </a:xfrm>
          <a:custGeom>
            <a:avLst/>
            <a:gdLst>
              <a:gd name="connsiteX0" fmla="*/ 0 w 666946"/>
              <a:gd name="connsiteY0" fmla="*/ 365125 h 365125"/>
              <a:gd name="connsiteX1" fmla="*/ 91281 w 666946"/>
              <a:gd name="connsiteY1" fmla="*/ 0 h 365125"/>
              <a:gd name="connsiteX2" fmla="*/ 666946 w 666946"/>
              <a:gd name="connsiteY2" fmla="*/ 0 h 365125"/>
              <a:gd name="connsiteX3" fmla="*/ 575665 w 666946"/>
              <a:gd name="connsiteY3" fmla="*/ 365125 h 365125"/>
              <a:gd name="connsiteX4" fmla="*/ 0 w 666946"/>
              <a:gd name="connsiteY4" fmla="*/ 365125 h 365125"/>
              <a:gd name="connsiteX0" fmla="*/ 0 w 666946"/>
              <a:gd name="connsiteY0" fmla="*/ 365125 h 383979"/>
              <a:gd name="connsiteX1" fmla="*/ 91281 w 666946"/>
              <a:gd name="connsiteY1" fmla="*/ 0 h 383979"/>
              <a:gd name="connsiteX2" fmla="*/ 666946 w 666946"/>
              <a:gd name="connsiteY2" fmla="*/ 0 h 383979"/>
              <a:gd name="connsiteX3" fmla="*/ 651080 w 666946"/>
              <a:gd name="connsiteY3" fmla="*/ 383979 h 383979"/>
              <a:gd name="connsiteX4" fmla="*/ 0 w 666946"/>
              <a:gd name="connsiteY4" fmla="*/ 365125 h 383979"/>
              <a:gd name="connsiteX0" fmla="*/ 0 w 688787"/>
              <a:gd name="connsiteY0" fmla="*/ 365125 h 365125"/>
              <a:gd name="connsiteX1" fmla="*/ 91281 w 688787"/>
              <a:gd name="connsiteY1" fmla="*/ 0 h 365125"/>
              <a:gd name="connsiteX2" fmla="*/ 666946 w 688787"/>
              <a:gd name="connsiteY2" fmla="*/ 0 h 365125"/>
              <a:gd name="connsiteX3" fmla="*/ 688787 w 688787"/>
              <a:gd name="connsiteY3" fmla="*/ 365125 h 365125"/>
              <a:gd name="connsiteX4" fmla="*/ 0 w 688787"/>
              <a:gd name="connsiteY4" fmla="*/ 365125 h 365125"/>
              <a:gd name="connsiteX0" fmla="*/ 0 w 666946"/>
              <a:gd name="connsiteY0" fmla="*/ 365125 h 374552"/>
              <a:gd name="connsiteX1" fmla="*/ 91281 w 666946"/>
              <a:gd name="connsiteY1" fmla="*/ 0 h 374552"/>
              <a:gd name="connsiteX2" fmla="*/ 666946 w 666946"/>
              <a:gd name="connsiteY2" fmla="*/ 0 h 374552"/>
              <a:gd name="connsiteX3" fmla="*/ 660507 w 666946"/>
              <a:gd name="connsiteY3" fmla="*/ 374552 h 374552"/>
              <a:gd name="connsiteX4" fmla="*/ 0 w 666946"/>
              <a:gd name="connsiteY4" fmla="*/ 365125 h 374552"/>
              <a:gd name="connsiteX0" fmla="*/ 0 w 666946"/>
              <a:gd name="connsiteY0" fmla="*/ 365125 h 365125"/>
              <a:gd name="connsiteX1" fmla="*/ 91281 w 666946"/>
              <a:gd name="connsiteY1" fmla="*/ 0 h 365125"/>
              <a:gd name="connsiteX2" fmla="*/ 666946 w 666946"/>
              <a:gd name="connsiteY2" fmla="*/ 0 h 365125"/>
              <a:gd name="connsiteX3" fmla="*/ 660507 w 666946"/>
              <a:gd name="connsiteY3" fmla="*/ 355698 h 365125"/>
              <a:gd name="connsiteX4" fmla="*/ 0 w 666946"/>
              <a:gd name="connsiteY4" fmla="*/ 365125 h 365125"/>
              <a:gd name="connsiteX0" fmla="*/ 0 w 667769"/>
              <a:gd name="connsiteY0" fmla="*/ 365125 h 369145"/>
              <a:gd name="connsiteX1" fmla="*/ 91281 w 667769"/>
              <a:gd name="connsiteY1" fmla="*/ 0 h 369145"/>
              <a:gd name="connsiteX2" fmla="*/ 666946 w 667769"/>
              <a:gd name="connsiteY2" fmla="*/ 0 h 369145"/>
              <a:gd name="connsiteX3" fmla="*/ 667769 w 667769"/>
              <a:gd name="connsiteY3" fmla="*/ 369145 h 369145"/>
              <a:gd name="connsiteX4" fmla="*/ 0 w 667769"/>
              <a:gd name="connsiteY4" fmla="*/ 365125 h 3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69" h="369145">
                <a:moveTo>
                  <a:pt x="0" y="365125"/>
                </a:moveTo>
                <a:lnTo>
                  <a:pt x="91281" y="0"/>
                </a:lnTo>
                <a:lnTo>
                  <a:pt x="666946" y="0"/>
                </a:lnTo>
                <a:cubicBezTo>
                  <a:pt x="667220" y="123048"/>
                  <a:pt x="667495" y="246097"/>
                  <a:pt x="667769" y="369145"/>
                </a:cubicBezTo>
                <a:lnTo>
                  <a:pt x="0" y="365125"/>
                </a:lnTo>
                <a:close/>
              </a:path>
            </a:pathLst>
          </a:custGeom>
          <a:solidFill>
            <a:srgbClr val="004068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DCF92-8E10-4E27-BAB7-EA71A30BFA7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" t="568" r="3848" b="568"/>
          <a:stretch>
            <a:fillRect/>
          </a:stretch>
        </p:blipFill>
        <p:spPr bwMode="auto">
          <a:xfrm>
            <a:off x="4393953" y="1483519"/>
            <a:ext cx="3919538" cy="358021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04340" y="1430463"/>
            <a:ext cx="3897521" cy="3994731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n-US" sz="1800" b="1" dirty="0"/>
              <a:t>1988</a:t>
            </a:r>
            <a:r>
              <a:rPr lang="en-US" sz="1800" dirty="0"/>
              <a:t> – Clive receives first Radioactive Material License (RML) for disposal of NORM  </a:t>
            </a:r>
          </a:p>
          <a:p>
            <a:pPr>
              <a:spcBef>
                <a:spcPts val="900"/>
              </a:spcBef>
            </a:pPr>
            <a:r>
              <a:rPr lang="en-US" sz="1800" b="1" dirty="0"/>
              <a:t>1990 </a:t>
            </a:r>
            <a:r>
              <a:rPr lang="en-US" sz="1800" dirty="0"/>
              <a:t>– RML amendment to dispose of LARW at specified concentration limits</a:t>
            </a:r>
          </a:p>
          <a:p>
            <a:pPr>
              <a:spcBef>
                <a:spcPts val="900"/>
              </a:spcBef>
            </a:pPr>
            <a:r>
              <a:rPr lang="en-US" sz="1800" b="1" dirty="0"/>
              <a:t>2001</a:t>
            </a:r>
            <a:r>
              <a:rPr lang="en-US" sz="1800" dirty="0"/>
              <a:t> – RML amendment to dispose of Class A LLRW</a:t>
            </a:r>
          </a:p>
          <a:p>
            <a:pPr>
              <a:spcBef>
                <a:spcPts val="900"/>
              </a:spcBef>
            </a:pPr>
            <a:r>
              <a:rPr lang="en-US" sz="1800" b="1" dirty="0"/>
              <a:t>2006</a:t>
            </a:r>
            <a:r>
              <a:rPr lang="en-US" sz="1800" dirty="0"/>
              <a:t> – Acquisition of Duratek with BSFR disposal in TN</a:t>
            </a:r>
          </a:p>
          <a:p>
            <a:pPr>
              <a:spcBef>
                <a:spcPts val="900"/>
              </a:spcBef>
            </a:pPr>
            <a:r>
              <a:rPr lang="en-US" sz="1800" dirty="0"/>
              <a:t>In past few years, NRC addressing regulatory approach to non-licensed “VLLW” disposal options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85705" y="3604763"/>
            <a:ext cx="1028699" cy="14266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Plans for Ongoing </a:t>
            </a:r>
            <a:br>
              <a:rPr lang="en-US" dirty="0"/>
            </a:br>
            <a:r>
              <a:rPr lang="en-US" dirty="0" err="1"/>
              <a:t>LARW</a:t>
            </a:r>
            <a:r>
              <a:rPr lang="en-US" dirty="0"/>
              <a:t> Disposal at Clive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8726" y="6483447"/>
            <a:ext cx="824290" cy="369145"/>
          </a:xfrm>
          <a:custGeom>
            <a:avLst/>
            <a:gdLst>
              <a:gd name="connsiteX0" fmla="*/ 0 w 666946"/>
              <a:gd name="connsiteY0" fmla="*/ 365125 h 365125"/>
              <a:gd name="connsiteX1" fmla="*/ 91281 w 666946"/>
              <a:gd name="connsiteY1" fmla="*/ 0 h 365125"/>
              <a:gd name="connsiteX2" fmla="*/ 666946 w 666946"/>
              <a:gd name="connsiteY2" fmla="*/ 0 h 365125"/>
              <a:gd name="connsiteX3" fmla="*/ 575665 w 666946"/>
              <a:gd name="connsiteY3" fmla="*/ 365125 h 365125"/>
              <a:gd name="connsiteX4" fmla="*/ 0 w 666946"/>
              <a:gd name="connsiteY4" fmla="*/ 365125 h 365125"/>
              <a:gd name="connsiteX0" fmla="*/ 0 w 666946"/>
              <a:gd name="connsiteY0" fmla="*/ 365125 h 383979"/>
              <a:gd name="connsiteX1" fmla="*/ 91281 w 666946"/>
              <a:gd name="connsiteY1" fmla="*/ 0 h 383979"/>
              <a:gd name="connsiteX2" fmla="*/ 666946 w 666946"/>
              <a:gd name="connsiteY2" fmla="*/ 0 h 383979"/>
              <a:gd name="connsiteX3" fmla="*/ 651080 w 666946"/>
              <a:gd name="connsiteY3" fmla="*/ 383979 h 383979"/>
              <a:gd name="connsiteX4" fmla="*/ 0 w 666946"/>
              <a:gd name="connsiteY4" fmla="*/ 365125 h 383979"/>
              <a:gd name="connsiteX0" fmla="*/ 0 w 688787"/>
              <a:gd name="connsiteY0" fmla="*/ 365125 h 365125"/>
              <a:gd name="connsiteX1" fmla="*/ 91281 w 688787"/>
              <a:gd name="connsiteY1" fmla="*/ 0 h 365125"/>
              <a:gd name="connsiteX2" fmla="*/ 666946 w 688787"/>
              <a:gd name="connsiteY2" fmla="*/ 0 h 365125"/>
              <a:gd name="connsiteX3" fmla="*/ 688787 w 688787"/>
              <a:gd name="connsiteY3" fmla="*/ 365125 h 365125"/>
              <a:gd name="connsiteX4" fmla="*/ 0 w 688787"/>
              <a:gd name="connsiteY4" fmla="*/ 365125 h 365125"/>
              <a:gd name="connsiteX0" fmla="*/ 0 w 666946"/>
              <a:gd name="connsiteY0" fmla="*/ 365125 h 374552"/>
              <a:gd name="connsiteX1" fmla="*/ 91281 w 666946"/>
              <a:gd name="connsiteY1" fmla="*/ 0 h 374552"/>
              <a:gd name="connsiteX2" fmla="*/ 666946 w 666946"/>
              <a:gd name="connsiteY2" fmla="*/ 0 h 374552"/>
              <a:gd name="connsiteX3" fmla="*/ 660507 w 666946"/>
              <a:gd name="connsiteY3" fmla="*/ 374552 h 374552"/>
              <a:gd name="connsiteX4" fmla="*/ 0 w 666946"/>
              <a:gd name="connsiteY4" fmla="*/ 365125 h 374552"/>
              <a:gd name="connsiteX0" fmla="*/ 0 w 666946"/>
              <a:gd name="connsiteY0" fmla="*/ 365125 h 365125"/>
              <a:gd name="connsiteX1" fmla="*/ 91281 w 666946"/>
              <a:gd name="connsiteY1" fmla="*/ 0 h 365125"/>
              <a:gd name="connsiteX2" fmla="*/ 666946 w 666946"/>
              <a:gd name="connsiteY2" fmla="*/ 0 h 365125"/>
              <a:gd name="connsiteX3" fmla="*/ 660507 w 666946"/>
              <a:gd name="connsiteY3" fmla="*/ 355698 h 365125"/>
              <a:gd name="connsiteX4" fmla="*/ 0 w 666946"/>
              <a:gd name="connsiteY4" fmla="*/ 365125 h 365125"/>
              <a:gd name="connsiteX0" fmla="*/ 0 w 667769"/>
              <a:gd name="connsiteY0" fmla="*/ 365125 h 369145"/>
              <a:gd name="connsiteX1" fmla="*/ 91281 w 667769"/>
              <a:gd name="connsiteY1" fmla="*/ 0 h 369145"/>
              <a:gd name="connsiteX2" fmla="*/ 666946 w 667769"/>
              <a:gd name="connsiteY2" fmla="*/ 0 h 369145"/>
              <a:gd name="connsiteX3" fmla="*/ 667769 w 667769"/>
              <a:gd name="connsiteY3" fmla="*/ 369145 h 369145"/>
              <a:gd name="connsiteX4" fmla="*/ 0 w 667769"/>
              <a:gd name="connsiteY4" fmla="*/ 365125 h 3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69" h="369145">
                <a:moveTo>
                  <a:pt x="0" y="365125"/>
                </a:moveTo>
                <a:lnTo>
                  <a:pt x="91281" y="0"/>
                </a:lnTo>
                <a:lnTo>
                  <a:pt x="666946" y="0"/>
                </a:lnTo>
                <a:cubicBezTo>
                  <a:pt x="667220" y="123048"/>
                  <a:pt x="667495" y="246097"/>
                  <a:pt x="667769" y="369145"/>
                </a:cubicBezTo>
                <a:lnTo>
                  <a:pt x="0" y="365125"/>
                </a:lnTo>
                <a:close/>
              </a:path>
            </a:pathLst>
          </a:custGeom>
          <a:solidFill>
            <a:srgbClr val="004068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DCF92-8E10-4E27-BAB7-EA71A30BFA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2390" y="1661189"/>
            <a:ext cx="5288027" cy="3102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8659" y="1395322"/>
            <a:ext cx="3515194" cy="382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500" b="1" kern="0" dirty="0">
                <a:latin typeface="Arial" panose="020B0604020202020204" pitchFamily="34" charset="0"/>
                <a:cs typeface="Arial" panose="020B0604020202020204" pitchFamily="34" charset="0"/>
              </a:rPr>
              <a:t>Significant volumes of non-impacted/suspect waste generated by D&amp;D projects</a:t>
            </a:r>
          </a:p>
          <a:p>
            <a:pPr>
              <a:spcBef>
                <a:spcPts val="600"/>
              </a:spcBef>
            </a:pPr>
            <a:r>
              <a:rPr lang="en-US" sz="1500" b="1" kern="0" dirty="0">
                <a:latin typeface="Arial" panose="020B0604020202020204" pitchFamily="34" charset="0"/>
                <a:cs typeface="Arial" panose="020B0604020202020204" pitchFamily="34" charset="0"/>
              </a:rPr>
              <a:t>ES owned Section 5 at Clive site ideal for this type of waste</a:t>
            </a:r>
          </a:p>
          <a:p>
            <a:pPr>
              <a:spcBef>
                <a:spcPts val="600"/>
              </a:spcBef>
            </a:pPr>
            <a:r>
              <a:rPr lang="en-US" sz="1500" b="1" kern="0" dirty="0">
                <a:latin typeface="Arial" panose="020B0604020202020204" pitchFamily="34" charset="0"/>
                <a:cs typeface="Arial" panose="020B0604020202020204" pitchFamily="34" charset="0"/>
              </a:rPr>
              <a:t>Waste shipped to Clive will be screened to ensure compliance with new landfill WAC</a:t>
            </a:r>
          </a:p>
          <a:p>
            <a:pPr>
              <a:spcBef>
                <a:spcPts val="600"/>
              </a:spcBef>
            </a:pPr>
            <a:r>
              <a:rPr lang="en-US" sz="1500" b="1" kern="0" dirty="0">
                <a:latin typeface="Arial" panose="020B0604020202020204" pitchFamily="34" charset="0"/>
                <a:cs typeface="Arial" panose="020B0604020202020204" pitchFamily="34" charset="0"/>
              </a:rPr>
              <a:t>WAC process and limits being evaluated by Utah Division of Waste Management and Radiation Control</a:t>
            </a:r>
          </a:p>
          <a:p>
            <a:pPr>
              <a:spcBef>
                <a:spcPts val="600"/>
              </a:spcBef>
            </a:pPr>
            <a:r>
              <a:rPr lang="en-US" sz="1500" b="1" kern="0" dirty="0">
                <a:latin typeface="Arial" panose="020B0604020202020204" pitchFamily="34" charset="0"/>
                <a:cs typeface="Arial" panose="020B0604020202020204" pitchFamily="34" charset="0"/>
              </a:rPr>
              <a:t>Evaluation of life-cycle costs and risks by generators to determine optimal waste streams/projects</a:t>
            </a:r>
          </a:p>
        </p:txBody>
      </p:sp>
      <p:sp>
        <p:nvSpPr>
          <p:cNvPr id="9" name="Freeform 8"/>
          <p:cNvSpPr/>
          <p:nvPr/>
        </p:nvSpPr>
        <p:spPr>
          <a:xfrm>
            <a:off x="3712389" y="3873448"/>
            <a:ext cx="5293695" cy="702803"/>
          </a:xfrm>
          <a:custGeom>
            <a:avLst/>
            <a:gdLst>
              <a:gd name="connsiteX0" fmla="*/ 22671 w 7065818"/>
              <a:gd name="connsiteY0" fmla="*/ 340066 h 937071"/>
              <a:gd name="connsiteX1" fmla="*/ 385408 w 7065818"/>
              <a:gd name="connsiteY1" fmla="*/ 0 h 937071"/>
              <a:gd name="connsiteX2" fmla="*/ 5690440 w 7065818"/>
              <a:gd name="connsiteY2" fmla="*/ 0 h 937071"/>
              <a:gd name="connsiteX3" fmla="*/ 7065818 w 7065818"/>
              <a:gd name="connsiteY3" fmla="*/ 612119 h 937071"/>
              <a:gd name="connsiteX4" fmla="*/ 7065818 w 7065818"/>
              <a:gd name="connsiteY4" fmla="*/ 748145 h 937071"/>
              <a:gd name="connsiteX5" fmla="*/ 0 w 7065818"/>
              <a:gd name="connsiteY5" fmla="*/ 937071 h 937071"/>
              <a:gd name="connsiteX6" fmla="*/ 22671 w 7065818"/>
              <a:gd name="connsiteY6" fmla="*/ 340066 h 93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5818" h="937071">
                <a:moveTo>
                  <a:pt x="22671" y="340066"/>
                </a:moveTo>
                <a:lnTo>
                  <a:pt x="385408" y="0"/>
                </a:lnTo>
                <a:lnTo>
                  <a:pt x="5690440" y="0"/>
                </a:lnTo>
                <a:lnTo>
                  <a:pt x="7065818" y="612119"/>
                </a:lnTo>
                <a:lnTo>
                  <a:pt x="7065818" y="748145"/>
                </a:lnTo>
                <a:lnTo>
                  <a:pt x="0" y="937071"/>
                </a:lnTo>
                <a:lnTo>
                  <a:pt x="22671" y="34006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0519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kTrack – Belgium bans investments in depleted uranium weapons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1" y="1409700"/>
            <a:ext cx="913998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kern="0" dirty="0">
                <a:latin typeface="Myriad Pro Light" panose="020B0403030403020204" charset="0"/>
              </a:rPr>
              <a:t>Depleted Uranium Disposal in Utah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16305" y="1562100"/>
            <a:ext cx="8915401" cy="266700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kern="0" dirty="0">
                <a:latin typeface="Myriad Pro Light" panose="020B0403030403020204" charset="0"/>
              </a:rPr>
              <a:t>[</a:t>
            </a:r>
            <a:r>
              <a:rPr lang="en-US" sz="2000" b="1" dirty="0"/>
              <a:t>COMPLETE</a:t>
            </a:r>
            <a:r>
              <a:rPr lang="en-US" sz="2000" b="1" kern="0" dirty="0">
                <a:latin typeface="Myriad Pro Light" panose="020B0403030403020204" charset="0"/>
              </a:rPr>
              <a:t>] </a:t>
            </a:r>
            <a:r>
              <a:rPr lang="en-US" sz="2000" b="1" kern="0" dirty="0">
                <a:solidFill>
                  <a:schemeClr val="bg1"/>
                </a:solidFill>
                <a:latin typeface="Myriad Pro Light" panose="020B0403030403020204" charset="0"/>
              </a:rPr>
              <a:t>- DOE must agree, in a legally-binding manner, to become the long-term governmental custodial agency;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[UNDER REGULATORY REVIEW] </a:t>
            </a:r>
            <a:r>
              <a:rPr lang="en-US" sz="2000" b="1" kern="0" dirty="0">
                <a:solidFill>
                  <a:schemeClr val="bg1"/>
                </a:solidFill>
                <a:latin typeface="Myriad Pro Light" panose="020B0403030403020204" charset="0"/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As required by Utah Administrative Rule R313-25-9, a Performance assessment must demonstrate human health and the environment are protected following disposal of depleted uranium; </a:t>
            </a:r>
            <a:r>
              <a:rPr lang="en-US" sz="2000" b="1" kern="0" dirty="0">
                <a:solidFill>
                  <a:schemeClr val="bg1"/>
                </a:solidFill>
                <a:latin typeface="Myriad Pro Light" panose="020B0403030403020204" charset="0"/>
              </a:rPr>
              <a:t>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kern="0" dirty="0">
                <a:latin typeface="Myriad Pro Light" panose="020B0403030403020204" charset="0"/>
              </a:rPr>
              <a:t>[</a:t>
            </a:r>
            <a:r>
              <a:rPr lang="en-US" sz="2000" b="1" dirty="0"/>
              <a:t>UNDER REGULATORY REVIEW</a:t>
            </a:r>
            <a:r>
              <a:rPr lang="en-US" sz="2000" b="1" kern="0" dirty="0">
                <a:latin typeface="Myriad Pro Light" panose="020B0403030403020204" charset="0"/>
              </a:rPr>
              <a:t>] </a:t>
            </a:r>
            <a:r>
              <a:rPr lang="en-US" sz="2000" b="1" kern="0" dirty="0">
                <a:solidFill>
                  <a:schemeClr val="bg1"/>
                </a:solidFill>
                <a:latin typeface="Myriad Pro Light" panose="020B0403030403020204" charset="0"/>
              </a:rPr>
              <a:t>– Radioactive Material License granted for Federal Cell Facility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kern="0" dirty="0">
              <a:solidFill>
                <a:schemeClr val="bg1"/>
              </a:solidFill>
              <a:latin typeface="Myriad Pro Light" panose="020B04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8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7924800" cy="1777999"/>
          </a:xfrm>
        </p:spPr>
        <p:txBody>
          <a:bodyPr/>
          <a:lstStyle/>
          <a:p>
            <a:pPr algn="ctr"/>
            <a:r>
              <a:rPr lang="en-US" sz="3600" b="1" dirty="0"/>
              <a:t>Thank You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5786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6860" y="827363"/>
            <a:ext cx="483078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Myriad Pro Light" panose="020B0403030403020204" charset="0"/>
              </a:rPr>
              <a:t>EnergySolutions</a:t>
            </a:r>
            <a:r>
              <a:rPr lang="en-US" i="1" dirty="0">
                <a:latin typeface="Myriad Pro Light" panose="020B0403030403020204" charset="0"/>
              </a:rPr>
              <a:t>’ Waste Acceptance and Customer Portal Overview</a:t>
            </a:r>
          </a:p>
          <a:p>
            <a:pPr algn="ctr"/>
            <a:r>
              <a:rPr lang="en-US" sz="2100" b="1" dirty="0"/>
              <a:t>Facility Overview – Site Locations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2794"/>
            <a:ext cx="9144000" cy="533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9200" y="3467101"/>
            <a:ext cx="2667000" cy="1676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Furthering a legacy of continuous innovation in protection of the environment by efficiently and cost effectively managing radioactive and mixed waste in revolutionary, engineered disposal systems</a:t>
            </a:r>
          </a:p>
          <a:p>
            <a:pPr marL="0" indent="0" algn="ctr">
              <a:buNone/>
            </a:pPr>
            <a:endParaRPr lang="en-US" sz="1400" b="1" kern="0" dirty="0">
              <a:latin typeface="Myriad Pro Light" panose="020B04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3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143000" y="539750"/>
            <a:ext cx="6794500" cy="4025636"/>
          </a:xfrm>
          <a:prstGeom prst="rect">
            <a:avLst/>
          </a:prstGeom>
        </p:spPr>
        <p:txBody>
          <a:bodyPr/>
          <a:lstStyle/>
          <a:p>
            <a:pPr algn="ctr" defTabSz="76197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a typeface="Arial" pitchFamily="-96" charset="0"/>
              </a:rPr>
              <a:t>Clive Utah</a:t>
            </a:r>
          </a:p>
          <a:p>
            <a:pPr algn="ctr" defTabSz="76197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a typeface="Arial" pitchFamily="-96" charset="0"/>
              </a:rPr>
              <a:t>Commercial Radioactive Waste Disposal Facility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6" y="1333500"/>
            <a:ext cx="9144000" cy="459943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99180"/>
            <a:ext cx="8915400" cy="24489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kern="0" dirty="0">
                <a:latin typeface="Myriad Pro Light" panose="020B0403030403020204" charset="0"/>
              </a:rPr>
              <a:t>Ideally location in area perpetually zoned for industry (no residential), without oil, mineral or groundwater resources</a:t>
            </a:r>
          </a:p>
          <a:p>
            <a:r>
              <a:rPr lang="en-US" sz="2400" b="1" kern="0" dirty="0">
                <a:latin typeface="Myriad Pro Light" panose="020B0403030403020204" charset="0"/>
              </a:rPr>
              <a:t>Extreme arid environment ideal for waste isolation</a:t>
            </a:r>
          </a:p>
          <a:p>
            <a:r>
              <a:rPr lang="en-US" sz="2400" b="1" kern="0" dirty="0">
                <a:latin typeface="Myriad Pro Light" panose="020B0403030403020204" charset="0"/>
              </a:rPr>
              <a:t>Near surface disposal allows low cost disposal savings to be passed to generators</a:t>
            </a:r>
          </a:p>
        </p:txBody>
      </p:sp>
    </p:spTree>
    <p:extLst>
      <p:ext uri="{BB962C8B-B14F-4D97-AF65-F5344CB8AC3E}">
        <p14:creationId xmlns:p14="http://schemas.microsoft.com/office/powerpoint/2010/main" val="152275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" y="1444427"/>
            <a:ext cx="9067800" cy="427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/>
              <a:t>Industrial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Behavior Based/HPI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VPP Star - 2017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Over 6.8 million hours worked without a lost-time injury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Utah Safety Council Award of Merit</a:t>
            </a:r>
          </a:p>
          <a:p>
            <a:pPr lvl="2">
              <a:lnSpc>
                <a:spcPct val="90000"/>
              </a:lnSpc>
            </a:pPr>
            <a:r>
              <a:rPr lang="en-US" sz="1400" b="1" dirty="0"/>
              <a:t>2006, 2007, 2008, 2009, 2012, 2013, 2015, 2016, 2017, 2018, 2019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Utah Safety Council Perfect Record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/>
              <a:t>2011, 2012, 2013, 2015, 2016, 2017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Utah Safety Council 1 Million Man Hour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/>
              <a:t>2013, 2016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Utah Safety Council Award of Honor</a:t>
            </a:r>
          </a:p>
          <a:p>
            <a:pPr lvl="2">
              <a:lnSpc>
                <a:spcPct val="90000"/>
              </a:lnSpc>
            </a:pPr>
            <a:r>
              <a:rPr lang="en-US" sz="1400" b="1" dirty="0"/>
              <a:t>2017, 2019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National Safety Council Perfect Record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/>
              <a:t>2005, 2006, 2007, 2008, 2010, 2015, 2017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National Safety Council Million Man Hour Award</a:t>
            </a:r>
          </a:p>
          <a:p>
            <a:pPr lvl="2">
              <a:lnSpc>
                <a:spcPct val="90000"/>
              </a:lnSpc>
            </a:pPr>
            <a:r>
              <a:rPr lang="en-US" sz="1400" b="1" dirty="0"/>
              <a:t>2006, 2008, 2013, 2017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Radiological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ALARA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Personnel exposures very low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41 </a:t>
            </a:r>
            <a:r>
              <a:rPr lang="en-US" sz="1400" b="1" dirty="0" err="1"/>
              <a:t>mrem</a:t>
            </a:r>
            <a:r>
              <a:rPr lang="en-US" sz="1400" b="1" dirty="0"/>
              <a:t> average annual employee exposure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</p:txBody>
      </p:sp>
      <p:pic>
        <p:nvPicPr>
          <p:cNvPr id="9" name="Picture 20" descr="employee with goggles and other PP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2469337"/>
            <a:ext cx="2279508" cy="15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0101" y="3896886"/>
            <a:ext cx="3629500" cy="176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1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Facility Overview – Clive Operations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52399" y="1638299"/>
            <a:ext cx="5850487" cy="41148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kern="0" dirty="0">
                <a:latin typeface="Myriad Pro Light" panose="020B0403030403020204" charset="0"/>
              </a:rPr>
              <a:t>Over 30 years of proven experience treating and disposing of radioactive waste</a:t>
            </a:r>
          </a:p>
          <a:p>
            <a:r>
              <a:rPr lang="en-US" sz="2000" b="1" kern="0" dirty="0">
                <a:latin typeface="Myriad Pro Light" panose="020B0403030403020204" charset="0"/>
              </a:rPr>
              <a:t>Bulk waste (</a:t>
            </a:r>
            <a:r>
              <a:rPr lang="en-US" sz="1600" b="1" kern="0" dirty="0">
                <a:latin typeface="Myriad Pro Light" panose="020B0403030403020204" charset="0"/>
              </a:rPr>
              <a:t>soil, resin, filters, operational waste, large components, decommissioning, real-time processing liquids</a:t>
            </a:r>
            <a:r>
              <a:rPr lang="en-US" sz="2000" b="1" kern="0" dirty="0">
                <a:latin typeface="Myriad Pro Light" panose="020B0403030403020204" charset="0"/>
              </a:rPr>
              <a:t>) – </a:t>
            </a:r>
            <a:r>
              <a:rPr lang="en-US" sz="1800" b="1" kern="0" dirty="0">
                <a:latin typeface="Myriad Pro Light" panose="020B0403030403020204" charset="0"/>
              </a:rPr>
              <a:t>90% LLWR is class A – option to expand</a:t>
            </a:r>
          </a:p>
          <a:p>
            <a:r>
              <a:rPr lang="en-US" sz="2000" b="1" kern="0" dirty="0">
                <a:latin typeface="Myriad Pro Light" panose="020B0403030403020204" charset="0"/>
              </a:rPr>
              <a:t>Containerized waste (</a:t>
            </a:r>
            <a:r>
              <a:rPr lang="en-US" sz="1600" b="1" kern="0" dirty="0">
                <a:latin typeface="Myriad Pro Light" panose="020B0403030403020204" charset="0"/>
              </a:rPr>
              <a:t>SNM Exemption – conc. based limits</a:t>
            </a:r>
            <a:r>
              <a:rPr lang="en-US" sz="1800" b="1" kern="0" dirty="0">
                <a:latin typeface="Myriad Pro Light" panose="020B0403030403020204" charset="0"/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kern="0" dirty="0">
                <a:latin typeface="Myriad Pro Light" panose="020B0403030403020204" charset="0"/>
              </a:rPr>
              <a:t>Mixed Waste (</a:t>
            </a:r>
            <a:r>
              <a:rPr lang="en-US" sz="1400" b="1" kern="0" dirty="0">
                <a:latin typeface="Myriad Pro Light" panose="020B0403030403020204" charset="0"/>
              </a:rPr>
              <a:t>Stabilization, Amalgamation, Thermal Desorption, </a:t>
            </a:r>
            <a:r>
              <a:rPr lang="en-US" sz="1400" b="1" kern="0" dirty="0" err="1">
                <a:latin typeface="Myriad Pro Light" panose="020B0403030403020204" charset="0"/>
              </a:rPr>
              <a:t>Macroencapsulation</a:t>
            </a:r>
            <a:r>
              <a:rPr lang="en-US" sz="1400" b="1" kern="0" dirty="0">
                <a:latin typeface="Myriad Pro Light" panose="020B0403030403020204" charset="0"/>
              </a:rPr>
              <a:t>, Solidification, lead shielding and acid batteries, solvent contaminated waste, PCB/Radioactive Waste)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kern="0" dirty="0">
                <a:latin typeface="Myriad Pro Light" panose="020B0403030403020204" charset="0"/>
              </a:rPr>
              <a:t>11e.(2)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kern="0" dirty="0">
                <a:latin typeface="Myriad Pro Light" panose="020B0403030403020204" charset="0"/>
              </a:rPr>
              <a:t>Depleted Uranium and other Federal Waste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kern="0" dirty="0">
                <a:latin typeface="Myriad Pro Light" panose="020B0403030403020204" charset="0"/>
              </a:rPr>
              <a:t>Low Activity Radioactive Waste</a:t>
            </a:r>
          </a:p>
        </p:txBody>
      </p:sp>
      <p:pic>
        <p:nvPicPr>
          <p:cNvPr id="14" name="Picture 3" descr="O:\CLUT\COMMON\2004 Clive Photos\0025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2887" y="3494459"/>
            <a:ext cx="2318400" cy="20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254757" y="16383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yriad Pro" panose="020B0503030403020204" charset="0"/>
              </a:rPr>
              <a:t>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4757" y="3345169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yriad Pro" panose="020B0503030403020204" charset="0"/>
              </a:rPr>
              <a:t>2004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345" y="1729738"/>
            <a:ext cx="2315942" cy="15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EC63A9-1A20-42E4-A733-D648CF51B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34589" y="-262889"/>
            <a:ext cx="4320543" cy="74371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6765DA-1176-4427-BA4B-FEA84917FCE2}"/>
              </a:ext>
            </a:extLst>
          </p:cNvPr>
          <p:cNvSpPr/>
          <p:nvPr/>
        </p:nvSpPr>
        <p:spPr>
          <a:xfrm>
            <a:off x="2487509" y="2118360"/>
            <a:ext cx="3076788" cy="2618738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8ADE5B-9223-487E-95F5-9F7696107C9B}"/>
              </a:ext>
            </a:extLst>
          </p:cNvPr>
          <p:cNvGrpSpPr/>
          <p:nvPr/>
        </p:nvGrpSpPr>
        <p:grpSpPr>
          <a:xfrm>
            <a:off x="5934865" y="2309327"/>
            <a:ext cx="449162" cy="1423575"/>
            <a:chOff x="6207439" y="2771192"/>
            <a:chExt cx="538994" cy="17082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32CEE2-E79E-43C0-8920-CC5294E9B45A}"/>
                </a:ext>
              </a:extLst>
            </p:cNvPr>
            <p:cNvSpPr/>
            <p:nvPr/>
          </p:nvSpPr>
          <p:spPr>
            <a:xfrm>
              <a:off x="6238875" y="2771192"/>
              <a:ext cx="476120" cy="170829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52">
              <a:hlinkClick r:id="rId3" action="ppaction://hlinkfile"/>
              <a:extLst>
                <a:ext uri="{FF2B5EF4-FFF2-40B4-BE49-F238E27FC236}">
                  <a16:creationId xmlns:a16="http://schemas.microsoft.com/office/drawing/2014/main" id="{0426A109-453D-4C28-8810-8F9F166CF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7439" y="3276600"/>
              <a:ext cx="538994" cy="295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/>
                <a:t>CRF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37B9C4-41CC-4484-AADC-36AEAE02857E}"/>
              </a:ext>
            </a:extLst>
          </p:cNvPr>
          <p:cNvGrpSpPr/>
          <p:nvPr/>
        </p:nvGrpSpPr>
        <p:grpSpPr>
          <a:xfrm>
            <a:off x="2636520" y="4139939"/>
            <a:ext cx="998220" cy="698764"/>
            <a:chOff x="2249424" y="4967923"/>
            <a:chExt cx="1197864" cy="8385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5046B1-0580-4554-810A-64D5CABA8E01}"/>
                </a:ext>
              </a:extLst>
            </p:cNvPr>
            <p:cNvSpPr/>
            <p:nvPr/>
          </p:nvSpPr>
          <p:spPr>
            <a:xfrm>
              <a:off x="2249424" y="4967923"/>
              <a:ext cx="1197864" cy="72390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 Box 39">
              <a:extLst>
                <a:ext uri="{FF2B5EF4-FFF2-40B4-BE49-F238E27FC236}">
                  <a16:creationId xmlns:a16="http://schemas.microsoft.com/office/drawing/2014/main" id="{81335DE5-1A43-4AFE-8BC1-4E93E98B2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584" y="5049309"/>
              <a:ext cx="116171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75" b="1" dirty="0"/>
                <a:t>Mixed Waste</a:t>
              </a:r>
            </a:p>
            <a:p>
              <a:pPr algn="ctr"/>
              <a:endParaRPr lang="en-US" sz="875" b="1" dirty="0"/>
            </a:p>
            <a:p>
              <a:pPr algn="ctr"/>
              <a:r>
                <a:rPr lang="en-US" sz="875" b="1" dirty="0"/>
                <a:t>(350,459 yd</a:t>
              </a:r>
              <a:r>
                <a:rPr lang="en-US" sz="875" b="1" baseline="30000" dirty="0"/>
                <a:t>3</a:t>
              </a:r>
              <a:r>
                <a:rPr lang="en-US" sz="875" b="1" dirty="0"/>
                <a:t>)</a:t>
              </a:r>
            </a:p>
            <a:p>
              <a:pPr algn="ctr"/>
              <a:endParaRPr lang="en-US" sz="875" b="1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E4556-83D7-4BE5-8652-579A07E4A7E4}"/>
              </a:ext>
            </a:extLst>
          </p:cNvPr>
          <p:cNvSpPr/>
          <p:nvPr/>
        </p:nvSpPr>
        <p:spPr>
          <a:xfrm>
            <a:off x="3870960" y="4229101"/>
            <a:ext cx="1347491" cy="50799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909751DA-09F7-4E32-AF52-082D5287C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162" y="4338560"/>
            <a:ext cx="795069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75" b="1" dirty="0"/>
              <a:t>Container</a:t>
            </a:r>
          </a:p>
          <a:p>
            <a:pPr algn="ctr"/>
            <a:r>
              <a:rPr lang="en-US" sz="875" b="1" dirty="0"/>
              <a:t>Handling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17A0E3-0400-4B60-915A-436D17CF13C2}"/>
              </a:ext>
            </a:extLst>
          </p:cNvPr>
          <p:cNvGrpSpPr/>
          <p:nvPr/>
        </p:nvGrpSpPr>
        <p:grpSpPr>
          <a:xfrm>
            <a:off x="2636520" y="2179321"/>
            <a:ext cx="1120141" cy="632684"/>
            <a:chOff x="2249424" y="2615184"/>
            <a:chExt cx="1344169" cy="7592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08A09A-4395-4351-AC41-BF595ED38932}"/>
                </a:ext>
              </a:extLst>
            </p:cNvPr>
            <p:cNvSpPr/>
            <p:nvPr/>
          </p:nvSpPr>
          <p:spPr>
            <a:xfrm>
              <a:off x="2249424" y="2615184"/>
              <a:ext cx="1344169" cy="75922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49">
              <a:extLst>
                <a:ext uri="{FF2B5EF4-FFF2-40B4-BE49-F238E27FC236}">
                  <a16:creationId xmlns:a16="http://schemas.microsoft.com/office/drawing/2014/main" id="{658C48E1-BA69-49A5-8489-DAAAE107E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818" y="2677656"/>
              <a:ext cx="1089145" cy="66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/>
                <a:t>Federal Cell</a:t>
              </a:r>
            </a:p>
            <a:p>
              <a:pPr algn="ctr"/>
              <a:endParaRPr lang="en-US" sz="1000" b="1" dirty="0"/>
            </a:p>
            <a:p>
              <a:pPr algn="ctr"/>
              <a:r>
                <a:rPr lang="en-US" sz="1000" b="1" dirty="0"/>
                <a:t>(future)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C88F13-BE86-4947-A626-B6CFCE72D1E6}"/>
              </a:ext>
            </a:extLst>
          </p:cNvPr>
          <p:cNvGrpSpPr/>
          <p:nvPr/>
        </p:nvGrpSpPr>
        <p:grpSpPr>
          <a:xfrm>
            <a:off x="3802382" y="2118360"/>
            <a:ext cx="1577340" cy="1303837"/>
            <a:chOff x="3648458" y="2542032"/>
            <a:chExt cx="1892808" cy="15646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8DDB65-1029-4180-AD11-623D11F00A9F}"/>
                </a:ext>
              </a:extLst>
            </p:cNvPr>
            <p:cNvSpPr/>
            <p:nvPr/>
          </p:nvSpPr>
          <p:spPr>
            <a:xfrm>
              <a:off x="3648458" y="2542032"/>
              <a:ext cx="1892808" cy="156460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47">
              <a:extLst>
                <a:ext uri="{FF2B5EF4-FFF2-40B4-BE49-F238E27FC236}">
                  <a16:creationId xmlns:a16="http://schemas.microsoft.com/office/drawing/2014/main" id="{79C27E86-97F0-49C5-A4F6-290C8D297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454" y="3010056"/>
              <a:ext cx="1308436" cy="84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/>
                <a:t>Class A West</a:t>
              </a:r>
            </a:p>
            <a:p>
              <a:pPr algn="ctr"/>
              <a:endParaRPr lang="en-US" sz="1000" b="1" dirty="0"/>
            </a:p>
            <a:p>
              <a:pPr algn="ctr"/>
              <a:r>
                <a:rPr lang="en-US" sz="1000" b="1" dirty="0"/>
                <a:t>(3,598,698 yd</a:t>
              </a:r>
              <a:r>
                <a:rPr lang="en-US" sz="1000" b="1" baseline="30000" dirty="0"/>
                <a:t>3</a:t>
              </a:r>
              <a:r>
                <a:rPr lang="en-US" sz="1000" b="1" dirty="0"/>
                <a:t>)</a:t>
              </a:r>
            </a:p>
            <a:p>
              <a:pPr algn="ctr"/>
              <a:endParaRPr lang="en-US" sz="1000" b="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A957A-255F-44FC-A37E-ADE2851A5D9B}"/>
              </a:ext>
            </a:extLst>
          </p:cNvPr>
          <p:cNvSpPr/>
          <p:nvPr/>
        </p:nvSpPr>
        <p:spPr>
          <a:xfrm>
            <a:off x="1059180" y="2118360"/>
            <a:ext cx="1402080" cy="2618738"/>
          </a:xfrm>
          <a:prstGeom prst="rect">
            <a:avLst/>
          </a:prstGeom>
          <a:solidFill>
            <a:srgbClr val="FFCC00">
              <a:alpha val="2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Freeform 32">
            <a:hlinkClick r:id="rId4" action="ppaction://hlinkfile"/>
          </p:cNvPr>
          <p:cNvSpPr>
            <a:spLocks/>
          </p:cNvSpPr>
          <p:nvPr/>
        </p:nvSpPr>
        <p:spPr bwMode="auto">
          <a:xfrm>
            <a:off x="5619750" y="3508375"/>
            <a:ext cx="682625" cy="119063"/>
          </a:xfrm>
          <a:custGeom>
            <a:avLst/>
            <a:gdLst>
              <a:gd name="T0" fmla="*/ 0 w 516"/>
              <a:gd name="T1" fmla="*/ 2147483647 h 90"/>
              <a:gd name="T2" fmla="*/ 2147483647 w 516"/>
              <a:gd name="T3" fmla="*/ 2147483647 h 90"/>
              <a:gd name="T4" fmla="*/ 2147483647 w 516"/>
              <a:gd name="T5" fmla="*/ 2147483647 h 90"/>
              <a:gd name="T6" fmla="*/ 2147483647 w 516"/>
              <a:gd name="T7" fmla="*/ 0 h 90"/>
              <a:gd name="T8" fmla="*/ 0 w 516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6"/>
              <a:gd name="T16" fmla="*/ 0 h 90"/>
              <a:gd name="T17" fmla="*/ 516 w 516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6" h="90">
                <a:moveTo>
                  <a:pt x="0" y="3"/>
                </a:moveTo>
                <a:lnTo>
                  <a:pt x="12" y="84"/>
                </a:lnTo>
                <a:lnTo>
                  <a:pt x="516" y="90"/>
                </a:lnTo>
                <a:lnTo>
                  <a:pt x="495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58">
            <a:hlinkClick r:id="rId3" action="ppaction://hlinkfile"/>
          </p:cNvPr>
          <p:cNvSpPr>
            <a:spLocks/>
          </p:cNvSpPr>
          <p:nvPr/>
        </p:nvSpPr>
        <p:spPr bwMode="auto">
          <a:xfrm>
            <a:off x="4700323" y="3501761"/>
            <a:ext cx="682625" cy="119063"/>
          </a:xfrm>
          <a:custGeom>
            <a:avLst/>
            <a:gdLst>
              <a:gd name="T0" fmla="*/ 0 w 516"/>
              <a:gd name="T1" fmla="*/ 2147483647 h 90"/>
              <a:gd name="T2" fmla="*/ 2147483647 w 516"/>
              <a:gd name="T3" fmla="*/ 2147483647 h 90"/>
              <a:gd name="T4" fmla="*/ 2147483647 w 516"/>
              <a:gd name="T5" fmla="*/ 2147483647 h 90"/>
              <a:gd name="T6" fmla="*/ 2147483647 w 516"/>
              <a:gd name="T7" fmla="*/ 0 h 90"/>
              <a:gd name="T8" fmla="*/ 0 w 516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6"/>
              <a:gd name="T16" fmla="*/ 0 h 90"/>
              <a:gd name="T17" fmla="*/ 516 w 516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6" h="90">
                <a:moveTo>
                  <a:pt x="0" y="3"/>
                </a:moveTo>
                <a:lnTo>
                  <a:pt x="12" y="84"/>
                </a:lnTo>
                <a:lnTo>
                  <a:pt x="516" y="90"/>
                </a:lnTo>
                <a:lnTo>
                  <a:pt x="495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C6BAEFE2-D29E-4FD1-B46E-AE1F7626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918" y="2568418"/>
            <a:ext cx="1066318" cy="8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67" b="1" dirty="0"/>
              <a:t>Low Activity</a:t>
            </a:r>
          </a:p>
          <a:p>
            <a:pPr algn="ctr"/>
            <a:r>
              <a:rPr lang="en-US" sz="1167" b="1" dirty="0"/>
              <a:t>Waste</a:t>
            </a:r>
          </a:p>
          <a:p>
            <a:pPr algn="ctr"/>
            <a:endParaRPr lang="en-US" sz="1167" b="1" dirty="0"/>
          </a:p>
          <a:p>
            <a:pPr algn="ctr"/>
            <a:r>
              <a:rPr lang="en-US" sz="1167" b="1" dirty="0"/>
              <a:t>(future)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D1DA8-6DE1-4859-B922-C826A3777857}"/>
              </a:ext>
            </a:extLst>
          </p:cNvPr>
          <p:cNvSpPr/>
          <p:nvPr/>
        </p:nvSpPr>
        <p:spPr>
          <a:xfrm>
            <a:off x="5564296" y="2118360"/>
            <a:ext cx="2703405" cy="2618738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CB785898-C607-4033-94AD-34EAD5E1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492" y="3931988"/>
            <a:ext cx="1390124" cy="2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67" b="1" dirty="0"/>
              <a:t>Rail Yard Facility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4A9D73DC-7781-4CCA-AA59-4F3CCE43A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411" y="3585741"/>
            <a:ext cx="633508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75" b="1" dirty="0"/>
              <a:t>LARW</a:t>
            </a:r>
          </a:p>
          <a:p>
            <a:pPr algn="ctr"/>
            <a:r>
              <a:rPr lang="en-US" sz="875" b="1" dirty="0"/>
              <a:t>(Closed)</a:t>
            </a:r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id="{BC89B912-A267-4C9E-8080-1A34AC57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625" y="3521958"/>
            <a:ext cx="169333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75" b="1" dirty="0"/>
              <a:t>VITRO</a:t>
            </a:r>
          </a:p>
          <a:p>
            <a:pPr algn="ctr"/>
            <a:r>
              <a:rPr lang="en-US" sz="875" b="1" dirty="0"/>
              <a:t>Dept. of Energy</a:t>
            </a:r>
          </a:p>
          <a:p>
            <a:pPr algn="ctr"/>
            <a:r>
              <a:rPr lang="en-US" sz="875" b="1" dirty="0"/>
              <a:t> from Salt Lake County</a:t>
            </a:r>
          </a:p>
          <a:p>
            <a:pPr algn="ctr"/>
            <a:r>
              <a:rPr lang="en-US" sz="875" b="1" dirty="0"/>
              <a:t>(Closed)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92CC03-D65D-4F11-BB53-6B2CDF4BE3A5}"/>
              </a:ext>
            </a:extLst>
          </p:cNvPr>
          <p:cNvSpPr/>
          <p:nvPr/>
        </p:nvSpPr>
        <p:spPr>
          <a:xfrm>
            <a:off x="2636520" y="2876548"/>
            <a:ext cx="1120141" cy="539560"/>
          </a:xfrm>
          <a:prstGeom prst="rect">
            <a:avLst/>
          </a:prstGeom>
          <a:noFill/>
          <a:ln w="38100">
            <a:solidFill>
              <a:srgbClr val="BC1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45">
            <a:extLst>
              <a:ext uri="{FF2B5EF4-FFF2-40B4-BE49-F238E27FC236}">
                <a16:creationId xmlns:a16="http://schemas.microsoft.com/office/drawing/2014/main" id="{05F12A58-91EA-4B8E-80B2-F3756BF5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698" y="2891362"/>
            <a:ext cx="888385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75" b="1" dirty="0"/>
              <a:t>11e.(2)</a:t>
            </a:r>
          </a:p>
          <a:p>
            <a:pPr algn="ctr"/>
            <a:endParaRPr lang="en-US" sz="875" b="1" dirty="0"/>
          </a:p>
          <a:p>
            <a:pPr algn="ctr"/>
            <a:r>
              <a:rPr lang="en-US" sz="875" b="1" dirty="0"/>
              <a:t>(345,115 yd</a:t>
            </a:r>
            <a:r>
              <a:rPr lang="en-US" sz="875" b="1" baseline="30000" dirty="0"/>
              <a:t>3</a:t>
            </a:r>
            <a:r>
              <a:rPr lang="en-US" sz="875" b="1" dirty="0"/>
              <a:t>)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83821F9-2249-4CB3-AE0A-F2983150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4500"/>
            <a:ext cx="6248400" cy="762000"/>
          </a:xfrm>
        </p:spPr>
        <p:txBody>
          <a:bodyPr>
            <a:normAutofit/>
          </a:bodyPr>
          <a:lstStyle/>
          <a:p>
            <a:r>
              <a:rPr lang="en-US" sz="2333" dirty="0"/>
              <a:t>Clive’s Disposal Available Capacity</a:t>
            </a:r>
          </a:p>
        </p:txBody>
      </p:sp>
    </p:spTree>
    <p:extLst>
      <p:ext uri="{BB962C8B-B14F-4D97-AF65-F5344CB8AC3E}">
        <p14:creationId xmlns:p14="http://schemas.microsoft.com/office/powerpoint/2010/main" val="240101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-457200" y="844682"/>
            <a:ext cx="6794500" cy="4025636"/>
          </a:xfrm>
          <a:prstGeom prst="rect">
            <a:avLst/>
          </a:prstGeom>
        </p:spPr>
        <p:txBody>
          <a:bodyPr/>
          <a:lstStyle/>
          <a:p>
            <a:pPr algn="ctr" defTabSz="76197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a typeface="Arial" pitchFamily="-96" charset="0"/>
              </a:rPr>
              <a:t>Long-term Stable Embankment Construction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CF42F72-A7CB-45A9-9BD2-87E8A3398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31548"/>
            <a:ext cx="7024688" cy="452438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CF86E56B-7F6C-4334-B2E8-DF71528D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589" y="4355839"/>
            <a:ext cx="5681927" cy="53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83432C30-89DC-4EDE-AEB9-0103B4B8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621" y="4728902"/>
            <a:ext cx="452438" cy="206375"/>
          </a:xfrm>
          <a:prstGeom prst="rtTriangle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2278A735-5746-4D8A-9447-84014B6906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5402" y="4731547"/>
            <a:ext cx="452438" cy="186532"/>
          </a:xfrm>
          <a:prstGeom prst="rtTriangle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8EEAE9BE-94AF-4849-9CE7-819AA029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548" y="4822829"/>
            <a:ext cx="4963583" cy="6746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010C82D6-AF3B-473D-A964-6F93C450C514}"/>
              </a:ext>
            </a:extLst>
          </p:cNvPr>
          <p:cNvGrpSpPr>
            <a:grpSpLocks/>
          </p:cNvGrpSpPr>
          <p:nvPr/>
        </p:nvGrpSpPr>
        <p:grpSpPr bwMode="auto">
          <a:xfrm>
            <a:off x="3702579" y="4105808"/>
            <a:ext cx="1311011" cy="125677"/>
            <a:chOff x="2260" y="2557"/>
            <a:chExt cx="991" cy="95"/>
          </a:xfrm>
        </p:grpSpPr>
        <p:sp>
          <p:nvSpPr>
            <p:cNvPr id="14" name="AutoShape 25">
              <a:extLst>
                <a:ext uri="{FF2B5EF4-FFF2-40B4-BE49-F238E27FC236}">
                  <a16:creationId xmlns:a16="http://schemas.microsoft.com/office/drawing/2014/main" id="{D5D62DA4-7487-47BA-80DD-4377D778FD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0" y="2559"/>
              <a:ext cx="196" cy="92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D6B106CE-D2AE-49B2-B7DB-23AF0B148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557"/>
              <a:ext cx="599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7">
              <a:extLst>
                <a:ext uri="{FF2B5EF4-FFF2-40B4-BE49-F238E27FC236}">
                  <a16:creationId xmlns:a16="http://schemas.microsoft.com/office/drawing/2014/main" id="{EA473F1C-7456-459A-B52F-6FEB42911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558"/>
              <a:ext cx="196" cy="92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5F5EE38D-717E-4A5B-AD17-7C9672B3ABB6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4224871"/>
            <a:ext cx="1832240" cy="133614"/>
            <a:chOff x="2058" y="2647"/>
            <a:chExt cx="1385" cy="101"/>
          </a:xfrm>
        </p:grpSpPr>
        <p:sp>
          <p:nvSpPr>
            <p:cNvPr id="18" name="AutoShape 29">
              <a:extLst>
                <a:ext uri="{FF2B5EF4-FFF2-40B4-BE49-F238E27FC236}">
                  <a16:creationId xmlns:a16="http://schemas.microsoft.com/office/drawing/2014/main" id="{3B302B05-AE54-4C2B-8548-381AB7FDF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58" y="2652"/>
              <a:ext cx="202" cy="95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0">
              <a:extLst>
                <a:ext uri="{FF2B5EF4-FFF2-40B4-BE49-F238E27FC236}">
                  <a16:creationId xmlns:a16="http://schemas.microsoft.com/office/drawing/2014/main" id="{1F7321A9-403A-47AF-B25D-A03E99E14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650"/>
              <a:ext cx="98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31">
              <a:extLst>
                <a:ext uri="{FF2B5EF4-FFF2-40B4-BE49-F238E27FC236}">
                  <a16:creationId xmlns:a16="http://schemas.microsoft.com/office/drawing/2014/main" id="{FB09804E-1E40-452A-9C10-473B607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647"/>
              <a:ext cx="202" cy="101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9AB6B502-FE88-456F-814A-2C6F5B1318FF}"/>
              </a:ext>
            </a:extLst>
          </p:cNvPr>
          <p:cNvGrpSpPr>
            <a:grpSpLocks/>
          </p:cNvGrpSpPr>
          <p:nvPr/>
        </p:nvGrpSpPr>
        <p:grpSpPr bwMode="auto">
          <a:xfrm>
            <a:off x="3156215" y="4353194"/>
            <a:ext cx="2358760" cy="128323"/>
            <a:chOff x="1847" y="2744"/>
            <a:chExt cx="1783" cy="97"/>
          </a:xfrm>
        </p:grpSpPr>
        <p:sp>
          <p:nvSpPr>
            <p:cNvPr id="22" name="AutoShape 33">
              <a:extLst>
                <a:ext uri="{FF2B5EF4-FFF2-40B4-BE49-F238E27FC236}">
                  <a16:creationId xmlns:a16="http://schemas.microsoft.com/office/drawing/2014/main" id="{72E6D5B3-1FDE-4545-97EF-6E2C63C462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47" y="2747"/>
              <a:ext cx="211" cy="93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3A5F5E7C-F307-4A82-9E53-007A30D6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745"/>
              <a:ext cx="137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35">
              <a:extLst>
                <a:ext uri="{FF2B5EF4-FFF2-40B4-BE49-F238E27FC236}">
                  <a16:creationId xmlns:a16="http://schemas.microsoft.com/office/drawing/2014/main" id="{DA4A5033-D8A5-47C2-BB98-42F25334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2744"/>
              <a:ext cx="202" cy="97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6">
            <a:extLst>
              <a:ext uri="{FF2B5EF4-FFF2-40B4-BE49-F238E27FC236}">
                <a16:creationId xmlns:a16="http://schemas.microsoft.com/office/drawing/2014/main" id="{1BF8404E-D297-4AFE-B679-743E9DE9DDAD}"/>
              </a:ext>
            </a:extLst>
          </p:cNvPr>
          <p:cNvGrpSpPr>
            <a:grpSpLocks/>
          </p:cNvGrpSpPr>
          <p:nvPr/>
        </p:nvGrpSpPr>
        <p:grpSpPr bwMode="auto">
          <a:xfrm>
            <a:off x="2849298" y="4474902"/>
            <a:ext cx="2924968" cy="141553"/>
            <a:chOff x="1615" y="2836"/>
            <a:chExt cx="2211" cy="107"/>
          </a:xfrm>
        </p:grpSpPr>
        <p:sp>
          <p:nvSpPr>
            <p:cNvPr id="26" name="AutoShape 37">
              <a:extLst>
                <a:ext uri="{FF2B5EF4-FFF2-40B4-BE49-F238E27FC236}">
                  <a16:creationId xmlns:a16="http://schemas.microsoft.com/office/drawing/2014/main" id="{97F759CA-4D88-44E3-9C57-6566E713BB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5" y="2844"/>
              <a:ext cx="227" cy="99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2BEDD5EF-5A87-4C74-9065-AB685EE0D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2840"/>
              <a:ext cx="1787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39">
              <a:extLst>
                <a:ext uri="{FF2B5EF4-FFF2-40B4-BE49-F238E27FC236}">
                  <a16:creationId xmlns:a16="http://schemas.microsoft.com/office/drawing/2014/main" id="{4D4F48E4-7D4A-4576-BC86-C52985CEF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2836"/>
              <a:ext cx="202" cy="101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40">
            <a:extLst>
              <a:ext uri="{FF2B5EF4-FFF2-40B4-BE49-F238E27FC236}">
                <a16:creationId xmlns:a16="http://schemas.microsoft.com/office/drawing/2014/main" id="{D5D859E2-35F9-4E49-A0B6-3ACB4266E115}"/>
              </a:ext>
            </a:extLst>
          </p:cNvPr>
          <p:cNvGrpSpPr>
            <a:grpSpLocks/>
          </p:cNvGrpSpPr>
          <p:nvPr/>
        </p:nvGrpSpPr>
        <p:grpSpPr bwMode="auto">
          <a:xfrm>
            <a:off x="2591329" y="4605871"/>
            <a:ext cx="3454136" cy="133614"/>
            <a:chOff x="1420" y="2935"/>
            <a:chExt cx="2611" cy="101"/>
          </a:xfrm>
        </p:grpSpPr>
        <p:sp>
          <p:nvSpPr>
            <p:cNvPr id="30" name="AutoShape 41">
              <a:extLst>
                <a:ext uri="{FF2B5EF4-FFF2-40B4-BE49-F238E27FC236}">
                  <a16:creationId xmlns:a16="http://schemas.microsoft.com/office/drawing/2014/main" id="{A5B9FBE2-E49E-4562-A1C8-6A92B69052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20" y="2935"/>
              <a:ext cx="209" cy="95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id="{5B79ADC4-8CFD-4F56-91BB-BB1089EB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2935"/>
              <a:ext cx="2190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43">
              <a:extLst>
                <a:ext uri="{FF2B5EF4-FFF2-40B4-BE49-F238E27FC236}">
                  <a16:creationId xmlns:a16="http://schemas.microsoft.com/office/drawing/2014/main" id="{0E99F1B9-ED70-4E96-B1E1-063CEB77D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935"/>
              <a:ext cx="214" cy="101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C4C8C361-3812-4D37-AFF5-1ED7D6F1DDCE}"/>
              </a:ext>
            </a:extLst>
          </p:cNvPr>
          <p:cNvGrpSpPr>
            <a:grpSpLocks/>
          </p:cNvGrpSpPr>
          <p:nvPr/>
        </p:nvGrpSpPr>
        <p:grpSpPr bwMode="auto">
          <a:xfrm>
            <a:off x="2346589" y="4728902"/>
            <a:ext cx="3967427" cy="112448"/>
            <a:chOff x="1235" y="3028"/>
            <a:chExt cx="2999" cy="85"/>
          </a:xfrm>
        </p:grpSpPr>
        <p:sp>
          <p:nvSpPr>
            <p:cNvPr id="34" name="AutoShape 45">
              <a:extLst>
                <a:ext uri="{FF2B5EF4-FFF2-40B4-BE49-F238E27FC236}">
                  <a16:creationId xmlns:a16="http://schemas.microsoft.com/office/drawing/2014/main" id="{E902A4E2-A9C0-4CFA-850E-C48FE5A9BD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5" y="3028"/>
              <a:ext cx="193" cy="85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">
              <a:extLst>
                <a:ext uri="{FF2B5EF4-FFF2-40B4-BE49-F238E27FC236}">
                  <a16:creationId xmlns:a16="http://schemas.microsoft.com/office/drawing/2014/main" id="{1CC23901-E2CF-4B53-839F-ABE8D0522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3028"/>
              <a:ext cx="2599" cy="8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47">
              <a:extLst>
                <a:ext uri="{FF2B5EF4-FFF2-40B4-BE49-F238E27FC236}">
                  <a16:creationId xmlns:a16="http://schemas.microsoft.com/office/drawing/2014/main" id="{698CEE71-397F-4652-9BC3-22101A041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034"/>
              <a:ext cx="208" cy="77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138">
            <a:extLst>
              <a:ext uri="{FF2B5EF4-FFF2-40B4-BE49-F238E27FC236}">
                <a16:creationId xmlns:a16="http://schemas.microsoft.com/office/drawing/2014/main" id="{8F405D0E-F98C-42C5-858A-3241F15E7704}"/>
              </a:ext>
            </a:extLst>
          </p:cNvPr>
          <p:cNvGrpSpPr>
            <a:grpSpLocks/>
          </p:cNvGrpSpPr>
          <p:nvPr/>
        </p:nvGrpSpPr>
        <p:grpSpPr bwMode="auto">
          <a:xfrm>
            <a:off x="2156089" y="4025110"/>
            <a:ext cx="4332552" cy="468313"/>
            <a:chOff x="1091" y="2700"/>
            <a:chExt cx="3275" cy="354"/>
          </a:xfrm>
        </p:grpSpPr>
        <p:sp>
          <p:nvSpPr>
            <p:cNvPr id="38" name="Rectangle 49">
              <a:extLst>
                <a:ext uri="{FF2B5EF4-FFF2-40B4-BE49-F238E27FC236}">
                  <a16:creationId xmlns:a16="http://schemas.microsoft.com/office/drawing/2014/main" id="{735EC288-DB63-4AB3-8CC9-2AF02D2D20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84707" flipH="1">
              <a:off x="3610" y="2299"/>
              <a:ext cx="57" cy="145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50">
              <a:extLst>
                <a:ext uri="{FF2B5EF4-FFF2-40B4-BE49-F238E27FC236}">
                  <a16:creationId xmlns:a16="http://schemas.microsoft.com/office/drawing/2014/main" id="{A76DF6D5-539C-464D-9A6A-A404F25205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44374">
              <a:off x="1803" y="2286"/>
              <a:ext cx="56" cy="147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51">
              <a:extLst>
                <a:ext uri="{FF2B5EF4-FFF2-40B4-BE49-F238E27FC236}">
                  <a16:creationId xmlns:a16="http://schemas.microsoft.com/office/drawing/2014/main" id="{88239EEC-A82B-46F6-A29E-45F99229E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2700"/>
              <a:ext cx="516" cy="6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60">
            <a:extLst>
              <a:ext uri="{FF2B5EF4-FFF2-40B4-BE49-F238E27FC236}">
                <a16:creationId xmlns:a16="http://schemas.microsoft.com/office/drawing/2014/main" id="{7E99CCEA-9BB4-4885-8797-1160E6214629}"/>
              </a:ext>
            </a:extLst>
          </p:cNvPr>
          <p:cNvGrpSpPr>
            <a:grpSpLocks/>
          </p:cNvGrpSpPr>
          <p:nvPr/>
        </p:nvGrpSpPr>
        <p:grpSpPr bwMode="auto">
          <a:xfrm>
            <a:off x="6475412" y="4850612"/>
            <a:ext cx="1627188" cy="748771"/>
            <a:chOff x="4356" y="3324"/>
            <a:chExt cx="1230" cy="566"/>
          </a:xfrm>
        </p:grpSpPr>
        <p:sp>
          <p:nvSpPr>
            <p:cNvPr id="42" name="Text Box 57">
              <a:extLst>
                <a:ext uri="{FF2B5EF4-FFF2-40B4-BE49-F238E27FC236}">
                  <a16:creationId xmlns:a16="http://schemas.microsoft.com/office/drawing/2014/main" id="{339949CA-9DC1-4611-BAFF-9E579E3C1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" y="3684"/>
              <a:ext cx="123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67"/>
                <a:t>Excavate ~ 10 ft.</a:t>
              </a:r>
            </a:p>
          </p:txBody>
        </p:sp>
        <p:sp>
          <p:nvSpPr>
            <p:cNvPr id="43" name="Line 58">
              <a:extLst>
                <a:ext uri="{FF2B5EF4-FFF2-40B4-BE49-F238E27FC236}">
                  <a16:creationId xmlns:a16="http://schemas.microsoft.com/office/drawing/2014/main" id="{49D4B5ED-FE4B-4236-90D1-BDFBF1D4D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82" y="3324"/>
              <a:ext cx="570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9">
              <a:extLst>
                <a:ext uri="{FF2B5EF4-FFF2-40B4-BE49-F238E27FC236}">
                  <a16:creationId xmlns:a16="http://schemas.microsoft.com/office/drawing/2014/main" id="{DE677A65-BB35-4858-BB50-52B415D81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4" y="3774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68">
            <a:extLst>
              <a:ext uri="{FF2B5EF4-FFF2-40B4-BE49-F238E27FC236}">
                <a16:creationId xmlns:a16="http://schemas.microsoft.com/office/drawing/2014/main" id="{5B10E649-AEE5-40AA-A102-527A0195FB23}"/>
              </a:ext>
            </a:extLst>
          </p:cNvPr>
          <p:cNvGrpSpPr>
            <a:grpSpLocks/>
          </p:cNvGrpSpPr>
          <p:nvPr/>
        </p:nvGrpSpPr>
        <p:grpSpPr bwMode="auto">
          <a:xfrm>
            <a:off x="1723495" y="4914106"/>
            <a:ext cx="2767542" cy="686594"/>
            <a:chOff x="764" y="3372"/>
            <a:chExt cx="2092" cy="519"/>
          </a:xfrm>
        </p:grpSpPr>
        <p:sp>
          <p:nvSpPr>
            <p:cNvPr id="46" name="Text Box 66">
              <a:extLst>
                <a:ext uri="{FF2B5EF4-FFF2-40B4-BE49-F238E27FC236}">
                  <a16:creationId xmlns:a16="http://schemas.microsoft.com/office/drawing/2014/main" id="{B014D9B3-CAAB-4BB7-A355-7E69F7C57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" y="3685"/>
              <a:ext cx="165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67"/>
                <a:t>Install and Approve Clay Liner</a:t>
              </a:r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4F1A25A0-5263-4E9F-A039-C44A853F5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372"/>
              <a:ext cx="504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71">
            <a:extLst>
              <a:ext uri="{FF2B5EF4-FFF2-40B4-BE49-F238E27FC236}">
                <a16:creationId xmlns:a16="http://schemas.microsoft.com/office/drawing/2014/main" id="{3E460F45-BB19-43AF-AB16-06686BC18A5B}"/>
              </a:ext>
            </a:extLst>
          </p:cNvPr>
          <p:cNvGrpSpPr>
            <a:grpSpLocks/>
          </p:cNvGrpSpPr>
          <p:nvPr/>
        </p:nvGrpSpPr>
        <p:grpSpPr bwMode="auto">
          <a:xfrm>
            <a:off x="5062537" y="3096423"/>
            <a:ext cx="2659063" cy="1611313"/>
            <a:chOff x="3288" y="1998"/>
            <a:chExt cx="2010" cy="1218"/>
          </a:xfrm>
        </p:grpSpPr>
        <p:sp>
          <p:nvSpPr>
            <p:cNvPr id="49" name="Text Box 69">
              <a:extLst>
                <a:ext uri="{FF2B5EF4-FFF2-40B4-BE49-F238E27FC236}">
                  <a16:creationId xmlns:a16="http://schemas.microsoft.com/office/drawing/2014/main" id="{0E352146-A776-49FA-93FE-AD66ECF1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98"/>
              <a:ext cx="201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167"/>
                <a:t>Layers of Waste Compacted and Disposed</a:t>
              </a:r>
            </a:p>
          </p:txBody>
        </p:sp>
        <p:sp>
          <p:nvSpPr>
            <p:cNvPr id="50" name="Line 70">
              <a:extLst>
                <a:ext uri="{FF2B5EF4-FFF2-40B4-BE49-F238E27FC236}">
                  <a16:creationId xmlns:a16="http://schemas.microsoft.com/office/drawing/2014/main" id="{95A3AA74-C590-47AA-B58A-201727AD0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2" y="2238"/>
              <a:ext cx="1374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74">
            <a:extLst>
              <a:ext uri="{FF2B5EF4-FFF2-40B4-BE49-F238E27FC236}">
                <a16:creationId xmlns:a16="http://schemas.microsoft.com/office/drawing/2014/main" id="{686420A4-DF52-4976-999D-D8DFD927A334}"/>
              </a:ext>
            </a:extLst>
          </p:cNvPr>
          <p:cNvGrpSpPr>
            <a:grpSpLocks/>
          </p:cNvGrpSpPr>
          <p:nvPr/>
        </p:nvGrpSpPr>
        <p:grpSpPr bwMode="auto">
          <a:xfrm>
            <a:off x="1318683" y="3820058"/>
            <a:ext cx="2348177" cy="586052"/>
            <a:chOff x="458" y="2545"/>
            <a:chExt cx="1775" cy="443"/>
          </a:xfrm>
        </p:grpSpPr>
        <p:sp>
          <p:nvSpPr>
            <p:cNvPr id="52" name="Text Box 72">
              <a:extLst>
                <a:ext uri="{FF2B5EF4-FFF2-40B4-BE49-F238E27FC236}">
                  <a16:creationId xmlns:a16="http://schemas.microsoft.com/office/drawing/2014/main" id="{F324434F-AE61-4517-A251-6594E64C7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2545"/>
              <a:ext cx="177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67"/>
                <a:t>Install Radon Barrier (Clay Cap) </a:t>
              </a:r>
            </a:p>
            <a:p>
              <a:r>
                <a:rPr lang="en-US" sz="1167"/>
                <a:t>2 ft (61</a:t>
              </a:r>
              <a:r>
                <a:rPr lang="en-US" sz="1167" b="1"/>
                <a:t> </a:t>
              </a:r>
              <a:r>
                <a:rPr lang="en-US" sz="1167"/>
                <a:t>cm)</a:t>
              </a:r>
            </a:p>
          </p:txBody>
        </p:sp>
        <p:sp>
          <p:nvSpPr>
            <p:cNvPr id="53" name="Line 73">
              <a:extLst>
                <a:ext uri="{FF2B5EF4-FFF2-40B4-BE49-F238E27FC236}">
                  <a16:creationId xmlns:a16="http://schemas.microsoft.com/office/drawing/2014/main" id="{211608A2-5FD1-4C29-A9B8-9FF4D41B3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" y="2724"/>
              <a:ext cx="52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77">
            <a:extLst>
              <a:ext uri="{FF2B5EF4-FFF2-40B4-BE49-F238E27FC236}">
                <a16:creationId xmlns:a16="http://schemas.microsoft.com/office/drawing/2014/main" id="{9DD95E79-9EC4-4853-A6F1-D4B9CF428536}"/>
              </a:ext>
            </a:extLst>
          </p:cNvPr>
          <p:cNvGrpSpPr>
            <a:grpSpLocks/>
          </p:cNvGrpSpPr>
          <p:nvPr/>
        </p:nvGrpSpPr>
        <p:grpSpPr bwMode="auto">
          <a:xfrm>
            <a:off x="3332162" y="3195642"/>
            <a:ext cx="1714500" cy="765968"/>
            <a:chOff x="1980" y="2073"/>
            <a:chExt cx="1296" cy="579"/>
          </a:xfrm>
        </p:grpSpPr>
        <p:sp>
          <p:nvSpPr>
            <p:cNvPr id="55" name="Text Box 75">
              <a:extLst>
                <a:ext uri="{FF2B5EF4-FFF2-40B4-BE49-F238E27FC236}">
                  <a16:creationId xmlns:a16="http://schemas.microsoft.com/office/drawing/2014/main" id="{62C2CD3B-2730-4F6A-879C-DDD216F07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2073"/>
              <a:ext cx="1296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67"/>
                <a:t>Install Engineered Cover </a:t>
              </a:r>
            </a:p>
          </p:txBody>
        </p:sp>
        <p:sp>
          <p:nvSpPr>
            <p:cNvPr id="56" name="Line 76">
              <a:extLst>
                <a:ext uri="{FF2B5EF4-FFF2-40B4-BE49-F238E27FC236}">
                  <a16:creationId xmlns:a16="http://schemas.microsoft.com/office/drawing/2014/main" id="{D5417672-07E4-41A8-9B15-DEA8980EA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316"/>
              <a:ext cx="37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90">
            <a:extLst>
              <a:ext uri="{FF2B5EF4-FFF2-40B4-BE49-F238E27FC236}">
                <a16:creationId xmlns:a16="http://schemas.microsoft.com/office/drawing/2014/main" id="{11561EFE-C3D4-4A40-9D3E-600A8CE4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2683673"/>
            <a:ext cx="1643063" cy="531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137">
            <a:extLst>
              <a:ext uri="{FF2B5EF4-FFF2-40B4-BE49-F238E27FC236}">
                <a16:creationId xmlns:a16="http://schemas.microsoft.com/office/drawing/2014/main" id="{45959A5D-80B6-4F6C-8610-38199CA9B03D}"/>
              </a:ext>
            </a:extLst>
          </p:cNvPr>
          <p:cNvGrpSpPr>
            <a:grpSpLocks/>
          </p:cNvGrpSpPr>
          <p:nvPr/>
        </p:nvGrpSpPr>
        <p:grpSpPr bwMode="auto">
          <a:xfrm>
            <a:off x="1591204" y="3939121"/>
            <a:ext cx="5652823" cy="919427"/>
            <a:chOff x="664" y="2635"/>
            <a:chExt cx="4273" cy="695"/>
          </a:xfrm>
        </p:grpSpPr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21E3E882-8918-4A52-8EB1-D99930153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84707" flipH="1">
              <a:off x="3682" y="2196"/>
              <a:ext cx="57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500"/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B4766E72-A178-4DEE-B72E-25284709C1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44374">
              <a:off x="1736" y="2179"/>
              <a:ext cx="56" cy="163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44D70939-D597-4A10-9514-77100CA36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635"/>
              <a:ext cx="513" cy="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33">
              <a:extLst>
                <a:ext uri="{FF2B5EF4-FFF2-40B4-BE49-F238E27FC236}">
                  <a16:creationId xmlns:a16="http://schemas.microsoft.com/office/drawing/2014/main" id="{70675AB1-3F87-4376-AAE3-522583647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3325"/>
              <a:ext cx="251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34">
              <a:extLst>
                <a:ext uri="{FF2B5EF4-FFF2-40B4-BE49-F238E27FC236}">
                  <a16:creationId xmlns:a16="http://schemas.microsoft.com/office/drawing/2014/main" id="{1DEFF6F3-F28D-47D5-A46A-D659E432E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" y="3213"/>
              <a:ext cx="273" cy="114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35">
              <a:extLst>
                <a:ext uri="{FF2B5EF4-FFF2-40B4-BE49-F238E27FC236}">
                  <a16:creationId xmlns:a16="http://schemas.microsoft.com/office/drawing/2014/main" id="{862E1D3D-A4C9-4F92-803B-9ACB66E52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3328"/>
              <a:ext cx="118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6">
              <a:extLst>
                <a:ext uri="{FF2B5EF4-FFF2-40B4-BE49-F238E27FC236}">
                  <a16:creationId xmlns:a16="http://schemas.microsoft.com/office/drawing/2014/main" id="{06DE2F3A-3D06-46A0-9DC2-843FC7ABB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4" y="3208"/>
              <a:ext cx="264" cy="122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14">
            <a:extLst>
              <a:ext uri="{FF2B5EF4-FFF2-40B4-BE49-F238E27FC236}">
                <a16:creationId xmlns:a16="http://schemas.microsoft.com/office/drawing/2014/main" id="{84947236-AF2A-40E6-A5AD-1AA653EA32AD}"/>
              </a:ext>
            </a:extLst>
          </p:cNvPr>
          <p:cNvGrpSpPr>
            <a:grpSpLocks/>
          </p:cNvGrpSpPr>
          <p:nvPr/>
        </p:nvGrpSpPr>
        <p:grpSpPr bwMode="auto">
          <a:xfrm>
            <a:off x="2009245" y="1564485"/>
            <a:ext cx="4069292" cy="2492375"/>
            <a:chOff x="908" y="900"/>
            <a:chExt cx="3076" cy="1884"/>
          </a:xfrm>
        </p:grpSpPr>
        <p:sp>
          <p:nvSpPr>
            <p:cNvPr id="67" name="Rectangle 92" descr="Newsprint">
              <a:extLst>
                <a:ext uri="{FF2B5EF4-FFF2-40B4-BE49-F238E27FC236}">
                  <a16:creationId xmlns:a16="http://schemas.microsoft.com/office/drawing/2014/main" id="{D3D2F6CF-2B9C-4BC4-A382-F5D10C754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1677"/>
              <a:ext cx="1107" cy="71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93" descr="Newsprint">
              <a:extLst>
                <a:ext uri="{FF2B5EF4-FFF2-40B4-BE49-F238E27FC236}">
                  <a16:creationId xmlns:a16="http://schemas.microsoft.com/office/drawing/2014/main" id="{A0BC89F4-F260-4E75-BF35-6D9E697A6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1468"/>
              <a:ext cx="1152" cy="71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94" descr="Sand">
              <a:extLst>
                <a:ext uri="{FF2B5EF4-FFF2-40B4-BE49-F238E27FC236}">
                  <a16:creationId xmlns:a16="http://schemas.microsoft.com/office/drawing/2014/main" id="{759779D3-8CD3-4E5E-8C78-F36D6F744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1539"/>
              <a:ext cx="1148" cy="138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95" descr="Granite">
              <a:extLst>
                <a:ext uri="{FF2B5EF4-FFF2-40B4-BE49-F238E27FC236}">
                  <a16:creationId xmlns:a16="http://schemas.microsoft.com/office/drawing/2014/main" id="{69AC9787-7C9C-4834-B7BE-5BA11F12A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1330"/>
              <a:ext cx="1128" cy="138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96">
              <a:extLst>
                <a:ext uri="{FF2B5EF4-FFF2-40B4-BE49-F238E27FC236}">
                  <a16:creationId xmlns:a16="http://schemas.microsoft.com/office/drawing/2014/main" id="{D42964C4-D37C-4F12-936D-C052B3CB4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664"/>
              <a:ext cx="120" cy="1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97">
              <a:extLst>
                <a:ext uri="{FF2B5EF4-FFF2-40B4-BE49-F238E27FC236}">
                  <a16:creationId xmlns:a16="http://schemas.microsoft.com/office/drawing/2014/main" id="{F79E35C4-32E7-4369-9EA7-CF905D656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0" y="2047"/>
              <a:ext cx="498" cy="6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FAA1F5C6-64D1-4E26-81F3-D4CECE3ED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919"/>
              <a:ext cx="124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67"/>
                <a:t>Rip Rap 18 in (48 cm)</a:t>
              </a:r>
            </a:p>
          </p:txBody>
        </p:sp>
        <p:sp>
          <p:nvSpPr>
            <p:cNvPr id="74" name="Text Box 103">
              <a:extLst>
                <a:ext uri="{FF2B5EF4-FFF2-40B4-BE49-F238E27FC236}">
                  <a16:creationId xmlns:a16="http://schemas.microsoft.com/office/drawing/2014/main" id="{293BF8A2-1C5B-4304-8B85-97A696912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1060"/>
              <a:ext cx="147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67" dirty="0"/>
                <a:t>Type A Filter </a:t>
              </a:r>
              <a:r>
                <a:rPr lang="en-US" sz="1500" dirty="0"/>
                <a:t> </a:t>
              </a:r>
              <a:r>
                <a:rPr lang="en-US" sz="1167" dirty="0"/>
                <a:t>6 in</a:t>
              </a:r>
              <a:r>
                <a:rPr lang="en-US" sz="1500" dirty="0"/>
                <a:t> (</a:t>
              </a:r>
              <a:r>
                <a:rPr lang="en-US" sz="1167" dirty="0"/>
                <a:t>15 cm)</a:t>
              </a:r>
            </a:p>
          </p:txBody>
        </p:sp>
        <p:sp>
          <p:nvSpPr>
            <p:cNvPr id="75" name="Text Box 104">
              <a:extLst>
                <a:ext uri="{FF2B5EF4-FFF2-40B4-BE49-F238E27FC236}">
                  <a16:creationId xmlns:a16="http://schemas.microsoft.com/office/drawing/2014/main" id="{A5DB960A-8154-4141-8ED3-2F6B97DFB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1265"/>
              <a:ext cx="128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67"/>
                <a:t>Sac. Soil 12 in (30 cm)</a:t>
              </a:r>
            </a:p>
          </p:txBody>
        </p:sp>
        <p:sp>
          <p:nvSpPr>
            <p:cNvPr id="76" name="Text Box 105">
              <a:extLst>
                <a:ext uri="{FF2B5EF4-FFF2-40B4-BE49-F238E27FC236}">
                  <a16:creationId xmlns:a16="http://schemas.microsoft.com/office/drawing/2014/main" id="{504A34AD-3B99-460A-9703-1EF04BA00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1437"/>
              <a:ext cx="138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67"/>
                <a:t>Type B Filter 6 in(15 cm)</a:t>
              </a:r>
            </a:p>
          </p:txBody>
        </p:sp>
        <p:sp>
          <p:nvSpPr>
            <p:cNvPr id="77" name="Line 109">
              <a:extLst>
                <a:ext uri="{FF2B5EF4-FFF2-40B4-BE49-F238E27FC236}">
                  <a16:creationId xmlns:a16="http://schemas.microsoft.com/office/drawing/2014/main" id="{0FA70CA5-1E65-4F23-B75B-F26624BA9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4" y="101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10">
              <a:extLst>
                <a:ext uri="{FF2B5EF4-FFF2-40B4-BE49-F238E27FC236}">
                  <a16:creationId xmlns:a16="http://schemas.microsoft.com/office/drawing/2014/main" id="{BE3D912B-E3E3-4811-8FC7-D525BE6CE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3" y="1369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11">
              <a:extLst>
                <a:ext uri="{FF2B5EF4-FFF2-40B4-BE49-F238E27FC236}">
                  <a16:creationId xmlns:a16="http://schemas.microsoft.com/office/drawing/2014/main" id="{6D93A866-F870-4EE9-AFCF-0E34BF095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4" y="1520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91">
              <a:extLst>
                <a:ext uri="{FF2B5EF4-FFF2-40B4-BE49-F238E27FC236}">
                  <a16:creationId xmlns:a16="http://schemas.microsoft.com/office/drawing/2014/main" id="{CA690288-23E3-4D90-8FC5-C2CA9C6CC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900"/>
              <a:ext cx="1182" cy="115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00">
              <a:extLst>
                <a:ext uri="{FF2B5EF4-FFF2-40B4-BE49-F238E27FC236}">
                  <a16:creationId xmlns:a16="http://schemas.microsoft.com/office/drawing/2014/main" id="{FA3DB9BE-6E13-4C2D-8615-43EC9716D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911"/>
              <a:ext cx="1152" cy="11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2">
              <a:extLst>
                <a:ext uri="{FF2B5EF4-FFF2-40B4-BE49-F238E27FC236}">
                  <a16:creationId xmlns:a16="http://schemas.microsoft.com/office/drawing/2014/main" id="{98BBF93B-BC1D-4024-BB5E-248858480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1020"/>
              <a:ext cx="606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C56CE7B-E115-46EA-BD63-DF1AD2132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9" y="1201"/>
              <a:ext cx="678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F0774873-7EE0-4AFF-869F-060ED129B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8" y="1370"/>
              <a:ext cx="75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F41E9FE-9654-4DBB-B657-DD09E61EF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521"/>
              <a:ext cx="834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06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Clive Disposal Volume History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99004"/>
              </p:ext>
            </p:extLst>
          </p:nvPr>
        </p:nvGraphicFramePr>
        <p:xfrm>
          <a:off x="76200" y="1333501"/>
          <a:ext cx="89915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27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San </a:t>
            </a:r>
            <a:r>
              <a:rPr lang="en-US" sz="2800" dirty="0" err="1"/>
              <a:t>Onofre</a:t>
            </a:r>
            <a:r>
              <a:rPr lang="en-US" sz="2800" dirty="0"/>
              <a:t> Nuclear Generating Station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DC33A-365B-480F-860D-FC10337C2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3500"/>
            <a:ext cx="9144000" cy="438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D1F1E8-960E-4ACF-AA3D-B11B3ECE0436}"/>
              </a:ext>
            </a:extLst>
          </p:cNvPr>
          <p:cNvSpPr/>
          <p:nvPr/>
        </p:nvSpPr>
        <p:spPr>
          <a:xfrm>
            <a:off x="152400" y="1485900"/>
            <a:ext cx="7525096" cy="10624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December 20, 2016 - Energy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Solutions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selected to decommission San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Onofre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 Nuclear Generating Station Units 2 and 3</a:t>
            </a:r>
          </a:p>
        </p:txBody>
      </p:sp>
    </p:spTree>
    <p:extLst>
      <p:ext uri="{BB962C8B-B14F-4D97-AF65-F5344CB8AC3E}">
        <p14:creationId xmlns:p14="http://schemas.microsoft.com/office/powerpoint/2010/main" val="57140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805</Words>
  <Application>Microsoft Macintosh PowerPoint</Application>
  <PresentationFormat>On-screen Show (16:10)</PresentationFormat>
  <Paragraphs>117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Myriad Pro Light</vt:lpstr>
      <vt:lpstr>Myriad Pro</vt:lpstr>
      <vt:lpstr>Calibri</vt:lpstr>
      <vt:lpstr>Arial</vt:lpstr>
      <vt:lpstr>Wingdings</vt:lpstr>
      <vt:lpstr>Verdana</vt:lpstr>
      <vt:lpstr>Myriad Pro Cond</vt:lpstr>
      <vt:lpstr>Office Theme</vt:lpstr>
      <vt:lpstr>Licensing and Activities Update EnergySolutions’ Clive, Utah Facility  presented by Vern Rogers                        Low-Level Radioactive Waste Forum Director of Regulatory Affairs                                      October 14-15, 2020</vt:lpstr>
      <vt:lpstr>PowerPoint Presentation</vt:lpstr>
      <vt:lpstr>PowerPoint Presentation</vt:lpstr>
      <vt:lpstr>Safety</vt:lpstr>
      <vt:lpstr>Facility Overview – Clive Operations</vt:lpstr>
      <vt:lpstr>Clive’s Disposal Available Capacity</vt:lpstr>
      <vt:lpstr>PowerPoint Presentation</vt:lpstr>
      <vt:lpstr>Clive Disposal Volume History</vt:lpstr>
      <vt:lpstr>San Onofre Nuclear Generating Station</vt:lpstr>
      <vt:lpstr>Three Mile Island Unit-2 Nuclear Power Plant</vt:lpstr>
      <vt:lpstr>Fort Calhoun Nuclear Generating Station</vt:lpstr>
      <vt:lpstr>History of EnergySolutions’  Low-Activity Radioactive Waste Disposal</vt:lpstr>
      <vt:lpstr>Plans for Ongoing  LARW Disposal at Clive</vt:lpstr>
      <vt:lpstr>Depleted Uranium Disposal in Utah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2019-03-20T18:36:22Z</dcterms:created>
  <dcterms:modified xsi:type="dcterms:W3CDTF">2020-10-13T01:49:20Z</dcterms:modified>
</cp:coreProperties>
</file>