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89" r:id="rId3"/>
    <p:sldId id="357" r:id="rId4"/>
    <p:sldId id="285" r:id="rId5"/>
    <p:sldId id="372" r:id="rId6"/>
    <p:sldId id="386" r:id="rId7"/>
    <p:sldId id="358" r:id="rId8"/>
    <p:sldId id="374" r:id="rId9"/>
    <p:sldId id="391" r:id="rId10"/>
    <p:sldId id="390" r:id="rId11"/>
    <p:sldId id="394" r:id="rId12"/>
    <p:sldId id="395" r:id="rId13"/>
    <p:sldId id="396" r:id="rId14"/>
    <p:sldId id="366" r:id="rId15"/>
    <p:sldId id="383" r:id="rId16"/>
    <p:sldId id="392" r:id="rId17"/>
    <p:sldId id="393" r:id="rId18"/>
    <p:sldId id="364" r:id="rId19"/>
    <p:sldId id="313" r:id="rId20"/>
  </p:sldIdLst>
  <p:sldSz cx="9144000" cy="5715000" type="screen16x1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1600">
          <p15:clr>
            <a:srgbClr val="A4A3A4"/>
          </p15:clr>
        </p15:guide>
        <p15:guide id="3" orient="horz" pos="3480">
          <p15:clr>
            <a:srgbClr val="A4A3A4"/>
          </p15:clr>
        </p15:guide>
        <p15:guide id="4" pos="2880">
          <p15:clr>
            <a:srgbClr val="A4A3A4"/>
          </p15:clr>
        </p15:guide>
        <p15:guide id="5" pos="5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D1EA"/>
    <a:srgbClr val="43B02A"/>
    <a:srgbClr val="004168"/>
    <a:srgbClr val="C5E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9" autoAdjust="0"/>
    <p:restoredTop sz="50000" autoAdjust="0"/>
  </p:normalViewPr>
  <p:slideViewPr>
    <p:cSldViewPr>
      <p:cViewPr varScale="1">
        <p:scale>
          <a:sx n="155" d="100"/>
          <a:sy n="155" d="100"/>
        </p:scale>
        <p:origin x="584" y="176"/>
      </p:cViewPr>
      <p:guideLst>
        <p:guide orient="horz" pos="1800"/>
        <p:guide orient="horz" pos="1600"/>
        <p:guide orient="horz" pos="3480"/>
        <p:guide pos="2880"/>
        <p:guide pos="54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ergysolutions.com\data\org\SLCUT\Compliance\Vern\As%20builts\Dan%20Shrum%20-%20Waste%20Disposed%20Volume%20History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accent1"/>
        </a:solidFill>
      </c:spPr>
    </c:floor>
    <c:sideWall>
      <c:thickness val="0"/>
      <c:spPr>
        <a:noFill/>
        <a:ln>
          <a:solidFill>
            <a:schemeClr val="accent1"/>
          </a:solidFill>
        </a:ln>
      </c:spPr>
    </c:sideWall>
    <c:backWall>
      <c:thickness val="0"/>
      <c:spPr>
        <a:noFill/>
        <a:ln>
          <a:solidFill>
            <a:schemeClr val="accent1"/>
          </a:solidFill>
        </a:ln>
      </c:spPr>
    </c:backWall>
    <c:plotArea>
      <c:layout/>
      <c:bar3DChart>
        <c:barDir val="col"/>
        <c:grouping val="stacked"/>
        <c:varyColors val="0"/>
        <c:ser>
          <c:idx val="1"/>
          <c:order val="0"/>
          <c:tx>
            <c:strRef>
              <c:f>Sheet1!$L$12</c:f>
              <c:strCache>
                <c:ptCount val="1"/>
                <c:pt idx="0">
                  <c:v>ANNUAL WASTE DISPOSED (yd3 per year)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cat>
            <c:numRef>
              <c:f>Sheet1!$K$13:$K$17</c:f>
              <c:numCache>
                <c:formatCode>General</c:formatCode>
                <c:ptCount val="5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</c:numCache>
            </c:numRef>
          </c:cat>
          <c:val>
            <c:numRef>
              <c:f>Sheet1!$L$13:$L$17</c:f>
              <c:numCache>
                <c:formatCode>General</c:formatCode>
                <c:ptCount val="5"/>
                <c:pt idx="0">
                  <c:v>112136.51</c:v>
                </c:pt>
                <c:pt idx="1">
                  <c:v>102630.62</c:v>
                </c:pt>
                <c:pt idx="2">
                  <c:v>224566.64</c:v>
                </c:pt>
                <c:pt idx="3">
                  <c:v>240678.12</c:v>
                </c:pt>
                <c:pt idx="4">
                  <c:v>199316.17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093126704"/>
        <c:axId val="-2093111872"/>
        <c:axId val="0"/>
      </c:bar3DChart>
      <c:catAx>
        <c:axId val="-209312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93111872"/>
        <c:crosses val="autoZero"/>
        <c:auto val="1"/>
        <c:lblAlgn val="ctr"/>
        <c:lblOffset val="100"/>
        <c:noMultiLvlLbl val="0"/>
      </c:catAx>
      <c:valAx>
        <c:axId val="-2093111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ANNUAL WASTE DISPOSED</a:t>
                </a:r>
                <a:r>
                  <a:rPr lang="en-US" sz="1400" baseline="0"/>
                  <a:t> (yd</a:t>
                </a:r>
                <a:r>
                  <a:rPr lang="en-US" sz="1400" baseline="30000"/>
                  <a:t>3</a:t>
                </a:r>
                <a:r>
                  <a:rPr lang="en-US" sz="1400" baseline="0"/>
                  <a:t> per year)</a:t>
                </a:r>
                <a:endParaRPr lang="en-US" sz="140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93126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E450F-ED6D-437D-BA82-9A4936D9C1EB}" type="datetimeFigureOut">
              <a:rPr lang="en-US" smtClean="0"/>
              <a:t>3/10/20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D500-EEC8-4A78-AA6A-E58D104B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58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DF326-79E5-49D4-AFC1-3E7EB5D67529}" type="datetimeFigureOut">
              <a:rPr lang="en-US" smtClean="0"/>
              <a:pPr/>
              <a:t>3/10/20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0D97A5-D213-46D0-B935-C6F092AEA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6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49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87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09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41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81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40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01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36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45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4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7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42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26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not account for ~5</a:t>
            </a:r>
            <a:r>
              <a:rPr lang="en-US" baseline="0" dirty="0" smtClean="0"/>
              <a:t> million </a:t>
            </a:r>
            <a:r>
              <a:rPr lang="en-US" baseline="0" dirty="0" err="1" smtClean="0"/>
              <a:t>cf</a:t>
            </a:r>
            <a:r>
              <a:rPr lang="en-US" baseline="0" dirty="0" smtClean="0"/>
              <a:t> MW expansion 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5732D-7ED2-45D7-B931-5C440CB2F76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6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52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62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8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08500"/>
            <a:ext cx="9144000" cy="1206500"/>
          </a:xfrm>
          <a:prstGeom prst="rect">
            <a:avLst/>
          </a:prstGeom>
          <a:solidFill>
            <a:srgbClr val="C5E86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730500"/>
          </a:xfrm>
          <a:prstGeom prst="rect">
            <a:avLst/>
          </a:prstGeom>
          <a:solidFill>
            <a:srgbClr val="00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 descr="logo-color-forp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2921000"/>
            <a:ext cx="4762500" cy="14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0" y="4635501"/>
            <a:ext cx="8305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43B02A"/>
                </a:solidFill>
                <a:latin typeface="Myriad Pro Cond" pitchFamily="34" charset="0"/>
                <a:cs typeface="+mn-cs"/>
              </a:rPr>
              <a:t>All you need in radioactive and hazardous waste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44500"/>
            <a:ext cx="7086600" cy="1225021"/>
          </a:xfrm>
        </p:spPr>
        <p:txBody>
          <a:bodyPr>
            <a:noAutofit/>
          </a:bodyPr>
          <a:lstStyle>
            <a:lvl1pPr algn="l">
              <a:defRPr sz="5500" b="0">
                <a:solidFill>
                  <a:schemeClr val="bg1"/>
                </a:solidFill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6400800" cy="5080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B9480026-8E92-4FE8-A94B-38122D647952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2229B691-CE55-4739-B8AA-517A288CD6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D4A4-4DB2-4FE4-BE8B-380E4BC0560A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90D2-E1E9-4385-B194-63A7106A7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66C0-6DC5-41D7-A395-FD3EFDFECCFF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1CD0A-74C2-455B-B736-88309F684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rgbClr val="00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1270000"/>
            <a:ext cx="9144000" cy="63500"/>
          </a:xfrm>
          <a:prstGeom prst="rect">
            <a:avLst/>
          </a:prstGeom>
          <a:solidFill>
            <a:srgbClr val="C5E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logo-color-forp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1" y="207699"/>
            <a:ext cx="2030413" cy="41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6248400" cy="7620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1000"/>
            <a:ext cx="8077200" cy="3327136"/>
          </a:xfrm>
        </p:spPr>
        <p:txBody>
          <a:bodyPr/>
          <a:lstStyle>
            <a:lvl1pPr>
              <a:buClr>
                <a:srgbClr val="43B02A"/>
              </a:buClr>
              <a:buSzPct val="150000"/>
              <a:buFont typeface="Wingdings" pitchFamily="2" charset="2"/>
              <a:buChar char="§"/>
              <a:defRPr sz="2200">
                <a:latin typeface="Myriad Pro Light" pitchFamily="34" charset="0"/>
              </a:defRPr>
            </a:lvl1pPr>
            <a:lvl2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2pPr>
            <a:lvl3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3pPr>
            <a:lvl4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4pPr>
            <a:lvl5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69000"/>
            <a:ext cx="2133600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0B1E-EC0C-484C-BEC9-528817203336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" y="5296959"/>
            <a:ext cx="2133600" cy="304271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0C58901-AE77-4DF6-A937-91694B2600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A7A0-E3AE-4FEB-A003-8EC443C2B522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F26C-4592-4F65-942C-E54AA3E8A8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F688-783E-4729-AA9F-D45CDBACDADE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8ADC-5FFD-4BDD-89CC-E833B69AF9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AA47-2F86-4F6B-8462-857E3F254F84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DF92B-812D-4799-992C-D484ABF17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3100-08D0-4B90-823C-58E2A1189134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5D75-26A2-4871-8BF9-079295E68F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C08B9-BBEC-4A43-A278-47BDA863C94D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996B-94CC-4CCA-9D24-765E5FE39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441D-3AFC-4AC4-B94D-43994AEBAAA9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5AFF-6A82-4A82-A313-F96214D47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9CED3-8D3D-4B6E-91FB-121C05B83DFF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C83F-C345-450E-8A62-B0C5C70F8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9CB5B0-CDA6-4714-89BC-BDC118A68BC1}" type="datetime1">
              <a:rPr lang="en-US" smtClean="0"/>
              <a:t>3/10/20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E25B21-929D-4295-A1BA-038AAD5BB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10600" cy="1981200"/>
          </a:xfrm>
        </p:spPr>
        <p:txBody>
          <a:bodyPr/>
          <a:lstStyle/>
          <a:p>
            <a:r>
              <a:rPr lang="en-US" sz="3200" b="1" dirty="0" smtClean="0"/>
              <a:t>Licensing and Activities Update</a:t>
            </a:r>
            <a:br>
              <a:rPr lang="en-US" sz="3200" b="1" dirty="0" smtClean="0"/>
            </a:br>
            <a:r>
              <a:rPr lang="en-US" sz="3200" b="1" dirty="0" smtClean="0"/>
              <a:t>Energy</a:t>
            </a:r>
            <a:r>
              <a:rPr lang="en-US" sz="3200" b="1" i="1" dirty="0" smtClean="0"/>
              <a:t>Solutions’</a:t>
            </a:r>
            <a:r>
              <a:rPr lang="en-US" sz="3200" b="1" dirty="0" smtClean="0"/>
              <a:t> Clive, Utah Facility</a:t>
            </a:r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presented by </a:t>
            </a:r>
            <a:r>
              <a:rPr lang="en-US" sz="2000" b="1" i="1" dirty="0" smtClean="0"/>
              <a:t>Vern Rogers</a:t>
            </a:r>
            <a:r>
              <a:rPr lang="en-US" sz="2000" b="1" i="1" dirty="0"/>
              <a:t>	 </a:t>
            </a:r>
            <a:r>
              <a:rPr lang="en-US" sz="2000" b="1" i="1" dirty="0" smtClean="0"/>
              <a:t>               	</a:t>
            </a:r>
            <a:r>
              <a:rPr lang="en-US" sz="2000" b="1" dirty="0" smtClean="0"/>
              <a:t>2020 Spring </a:t>
            </a:r>
            <a:r>
              <a:rPr lang="en-US" sz="2000" b="1" dirty="0" smtClean="0"/>
              <a:t>LLW </a:t>
            </a:r>
            <a:r>
              <a:rPr lang="en-US" sz="2000" b="1" dirty="0" smtClean="0"/>
              <a:t>Forum Meeting</a:t>
            </a: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2000" b="1" i="1" dirty="0" smtClean="0"/>
              <a:t>Director of Regulatory Affairs	      </a:t>
            </a:r>
            <a:r>
              <a:rPr lang="en-US" sz="2000" b="1" i="1" dirty="0"/>
              <a:t>	</a:t>
            </a:r>
            <a:r>
              <a:rPr lang="en-US" sz="2000" b="1" i="1" dirty="0" smtClean="0"/>
              <a:t>              </a:t>
            </a:r>
            <a:r>
              <a:rPr lang="en-US" sz="2000" b="1" i="1" dirty="0" smtClean="0"/>
              <a:t>	</a:t>
            </a:r>
            <a:r>
              <a:rPr lang="en-US" sz="2000" b="1" dirty="0" smtClean="0"/>
              <a:t>March </a:t>
            </a:r>
            <a:r>
              <a:rPr lang="en-US" sz="2000" b="1" dirty="0" smtClean="0"/>
              <a:t>25-26,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33" dirty="0"/>
              <a:t>Clive’s Disposal Available Capacity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1277938" y="5474230"/>
            <a:ext cx="1778000" cy="304271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B294C7A-38EB-4F7B-A245-D65F20C1C7B7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2052" name="Picture 4" descr="C:\Users\vcrogers\Desktop\New folder\0801-G01(4) SITE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21376" y="520791"/>
            <a:ext cx="4301248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620000" y="5016500"/>
            <a:ext cx="512793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North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0" y="2357887"/>
            <a:ext cx="114300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b="1" dirty="0"/>
              <a:t>Class A West</a:t>
            </a:r>
          </a:p>
          <a:p>
            <a:pPr algn="ctr"/>
            <a:r>
              <a:rPr lang="en-US" sz="1167" dirty="0" smtClean="0"/>
              <a:t>(3,598,698 </a:t>
            </a:r>
            <a:r>
              <a:rPr lang="en-US" sz="1167" dirty="0"/>
              <a:t>yd</a:t>
            </a:r>
            <a:r>
              <a:rPr lang="en-US" sz="1167" baseline="30000" dirty="0"/>
              <a:t>3</a:t>
            </a:r>
            <a:r>
              <a:rPr lang="en-US" sz="1167" dirty="0"/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21000" y="4168266"/>
            <a:ext cx="1079500" cy="3402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67" b="1" dirty="0"/>
              <a:t>Mixed Waste</a:t>
            </a:r>
          </a:p>
          <a:p>
            <a:pPr algn="ctr"/>
            <a:r>
              <a:rPr lang="en-US" sz="1167" dirty="0" smtClean="0"/>
              <a:t>(350,459 </a:t>
            </a:r>
            <a:r>
              <a:rPr lang="en-US" sz="1167" dirty="0"/>
              <a:t>yd</a:t>
            </a:r>
            <a:r>
              <a:rPr lang="en-US" sz="1167" baseline="30000" dirty="0"/>
              <a:t>3</a:t>
            </a:r>
            <a:r>
              <a:rPr lang="en-US" sz="1167" dirty="0"/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41831" y="3111500"/>
            <a:ext cx="841169" cy="325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11e.(2)</a:t>
            </a:r>
          </a:p>
          <a:p>
            <a:pPr algn="ctr"/>
            <a:r>
              <a:rPr lang="en-US" sz="800" dirty="0" smtClean="0"/>
              <a:t>( 3,401,048yd</a:t>
            </a:r>
            <a:r>
              <a:rPr lang="en-US" sz="800" baseline="30000" dirty="0" smtClean="0"/>
              <a:t>3</a:t>
            </a:r>
            <a:r>
              <a:rPr lang="en-US" sz="800" dirty="0"/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41831" y="2357887"/>
            <a:ext cx="841169" cy="6856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67" b="1" dirty="0" smtClean="0"/>
              <a:t>Federal</a:t>
            </a:r>
          </a:p>
          <a:p>
            <a:pPr algn="ctr"/>
            <a:r>
              <a:rPr lang="en-US" sz="1167" b="1" dirty="0" smtClean="0"/>
              <a:t>Cell</a:t>
            </a:r>
          </a:p>
          <a:p>
            <a:pPr algn="ctr"/>
            <a:r>
              <a:rPr lang="en-US" sz="1000" b="1" dirty="0" smtClean="0"/>
              <a:t>(proposed)</a:t>
            </a:r>
            <a:endParaRPr lang="en-US" sz="1000" b="1" dirty="0"/>
          </a:p>
        </p:txBody>
      </p:sp>
      <p:sp>
        <p:nvSpPr>
          <p:cNvPr id="12" name="Rectangle 11"/>
          <p:cNvSpPr/>
          <p:nvPr/>
        </p:nvSpPr>
        <p:spPr>
          <a:xfrm>
            <a:off x="2841831" y="3525673"/>
            <a:ext cx="825500" cy="5383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67" b="1" dirty="0" err="1"/>
              <a:t>LARW</a:t>
            </a:r>
            <a:endParaRPr lang="en-US" sz="1167" b="1" dirty="0"/>
          </a:p>
          <a:p>
            <a:pPr algn="ctr"/>
            <a:r>
              <a:rPr lang="en-US" sz="1167" dirty="0"/>
              <a:t>(closed)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0" y="3525673"/>
            <a:ext cx="1143000" cy="5383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67" b="1" dirty="0"/>
              <a:t>VITRO</a:t>
            </a:r>
          </a:p>
          <a:p>
            <a:pPr algn="ctr"/>
            <a:r>
              <a:rPr lang="en-US" sz="1167" dirty="0"/>
              <a:t>(closed)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99716" y="2357887"/>
            <a:ext cx="991084" cy="21813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67" b="1" dirty="0" smtClean="0"/>
              <a:t>Subtitle</a:t>
            </a:r>
          </a:p>
          <a:p>
            <a:pPr algn="ctr"/>
            <a:r>
              <a:rPr lang="en-US" sz="1167" b="1" dirty="0" smtClean="0"/>
              <a:t>D Cell</a:t>
            </a:r>
          </a:p>
          <a:p>
            <a:pPr algn="ctr"/>
            <a:r>
              <a:rPr lang="en-US" sz="1050" b="1" dirty="0"/>
              <a:t>(proposed)</a:t>
            </a:r>
          </a:p>
          <a:p>
            <a:pPr algn="ctr"/>
            <a:endParaRPr lang="en-US" sz="1167" b="1" dirty="0"/>
          </a:p>
        </p:txBody>
      </p:sp>
    </p:spTree>
    <p:extLst>
      <p:ext uri="{BB962C8B-B14F-4D97-AF65-F5344CB8AC3E}">
        <p14:creationId xmlns:p14="http://schemas.microsoft.com/office/powerpoint/2010/main" val="12484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SEFORE Decommissioning Completed</a:t>
            </a:r>
            <a:endParaRPr lang="en-US" sz="2800" dirty="0"/>
          </a:p>
        </p:txBody>
      </p:sp>
      <p:pic>
        <p:nvPicPr>
          <p:cNvPr id="1026" name="Picture 2" descr="Image result for SEFOR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4450" y="1333500"/>
            <a:ext cx="91395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0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 Crosse Decommissioning Completed</a:t>
            </a:r>
            <a:endParaRPr lang="en-US" sz="2800" dirty="0"/>
          </a:p>
        </p:txBody>
      </p:sp>
      <p:pic>
        <p:nvPicPr>
          <p:cNvPr id="2052" name="Picture 4" descr="Image result for la crosse nuclear wisconsi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06500"/>
            <a:ext cx="914258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Zions Decommissioning Completed</a:t>
            </a:r>
            <a:endParaRPr lang="en-US" sz="2800" dirty="0"/>
          </a:p>
        </p:txBody>
      </p:sp>
      <p:pic>
        <p:nvPicPr>
          <p:cNvPr id="3074" name="Picture 2" descr="Image result for zions nuclear power 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6500"/>
            <a:ext cx="9242425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Clive Disposal Volume History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599004"/>
              </p:ext>
            </p:extLst>
          </p:nvPr>
        </p:nvGraphicFramePr>
        <p:xfrm>
          <a:off x="76200" y="1333501"/>
          <a:ext cx="89915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82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San </a:t>
            </a:r>
            <a:r>
              <a:rPr lang="en-US" sz="2800" dirty="0" err="1" smtClean="0"/>
              <a:t>Onofre</a:t>
            </a:r>
            <a:r>
              <a:rPr lang="en-US" sz="2800" dirty="0" smtClean="0"/>
              <a:t> Nuclear Generating Station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335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Three Mile Island Unit-2 Nuclear Power Plant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0" t="-5883"/>
          <a:stretch/>
        </p:blipFill>
        <p:spPr>
          <a:xfrm>
            <a:off x="-76200" y="10287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/>
              <a:t>Fort Calhoun Nuclear Generating Station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060"/>
          <a:stretch/>
        </p:blipFill>
        <p:spPr>
          <a:xfrm>
            <a:off x="2458" y="1333500"/>
            <a:ext cx="9144000" cy="50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914900"/>
            <a:ext cx="7772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kern="0" dirty="0">
                <a:latin typeface="Myriad Pro Light" panose="020B0403030403020204" charset="0"/>
              </a:rPr>
              <a:t>Depleted Uranium Disposal in Utah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09700"/>
            <a:ext cx="88392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kern="0" dirty="0">
                <a:solidFill>
                  <a:srgbClr val="92D050"/>
                </a:solidFill>
                <a:latin typeface="Myriad Pro Light" panose="020B0403030403020204" charset="0"/>
              </a:rPr>
              <a:t>[</a:t>
            </a:r>
            <a:r>
              <a:rPr lang="en-US" sz="2000" b="1" dirty="0">
                <a:solidFill>
                  <a:srgbClr val="92D050"/>
                </a:solidFill>
              </a:rPr>
              <a:t>COMPLETED</a:t>
            </a:r>
            <a:r>
              <a:rPr lang="en-US" sz="2000" b="1" kern="0" dirty="0">
                <a:solidFill>
                  <a:srgbClr val="92D050"/>
                </a:solidFill>
                <a:latin typeface="Myriad Pro Light" panose="020B0403030403020204" charset="0"/>
              </a:rPr>
              <a:t>] </a:t>
            </a:r>
            <a:r>
              <a:rPr lang="en-US" sz="2000" b="1" kern="0" dirty="0">
                <a:latin typeface="Myriad Pro Light" panose="020B0403030403020204" charset="0"/>
              </a:rPr>
              <a:t>- </a:t>
            </a:r>
            <a:r>
              <a:rPr lang="en-US" sz="2000" b="1" kern="0" dirty="0" smtClean="0">
                <a:latin typeface="Myriad Pro Light" panose="020B0403030403020204" charset="0"/>
              </a:rPr>
              <a:t>Clarify Utah’s policy that prohibits the </a:t>
            </a:r>
            <a:r>
              <a:rPr lang="en-US" sz="2000" b="1" kern="0" dirty="0">
                <a:latin typeface="Myriad Pro Light" panose="020B0403030403020204" charset="0"/>
              </a:rPr>
              <a:t>disposal of classes B and C </a:t>
            </a:r>
            <a:r>
              <a:rPr lang="en-US" sz="2000" b="1" kern="0" dirty="0" smtClean="0">
                <a:latin typeface="Myriad Pro Light" panose="020B0403030403020204" charset="0"/>
              </a:rPr>
              <a:t>waste;</a:t>
            </a:r>
            <a:endParaRPr lang="en-US" sz="2000" b="1" kern="0" dirty="0">
              <a:latin typeface="Myriad Pro Light" panose="020B040303040302020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92D050"/>
                </a:solidFill>
              </a:rPr>
              <a:t>[NEAR COMPLETE] </a:t>
            </a:r>
            <a:r>
              <a:rPr lang="en-US" sz="2000" b="1" kern="0" dirty="0">
                <a:latin typeface="Myriad Pro Light" panose="020B0403030403020204" charset="0"/>
              </a:rPr>
              <a:t>- </a:t>
            </a:r>
            <a:r>
              <a:rPr lang="en-US" sz="2000" b="1" dirty="0" smtClean="0"/>
              <a:t>As required by </a:t>
            </a:r>
            <a:r>
              <a:rPr lang="en-US" sz="2000" b="1" dirty="0"/>
              <a:t>Utah Administrative Rule </a:t>
            </a:r>
            <a:r>
              <a:rPr lang="en-US" sz="2000" b="1" dirty="0" smtClean="0"/>
              <a:t>R313-25-9, a Performance </a:t>
            </a:r>
            <a:r>
              <a:rPr lang="en-US" sz="2000" b="1" dirty="0"/>
              <a:t>assessment must demonstrate human health and the environment are protected following disposal of depleted </a:t>
            </a:r>
            <a:r>
              <a:rPr lang="en-US" sz="2000" b="1" dirty="0" smtClean="0"/>
              <a:t>uranium;</a:t>
            </a:r>
            <a:endParaRPr lang="en-US" sz="2000" b="1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kern="0" dirty="0" smtClean="0">
                <a:solidFill>
                  <a:srgbClr val="92D050"/>
                </a:solidFill>
                <a:latin typeface="Myriad Pro Light" panose="020B0403030403020204" charset="0"/>
              </a:rPr>
              <a:t>[</a:t>
            </a:r>
            <a:r>
              <a:rPr lang="en-US" sz="2000" b="1" dirty="0">
                <a:solidFill>
                  <a:srgbClr val="92D050"/>
                </a:solidFill>
              </a:rPr>
              <a:t>NEAR COMPLETE</a:t>
            </a:r>
            <a:r>
              <a:rPr lang="en-US" sz="2000" b="1" kern="0" dirty="0" smtClean="0">
                <a:solidFill>
                  <a:srgbClr val="92D050"/>
                </a:solidFill>
                <a:latin typeface="Myriad Pro Light" panose="020B0403030403020204" charset="0"/>
              </a:rPr>
              <a:t>] </a:t>
            </a:r>
            <a:r>
              <a:rPr lang="en-US" sz="2000" b="1" kern="0" dirty="0" smtClean="0">
                <a:latin typeface="Myriad Pro Light" panose="020B0403030403020204" charset="0"/>
              </a:rPr>
              <a:t>- DOE must agree, in a legally-binding manner, to become the long-term governmental custodial agency</a:t>
            </a:r>
            <a:r>
              <a:rPr lang="en-US" sz="2000" b="1" kern="0" dirty="0">
                <a:latin typeface="Myriad Pro Light" panose="020B0403030403020204" charset="0"/>
              </a:rPr>
              <a:t>; </a:t>
            </a:r>
            <a:r>
              <a:rPr lang="en-US" sz="2000" b="1" kern="0" dirty="0" smtClean="0">
                <a:latin typeface="Myriad Pro Light" panose="020B0403030403020204" charset="0"/>
              </a:rPr>
              <a:t>and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kern="0" dirty="0">
                <a:solidFill>
                  <a:srgbClr val="92D050"/>
                </a:solidFill>
                <a:latin typeface="Myriad Pro Light" panose="020B0403030403020204" charset="0"/>
              </a:rPr>
              <a:t>[</a:t>
            </a:r>
            <a:r>
              <a:rPr lang="en-US" sz="2000" b="1" dirty="0">
                <a:solidFill>
                  <a:srgbClr val="92D050"/>
                </a:solidFill>
              </a:rPr>
              <a:t>NEAR COMPLETE</a:t>
            </a:r>
            <a:r>
              <a:rPr lang="en-US" sz="2000" b="1" kern="0" dirty="0">
                <a:solidFill>
                  <a:srgbClr val="92D050"/>
                </a:solidFill>
                <a:latin typeface="Myriad Pro Light" panose="020B0403030403020204" charset="0"/>
              </a:rPr>
              <a:t>] </a:t>
            </a:r>
            <a:r>
              <a:rPr lang="en-US" sz="2000" b="1" kern="0" dirty="0" smtClean="0">
                <a:latin typeface="Myriad Pro Light" panose="020B0403030403020204" charset="0"/>
              </a:rPr>
              <a:t>– Radioactive Material License granted for Federal Cell Facility</a:t>
            </a:r>
            <a:endParaRPr lang="en-US" sz="2000" b="1" kern="0" dirty="0">
              <a:latin typeface="Myriad Pro Light" panose="020B040303040302020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b="1" kern="0" dirty="0">
              <a:latin typeface="Myriad Pro Light" panose="020B040303040302020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2000" y="4686300"/>
            <a:ext cx="784859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Expected completion 2020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571500"/>
            <a:ext cx="7924800" cy="1777999"/>
          </a:xfrm>
        </p:spPr>
        <p:txBody>
          <a:bodyPr/>
          <a:lstStyle/>
          <a:p>
            <a:pPr algn="ctr"/>
            <a:r>
              <a:rPr lang="en-US" sz="3600" b="1" dirty="0" smtClean="0"/>
              <a:t>Thank You</a:t>
            </a:r>
            <a:endParaRPr 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78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6860" y="827363"/>
            <a:ext cx="483078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>
                <a:latin typeface="Myriad Pro Light" panose="020B0403030403020204" charset="0"/>
              </a:rPr>
              <a:t>EnergySolutions</a:t>
            </a:r>
            <a:r>
              <a:rPr lang="en-US" i="1" dirty="0">
                <a:latin typeface="Myriad Pro Light" panose="020B0403030403020204" charset="0"/>
              </a:rPr>
              <a:t>’ Waste </a:t>
            </a:r>
            <a:r>
              <a:rPr lang="en-US" i="1" dirty="0" smtClean="0">
                <a:latin typeface="Myriad Pro Light" panose="020B0403030403020204" charset="0"/>
              </a:rPr>
              <a:t>Acceptance </a:t>
            </a:r>
            <a:r>
              <a:rPr lang="en-US" i="1" dirty="0">
                <a:latin typeface="Myriad Pro Light" panose="020B0403030403020204" charset="0"/>
              </a:rPr>
              <a:t>and Customer Portal Overview</a:t>
            </a:r>
          </a:p>
          <a:p>
            <a:pPr algn="ctr"/>
            <a:r>
              <a:rPr lang="en-US" sz="2100" b="1" dirty="0"/>
              <a:t>Facility Overview – Site Locations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2794"/>
            <a:ext cx="9144000" cy="533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0" y="3543299"/>
            <a:ext cx="2209800" cy="137160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</a:rPr>
              <a:t>Protect the Environment by safely disposing of Low Level Radioactive Waste (LLRW) and Mixed LLRW in regulated, engineered disposal </a:t>
            </a:r>
            <a:r>
              <a:rPr lang="en-US" sz="1400" b="1" dirty="0" smtClean="0">
                <a:solidFill>
                  <a:schemeClr val="bg1"/>
                </a:solidFill>
              </a:rPr>
              <a:t>embankments</a:t>
            </a:r>
            <a:endParaRPr lang="en-US" sz="1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1400" b="1" kern="0" dirty="0">
              <a:latin typeface="Myriad Pro Light" panose="020B04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1143000" y="539750"/>
            <a:ext cx="6794500" cy="4025636"/>
          </a:xfrm>
          <a:prstGeom prst="rect">
            <a:avLst/>
          </a:prstGeom>
        </p:spPr>
        <p:txBody>
          <a:bodyPr/>
          <a:lstStyle/>
          <a:p>
            <a:pPr algn="ctr" defTabSz="76197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FFFF"/>
                </a:solidFill>
                <a:ea typeface="Arial" pitchFamily="-96" charset="0"/>
              </a:rPr>
              <a:t>Clive Utah</a:t>
            </a:r>
            <a:endParaRPr lang="en-US" sz="2000" b="1" dirty="0">
              <a:solidFill>
                <a:srgbClr val="FFFFFF"/>
              </a:solidFill>
              <a:ea typeface="Arial" pitchFamily="-96" charset="0"/>
            </a:endParaRPr>
          </a:p>
          <a:p>
            <a:pPr algn="ctr" defTabSz="76197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a typeface="Arial" pitchFamily="-96" charset="0"/>
              </a:rPr>
              <a:t>Commercial Radioactive Waste Disposal </a:t>
            </a:r>
            <a:r>
              <a:rPr lang="en-US" sz="2000" b="1" dirty="0" smtClean="0">
                <a:solidFill>
                  <a:srgbClr val="FFFFFF"/>
                </a:solidFill>
                <a:ea typeface="Arial" pitchFamily="-96" charset="0"/>
              </a:rPr>
              <a:t>Facility</a:t>
            </a:r>
            <a:endParaRPr lang="en-US" sz="2000" b="1" dirty="0">
              <a:solidFill>
                <a:srgbClr val="FFFFFF"/>
              </a:solidFill>
              <a:ea typeface="Arial" pitchFamily="-9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36" y="1333500"/>
            <a:ext cx="9144000" cy="45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Facility Overview – Clive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557220"/>
            <a:ext cx="5562600" cy="24489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kern="0" dirty="0">
                <a:latin typeface="Myriad Pro Light" panose="020B0403030403020204" charset="0"/>
              </a:rPr>
              <a:t>Over </a:t>
            </a:r>
            <a:r>
              <a:rPr lang="en-US" sz="2000" b="1" kern="0" dirty="0" smtClean="0">
                <a:latin typeface="Myriad Pro Light" panose="020B0403030403020204" charset="0"/>
              </a:rPr>
              <a:t>30 </a:t>
            </a:r>
            <a:r>
              <a:rPr lang="en-US" sz="2000" b="1" kern="0" dirty="0">
                <a:latin typeface="Myriad Pro Light" panose="020B0403030403020204" charset="0"/>
              </a:rPr>
              <a:t>years of proven experience treating and disposing of radioactive </a:t>
            </a:r>
            <a:r>
              <a:rPr lang="en-US" sz="2000" b="1" kern="0" dirty="0" smtClean="0">
                <a:latin typeface="Myriad Pro Light" panose="020B0403030403020204" charset="0"/>
              </a:rPr>
              <a:t>waste</a:t>
            </a:r>
            <a:endParaRPr lang="en-US" sz="2000" b="1" kern="0" dirty="0">
              <a:latin typeface="Myriad Pro Light" panose="020B0403030403020204" charset="0"/>
            </a:endParaRPr>
          </a:p>
          <a:p>
            <a:r>
              <a:rPr lang="en-US" sz="2000" b="1" kern="0" dirty="0" smtClean="0">
                <a:latin typeface="Myriad Pro Light" panose="020B0403030403020204" charset="0"/>
              </a:rPr>
              <a:t>Bulk </a:t>
            </a:r>
            <a:r>
              <a:rPr lang="en-US" sz="2000" b="1" kern="0" dirty="0">
                <a:latin typeface="Myriad Pro Light" panose="020B0403030403020204" charset="0"/>
              </a:rPr>
              <a:t>waste and containerized waste facilities with unique licenses and </a:t>
            </a:r>
            <a:r>
              <a:rPr lang="en-US" sz="2000" b="1" kern="0" dirty="0" smtClean="0">
                <a:latin typeface="Myriad Pro Light" panose="020B0403030403020204" charset="0"/>
              </a:rPr>
              <a:t>permits</a:t>
            </a:r>
            <a:endParaRPr lang="en-US" sz="2000" b="1" kern="0" dirty="0">
              <a:latin typeface="Myriad Pro Light" panose="020B0403030403020204" charset="0"/>
            </a:endParaRPr>
          </a:p>
          <a:p>
            <a:pPr lvl="1">
              <a:buSzPct val="100000"/>
            </a:pPr>
            <a:r>
              <a:rPr lang="en-US" sz="1800" b="1" kern="0" dirty="0" smtClean="0">
                <a:latin typeface="Myriad Pro Light" panose="020B0403030403020204" charset="0"/>
              </a:rPr>
              <a:t>Radioactive Material Licenses - LLRW &amp; 11e(2)</a:t>
            </a:r>
          </a:p>
          <a:p>
            <a:pPr lvl="1">
              <a:buSzPct val="100000"/>
            </a:pPr>
            <a:r>
              <a:rPr lang="en-US" sz="1800" b="1" kern="0" dirty="0" smtClean="0">
                <a:latin typeface="Myriad Pro Light" panose="020B0403030403020204" charset="0"/>
              </a:rPr>
              <a:t>RCRA Permit (Treatment &amp; Disposal of MW)</a:t>
            </a:r>
          </a:p>
          <a:p>
            <a:pPr lvl="1">
              <a:buSzPct val="100000"/>
            </a:pPr>
            <a:r>
              <a:rPr lang="en-US" sz="1800" b="1" kern="0" dirty="0" smtClean="0">
                <a:latin typeface="Myriad Pro Light" panose="020B0403030403020204" charset="0"/>
              </a:rPr>
              <a:t>TSCA Approvals (PCB waste streams)</a:t>
            </a:r>
          </a:p>
          <a:p>
            <a:pPr lvl="1">
              <a:buSzPct val="100000"/>
            </a:pPr>
            <a:r>
              <a:rPr lang="en-US" sz="1800" b="1" kern="0" dirty="0" smtClean="0">
                <a:latin typeface="Myriad Pro Light" panose="020B0403030403020204" charset="0"/>
              </a:rPr>
              <a:t>SNM Exemption (Concentration based limits)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 kern="0" dirty="0">
                <a:latin typeface="Myriad Pro Light" panose="020B0403030403020204" charset="0"/>
              </a:rPr>
              <a:t>Long-term federal and commercial contracts.</a:t>
            </a:r>
          </a:p>
        </p:txBody>
      </p:sp>
      <p:pic>
        <p:nvPicPr>
          <p:cNvPr id="14" name="Picture 3" descr="O:\CLUT\COMMON\2004 Clive Photos\002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4287" y="3494459"/>
            <a:ext cx="2318400" cy="203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026157" y="1638300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Myriad Pro" panose="020B0503030403020204" charset="0"/>
              </a:rPr>
              <a:t>2019</a:t>
            </a:r>
            <a:endParaRPr lang="en-US" sz="2400" dirty="0">
              <a:latin typeface="Myriad Pro" panose="020B0503030403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26157" y="3345169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Myriad Pro" panose="020B0503030403020204" charset="0"/>
              </a:rPr>
              <a:t>2004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745" y="1729738"/>
            <a:ext cx="2315942" cy="15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Clive Waste Acceptance Capability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1500372"/>
            <a:ext cx="8762999" cy="38102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Myriad Pro Light" panose="020B0403030403020204" charset="0"/>
              </a:rPr>
              <a:t>Class A LLRW and NORM</a:t>
            </a:r>
          </a:p>
          <a:p>
            <a:pPr marL="641747" lvl="1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Myriad Pro Light" panose="020B0403030403020204" charset="0"/>
              </a:rPr>
              <a:t>Soil, resin, filters, operational waste, large </a:t>
            </a:r>
            <a:r>
              <a:rPr lang="en-US" sz="1600" b="1" dirty="0" smtClean="0">
                <a:latin typeface="Myriad Pro Light" panose="020B0403030403020204" charset="0"/>
              </a:rPr>
              <a:t>components, decommissioning</a:t>
            </a:r>
            <a:endParaRPr lang="en-US" sz="1600" b="1" dirty="0">
              <a:latin typeface="Myriad Pro Light" panose="020B0403030403020204" charset="0"/>
            </a:endParaRPr>
          </a:p>
          <a:p>
            <a:pPr marL="257175" indent="-257175">
              <a:spcBef>
                <a:spcPct val="3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Myriad Pro Light" panose="020B0403030403020204" charset="0"/>
              </a:rPr>
              <a:t>Radioactive Liquids</a:t>
            </a:r>
          </a:p>
          <a:p>
            <a:pPr marL="641747" lvl="1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Myriad Pro Light" panose="020B0403030403020204" charset="0"/>
              </a:rPr>
              <a:t>Two 10,000 gallon tanks to process real-time</a:t>
            </a:r>
          </a:p>
          <a:p>
            <a:pPr marL="641747" lvl="1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Myriad Pro Light" panose="020B0403030403020204" charset="0"/>
              </a:rPr>
              <a:t>Processing up to 20,000 gallons per week</a:t>
            </a:r>
          </a:p>
          <a:p>
            <a:pPr marL="257175" indent="-257175">
              <a:spcBef>
                <a:spcPct val="3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Myriad Pro Light" panose="020B0403030403020204" charset="0"/>
              </a:rPr>
              <a:t>Mixed Waste (Radioactive and RCRA Hazardous)</a:t>
            </a:r>
          </a:p>
          <a:p>
            <a:pPr marL="257175" indent="-257175">
              <a:spcBef>
                <a:spcPct val="3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Myriad Pro Light" panose="020B0403030403020204" charset="0"/>
              </a:rPr>
              <a:t>MW Treatment</a:t>
            </a:r>
          </a:p>
          <a:p>
            <a:pPr marL="641747" lvl="1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Myriad Pro Light" panose="020B0403030403020204" charset="0"/>
              </a:rPr>
              <a:t>Stabilization, Amalgamation, Thermal Desorption</a:t>
            </a:r>
            <a:r>
              <a:rPr lang="en-US" sz="1600" b="1" dirty="0" smtClean="0">
                <a:latin typeface="Myriad Pro Light" panose="020B0403030403020204" charset="0"/>
              </a:rPr>
              <a:t>, </a:t>
            </a:r>
            <a:r>
              <a:rPr lang="en-US" sz="1600" b="1" dirty="0" err="1" smtClean="0">
                <a:latin typeface="Myriad Pro Light" panose="020B0403030403020204" charset="0"/>
              </a:rPr>
              <a:t>Macroencapsulation</a:t>
            </a:r>
            <a:r>
              <a:rPr lang="en-US" sz="1600" b="1" dirty="0">
                <a:latin typeface="Myriad Pro Light" panose="020B0403030403020204" charset="0"/>
              </a:rPr>
              <a:t>, Solidification</a:t>
            </a:r>
          </a:p>
          <a:p>
            <a:pPr marL="641747" lvl="1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Myriad Pro Light" panose="020B0403030403020204" charset="0"/>
              </a:rPr>
              <a:t>Lead shielding, lead acid batteries, solvent contaminated waste</a:t>
            </a:r>
          </a:p>
          <a:p>
            <a:pPr marL="257175" indent="-257175">
              <a:spcBef>
                <a:spcPct val="3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Myriad Pro Light" panose="020B0403030403020204" charset="0"/>
              </a:rPr>
              <a:t>PCB/Radioactive Waste</a:t>
            </a:r>
          </a:p>
          <a:p>
            <a:pPr marL="257175" indent="-257175">
              <a:spcBef>
                <a:spcPct val="3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Myriad Pro Light" panose="020B0403030403020204" charset="0"/>
              </a:rPr>
              <a:t>Large Component Logistics</a:t>
            </a:r>
          </a:p>
          <a:p>
            <a:pPr marL="257175" indent="-257175">
              <a:spcBef>
                <a:spcPct val="3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Myriad Pro Light" panose="020B0403030403020204" charset="0"/>
              </a:rPr>
              <a:t>UCNI and Export Controlled Waste</a:t>
            </a:r>
          </a:p>
          <a:p>
            <a:pPr marL="257175" indent="-257175">
              <a:spcBef>
                <a:spcPct val="3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Myriad Pro Light" panose="020B0403030403020204" charset="0"/>
              </a:rPr>
              <a:t>Other hazardous substances (e.g., asbestos, beryllium)</a:t>
            </a:r>
          </a:p>
        </p:txBody>
      </p:sp>
    </p:spTree>
    <p:extLst>
      <p:ext uri="{BB962C8B-B14F-4D97-AF65-F5344CB8AC3E}">
        <p14:creationId xmlns:p14="http://schemas.microsoft.com/office/powerpoint/2010/main" val="37607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" y="1444427"/>
            <a:ext cx="9067800" cy="427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 smtClean="0"/>
              <a:t>Industrial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Behavior Based/HPI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VPP Star - 2017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Over 6.5 million hours worked without a lost-time injury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Utah Safety Council Award of Merit</a:t>
            </a:r>
          </a:p>
          <a:p>
            <a:pPr lvl="2">
              <a:lnSpc>
                <a:spcPct val="90000"/>
              </a:lnSpc>
            </a:pPr>
            <a:r>
              <a:rPr lang="en-US" sz="1400" b="1" dirty="0" smtClean="0"/>
              <a:t>2006, 2007, 2008, 2009, 2012, 2013, 2015, 2016, 2017, 2018,2019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Utah Safety Council Perfect Record Award</a:t>
            </a:r>
          </a:p>
          <a:p>
            <a:pPr lvl="2">
              <a:lnSpc>
                <a:spcPct val="90000"/>
              </a:lnSpc>
            </a:pPr>
            <a:r>
              <a:rPr lang="en-US" sz="1400" b="1" dirty="0" smtClean="0"/>
              <a:t>2011, 2012, 2013, 2015, 2016, 2017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Utah Safety Council 1 Million Man Hour Award</a:t>
            </a:r>
          </a:p>
          <a:p>
            <a:pPr lvl="2">
              <a:lnSpc>
                <a:spcPct val="90000"/>
              </a:lnSpc>
            </a:pPr>
            <a:r>
              <a:rPr lang="en-US" sz="1400" b="1" dirty="0" smtClean="0"/>
              <a:t>2013, 2016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Utah Safety Council Award of Honor</a:t>
            </a:r>
          </a:p>
          <a:p>
            <a:pPr lvl="2">
              <a:lnSpc>
                <a:spcPct val="90000"/>
              </a:lnSpc>
            </a:pPr>
            <a:r>
              <a:rPr lang="en-US" sz="1400" b="1" dirty="0" smtClean="0"/>
              <a:t>2017, 2019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National Safety Council Perfect Record Award</a:t>
            </a:r>
          </a:p>
          <a:p>
            <a:pPr lvl="2">
              <a:lnSpc>
                <a:spcPct val="90000"/>
              </a:lnSpc>
            </a:pPr>
            <a:r>
              <a:rPr lang="en-US" sz="1400" b="1" dirty="0" smtClean="0"/>
              <a:t>2005, 2006, 2007, 2008, 2010, 2015, 2017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National Safety Council Million Man Hour Award</a:t>
            </a:r>
          </a:p>
          <a:p>
            <a:pPr lvl="2">
              <a:lnSpc>
                <a:spcPct val="90000"/>
              </a:lnSpc>
            </a:pPr>
            <a:r>
              <a:rPr lang="en-US" sz="1400" b="1" dirty="0" smtClean="0"/>
              <a:t>2006, 2008, 2013, 2017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Radiological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ALARA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Personnel exposures very low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41 </a:t>
            </a:r>
            <a:r>
              <a:rPr lang="en-US" sz="1400" b="1" dirty="0" err="1" smtClean="0"/>
              <a:t>mrem</a:t>
            </a:r>
            <a:r>
              <a:rPr lang="en-US" sz="1400" b="1" dirty="0" smtClean="0"/>
              <a:t> average annual employee exposure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/>
          </a:p>
        </p:txBody>
      </p:sp>
      <p:pic>
        <p:nvPicPr>
          <p:cNvPr id="9" name="Picture 20" descr="employee with goggles and other PP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05600" y="2469337"/>
            <a:ext cx="2279508" cy="151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00101" y="3896886"/>
            <a:ext cx="3629500" cy="1762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2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>Expanding Clive’s Operating Capacity</a:t>
            </a:r>
            <a:endParaRPr lang="en-US" sz="3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828545"/>
              </p:ext>
            </p:extLst>
          </p:nvPr>
        </p:nvGraphicFramePr>
        <p:xfrm>
          <a:off x="304800" y="1650471"/>
          <a:ext cx="8458200" cy="3569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879"/>
                <a:gridCol w="1361945"/>
                <a:gridCol w="2328376"/>
              </a:tblGrid>
              <a:tr h="662855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Today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Future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2400" b="1" kern="1200" dirty="0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</a:b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Development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Remaining Licensed Capacity (million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cf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250</a:t>
                      </a:r>
                      <a:endParaRPr lang="en-US" sz="2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Myriad Pro Ligh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13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Railcar storage (cars)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460</a:t>
                      </a:r>
                      <a:endParaRPr lang="en-US" sz="2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Myriad Pro Ligh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460</a:t>
                      </a:r>
                      <a:endParaRPr lang="en-US" sz="2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Myriad Pro Ligh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4713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Unloading railcars (cars per day)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/>
                </a:tc>
              </a:tr>
              <a:tr h="4713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Unloading Truck Shipments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(trucks per day)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/>
                </a:tc>
              </a:tr>
              <a:tr h="4713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Waste Placement (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cf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 per day)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60,000</a:t>
                      </a:r>
                      <a:endParaRPr lang="en-US" sz="2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Myriad Pro Ligh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60,000</a:t>
                      </a:r>
                    </a:p>
                  </a:txBody>
                  <a:tcPr marL="9525" marR="9525" marT="9525" marB="0"/>
                </a:tc>
              </a:tr>
              <a:tr h="4713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Evaporative Storage (million gallons)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334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33" dirty="0"/>
              <a:t>Clive’s </a:t>
            </a:r>
            <a:r>
              <a:rPr lang="en-US" sz="2333" dirty="0" smtClean="0"/>
              <a:t>Expanded Rail Repair and Storage</a:t>
            </a:r>
            <a:endParaRPr lang="en-US" sz="2333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1277938" y="5474230"/>
            <a:ext cx="1778000" cy="304271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B294C7A-38EB-4F7B-A245-D65F20C1C7B7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4838700"/>
            <a:ext cx="4343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96200" y="4533900"/>
            <a:ext cx="68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067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4400" dirty="0"/>
          </a:p>
          <a:p>
            <a:pPr eaLnBrk="1" hangingPunct="1"/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485900"/>
            <a:ext cx="8533638" cy="1613916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15924" y="3157538"/>
            <a:ext cx="822960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Railcar Storage &amp; Staging </a:t>
            </a:r>
            <a:endParaRPr lang="en-US" sz="1600" kern="0" dirty="0"/>
          </a:p>
          <a:p>
            <a:pPr lvl="1"/>
            <a:r>
              <a:rPr lang="en-US" sz="1600" kern="0" dirty="0"/>
              <a:t>10 Ladder Tracks (Approximately 3 Miles)</a:t>
            </a:r>
          </a:p>
          <a:p>
            <a:pPr lvl="1"/>
            <a:r>
              <a:rPr lang="en-US" sz="1600" kern="0" dirty="0"/>
              <a:t>Storage Capacity – Approximately 300 Railcars</a:t>
            </a:r>
          </a:p>
          <a:p>
            <a:r>
              <a:rPr lang="en-US" sz="2000" kern="0" dirty="0"/>
              <a:t>Empty Railcar Maintenance and Repair In Accordance for Federal Railroad Administration Regulations</a:t>
            </a:r>
          </a:p>
          <a:p>
            <a:r>
              <a:rPr lang="en-US" sz="2000" kern="0" dirty="0"/>
              <a:t>Transloading of Intermodals, </a:t>
            </a:r>
            <a:r>
              <a:rPr lang="en-US" sz="2000" kern="0" dirty="0" err="1"/>
              <a:t>SeaLands</a:t>
            </a:r>
            <a:r>
              <a:rPr lang="en-US" sz="2000" kern="0" dirty="0"/>
              <a:t> and Other Bulk Containers</a:t>
            </a:r>
          </a:p>
          <a:p>
            <a:r>
              <a:rPr lang="en-US" sz="2000" kern="0" dirty="0"/>
              <a:t>Total Site Track – 16 Miles ( 2 Locomotives)   </a:t>
            </a:r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688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33" dirty="0"/>
              <a:t>Clive’s </a:t>
            </a:r>
            <a:r>
              <a:rPr lang="en-US" sz="2333" dirty="0" smtClean="0"/>
              <a:t>Secondary Rotary Facility</a:t>
            </a:r>
            <a:endParaRPr lang="en-US" sz="2333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452" y="3238500"/>
            <a:ext cx="5517948" cy="2285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62100"/>
            <a:ext cx="4199467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13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652</Words>
  <Application>Microsoft Macintosh PowerPoint</Application>
  <PresentationFormat>On-screen Show (16:10)</PresentationFormat>
  <Paragraphs>134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Myriad Pro</vt:lpstr>
      <vt:lpstr>Myriad Pro Cond</vt:lpstr>
      <vt:lpstr>Myriad Pro Light</vt:lpstr>
      <vt:lpstr>Wingdings</vt:lpstr>
      <vt:lpstr>Office Theme</vt:lpstr>
      <vt:lpstr>Licensing and Activities Update EnergySolutions’ Clive, Utah Facility  presented by Vern Rogers                  2020 Spring LLW Forum Meeting Director of Regulatory Affairs                       March 25-26, 2020</vt:lpstr>
      <vt:lpstr>PowerPoint Presentation</vt:lpstr>
      <vt:lpstr>PowerPoint Presentation</vt:lpstr>
      <vt:lpstr>Facility Overview – Clive Operations</vt:lpstr>
      <vt:lpstr>Clive Waste Acceptance Capability</vt:lpstr>
      <vt:lpstr>Safety</vt:lpstr>
      <vt:lpstr>Expanding Clive’s Operating Capacity</vt:lpstr>
      <vt:lpstr>Clive’s Expanded Rail Repair and Storage</vt:lpstr>
      <vt:lpstr>Clive’s Secondary Rotary Facility</vt:lpstr>
      <vt:lpstr>Clive’s Disposal Available Capacity</vt:lpstr>
      <vt:lpstr>SEFORE Decommissioning Completed</vt:lpstr>
      <vt:lpstr>La Crosse Decommissioning Completed</vt:lpstr>
      <vt:lpstr>Zions Decommissioning Completed</vt:lpstr>
      <vt:lpstr>Clive Disposal Volume History</vt:lpstr>
      <vt:lpstr>San Onofre Nuclear Generating Station</vt:lpstr>
      <vt:lpstr>Three Mile Island Unit-2 Nuclear Power Plant</vt:lpstr>
      <vt:lpstr>Fort Calhoun Nuclear Generating Station</vt:lpstr>
      <vt:lpstr>Depleted Uranium Disposal in Utah</vt:lpstr>
      <vt:lpstr>Thank You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2019-03-20T18:36:22Z</dcterms:created>
  <dcterms:modified xsi:type="dcterms:W3CDTF">2020-03-10T13:23:58Z</dcterms:modified>
</cp:coreProperties>
</file>