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901" r:id="rId1"/>
    <p:sldMasterId id="2147485995" r:id="rId2"/>
    <p:sldMasterId id="2147485902" r:id="rId3"/>
    <p:sldMasterId id="2147485905" r:id="rId4"/>
    <p:sldMasterId id="2147485909" r:id="rId5"/>
    <p:sldMasterId id="2147485904" r:id="rId6"/>
  </p:sldMasterIdLst>
  <p:notesMasterIdLst>
    <p:notesMasterId r:id="rId23"/>
  </p:notesMasterIdLst>
  <p:handoutMasterIdLst>
    <p:handoutMasterId r:id="rId24"/>
  </p:handoutMasterIdLst>
  <p:sldIdLst>
    <p:sldId id="402" r:id="rId7"/>
    <p:sldId id="419" r:id="rId8"/>
    <p:sldId id="487" r:id="rId9"/>
    <p:sldId id="449" r:id="rId10"/>
    <p:sldId id="467" r:id="rId11"/>
    <p:sldId id="482" r:id="rId12"/>
    <p:sldId id="450" r:id="rId13"/>
    <p:sldId id="474" r:id="rId14"/>
    <p:sldId id="430" r:id="rId15"/>
    <p:sldId id="479" r:id="rId16"/>
    <p:sldId id="488" r:id="rId17"/>
    <p:sldId id="423" r:id="rId18"/>
    <p:sldId id="484" r:id="rId19"/>
    <p:sldId id="489" r:id="rId20"/>
    <p:sldId id="490" r:id="rId21"/>
    <p:sldId id="471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E0"/>
    <a:srgbClr val="66CCFF"/>
    <a:srgbClr val="00B0B9"/>
    <a:srgbClr val="43B02A"/>
    <a:srgbClr val="D50032"/>
    <a:srgbClr val="FF8F1C"/>
    <a:srgbClr val="BB29BB"/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2" autoAdjust="0"/>
    <p:restoredTop sz="94444" autoAdjust="0"/>
  </p:normalViewPr>
  <p:slideViewPr>
    <p:cSldViewPr snapToGrid="0">
      <p:cViewPr varScale="1">
        <p:scale>
          <a:sx n="121" d="100"/>
          <a:sy n="121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28"/>
    </p:cViewPr>
  </p:sorterViewPr>
  <p:notesViewPr>
    <p:cSldViewPr snapToGrid="0">
      <p:cViewPr varScale="1">
        <p:scale>
          <a:sx n="63" d="100"/>
          <a:sy n="63" d="100"/>
        </p:scale>
        <p:origin x="-2376" y="-108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t" anchorCtr="0" compatLnSpc="1">
            <a:prstTxWarp prst="textNoShape">
              <a:avLst/>
            </a:prstTxWarp>
          </a:bodyPr>
          <a:lstStyle>
            <a:lvl1pPr defTabSz="4582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579" y="1"/>
            <a:ext cx="30381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t" anchorCtr="0" compatLnSpc="1">
            <a:prstTxWarp prst="textNoShape">
              <a:avLst/>
            </a:prstTxWarp>
          </a:bodyPr>
          <a:lstStyle>
            <a:lvl1pPr algn="r" defTabSz="4582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0EB538C-6006-4D61-992C-287803F07AA1}" type="datetime1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0091"/>
            <a:ext cx="30381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b" anchorCtr="0" compatLnSpc="1">
            <a:prstTxWarp prst="textNoShape">
              <a:avLst/>
            </a:prstTxWarp>
          </a:bodyPr>
          <a:lstStyle>
            <a:lvl1pPr defTabSz="4582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579" y="8830091"/>
            <a:ext cx="30381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b" anchorCtr="0" compatLnSpc="1">
            <a:prstTxWarp prst="textNoShape">
              <a:avLst/>
            </a:prstTxWarp>
          </a:bodyPr>
          <a:lstStyle>
            <a:lvl1pPr algn="r" defTabSz="4582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5ECD0B-AC9A-4C2B-B2A9-04C6F1049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t" anchorCtr="0" compatLnSpc="1">
            <a:prstTxWarp prst="textNoShape">
              <a:avLst/>
            </a:prstTxWarp>
          </a:bodyPr>
          <a:lstStyle>
            <a:lvl1pPr defTabSz="4582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579" y="1"/>
            <a:ext cx="30381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t" anchorCtr="0" compatLnSpc="1">
            <a:prstTxWarp prst="textNoShape">
              <a:avLst/>
            </a:prstTxWarp>
          </a:bodyPr>
          <a:lstStyle>
            <a:lvl1pPr algn="r" defTabSz="4582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8992433-5F6B-4E5F-96F3-A9BF869B5D59}" type="datetime1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961" tIns="45981" rIns="91961" bIns="4598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72" y="4415790"/>
            <a:ext cx="56076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091"/>
            <a:ext cx="30381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b" anchorCtr="0" compatLnSpc="1">
            <a:prstTxWarp prst="textNoShape">
              <a:avLst/>
            </a:prstTxWarp>
          </a:bodyPr>
          <a:lstStyle>
            <a:lvl1pPr defTabSz="4582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579" y="8830091"/>
            <a:ext cx="30381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8" tIns="45773" rIns="91548" bIns="45773" numCol="1" anchor="b" anchorCtr="0" compatLnSpc="1">
            <a:prstTxWarp prst="textNoShape">
              <a:avLst/>
            </a:prstTxWarp>
          </a:bodyPr>
          <a:lstStyle>
            <a:lvl1pPr algn="r" defTabSz="4582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25732D-7ED2-45D7-B931-5C440CB2F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96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5732D-7ED2-45D7-B931-5C440CB2F7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9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40" y="3356992"/>
            <a:ext cx="828092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2701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5DAA-F985-49B5-A4B0-E7E6EC6ED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3850" y="1125538"/>
            <a:ext cx="8469313" cy="5113337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2354-2119-4BC0-B6A4-28E8478CF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6335713" cy="51133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3028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29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7147-14DA-4A75-80E0-C69DC0991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7147-14DA-4A75-80E0-C69DC0991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57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25538"/>
            <a:ext cx="4157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E0A7-B6B8-48B8-9BF9-444A28AEE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773"/>
            <a:ext cx="3008313" cy="9410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3888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5745"/>
            <a:ext cx="3008313" cy="2949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51E6-8BCB-49EA-A4B5-E553DF3BC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BA1C-FD92-4E97-9B36-37EABAB65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1124744"/>
            <a:ext cx="2116137" cy="396001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124744"/>
            <a:ext cx="6199188" cy="39600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076F-0E23-44E7-956F-F0897ED92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29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6335713" cy="51133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3028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3090863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13" y="1125538"/>
            <a:ext cx="30924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3028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3028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5127625"/>
            <a:ext cx="3533775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5127625"/>
            <a:ext cx="3535362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rgbClr val="C5E86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3505200"/>
            <a:ext cx="47625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5562600"/>
            <a:ext cx="830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43B02A"/>
                </a:solidFill>
                <a:latin typeface="Myriad Pro Cond" pitchFamily="34" charset="0"/>
                <a:ea typeface="+mn-ea"/>
                <a:cs typeface="Arial" charset="0"/>
              </a:rPr>
              <a:t>All you need in radioactive and hazardous waste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086600" cy="1470025"/>
          </a:xfrm>
        </p:spPr>
        <p:txBody>
          <a:bodyPr>
            <a:noAutofit/>
          </a:bodyPr>
          <a:lstStyle>
            <a:lvl1pPr algn="l">
              <a:defRPr sz="5500" b="0">
                <a:solidFill>
                  <a:schemeClr val="bg1"/>
                </a:solidFill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6400800" cy="609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5CE2D1D7-ECEA-40B2-8981-CD64772D4DC2}" type="datetime1">
              <a:rPr lang="en-US" smtClean="0">
                <a:solidFill>
                  <a:prstClr val="black"/>
                </a:solidFill>
              </a:rPr>
              <a:t>3/9/20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2229B691-CE55-4739-B8AA-517A288CD6C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6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1524000"/>
            <a:ext cx="9144000" cy="76200"/>
          </a:xfrm>
          <a:prstGeom prst="rect">
            <a:avLst/>
          </a:prstGeom>
          <a:solidFill>
            <a:srgbClr val="C5E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249238"/>
            <a:ext cx="20304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248400" cy="9144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3992563"/>
          </a:xfrm>
        </p:spPr>
        <p:txBody>
          <a:bodyPr/>
          <a:lstStyle>
            <a:lvl1pPr>
              <a:buClr>
                <a:srgbClr val="43B02A"/>
              </a:buClr>
              <a:buSzPct val="150000"/>
              <a:buFont typeface="Wingdings" pitchFamily="2" charset="2"/>
              <a:buChar char="§"/>
              <a:defRPr sz="2200">
                <a:latin typeface="Myriad Pro Light" pitchFamily="34" charset="0"/>
              </a:defRPr>
            </a:lvl1pPr>
            <a:lvl2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2pPr>
            <a:lvl3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3pPr>
            <a:lvl4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4pPr>
            <a:lvl5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62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381D4-9612-4BD8-9058-D0DD9E529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" y="6356350"/>
            <a:ext cx="2133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0C58901-AE77-4DF6-A937-91694B2600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B571-B312-4F6C-BFB0-C544A0778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4E94-898B-4641-9A3A-C4871C697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57663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25538"/>
            <a:ext cx="41592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C774-F148-448E-A0F6-D64DB3CA2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theme" Target="../theme/theme6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57563"/>
            <a:ext cx="8507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1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565650"/>
            <a:ext cx="7221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GB" smtClean="0"/>
              <a:t>Presenter: Click to enter Presenter(s)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6043" y="1341438"/>
            <a:ext cx="9174925" cy="1788954"/>
            <a:chOff x="-16043" y="1341438"/>
            <a:chExt cx="9174925" cy="1788954"/>
          </a:xfrm>
        </p:grpSpPr>
        <p:pic>
          <p:nvPicPr>
            <p:cNvPr id="5123" name="Picture 8" descr="energysolutions-vector-white-solutions-pantone"/>
            <p:cNvPicPr>
              <a:picLocks noChangeAspect="1" noChangeArrowheads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439863" y="1341438"/>
              <a:ext cx="6264275" cy="90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-16043" y="2732859"/>
              <a:ext cx="1260000" cy="0"/>
            </a:xfrm>
            <a:prstGeom prst="line">
              <a:avLst/>
            </a:prstGeom>
            <a:noFill/>
            <a:ln w="38100">
              <a:solidFill>
                <a:srgbClr val="5BAC2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16043" y="2516959"/>
              <a:ext cx="1260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>
              <a:off x="7898882" y="2732860"/>
              <a:ext cx="1260000" cy="0"/>
            </a:xfrm>
            <a:prstGeom prst="line">
              <a:avLst/>
            </a:prstGeom>
            <a:noFill/>
            <a:ln w="38100">
              <a:solidFill>
                <a:srgbClr val="5BAC2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>
              <a:off x="7898882" y="2516960"/>
              <a:ext cx="1260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3650345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53819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2716168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00489" y="2129504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943173" y="2129505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5306032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792259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6213172" y="2129502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6416376" y="2136762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6859063" y="2129504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7323520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2271489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1756233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1226462" y="1991619"/>
              <a:ext cx="575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80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GB" sz="680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4094088" y="1991619"/>
              <a:ext cx="575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80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GB" sz="680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  <p:sldLayoutId id="2147485911" r:id="rId2"/>
    <p:sldLayoutId id="2147485987" r:id="rId3"/>
    <p:sldLayoutId id="214748591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DCECA72-075E-4DEE-B17C-EE123080BEB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0E25B21-929D-4295-A1BA-038AAD5BB6BF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6" r:id="rId1"/>
    <p:sldLayoutId id="2147485997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693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285704" name="Line 8"/>
          <p:cNvSpPr>
            <a:spLocks noChangeShapeType="1"/>
          </p:cNvSpPr>
          <p:nvPr userDrawn="1"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25400">
            <a:solidFill>
              <a:srgbClr val="43B0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85705" name="Line 9"/>
          <p:cNvSpPr>
            <a:spLocks noChangeShapeType="1"/>
          </p:cNvSpPr>
          <p:nvPr userDrawn="1"/>
        </p:nvSpPr>
        <p:spPr bwMode="auto">
          <a:xfrm>
            <a:off x="0" y="936625"/>
            <a:ext cx="9144000" cy="0"/>
          </a:xfrm>
          <a:prstGeom prst="line">
            <a:avLst/>
          </a:prstGeom>
          <a:noFill/>
          <a:ln w="25400">
            <a:solidFill>
              <a:srgbClr val="00A3E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8363" y="64531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391FDF-0C7B-4584-A559-C135BCBFE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859361" y="260350"/>
            <a:ext cx="2120107" cy="599011"/>
            <a:chOff x="6888161" y="260350"/>
            <a:chExt cx="2120107" cy="599011"/>
          </a:xfrm>
        </p:grpSpPr>
        <p:pic>
          <p:nvPicPr>
            <p:cNvPr id="6151" name="Picture 14" descr="energysolutions-vector-white-solutions-pantone_sml"/>
            <p:cNvPicPr>
              <a:picLocks noChangeAspect="1" noChangeArrowheads="1"/>
            </p:cNvPicPr>
            <p:nvPr userDrawn="1"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019925" y="260350"/>
              <a:ext cx="19812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23"/>
            <p:cNvGrpSpPr/>
            <p:nvPr userDrawn="1"/>
          </p:nvGrpSpPr>
          <p:grpSpPr>
            <a:xfrm>
              <a:off x="6888161" y="428474"/>
              <a:ext cx="2120107" cy="430887"/>
              <a:chOff x="6888161" y="428474"/>
              <a:chExt cx="2120107" cy="430887"/>
            </a:xfrm>
          </p:grpSpPr>
          <p:sp>
            <p:nvSpPr>
              <p:cNvPr id="9" name="TextBox 8"/>
              <p:cNvSpPr txBox="1"/>
              <p:nvPr userDrawn="1"/>
            </p:nvSpPr>
            <p:spPr>
              <a:xfrm>
                <a:off x="6888161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GB" sz="220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 userDrawn="1"/>
            </p:nvSpPr>
            <p:spPr>
              <a:xfrm>
                <a:off x="767715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>
                <a:off x="7522379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 userDrawn="1"/>
            </p:nvSpPr>
            <p:spPr>
              <a:xfrm>
                <a:off x="7381880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7243772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 userDrawn="1"/>
            </p:nvSpPr>
            <p:spPr>
              <a:xfrm>
                <a:off x="707947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 userDrawn="1"/>
            </p:nvSpPr>
            <p:spPr>
              <a:xfrm>
                <a:off x="7795415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GB" sz="22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 userDrawn="1"/>
            </p:nvSpPr>
            <p:spPr>
              <a:xfrm>
                <a:off x="8501065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 userDrawn="1"/>
            </p:nvSpPr>
            <p:spPr>
              <a:xfrm>
                <a:off x="836534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 userDrawn="1"/>
            </p:nvSpPr>
            <p:spPr>
              <a:xfrm>
                <a:off x="820817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 userDrawn="1"/>
            </p:nvSpPr>
            <p:spPr>
              <a:xfrm>
                <a:off x="8091497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 userDrawn="1"/>
            </p:nvSpPr>
            <p:spPr>
              <a:xfrm>
                <a:off x="794863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 userDrawn="1"/>
            </p:nvSpPr>
            <p:spPr>
              <a:xfrm>
                <a:off x="857012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 userDrawn="1"/>
            </p:nvSpPr>
            <p:spPr>
              <a:xfrm>
                <a:off x="87129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 userDrawn="1"/>
            </p:nvSpPr>
            <p:spPr>
              <a:xfrm>
                <a:off x="88653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4" r:id="rId3"/>
    <p:sldLayoutId id="2147485930" r:id="rId4"/>
    <p:sldLayoutId id="2147485932" r:id="rId5"/>
    <p:sldLayoutId id="2147485988" r:id="rId6"/>
    <p:sldLayoutId id="2147485990" r:id="rId7"/>
    <p:sldLayoutId id="2147485993" r:id="rId8"/>
    <p:sldLayoutId id="214748599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25400">
            <a:solidFill>
              <a:srgbClr val="5BAC2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0" y="936625"/>
            <a:ext cx="9144000" cy="0"/>
          </a:xfrm>
          <a:prstGeom prst="line">
            <a:avLst/>
          </a:prstGeom>
          <a:noFill/>
          <a:ln w="25400">
            <a:solidFill>
              <a:srgbClr val="00A3E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67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4683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BAABEB-2C1F-4E08-9991-E8DD8A7EC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6859361" y="260350"/>
            <a:ext cx="2120107" cy="599011"/>
            <a:chOff x="6888161" y="260350"/>
            <a:chExt cx="2120107" cy="599011"/>
          </a:xfrm>
        </p:grpSpPr>
        <p:pic>
          <p:nvPicPr>
            <p:cNvPr id="51" name="Picture 14" descr="energysolutions-vector-white-solutions-pantone_sml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019925" y="260350"/>
              <a:ext cx="19812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23"/>
            <p:cNvGrpSpPr/>
            <p:nvPr userDrawn="1"/>
          </p:nvGrpSpPr>
          <p:grpSpPr>
            <a:xfrm>
              <a:off x="6888161" y="428474"/>
              <a:ext cx="2120107" cy="430887"/>
              <a:chOff x="6888161" y="428474"/>
              <a:chExt cx="2120107" cy="430887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6888161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GB" sz="220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767715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7522379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7381880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7243772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707947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7795415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GB" sz="22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8501065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836534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820817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8091497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794863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857012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87129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88653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4" r:id="rId1"/>
    <p:sldLayoutId id="2147485936" r:id="rId2"/>
    <p:sldLayoutId id="2147485940" r:id="rId3"/>
    <p:sldLayoutId id="2147485942" r:id="rId4"/>
    <p:sldLayoutId id="214748594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Line 23"/>
          <p:cNvSpPr>
            <a:spLocks noChangeShapeType="1"/>
          </p:cNvSpPr>
          <p:nvPr userDrawn="1"/>
        </p:nvSpPr>
        <p:spPr bwMode="auto">
          <a:xfrm>
            <a:off x="6948488" y="922338"/>
            <a:ext cx="0" cy="5935662"/>
          </a:xfrm>
          <a:prstGeom prst="line">
            <a:avLst/>
          </a:prstGeom>
          <a:noFill/>
          <a:ln w="25400">
            <a:solidFill>
              <a:srgbClr val="00A3E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168" name="Line 24"/>
          <p:cNvSpPr>
            <a:spLocks noChangeShapeType="1"/>
          </p:cNvSpPr>
          <p:nvPr userDrawn="1"/>
        </p:nvSpPr>
        <p:spPr bwMode="auto">
          <a:xfrm>
            <a:off x="6878638" y="1000124"/>
            <a:ext cx="0" cy="5857875"/>
          </a:xfrm>
          <a:prstGeom prst="line">
            <a:avLst/>
          </a:prstGeom>
          <a:noFill/>
          <a:ln w="25400">
            <a:solidFill>
              <a:srgbClr val="5BAC2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63357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6859361" y="260350"/>
            <a:ext cx="2120107" cy="599011"/>
            <a:chOff x="6888161" y="260350"/>
            <a:chExt cx="2120107" cy="599011"/>
          </a:xfrm>
        </p:grpSpPr>
        <p:pic>
          <p:nvPicPr>
            <p:cNvPr id="48" name="Picture 14" descr="energysolutions-vector-white-solutions-pantone_sml"/>
            <p:cNvPicPr>
              <a:picLocks noChangeAspect="1" noChangeArrowheads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019925" y="260350"/>
              <a:ext cx="19812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" name="Group 23"/>
            <p:cNvGrpSpPr/>
            <p:nvPr userDrawn="1"/>
          </p:nvGrpSpPr>
          <p:grpSpPr>
            <a:xfrm>
              <a:off x="6888161" y="428474"/>
              <a:ext cx="2120107" cy="430887"/>
              <a:chOff x="6888161" y="428474"/>
              <a:chExt cx="2120107" cy="430887"/>
            </a:xfrm>
          </p:grpSpPr>
          <p:sp>
            <p:nvSpPr>
              <p:cNvPr id="50" name="TextBox 49"/>
              <p:cNvSpPr txBox="1"/>
              <p:nvPr userDrawn="1"/>
            </p:nvSpPr>
            <p:spPr>
              <a:xfrm>
                <a:off x="6888161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GB" sz="220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767715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7522379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 userDrawn="1"/>
            </p:nvSpPr>
            <p:spPr>
              <a:xfrm>
                <a:off x="7381880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7243772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707947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 smtClean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GB" sz="1780" b="1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7795415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GB" sz="22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8501065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836534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820817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8091497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794863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857012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87129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88653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GB" sz="178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Line 8"/>
          <p:cNvSpPr>
            <a:spLocks noChangeShapeType="1"/>
          </p:cNvSpPr>
          <p:nvPr userDrawn="1"/>
        </p:nvSpPr>
        <p:spPr bwMode="auto">
          <a:xfrm>
            <a:off x="0" y="1012825"/>
            <a:ext cx="6888956" cy="0"/>
          </a:xfrm>
          <a:prstGeom prst="line">
            <a:avLst/>
          </a:prstGeom>
          <a:noFill/>
          <a:ln w="25400">
            <a:solidFill>
              <a:srgbClr val="5BAC2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8" name="Line 9"/>
          <p:cNvSpPr>
            <a:spLocks noChangeShapeType="1"/>
          </p:cNvSpPr>
          <p:nvPr userDrawn="1"/>
        </p:nvSpPr>
        <p:spPr bwMode="auto">
          <a:xfrm>
            <a:off x="0" y="936625"/>
            <a:ext cx="6955200" cy="0"/>
          </a:xfrm>
          <a:prstGeom prst="line">
            <a:avLst/>
          </a:prstGeom>
          <a:noFill/>
          <a:ln w="25400">
            <a:solidFill>
              <a:srgbClr val="00A3E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82" r:id="rId2"/>
    <p:sldLayoutId id="2147485980" r:id="rId3"/>
    <p:sldLayoutId id="214748598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-16043" y="2534523"/>
            <a:ext cx="9174925" cy="1788954"/>
            <a:chOff x="-16043" y="1341438"/>
            <a:chExt cx="9174925" cy="1788954"/>
          </a:xfrm>
        </p:grpSpPr>
        <p:pic>
          <p:nvPicPr>
            <p:cNvPr id="24" name="Picture 8" descr="energysolutions-vector-white-solutions-pantone"/>
            <p:cNvPicPr>
              <a:picLocks noChangeAspect="1" noChangeArrowheads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439863" y="1341438"/>
              <a:ext cx="6264275" cy="90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8"/>
            <p:cNvSpPr>
              <a:spLocks noChangeShapeType="1"/>
            </p:cNvSpPr>
            <p:nvPr userDrawn="1"/>
          </p:nvSpPr>
          <p:spPr bwMode="auto">
            <a:xfrm>
              <a:off x="-16043" y="2732859"/>
              <a:ext cx="1260000" cy="0"/>
            </a:xfrm>
            <a:prstGeom prst="line">
              <a:avLst/>
            </a:prstGeom>
            <a:noFill/>
            <a:ln w="38100">
              <a:solidFill>
                <a:srgbClr val="5BAC2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Line 9"/>
            <p:cNvSpPr>
              <a:spLocks noChangeShapeType="1"/>
            </p:cNvSpPr>
            <p:nvPr userDrawn="1"/>
          </p:nvSpPr>
          <p:spPr bwMode="auto">
            <a:xfrm>
              <a:off x="-16043" y="2516959"/>
              <a:ext cx="1260000" cy="0"/>
            </a:xfrm>
            <a:prstGeom prst="line">
              <a:avLst/>
            </a:prstGeom>
            <a:noFill/>
            <a:ln w="38100">
              <a:solidFill>
                <a:srgbClr val="00A3E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Line 8"/>
            <p:cNvSpPr>
              <a:spLocks noChangeShapeType="1"/>
            </p:cNvSpPr>
            <p:nvPr userDrawn="1"/>
          </p:nvSpPr>
          <p:spPr bwMode="auto">
            <a:xfrm>
              <a:off x="7898882" y="2732860"/>
              <a:ext cx="1260000" cy="0"/>
            </a:xfrm>
            <a:prstGeom prst="line">
              <a:avLst/>
            </a:prstGeom>
            <a:noFill/>
            <a:ln w="38100">
              <a:solidFill>
                <a:srgbClr val="5BAC2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Line 9"/>
            <p:cNvSpPr>
              <a:spLocks noChangeShapeType="1"/>
            </p:cNvSpPr>
            <p:nvPr userDrawn="1"/>
          </p:nvSpPr>
          <p:spPr bwMode="auto">
            <a:xfrm>
              <a:off x="7898882" y="2516960"/>
              <a:ext cx="1260000" cy="0"/>
            </a:xfrm>
            <a:prstGeom prst="line">
              <a:avLst/>
            </a:prstGeom>
            <a:noFill/>
            <a:ln w="38100">
              <a:solidFill>
                <a:srgbClr val="00A3E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3650345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3153819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2716168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4500489" y="2129504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4943173" y="2129505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5306032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5792259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6213172" y="2129502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6416376" y="2136762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859063" y="2129504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323520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GB" sz="565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2271489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1756233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GB" sz="565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1226462" y="1991619"/>
              <a:ext cx="575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800" b="1" kern="1200" spc="-600" baseline="0" dirty="0" smtClean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GB" sz="6800" b="1" kern="1200" spc="-600" baseline="0" dirty="0">
                <a:solidFill>
                  <a:srgbClr val="00A3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094088" y="1991619"/>
              <a:ext cx="575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800" b="1" i="1" kern="1200" spc="-600" baseline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GB" sz="6800" b="1" i="1" kern="1200" spc="-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7" r:id="rId1"/>
    <p:sldLayoutId id="2147485968" r:id="rId2"/>
    <p:sldLayoutId id="2147485972" r:id="rId3"/>
    <p:sldLayoutId id="214748598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4542" y="931505"/>
            <a:ext cx="8044543" cy="914400"/>
          </a:xfrm>
        </p:spPr>
        <p:txBody>
          <a:bodyPr/>
          <a:lstStyle/>
          <a:p>
            <a:r>
              <a:rPr lang="en-US" sz="4000" dirty="0" smtClean="0"/>
              <a:t>Barnwell LLRW Disposal Facility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295331"/>
            <a:ext cx="7809722" cy="942408"/>
          </a:xfrm>
        </p:spPr>
        <p:txBody>
          <a:bodyPr/>
          <a:lstStyle/>
          <a:p>
            <a:r>
              <a:rPr lang="en-US" dirty="0" smtClean="0"/>
              <a:t>Low </a:t>
            </a:r>
            <a:r>
              <a:rPr lang="en-US" smtClean="0"/>
              <a:t>Level Waste Forum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March 25-26,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65" y="721859"/>
            <a:ext cx="6740979" cy="661987"/>
          </a:xfrm>
        </p:spPr>
        <p:txBody>
          <a:bodyPr/>
          <a:lstStyle/>
          <a:p>
            <a:r>
              <a:rPr lang="en-US" sz="3200" b="1" dirty="0" smtClean="0"/>
              <a:t>Atlantic Compact Disposal Rates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13" y="1820583"/>
            <a:ext cx="7436498" cy="4720169"/>
          </a:xfrm>
        </p:spPr>
        <p:txBody>
          <a:bodyPr/>
          <a:lstStyle/>
          <a:p>
            <a:pPr marL="576263" lvl="1" indent="-347663"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sz="2400" dirty="0" smtClean="0"/>
              <a:t>Five utilities/customers with 13 reactors in Atlantic Compact use Option B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 smtClean="0"/>
              <a:t>Pay quarterly access fee for disposal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 smtClean="0"/>
              <a:t>Each reactor allocated 538.46 cubic feet</a:t>
            </a:r>
          </a:p>
          <a:p>
            <a:pPr marL="976313" lvl="2" indent="-347663">
              <a:spcBef>
                <a:spcPts val="800"/>
              </a:spcBef>
              <a:spcAft>
                <a:spcPts val="400"/>
              </a:spcAft>
            </a:pPr>
            <a:r>
              <a:rPr lang="en-US" sz="1800" dirty="0" smtClean="0"/>
              <a:t>$133 per cubic foot over allocated volume</a:t>
            </a:r>
          </a:p>
          <a:p>
            <a:pPr marL="576263" lvl="1" indent="-347663">
              <a:spcBef>
                <a:spcPts val="800"/>
              </a:spcBef>
              <a:spcAft>
                <a:spcPts val="400"/>
              </a:spcAft>
            </a:pPr>
            <a:r>
              <a:rPr lang="en-US" sz="2400" dirty="0" smtClean="0"/>
              <a:t>Non-utilities pay calculated rate (Option A) based on several factors including: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 smtClean="0"/>
              <a:t>Density and weight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 smtClean="0"/>
              <a:t>Dose rate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 smtClean="0"/>
              <a:t>Radioactivity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 smtClean="0"/>
              <a:t>Biological waste</a:t>
            </a:r>
            <a:endParaRPr lang="en-US" sz="1800" dirty="0"/>
          </a:p>
          <a:p>
            <a:pPr lvl="1" eaLnBrk="1" hangingPunct="1">
              <a:spcBef>
                <a:spcPts val="800"/>
              </a:spcBef>
              <a:spcAft>
                <a:spcPts val="400"/>
              </a:spcAft>
            </a:pPr>
            <a:endParaRPr lang="en-US" sz="2400" dirty="0" smtClean="0"/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126" y="6372658"/>
            <a:ext cx="2133600" cy="365125"/>
          </a:xfrm>
        </p:spPr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A/B/C Waste Disposal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5"/>
          <p:cNvSpPr txBox="1">
            <a:spLocks noGrp="1"/>
          </p:cNvSpPr>
          <p:nvPr>
            <p:ph idx="1"/>
          </p:nvPr>
        </p:nvSpPr>
        <p:spPr>
          <a:xfrm>
            <a:off x="609600" y="1981200"/>
            <a:ext cx="8077200" cy="246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 smtClean="0"/>
              <a:t>	All waste arrives by truck</a:t>
            </a:r>
          </a:p>
          <a:p>
            <a:pPr>
              <a:tabLst>
                <a:tab pos="457200" algn="l"/>
              </a:tabLst>
            </a:pPr>
            <a:r>
              <a:rPr lang="en-US" dirty="0" smtClean="0"/>
              <a:t>	Most shipments are HIC liners</a:t>
            </a:r>
          </a:p>
          <a:p>
            <a:pPr>
              <a:tabLst>
                <a:tab pos="457200" algn="l"/>
              </a:tabLst>
            </a:pPr>
            <a:r>
              <a:rPr lang="en-US" dirty="0" smtClean="0"/>
              <a:t>	Vertical crane lift to place liner in prepositioned DHEC 	approved vault</a:t>
            </a:r>
          </a:p>
          <a:p>
            <a:pPr indent="-457200">
              <a:tabLst>
                <a:tab pos="347663" algn="l"/>
              </a:tabLst>
            </a:pPr>
            <a:r>
              <a:rPr lang="en-US" dirty="0" smtClean="0"/>
              <a:t>All </a:t>
            </a:r>
            <a:r>
              <a:rPr lang="en-US" dirty="0"/>
              <a:t>waste classes in same </a:t>
            </a:r>
            <a:r>
              <a:rPr lang="en-US" dirty="0" smtClean="0"/>
              <a:t>trench - Separate </a:t>
            </a:r>
            <a:r>
              <a:rPr lang="en-US" dirty="0"/>
              <a:t>vaults for </a:t>
            </a:r>
            <a:r>
              <a:rPr lang="en-US" dirty="0" smtClean="0"/>
              <a:t>		 stable/unstable</a:t>
            </a:r>
            <a:endParaRPr lang="en-US" dirty="0"/>
          </a:p>
        </p:txBody>
      </p:sp>
      <p:pic>
        <p:nvPicPr>
          <p:cNvPr id="6" name="Content Placeholder 11" descr="10-160B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2754086" cy="20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skatBCtr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12204" y="4804475"/>
            <a:ext cx="3484720" cy="2053525"/>
          </a:xfrm>
          <a:prstGeom prst="rect">
            <a:avLst/>
          </a:prstGeom>
          <a:noFill/>
        </p:spPr>
      </p:pic>
      <p:pic>
        <p:nvPicPr>
          <p:cNvPr id="8" name="Picture 7" descr="Tr 97 offlo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64426" y="4802591"/>
            <a:ext cx="2988459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6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70" y="533400"/>
            <a:ext cx="6836227" cy="914400"/>
          </a:xfrm>
        </p:spPr>
        <p:txBody>
          <a:bodyPr>
            <a:noAutofit/>
          </a:bodyPr>
          <a:lstStyle/>
          <a:p>
            <a:r>
              <a:rPr lang="en-US" dirty="0" smtClean="0"/>
              <a:t>Large Component / </a:t>
            </a:r>
            <a:br>
              <a:rPr lang="en-US" dirty="0" smtClean="0"/>
            </a:br>
            <a:r>
              <a:rPr lang="en-US" dirty="0" smtClean="0"/>
              <a:t>Irradiated Hardware Disposal</a:t>
            </a:r>
            <a:endParaRPr lang="en-US" dirty="0"/>
          </a:p>
        </p:txBody>
      </p:sp>
      <p:pic>
        <p:nvPicPr>
          <p:cNvPr id="18" name="Picture 2" descr="232323232%7Ffp9%3B3%3Enu%3D3366%3E3%3C6%3E797%3E24573%3C6888249ot1ls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2644" y="3499719"/>
            <a:ext cx="4648911" cy="310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72844" y="1880978"/>
            <a:ext cx="6694715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</a:pPr>
            <a:r>
              <a:rPr lang="en-US" dirty="0" smtClean="0"/>
              <a:t>Irradiated Hardware and Large Component Shipments</a:t>
            </a:r>
            <a:endParaRPr lang="en-US" dirty="0"/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</a:pPr>
            <a:r>
              <a:rPr lang="en-US" dirty="0" smtClean="0"/>
              <a:t>Pricing based on Cost Plus</a:t>
            </a:r>
            <a:endParaRPr lang="en-US" dirty="0"/>
          </a:p>
        </p:txBody>
      </p:sp>
      <p:pic>
        <p:nvPicPr>
          <p:cNvPr id="6" name="Picture 14" descr="DSC00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61857" y="2621146"/>
            <a:ext cx="3920265" cy="2647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48" y="2136710"/>
            <a:ext cx="7871932" cy="3407845"/>
          </a:xfrm>
        </p:spPr>
        <p:txBody>
          <a:bodyPr/>
          <a:lstStyle/>
          <a:p>
            <a:pPr defTabSz="0">
              <a:tabLst>
                <a:tab pos="8229600" algn="r"/>
              </a:tabLst>
            </a:pPr>
            <a:r>
              <a:rPr lang="en-US" dirty="0" smtClean="0"/>
              <a:t>&gt;90% of facility in closed condition and under institutional monitoring and maintenance</a:t>
            </a:r>
          </a:p>
          <a:p>
            <a:pPr defTabSz="0">
              <a:tabLst>
                <a:tab pos="8229600" algn="r"/>
              </a:tabLst>
            </a:pPr>
            <a:endParaRPr lang="en-US" dirty="0" smtClean="0"/>
          </a:p>
          <a:p>
            <a:pPr defTabSz="0">
              <a:tabLst>
                <a:tab pos="8229600" algn="r"/>
              </a:tabLst>
            </a:pPr>
            <a:r>
              <a:rPr lang="en-US" dirty="0" smtClean="0"/>
              <a:t>Extended </a:t>
            </a:r>
            <a:r>
              <a:rPr lang="en-US" dirty="0"/>
              <a:t>Care Fund</a:t>
            </a:r>
          </a:p>
          <a:p>
            <a:pPr lvl="1" defTabSz="0">
              <a:tabLst>
                <a:tab pos="8229600" algn="r"/>
              </a:tabLst>
            </a:pPr>
            <a:r>
              <a:rPr lang="en-US" dirty="0"/>
              <a:t>Balance as of </a:t>
            </a:r>
            <a:r>
              <a:rPr lang="en-US" dirty="0" smtClean="0"/>
              <a:t>December 31, 2019</a:t>
            </a:r>
            <a:r>
              <a:rPr lang="en-US" dirty="0"/>
              <a:t>	</a:t>
            </a:r>
            <a:r>
              <a:rPr lang="en-US" dirty="0" smtClean="0"/>
              <a:t>$151,337,631.82</a:t>
            </a:r>
          </a:p>
          <a:p>
            <a:pPr lvl="1" defTabSz="0">
              <a:tabLst>
                <a:tab pos="8229600" algn="r"/>
              </a:tabLst>
            </a:pPr>
            <a:endParaRPr lang="en-US" dirty="0"/>
          </a:p>
          <a:p>
            <a:pPr defTabSz="0">
              <a:tabLst>
                <a:tab pos="8229600" algn="r"/>
              </a:tabLst>
            </a:pPr>
            <a:r>
              <a:rPr lang="en-US" dirty="0" smtClean="0"/>
              <a:t>Projected </a:t>
            </a:r>
            <a:r>
              <a:rPr lang="en-US" dirty="0"/>
              <a:t>Cost of Phase II Decommissioning	</a:t>
            </a:r>
            <a:r>
              <a:rPr lang="en-US" sz="2000" dirty="0" smtClean="0"/>
              <a:t>$</a:t>
            </a:r>
            <a:r>
              <a:rPr lang="en-US" sz="2000" dirty="0"/>
              <a:t>7,169,066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4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BDF Operating 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57" y="1827647"/>
            <a:ext cx="7539134" cy="3992563"/>
          </a:xfrm>
        </p:spPr>
        <p:txBody>
          <a:bodyPr/>
          <a:lstStyle/>
          <a:p>
            <a:r>
              <a:rPr lang="en-US" sz="2000" dirty="0" smtClean="0"/>
              <a:t>SC Supreme Court issued decision March 27, 2019</a:t>
            </a:r>
          </a:p>
          <a:p>
            <a:r>
              <a:rPr lang="en-US" sz="2000" dirty="0" smtClean="0"/>
              <a:t>Reversed COA conclusion of noncompliance with one subsection of the regulations</a:t>
            </a:r>
          </a:p>
          <a:p>
            <a:r>
              <a:rPr lang="en-US" sz="2000" dirty="0" smtClean="0"/>
              <a:t>Affirmed Court of Appeals (COA) conclusion that compliance was not demonstrated for three subsections of the regulations</a:t>
            </a:r>
          </a:p>
          <a:p>
            <a:pPr lvl="1"/>
            <a:r>
              <a:rPr lang="en-US" dirty="0" smtClean="0"/>
              <a:t>Modified COA opinion that the COA can mandate specific actions be taken in accomplishing technical requirements of the regulations</a:t>
            </a:r>
          </a:p>
          <a:p>
            <a:pPr lvl="1"/>
            <a:r>
              <a:rPr lang="en-US" dirty="0" smtClean="0"/>
              <a:t>Modified COA opinion that the concept of ALARA could be ignored when satisfying technical requirements of regulations</a:t>
            </a:r>
          </a:p>
          <a:p>
            <a:pPr lvl="1"/>
            <a:r>
              <a:rPr lang="en-US" dirty="0" smtClean="0"/>
              <a:t>Remanded to SC DHEC with no limitations to the record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2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 DHEC requested </a:t>
            </a:r>
            <a:r>
              <a:rPr lang="en-US" dirty="0" err="1" smtClean="0"/>
              <a:t>Chem</a:t>
            </a:r>
            <a:r>
              <a:rPr lang="en-US" dirty="0" smtClean="0"/>
              <a:t>-Nuclear submit a comprehensive license renewal application</a:t>
            </a:r>
          </a:p>
          <a:p>
            <a:r>
              <a:rPr lang="en-US" dirty="0" smtClean="0"/>
              <a:t>September 2019 </a:t>
            </a:r>
            <a:r>
              <a:rPr lang="en-US" dirty="0" err="1" smtClean="0"/>
              <a:t>Chem</a:t>
            </a:r>
            <a:r>
              <a:rPr lang="en-US" dirty="0" smtClean="0"/>
              <a:t>-Nuclear submitted comprehensive license renewal application</a:t>
            </a:r>
          </a:p>
          <a:p>
            <a:pPr lvl="1"/>
            <a:r>
              <a:rPr lang="en-US" dirty="0" smtClean="0"/>
              <a:t>Seven 4” binders</a:t>
            </a:r>
          </a:p>
          <a:p>
            <a:pPr lvl="1"/>
            <a:r>
              <a:rPr lang="en-US" dirty="0" smtClean="0"/>
              <a:t>Included Compliance Evaluation focused on demonstration of compliance for the three subsections of the regulations</a:t>
            </a:r>
          </a:p>
          <a:p>
            <a:pPr lvl="1"/>
            <a:r>
              <a:rPr lang="en-US" dirty="0" smtClean="0"/>
              <a:t>SC DHEC has renewal application under timely renewal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5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085" y="3373034"/>
            <a:ext cx="8077200" cy="151311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800" smtClean="0">
                <a:latin typeface="Lucida Handwriting" panose="03010101010101010101" pitchFamily="66" charset="0"/>
              </a:rPr>
              <a:t>Questions!</a:t>
            </a:r>
            <a:endParaRPr lang="en-GB" sz="48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6057" y="587828"/>
            <a:ext cx="6618514" cy="718457"/>
          </a:xfrm>
        </p:spPr>
        <p:txBody>
          <a:bodyPr>
            <a:noAutofit/>
          </a:bodyPr>
          <a:lstStyle/>
          <a:p>
            <a:r>
              <a:rPr lang="en-US" b="1" dirty="0" smtClean="0"/>
              <a:t>Barnwell</a:t>
            </a:r>
            <a:r>
              <a:rPr lang="en-US" dirty="0" smtClean="0"/>
              <a:t> Disposal Facility (BDF)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587" y="2108718"/>
            <a:ext cx="8077200" cy="3998167"/>
          </a:xfrm>
        </p:spPr>
        <p:txBody>
          <a:bodyPr/>
          <a:lstStyle/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BDF Location and History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Atlantic Compact History and Membership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Regulatory Oversight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Disposal Site Access and Rates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Disposal Facility Capabilities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t="7592" b="6112"/>
          <a:stretch/>
        </p:blipFill>
        <p:spPr bwMode="auto">
          <a:xfrm>
            <a:off x="3552628" y="2080731"/>
            <a:ext cx="5351104" cy="434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BDF’s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63" y="2220654"/>
            <a:ext cx="3956181" cy="2743215"/>
          </a:xfrm>
        </p:spPr>
        <p:txBody>
          <a:bodyPr/>
          <a:lstStyle/>
          <a:p>
            <a:r>
              <a:rPr lang="en-US" sz="2000" dirty="0" smtClean="0"/>
              <a:t>235 acres licensed for disposal</a:t>
            </a:r>
          </a:p>
          <a:p>
            <a:endParaRPr lang="en-US" sz="2000" dirty="0" smtClean="0"/>
          </a:p>
          <a:p>
            <a:r>
              <a:rPr lang="en-US" sz="2000" dirty="0" smtClean="0"/>
              <a:t>122 acres in closed condition</a:t>
            </a:r>
          </a:p>
          <a:p>
            <a:endParaRPr lang="en-US" sz="2000" dirty="0" smtClean="0"/>
          </a:p>
          <a:p>
            <a:r>
              <a:rPr lang="en-US" sz="2000" dirty="0" smtClean="0"/>
              <a:t>28.3 million cubic feet and 14.3 million curies buried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Barnwell Complex</a:t>
            </a:r>
            <a:endParaRPr lang="en-US" sz="3200" b="1" dirty="0"/>
          </a:p>
        </p:txBody>
      </p:sp>
      <p:pic>
        <p:nvPicPr>
          <p:cNvPr id="5" name="Picture 4" descr="O:\BARSC\ADALL\Photos\Aerial of Barnwell Complex\Aerial JPGs\060042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697593"/>
            <a:ext cx="7979231" cy="5051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88900" cap="sq" cmpd="sng">
            <a:solidFill>
              <a:schemeClr val="tx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BDF History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126" y="6383736"/>
            <a:ext cx="2133600" cy="365125"/>
          </a:xfrm>
        </p:spPr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82523" y="2165695"/>
            <a:ext cx="6991350" cy="33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Barnwell Disposal Facility has operated uninterrupted from 1971 to present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Received waste from across the US until 2008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Arial"/>
              </a:rPr>
              <a:t>Atlantic Compact only operations since 2008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Atlantic Compact History</a:t>
            </a:r>
            <a:br>
              <a:rPr lang="en-US" dirty="0" smtClean="0"/>
            </a:br>
            <a:r>
              <a:rPr lang="en-US" dirty="0" smtClean="0"/>
              <a:t>and Membership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048" y="2061584"/>
            <a:ext cx="7471446" cy="39925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2000 Atlantic Compact Act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Atlantic Compact only operations started July 1, 2008 after 8 year transition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Membership</a:t>
            </a:r>
          </a:p>
          <a:p>
            <a:pPr lvl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1800" dirty="0" smtClean="0"/>
              <a:t>South Carolina</a:t>
            </a:r>
          </a:p>
          <a:p>
            <a:pPr lvl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1800" dirty="0" smtClean="0"/>
              <a:t>New Jersey</a:t>
            </a:r>
          </a:p>
          <a:p>
            <a:pPr lvl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1800" dirty="0" smtClean="0"/>
              <a:t>Connecticut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Receive about 9,000 cubic feet average yearly volume (excluding large component and IH volume)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Average 60-70 containerized (only) shipments per year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" y="6356350"/>
            <a:ext cx="2133600" cy="365125"/>
          </a:xfrm>
        </p:spPr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2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Barnwell Site Regulatory Agencies</a:t>
            </a: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8649" y="1983749"/>
            <a:ext cx="8077522" cy="38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</a:rPr>
              <a:t>SC Office of Regulatory Staff (ORS)</a:t>
            </a:r>
          </a:p>
          <a:p>
            <a:pPr lvl="1">
              <a:spcAft>
                <a:spcPts val="0"/>
              </a:spcAft>
              <a:buSzPct val="125000"/>
            </a:pPr>
            <a:r>
              <a:rPr lang="en-US" dirty="0">
                <a:latin typeface="Arial" charset="0"/>
              </a:rPr>
              <a:t>Detailed audits of actual costs</a:t>
            </a:r>
          </a:p>
          <a:p>
            <a:pPr lvl="1">
              <a:spcAft>
                <a:spcPts val="1200"/>
              </a:spcAft>
              <a:buSzPct val="125000"/>
            </a:pPr>
            <a:r>
              <a:rPr lang="en-US" dirty="0">
                <a:latin typeface="Arial" charset="0"/>
              </a:rPr>
              <a:t>Sets prices for waste disposal</a:t>
            </a:r>
          </a:p>
          <a:p>
            <a:r>
              <a:rPr lang="en-US" sz="2400" dirty="0">
                <a:latin typeface="Arial" charset="0"/>
              </a:rPr>
              <a:t>SC Public Service Commission (PSC)</a:t>
            </a:r>
          </a:p>
          <a:p>
            <a:pPr lvl="1">
              <a:spcAft>
                <a:spcPts val="1200"/>
              </a:spcAft>
              <a:buSzPct val="125000"/>
            </a:pPr>
            <a:r>
              <a:rPr lang="en-US" dirty="0">
                <a:latin typeface="Arial" charset="0"/>
              </a:rPr>
              <a:t>Determines allowable </a:t>
            </a:r>
            <a:r>
              <a:rPr lang="en-US" dirty="0" smtClean="0">
                <a:latin typeface="Arial" charset="0"/>
              </a:rPr>
              <a:t>costs</a:t>
            </a:r>
          </a:p>
          <a:p>
            <a:pPr lvl="1">
              <a:spcAft>
                <a:spcPts val="1200"/>
              </a:spcAft>
              <a:buSzPct val="125000"/>
            </a:pPr>
            <a:r>
              <a:rPr lang="en-US" dirty="0" smtClean="0">
                <a:latin typeface="Arial" charset="0"/>
              </a:rPr>
              <a:t>Annual hearing process</a:t>
            </a:r>
          </a:p>
          <a:p>
            <a:r>
              <a:rPr lang="en-US" sz="2400" dirty="0" smtClean="0">
                <a:latin typeface="Arial" charset="0"/>
              </a:rPr>
              <a:t>SC </a:t>
            </a:r>
            <a:r>
              <a:rPr lang="en-US" sz="2400" dirty="0">
                <a:latin typeface="Arial" charset="0"/>
              </a:rPr>
              <a:t>Dept. of Health &amp; Environmental </a:t>
            </a:r>
            <a:r>
              <a:rPr lang="en-US" sz="2400" dirty="0" smtClean="0">
                <a:latin typeface="Arial" charset="0"/>
              </a:rPr>
              <a:t>Control (DHEC)</a:t>
            </a:r>
            <a:endParaRPr lang="en-US" sz="2400" dirty="0">
              <a:latin typeface="Arial" charset="0"/>
            </a:endParaRPr>
          </a:p>
          <a:p>
            <a:pPr lvl="1">
              <a:buSzPct val="125000"/>
            </a:pPr>
            <a:r>
              <a:rPr lang="en-US" dirty="0">
                <a:latin typeface="Arial" charset="0"/>
              </a:rPr>
              <a:t>Licenses radioactive materials - disposal</a:t>
            </a:r>
          </a:p>
          <a:p>
            <a:pPr marL="457200" lvl="1" indent="0" defTabSz="914400">
              <a:spcBef>
                <a:spcPts val="800"/>
              </a:spcBef>
              <a:spcAft>
                <a:spcPts val="400"/>
              </a:spcAft>
              <a:buFont typeface="Wingdings" pitchFamily="2" charset="2"/>
              <a:buNone/>
            </a:pPr>
            <a:endParaRPr lang="en-US" dirty="0" smtClean="0"/>
          </a:p>
          <a:p>
            <a:pPr defTabSz="914400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21" y="708252"/>
            <a:ext cx="6335713" cy="661987"/>
          </a:xfrm>
        </p:spPr>
        <p:txBody>
          <a:bodyPr/>
          <a:lstStyle/>
          <a:p>
            <a:r>
              <a:rPr lang="en-US" dirty="0" smtClean="0"/>
              <a:t>DHEC Oversight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94" y="2104222"/>
            <a:ext cx="8765031" cy="3840902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en-US" sz="2600" dirty="0" smtClean="0"/>
              <a:t>Licensed by the State of South Carolina Department of Health and Environmental Control (DHEC) for the receipt and disposal of Class A, B, and C low-level radioactive wastes</a:t>
            </a:r>
          </a:p>
          <a:p>
            <a:pPr lvl="0">
              <a:spcAft>
                <a:spcPts val="600"/>
              </a:spcAft>
            </a:pPr>
            <a:endParaRPr lang="en-US" sz="2600" dirty="0" smtClean="0"/>
          </a:p>
          <a:p>
            <a:pPr lvl="0">
              <a:spcAft>
                <a:spcPts val="600"/>
              </a:spcAft>
            </a:pPr>
            <a:r>
              <a:rPr lang="en-US" sz="2600" dirty="0" smtClean="0"/>
              <a:t>DHEC provides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 smtClean="0"/>
              <a:t>On-site Inspector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 smtClean="0"/>
              <a:t>Weekly engineering inspections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 smtClean="0"/>
              <a:t>Minimum twice a year license inspections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65" y="522514"/>
            <a:ext cx="6781800" cy="914400"/>
          </a:xfrm>
        </p:spPr>
        <p:txBody>
          <a:bodyPr>
            <a:noAutofit/>
          </a:bodyPr>
          <a:lstStyle/>
          <a:p>
            <a:r>
              <a:rPr lang="en-US" b="1" dirty="0" smtClean="0"/>
              <a:t>Atlantic Compact Disposal Rates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2965" y="2047563"/>
            <a:ext cx="8469313" cy="302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Rate Schedule approved by SC Office of Regulatory Staff every Fiscal Year</a:t>
            </a:r>
          </a:p>
          <a:p>
            <a:pPr defTabSz="914400">
              <a:spcBef>
                <a:spcPts val="800"/>
              </a:spcBef>
              <a:spcAft>
                <a:spcPts val="400"/>
              </a:spcAft>
            </a:pPr>
            <a:endParaRPr lang="en-US" dirty="0" smtClean="0"/>
          </a:p>
          <a:p>
            <a:pPr defTabSz="914400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Provides 2 Options</a:t>
            </a:r>
          </a:p>
          <a:p>
            <a:pPr lvl="1" defTabSz="914400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Option A –Maximum Uniform Rate Schedule </a:t>
            </a:r>
          </a:p>
          <a:p>
            <a:pPr lvl="1" defTabSz="914400"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Option B – Access Fee Customer, Volume Allocation</a:t>
            </a:r>
          </a:p>
          <a:p>
            <a:pPr lvl="1" defTabSz="914400">
              <a:spcBef>
                <a:spcPts val="800"/>
              </a:spcBef>
              <a:spcAft>
                <a:spcPts val="4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mage Template 1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mage Template 2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 End Slide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19153</TotalTime>
  <Words>528</Words>
  <Application>Microsoft Macintosh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Lucida Handwriting</vt:lpstr>
      <vt:lpstr>ＭＳ Ｐゴシック</vt:lpstr>
      <vt:lpstr>Myriad Pro</vt:lpstr>
      <vt:lpstr>Myriad Pro Cond</vt:lpstr>
      <vt:lpstr>Myriad Pro Light</vt:lpstr>
      <vt:lpstr>Times New Roman</vt:lpstr>
      <vt:lpstr>Wingdings</vt:lpstr>
      <vt:lpstr>Custom Design</vt:lpstr>
      <vt:lpstr>Office Theme</vt:lpstr>
      <vt:lpstr>1_Custom Design</vt:lpstr>
      <vt:lpstr>Image Template 1</vt:lpstr>
      <vt:lpstr>Image Template 2</vt:lpstr>
      <vt:lpstr>2_Custom Design End Slide</vt:lpstr>
      <vt:lpstr>Barnwell LLRW Disposal Facility</vt:lpstr>
      <vt:lpstr>Barnwell Disposal Facility (BDF)</vt:lpstr>
      <vt:lpstr>BDF’s Location</vt:lpstr>
      <vt:lpstr>Barnwell Complex</vt:lpstr>
      <vt:lpstr>BDF History</vt:lpstr>
      <vt:lpstr>Atlantic Compact History and Membership</vt:lpstr>
      <vt:lpstr>Barnwell Site Regulatory Agencies</vt:lpstr>
      <vt:lpstr>DHEC Oversight</vt:lpstr>
      <vt:lpstr>Atlantic Compact Disposal Rates</vt:lpstr>
      <vt:lpstr>Atlantic Compact Disposal Rates</vt:lpstr>
      <vt:lpstr>Class A/B/C Waste Disposal</vt:lpstr>
      <vt:lpstr>Large Component /  Irradiated Hardware Disposal</vt:lpstr>
      <vt:lpstr>Institutional Activities</vt:lpstr>
      <vt:lpstr>Status of BDF Operating License</vt:lpstr>
      <vt:lpstr>What Happened Next?</vt:lpstr>
      <vt:lpstr>PowerPoint Presentation</vt:lpstr>
    </vt:vector>
  </TitlesOfParts>
  <Company>Rockpool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Matheson</dc:creator>
  <cp:lastModifiedBy>Lori Beagles</cp:lastModifiedBy>
  <cp:revision>703</cp:revision>
  <cp:lastPrinted>2018-02-27T14:49:09Z</cp:lastPrinted>
  <dcterms:created xsi:type="dcterms:W3CDTF">2009-03-06T15:04:42Z</dcterms:created>
  <dcterms:modified xsi:type="dcterms:W3CDTF">2020-03-09T14:30:30Z</dcterms:modified>
</cp:coreProperties>
</file>