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1" r:id="rId3"/>
    <p:sldId id="262" r:id="rId4"/>
    <p:sldId id="270" r:id="rId5"/>
    <p:sldId id="271" r:id="rId6"/>
    <p:sldId id="274" r:id="rId7"/>
    <p:sldId id="277" r:id="rId8"/>
    <p:sldId id="278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6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04682D-411A-42B8-86B4-9524F08246EE}" v="5" dt="2020-03-09T19:13:45.5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2531" autoAdjust="0"/>
  </p:normalViewPr>
  <p:slideViewPr>
    <p:cSldViewPr snapToGrid="0">
      <p:cViewPr varScale="1">
        <p:scale>
          <a:sx n="61" d="100"/>
          <a:sy n="61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3134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Klebe" userId="ba8e915071c3858a" providerId="LiveId" clId="{FE04682D-411A-42B8-86B4-9524F08246EE}"/>
    <pc:docChg chg="undo custSel addSld delSld modSld sldOrd">
      <pc:chgData name="Michael Klebe" userId="ba8e915071c3858a" providerId="LiveId" clId="{FE04682D-411A-42B8-86B4-9524F08246EE}" dt="2020-03-09T19:27:07.175" v="1915" actId="20577"/>
      <pc:docMkLst>
        <pc:docMk/>
      </pc:docMkLst>
      <pc:sldChg chg="modSp mod">
        <pc:chgData name="Michael Klebe" userId="ba8e915071c3858a" providerId="LiveId" clId="{FE04682D-411A-42B8-86B4-9524F08246EE}" dt="2020-03-09T14:33:59.027" v="13" actId="20577"/>
        <pc:sldMkLst>
          <pc:docMk/>
          <pc:sldMk cId="3569449131" sldId="256"/>
        </pc:sldMkLst>
        <pc:spChg chg="mod">
          <ac:chgData name="Michael Klebe" userId="ba8e915071c3858a" providerId="LiveId" clId="{FE04682D-411A-42B8-86B4-9524F08246EE}" dt="2020-03-09T14:33:59.027" v="13" actId="20577"/>
          <ac:spMkLst>
            <pc:docMk/>
            <pc:sldMk cId="3569449131" sldId="256"/>
            <ac:spMk id="2" creationId="{00000000-0000-0000-0000-000000000000}"/>
          </ac:spMkLst>
        </pc:spChg>
      </pc:sldChg>
      <pc:sldChg chg="del">
        <pc:chgData name="Michael Klebe" userId="ba8e915071c3858a" providerId="LiveId" clId="{FE04682D-411A-42B8-86B4-9524F08246EE}" dt="2020-03-09T14:53:42.618" v="14" actId="47"/>
        <pc:sldMkLst>
          <pc:docMk/>
          <pc:sldMk cId="408879353" sldId="269"/>
        </pc:sldMkLst>
      </pc:sldChg>
      <pc:sldChg chg="modSp mod">
        <pc:chgData name="Michael Klebe" userId="ba8e915071c3858a" providerId="LiveId" clId="{FE04682D-411A-42B8-86B4-9524F08246EE}" dt="2020-03-09T15:09:41.860" v="232" actId="20577"/>
        <pc:sldMkLst>
          <pc:docMk/>
          <pc:sldMk cId="643091080" sldId="270"/>
        </pc:sldMkLst>
        <pc:spChg chg="mod">
          <ac:chgData name="Michael Klebe" userId="ba8e915071c3858a" providerId="LiveId" clId="{FE04682D-411A-42B8-86B4-9524F08246EE}" dt="2020-03-09T14:57:17.488" v="102" actId="20577"/>
          <ac:spMkLst>
            <pc:docMk/>
            <pc:sldMk cId="643091080" sldId="270"/>
            <ac:spMk id="2" creationId="{3FA90974-EC2F-46B9-95E5-147443BD7AE8}"/>
          </ac:spMkLst>
        </pc:spChg>
        <pc:spChg chg="mod">
          <ac:chgData name="Michael Klebe" userId="ba8e915071c3858a" providerId="LiveId" clId="{FE04682D-411A-42B8-86B4-9524F08246EE}" dt="2020-03-09T15:09:41.860" v="232" actId="20577"/>
          <ac:spMkLst>
            <pc:docMk/>
            <pc:sldMk cId="643091080" sldId="270"/>
            <ac:spMk id="5" creationId="{49CFEB89-3E99-4ACF-A8FB-33FD2B76B655}"/>
          </ac:spMkLst>
        </pc:spChg>
      </pc:sldChg>
      <pc:sldChg chg="modSp mod">
        <pc:chgData name="Michael Klebe" userId="ba8e915071c3858a" providerId="LiveId" clId="{FE04682D-411A-42B8-86B4-9524F08246EE}" dt="2020-03-09T15:22:33.523" v="869" actId="12"/>
        <pc:sldMkLst>
          <pc:docMk/>
          <pc:sldMk cId="3682688328" sldId="271"/>
        </pc:sldMkLst>
        <pc:spChg chg="mod">
          <ac:chgData name="Michael Klebe" userId="ba8e915071c3858a" providerId="LiveId" clId="{FE04682D-411A-42B8-86B4-9524F08246EE}" dt="2020-03-09T15:12:15.759" v="259" actId="20577"/>
          <ac:spMkLst>
            <pc:docMk/>
            <pc:sldMk cId="3682688328" sldId="271"/>
            <ac:spMk id="2" creationId="{4D0B0EB9-138B-4870-8A54-B91BA6544740}"/>
          </ac:spMkLst>
        </pc:spChg>
        <pc:spChg chg="mod">
          <ac:chgData name="Michael Klebe" userId="ba8e915071c3858a" providerId="LiveId" clId="{FE04682D-411A-42B8-86B4-9524F08246EE}" dt="2020-03-09T15:22:33.523" v="869" actId="12"/>
          <ac:spMkLst>
            <pc:docMk/>
            <pc:sldMk cId="3682688328" sldId="271"/>
            <ac:spMk id="5" creationId="{DDA27207-D106-4B1B-BA99-8ACB61046287}"/>
          </ac:spMkLst>
        </pc:spChg>
      </pc:sldChg>
      <pc:sldChg chg="del">
        <pc:chgData name="Michael Klebe" userId="ba8e915071c3858a" providerId="LiveId" clId="{FE04682D-411A-42B8-86B4-9524F08246EE}" dt="2020-03-09T16:52:16.022" v="870" actId="47"/>
        <pc:sldMkLst>
          <pc:docMk/>
          <pc:sldMk cId="1985796839" sldId="273"/>
        </pc:sldMkLst>
      </pc:sldChg>
      <pc:sldChg chg="modSp mod ord">
        <pc:chgData name="Michael Klebe" userId="ba8e915071c3858a" providerId="LiveId" clId="{FE04682D-411A-42B8-86B4-9524F08246EE}" dt="2020-03-09T16:56:37.431" v="967"/>
        <pc:sldMkLst>
          <pc:docMk/>
          <pc:sldMk cId="987291515" sldId="274"/>
        </pc:sldMkLst>
        <pc:spChg chg="mod">
          <ac:chgData name="Michael Klebe" userId="ba8e915071c3858a" providerId="LiveId" clId="{FE04682D-411A-42B8-86B4-9524F08246EE}" dt="2020-03-09T16:55:41.818" v="965" actId="12"/>
          <ac:spMkLst>
            <pc:docMk/>
            <pc:sldMk cId="987291515" sldId="274"/>
            <ac:spMk id="5" creationId="{B4CB85DB-D562-42B3-B039-E8062F2F2B84}"/>
          </ac:spMkLst>
        </pc:spChg>
      </pc:sldChg>
      <pc:sldChg chg="del">
        <pc:chgData name="Michael Klebe" userId="ba8e915071c3858a" providerId="LiveId" clId="{FE04682D-411A-42B8-86B4-9524F08246EE}" dt="2020-03-09T17:46:41.030" v="968" actId="47"/>
        <pc:sldMkLst>
          <pc:docMk/>
          <pc:sldMk cId="2124001892" sldId="275"/>
        </pc:sldMkLst>
      </pc:sldChg>
      <pc:sldChg chg="del">
        <pc:chgData name="Michael Klebe" userId="ba8e915071c3858a" providerId="LiveId" clId="{FE04682D-411A-42B8-86B4-9524F08246EE}" dt="2020-03-09T17:46:45.532" v="969" actId="47"/>
        <pc:sldMkLst>
          <pc:docMk/>
          <pc:sldMk cId="873310270" sldId="276"/>
        </pc:sldMkLst>
      </pc:sldChg>
      <pc:sldChg chg="addSp modSp mod">
        <pc:chgData name="Michael Klebe" userId="ba8e915071c3858a" providerId="LiveId" clId="{FE04682D-411A-42B8-86B4-9524F08246EE}" dt="2020-03-09T19:24:09.468" v="1859" actId="20577"/>
        <pc:sldMkLst>
          <pc:docMk/>
          <pc:sldMk cId="181574447" sldId="277"/>
        </pc:sldMkLst>
        <pc:spChg chg="mod">
          <ac:chgData name="Michael Klebe" userId="ba8e915071c3858a" providerId="LiveId" clId="{FE04682D-411A-42B8-86B4-9524F08246EE}" dt="2020-03-09T19:24:09.468" v="1859" actId="20577"/>
          <ac:spMkLst>
            <pc:docMk/>
            <pc:sldMk cId="181574447" sldId="277"/>
            <ac:spMk id="2" creationId="{3C33F0A5-C963-4E28-99A9-20980EB5276B}"/>
          </ac:spMkLst>
        </pc:spChg>
        <pc:spChg chg="add mod">
          <ac:chgData name="Michael Klebe" userId="ba8e915071c3858a" providerId="LiveId" clId="{FE04682D-411A-42B8-86B4-9524F08246EE}" dt="2020-03-09T19:12:36.746" v="1378" actId="20577"/>
          <ac:spMkLst>
            <pc:docMk/>
            <pc:sldMk cId="181574447" sldId="277"/>
            <ac:spMk id="3" creationId="{37BE990E-559A-4815-95E4-F46A7288DBDA}"/>
          </ac:spMkLst>
        </pc:spChg>
        <pc:spChg chg="mod">
          <ac:chgData name="Michael Klebe" userId="ba8e915071c3858a" providerId="LiveId" clId="{FE04682D-411A-42B8-86B4-9524F08246EE}" dt="2020-03-09T15:22:13.631" v="867" actId="6549"/>
          <ac:spMkLst>
            <pc:docMk/>
            <pc:sldMk cId="181574447" sldId="277"/>
            <ac:spMk id="5" creationId="{D14B8ADF-B115-4DA4-B10F-79A5C5FAC3B0}"/>
          </ac:spMkLst>
        </pc:spChg>
      </pc:sldChg>
      <pc:sldChg chg="modSp add mod ord">
        <pc:chgData name="Michael Klebe" userId="ba8e915071c3858a" providerId="LiveId" clId="{FE04682D-411A-42B8-86B4-9524F08246EE}" dt="2020-03-09T19:27:07.175" v="1915" actId="20577"/>
        <pc:sldMkLst>
          <pc:docMk/>
          <pc:sldMk cId="1890165434" sldId="278"/>
        </pc:sldMkLst>
        <pc:spChg chg="mod">
          <ac:chgData name="Michael Klebe" userId="ba8e915071c3858a" providerId="LiveId" clId="{FE04682D-411A-42B8-86B4-9524F08246EE}" dt="2020-03-09T19:24:23.305" v="1877" actId="20577"/>
          <ac:spMkLst>
            <pc:docMk/>
            <pc:sldMk cId="1890165434" sldId="278"/>
            <ac:spMk id="2" creationId="{887A8E79-D7FF-4C17-9ABD-EF4B954451C2}"/>
          </ac:spMkLst>
        </pc:spChg>
        <pc:spChg chg="mod">
          <ac:chgData name="Michael Klebe" userId="ba8e915071c3858a" providerId="LiveId" clId="{FE04682D-411A-42B8-86B4-9524F08246EE}" dt="2020-03-09T19:27:07.175" v="1915" actId="20577"/>
          <ac:spMkLst>
            <pc:docMk/>
            <pc:sldMk cId="1890165434" sldId="278"/>
            <ac:spMk id="3" creationId="{A9A042ED-FCEE-4040-A0DA-CD3214513D69}"/>
          </ac:spMkLst>
        </pc:spChg>
      </pc:sldChg>
      <pc:sldChg chg="add del">
        <pc:chgData name="Michael Klebe" userId="ba8e915071c3858a" providerId="LiveId" clId="{FE04682D-411A-42B8-86B4-9524F08246EE}" dt="2020-03-09T19:21:53.166" v="1839" actId="47"/>
        <pc:sldMkLst>
          <pc:docMk/>
          <pc:sldMk cId="1761914401" sldId="27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10A325-690F-479B-B7DA-B569DF9A9C0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8EE82E-49B5-4C6E-BD44-B8498AE84D0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C16B6D-C770-4821-8A42-5A2142EF0D78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39A57E-3A04-4CBB-B0B3-5EB343F0E4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13DE61-0DBB-4C91-9DFE-3E6D2EDDAC8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22442-1664-4FC0-B844-DA5A1ABD8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26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238F7D-9429-4DBB-B647-3AA7693E6593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296459-9507-469B-A43E-474AFF79A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056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 meetings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 months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Stakeholder engagement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Report preparation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Technical Review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Report published – March 2014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 recommendations for improving the security of sealed sources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296459-9507-469B-A43E-474AFF79A7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24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296459-9507-469B-A43E-474AFF79A7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836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22" b="5333"/>
          <a:stretch/>
        </p:blipFill>
        <p:spPr>
          <a:xfrm>
            <a:off x="0" y="5194449"/>
            <a:ext cx="12207240" cy="16489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FF06B-D47B-4501-9695-6DDB9F649876}" type="datetime1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61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5A96A-BB08-42B3-8827-47E709BB0A8B}" type="datetime1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59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166DB-86B5-4572-9E5C-8DB506959B43}" type="datetime1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489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 algn="r">
              <a:defRPr sz="1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fld id="{F4E780E4-64F7-406B-B7FF-5AFC86C962D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81000" y="1690688"/>
            <a:ext cx="1139159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381000" y="1629728"/>
            <a:ext cx="1139159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03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6735C-6F5A-427F-94F0-26A507F54A11}" type="datetime1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953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44CA7-B4F3-4B87-8D17-40D2AC77DD4E}" type="datetime1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308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447C-4382-480A-A539-49290F1B96D3}" type="datetime1">
              <a:rPr lang="en-US" smtClean="0"/>
              <a:t>3/9/2020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621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63C2-9D88-4E71-BCC3-0E42EF00B00A}" type="datetime1">
              <a:rPr lang="en-US" smtClean="0"/>
              <a:t>3/9/2020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71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C800-8CB2-4D85-B6A1-9EDDC6DB0E92}" type="datetime1">
              <a:rPr lang="en-US" smtClean="0"/>
              <a:t>3/9/2020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79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EA9AC-1CBC-451C-A33E-FE002E9B0EEB}" type="datetime1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534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76C60-523B-44F2-935E-9E36F01A0629}" type="datetime1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61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6545B-450B-4FED-B06A-54D37771D326}" type="datetime1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21" t="37111" r="37346" b="37918"/>
          <a:stretch/>
        </p:blipFill>
        <p:spPr>
          <a:xfrm>
            <a:off x="11353190" y="5746750"/>
            <a:ext cx="838810" cy="109601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780E4-64F7-406B-B7FF-5AFC86C96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570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2060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2971801"/>
            <a:ext cx="9144000" cy="2375262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Overview of the LLW Forum’s </a:t>
            </a:r>
            <a:br>
              <a:rPr lang="en-US" sz="3600" b="1" dirty="0"/>
            </a:br>
            <a:r>
              <a:rPr lang="en-US" sz="3600" b="1" dirty="0"/>
              <a:t>Disused Sources Working Group</a:t>
            </a:r>
            <a:br>
              <a:rPr lang="en-US" sz="2800" b="1" dirty="0"/>
            </a:br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Michael Klebe</a:t>
            </a:r>
            <a:b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March 25, 2020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picture containing black, food, red, white&#10;&#10;Description automatically generated">
            <a:extLst>
              <a:ext uri="{FF2B5EF4-FFF2-40B4-BE49-F238E27FC236}">
                <a16:creationId xmlns:a16="http://schemas.microsoft.com/office/drawing/2014/main" id="{0540B4E4-183E-446D-A0F8-35CCA923CE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46"/>
          <a:stretch/>
        </p:blipFill>
        <p:spPr>
          <a:xfrm>
            <a:off x="-1" y="-64691"/>
            <a:ext cx="12192001" cy="303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49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196D5-FFB0-4E7B-8DFE-0777DF57C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Disused Sources Working Group Origin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1C40A-7962-4C6C-BC4A-E5F6413915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DSWG formed in 2011 at the request of the NNSA/GTRI to address the problem of disused radioactive sealed sources</a:t>
            </a:r>
          </a:p>
          <a:p>
            <a:pPr lvl="1"/>
            <a:r>
              <a:rPr lang="en-US" dirty="0"/>
              <a:t>Approximately 2 million sealed sources in use</a:t>
            </a:r>
          </a:p>
          <a:p>
            <a:pPr lvl="1"/>
            <a:r>
              <a:rPr lang="en-US" dirty="0"/>
              <a:t>Tens of thousands disused sources with no exact knowledge of number, activity, and storage security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10CCD2-8D39-4FC5-A22D-6C342DB14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589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75639-FD61-4B74-AF97-7F5054634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Disused Source Problem Contributing Factors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355CC-DF52-4593-93DC-164E1AC40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Life-cycle costs for managing and disposing of sources not internalized</a:t>
            </a:r>
          </a:p>
          <a:p>
            <a:r>
              <a:rPr lang="en-US" dirty="0"/>
              <a:t>Inconsistent view of which sources pose a security threat</a:t>
            </a:r>
          </a:p>
          <a:p>
            <a:r>
              <a:rPr lang="en-US" dirty="0"/>
              <a:t>Regulatory system inadequacies for a post-9/11 threat environment</a:t>
            </a:r>
          </a:p>
          <a:p>
            <a:r>
              <a:rPr lang="en-US" dirty="0"/>
              <a:t>No financial incentive for reuse, recycle, or disposal</a:t>
            </a:r>
          </a:p>
          <a:p>
            <a:r>
              <a:rPr lang="en-US" dirty="0"/>
              <a:t>Opportunities for recycling and reusing sources are underutilized</a:t>
            </a:r>
          </a:p>
          <a:p>
            <a:r>
              <a:rPr lang="en-US" dirty="0"/>
              <a:t>Type B shipping container availability and cost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9C8B60-8852-4170-8483-E1D7563CB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975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90974-EC2F-46B9-95E5-147443BD7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DSWG Report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C53592-9E66-4D91-BB74-B55E5C979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49CFEB89-3E99-4ACF-A8FB-33FD2B76B6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667103" cy="4351338"/>
          </a:xfrm>
        </p:spPr>
        <p:txBody>
          <a:bodyPr/>
          <a:lstStyle/>
          <a:p>
            <a:r>
              <a:rPr lang="en-US" dirty="0"/>
              <a:t>Report published – March 2014</a:t>
            </a:r>
          </a:p>
          <a:p>
            <a:r>
              <a:rPr lang="en-US" dirty="0"/>
              <a:t>24 recommendations for improving the security of sealed sources</a:t>
            </a:r>
          </a:p>
          <a:p>
            <a:r>
              <a:rPr lang="en-US" dirty="0"/>
              <a:t>Several recommendations have been completed</a:t>
            </a:r>
          </a:p>
          <a:p>
            <a:r>
              <a:rPr lang="en-US" dirty="0"/>
              <a:t>Currently revising the priority of the remaining recommendations</a:t>
            </a:r>
          </a:p>
        </p:txBody>
      </p:sp>
      <p:pic>
        <p:nvPicPr>
          <p:cNvPr id="6" name="Content Placeholder 10">
            <a:extLst>
              <a:ext uri="{FF2B5EF4-FFF2-40B4-BE49-F238E27FC236}">
                <a16:creationId xmlns:a16="http://schemas.microsoft.com/office/drawing/2014/main" id="{FC2A0640-BA26-47A8-9A94-BDBCB1E3D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4337" y="1825625"/>
            <a:ext cx="33628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091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B0EB9-138B-4870-8A54-B91BA6544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Exchange Pilot Study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684026-7785-4D98-8A69-EAE15987E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DA27207-D106-4B1B-BA99-8ACB610462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The CRCPD has conducted an informal source exchange program based on staff knowledge and contacts.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The DSWG evaluated the merit of establishing a formal computer-based exchange where sources not in use could be matched with users who need a source.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Based on a questionnaire there was licensee interest in such a program.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However, when attempts were made to identify willing participants to pilot a program, interest waned.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DSWG has suspended further activities related to a source exchange.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2688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881889F-D995-45AE-95F7-E7D624CAF0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718"/>
          <a:stretch/>
        </p:blipFill>
        <p:spPr>
          <a:xfrm>
            <a:off x="5326145" y="1894788"/>
            <a:ext cx="5927678" cy="37591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A789AC-F89C-42CD-8E12-B08387C20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Resources: Disposition Options and Costs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707BC-C1EF-4FF4-A019-AA9605D3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4CB85DB-D562-42B3-B039-E8062F2F2B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94787"/>
            <a:ext cx="5181600" cy="4282175"/>
          </a:xfrm>
        </p:spPr>
        <p:txBody>
          <a:bodyPr/>
          <a:lstStyle/>
          <a:p>
            <a:r>
              <a:rPr lang="en-US" dirty="0"/>
              <a:t>Availability and Constraints</a:t>
            </a:r>
          </a:p>
          <a:p>
            <a:pPr lvl="1">
              <a:buSzPct val="90000"/>
              <a:buFont typeface="Courier New" panose="02070309020205020404" pitchFamily="49" charset="0"/>
              <a:buChar char="o"/>
            </a:pPr>
            <a:r>
              <a:rPr lang="en-US" dirty="0"/>
              <a:t>Reuse – Recycle - Disposal</a:t>
            </a:r>
          </a:p>
          <a:p>
            <a:r>
              <a:rPr lang="en-US" dirty="0"/>
              <a:t>Industry specific</a:t>
            </a:r>
          </a:p>
          <a:p>
            <a:r>
              <a:rPr lang="en-US" dirty="0"/>
              <a:t>Generic cost estimate</a:t>
            </a:r>
          </a:p>
          <a:p>
            <a:r>
              <a:rPr lang="en-US" dirty="0"/>
              <a:t>Current revision</a:t>
            </a:r>
          </a:p>
          <a:p>
            <a:pPr lvl="1">
              <a:buSzPct val="90000"/>
              <a:buFont typeface="Courier New" panose="02070309020205020404" pitchFamily="49" charset="0"/>
              <a:buChar char="o"/>
            </a:pPr>
            <a:r>
              <a:rPr lang="en-US" dirty="0"/>
              <a:t>Simplified</a:t>
            </a:r>
          </a:p>
          <a:p>
            <a:pPr lvl="1">
              <a:buSzPct val="90000"/>
              <a:buFont typeface="Courier New" panose="02070309020205020404" pitchFamily="49" charset="0"/>
              <a:buChar char="o"/>
            </a:pPr>
            <a:r>
              <a:rPr lang="en-US" dirty="0"/>
              <a:t>Segregated by industry</a:t>
            </a:r>
          </a:p>
        </p:txBody>
      </p:sp>
    </p:spTree>
    <p:extLst>
      <p:ext uri="{BB962C8B-B14F-4D97-AF65-F5344CB8AC3E}">
        <p14:creationId xmlns:p14="http://schemas.microsoft.com/office/powerpoint/2010/main" val="987291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3F0A5-C963-4E28-99A9-20980EB52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NRC BTP on Concentration Averaging and Encapsulation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E990E-559A-4815-95E4-F46A7288D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BTP provides:</a:t>
            </a:r>
          </a:p>
          <a:p>
            <a:pPr lvl="1"/>
            <a:r>
              <a:rPr lang="en-US" dirty="0"/>
              <a:t>Guidance for proper classification of waste for disposal</a:t>
            </a:r>
          </a:p>
          <a:p>
            <a:pPr lvl="1"/>
            <a:r>
              <a:rPr lang="en-US" dirty="0"/>
              <a:t>Acceptable methods for averaging radionuclide concentrations over the volume or mass of waste</a:t>
            </a:r>
          </a:p>
          <a:p>
            <a:r>
              <a:rPr lang="en-US" dirty="0"/>
              <a:t>Original in 1995</a:t>
            </a:r>
          </a:p>
          <a:p>
            <a:r>
              <a:rPr lang="en-US" dirty="0"/>
              <a:t>Revised in 2015:</a:t>
            </a:r>
          </a:p>
          <a:p>
            <a:pPr lvl="1"/>
            <a:r>
              <a:rPr lang="en-US" dirty="0"/>
              <a:t>Improve clarity</a:t>
            </a:r>
          </a:p>
          <a:p>
            <a:pPr lvl="1"/>
            <a:r>
              <a:rPr lang="en-US" dirty="0"/>
              <a:t>Update position on LLRW blending</a:t>
            </a:r>
          </a:p>
          <a:p>
            <a:pPr lvl="1"/>
            <a:r>
              <a:rPr lang="en-US" dirty="0"/>
              <a:t>Align the BTP with the NRC’s risk-informed performance regulatory approach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E47942-526A-46E9-A12E-CED38BBD4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14B8ADF-B115-4DA4-B10F-79A5C5FAC3B0}"/>
              </a:ext>
            </a:extLst>
          </p:cNvPr>
          <p:cNvSpPr txBox="1">
            <a:spLocks/>
          </p:cNvSpPr>
          <p:nvPr/>
        </p:nvSpPr>
        <p:spPr>
          <a:xfrm>
            <a:off x="838200" y="1869168"/>
            <a:ext cx="10515600" cy="43513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buFont typeface="+mj-lt"/>
              <a:buAutoNum type="arabicPeriod" startAt="7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1574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A8E79-D7FF-4C17-9ABD-EF4B95445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NRC BTP on Concentration Averaging and Encapsulation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042ED-FCEE-4040-A0DA-CD3214513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Revised BTP does not appear to have increased the disposal of sealed sources.</a:t>
            </a:r>
          </a:p>
          <a:p>
            <a:r>
              <a:rPr lang="en-US" dirty="0"/>
              <a:t>DSWG plans to:</a:t>
            </a:r>
          </a:p>
          <a:p>
            <a:pPr lvl="1"/>
            <a:r>
              <a:rPr lang="en-US" dirty="0"/>
              <a:t>Study the original and revised BTP as it relates to sealed sources</a:t>
            </a:r>
          </a:p>
          <a:p>
            <a:pPr lvl="1"/>
            <a:r>
              <a:rPr lang="en-US" dirty="0"/>
              <a:t>Identify methods to identify BTP related obstacles for </a:t>
            </a:r>
            <a:r>
              <a:rPr lang="en-US"/>
              <a:t>sealed source disposal</a:t>
            </a:r>
            <a:endParaRPr lang="en-US" dirty="0"/>
          </a:p>
          <a:p>
            <a:pPr lvl="1"/>
            <a:r>
              <a:rPr lang="en-US" dirty="0"/>
              <a:t>Consider developing implementation guidance specific to the disposal of sealed 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4BB74C-AD4F-45A5-BDF3-67C791265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165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FB15FE96-9CEA-49C5-9FD5-E1AC20044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Information:</a:t>
            </a:r>
          </a:p>
        </p:txBody>
      </p:sp>
      <p:pic>
        <p:nvPicPr>
          <p:cNvPr id="13" name="Content Placeholder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72DEC2A-459F-4CBB-A76F-D51C8F312F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3" b="72847"/>
          <a:stretch/>
        </p:blipFill>
        <p:spPr>
          <a:xfrm>
            <a:off x="908670" y="2395523"/>
            <a:ext cx="4830762" cy="293053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3CA62C-994B-4547-8F8C-45A38BE63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80E4-64F7-406B-B7FF-5AFC86C962D4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5" name="Content Placeholder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DBEA53E-DBF0-49AD-9810-9B946E3D1EE4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80" b="73064"/>
          <a:stretch/>
        </p:blipFill>
        <p:spPr>
          <a:xfrm>
            <a:off x="6452568" y="2419349"/>
            <a:ext cx="4830762" cy="2906713"/>
          </a:xfrm>
        </p:spPr>
      </p:pic>
    </p:spTree>
    <p:extLst>
      <p:ext uri="{BB962C8B-B14F-4D97-AF65-F5344CB8AC3E}">
        <p14:creationId xmlns:p14="http://schemas.microsoft.com/office/powerpoint/2010/main" val="1771401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1345</TotalTime>
  <Words>422</Words>
  <Application>Microsoft Office PowerPoint</Application>
  <PresentationFormat>Widescreen</PresentationFormat>
  <Paragraphs>64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Courier New</vt:lpstr>
      <vt:lpstr>Office Theme</vt:lpstr>
      <vt:lpstr>Overview of the LLW Forum’s  Disused Sources Working Group   Michael Klebe March 25, 2020</vt:lpstr>
      <vt:lpstr>Disused Sources Working Group Origin</vt:lpstr>
      <vt:lpstr>Disused Source Problem Contributing Factors </vt:lpstr>
      <vt:lpstr>DSWG Report</vt:lpstr>
      <vt:lpstr>Source Exchange Pilot Study</vt:lpstr>
      <vt:lpstr>Resources: Disposition Options and Costs</vt:lpstr>
      <vt:lpstr>US NRC BTP on Concentration Averaging and Encapsulation</vt:lpstr>
      <vt:lpstr>US NRC BTP on Concentration Averaging and Encapsulation</vt:lpstr>
      <vt:lpstr>Additional Information: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Cecilia Snyder</dc:creator>
  <cp:lastModifiedBy>Michael Klebe</cp:lastModifiedBy>
  <cp:revision>42</cp:revision>
  <dcterms:created xsi:type="dcterms:W3CDTF">2016-01-17T00:04:51Z</dcterms:created>
  <dcterms:modified xsi:type="dcterms:W3CDTF">2020-03-09T19:27:15Z</dcterms:modified>
</cp:coreProperties>
</file>