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svg" ContentType="image/svg+xml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93461" r:id="rId1"/>
    <p:sldMasterId id="2147493703" r:id="rId2"/>
    <p:sldMasterId id="2147493722" r:id="rId3"/>
  </p:sldMasterIdLst>
  <p:notesMasterIdLst>
    <p:notesMasterId r:id="rId28"/>
  </p:notesMasterIdLst>
  <p:handoutMasterIdLst>
    <p:handoutMasterId r:id="rId29"/>
  </p:handoutMasterIdLst>
  <p:sldIdLst>
    <p:sldId id="262" r:id="rId4"/>
    <p:sldId id="311" r:id="rId5"/>
    <p:sldId id="324" r:id="rId6"/>
    <p:sldId id="500" r:id="rId7"/>
    <p:sldId id="496" r:id="rId8"/>
    <p:sldId id="498" r:id="rId9"/>
    <p:sldId id="331" r:id="rId10"/>
    <p:sldId id="491" r:id="rId11"/>
    <p:sldId id="493" r:id="rId12"/>
    <p:sldId id="313" r:id="rId13"/>
    <p:sldId id="494" r:id="rId14"/>
    <p:sldId id="314" r:id="rId15"/>
    <p:sldId id="316" r:id="rId16"/>
    <p:sldId id="317" r:id="rId17"/>
    <p:sldId id="499" r:id="rId18"/>
    <p:sldId id="329" r:id="rId19"/>
    <p:sldId id="332" r:id="rId20"/>
    <p:sldId id="333" r:id="rId21"/>
    <p:sldId id="334" r:id="rId22"/>
    <p:sldId id="335" r:id="rId23"/>
    <p:sldId id="337" r:id="rId24"/>
    <p:sldId id="306" r:id="rId25"/>
    <p:sldId id="501" r:id="rId26"/>
    <p:sldId id="289" r:id="rId27"/>
  </p:sldIdLst>
  <p:sldSz cx="9144000" cy="5143500" type="screen16x9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BFBFB"/>
    <a:srgbClr val="FDFDFD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9" autoAdjust="0"/>
    <p:restoredTop sz="95884" autoAdjust="0"/>
  </p:normalViewPr>
  <p:slideViewPr>
    <p:cSldViewPr snapToGrid="0" snapToObjects="1" showGuides="1">
      <p:cViewPr varScale="1">
        <p:scale>
          <a:sx n="145" d="100"/>
          <a:sy n="145" d="100"/>
        </p:scale>
        <p:origin x="728" y="176"/>
      </p:cViewPr>
      <p:guideLst>
        <p:guide orient="horz" pos="527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8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jaybrister\Desktop\2030s%20Plant%20Shutdow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jaybrister\Desktop\2030s%20Plant%20Shutdow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Sheet1!$L$15:$L$26</c:f>
              <c:numCache>
                <c:formatCode>General</c:formatCode>
                <c:ptCount val="12"/>
                <c:pt idx="0">
                  <c:v>2029.0</c:v>
                </c:pt>
                <c:pt idx="1">
                  <c:v>2030.0</c:v>
                </c:pt>
                <c:pt idx="2">
                  <c:v>2031.0</c:v>
                </c:pt>
                <c:pt idx="3">
                  <c:v>2032.0</c:v>
                </c:pt>
                <c:pt idx="4">
                  <c:v>2033.0</c:v>
                </c:pt>
                <c:pt idx="5">
                  <c:v>2034.0</c:v>
                </c:pt>
                <c:pt idx="6">
                  <c:v>2035.0</c:v>
                </c:pt>
                <c:pt idx="7">
                  <c:v>2036.0</c:v>
                </c:pt>
                <c:pt idx="8">
                  <c:v>2037.0</c:v>
                </c:pt>
                <c:pt idx="9">
                  <c:v>2038.0</c:v>
                </c:pt>
                <c:pt idx="10">
                  <c:v>2039.0</c:v>
                </c:pt>
                <c:pt idx="11">
                  <c:v>2040.0</c:v>
                </c:pt>
              </c:numCache>
            </c:numRef>
          </c:cat>
          <c:val>
            <c:numRef>
              <c:f>Sheet1!$M$15:$M$26</c:f>
              <c:numCache>
                <c:formatCode>General</c:formatCode>
                <c:ptCount val="12"/>
                <c:pt idx="0">
                  <c:v>3.0</c:v>
                </c:pt>
                <c:pt idx="1">
                  <c:v>4.0</c:v>
                </c:pt>
                <c:pt idx="2">
                  <c:v>2.0</c:v>
                </c:pt>
                <c:pt idx="3">
                  <c:v>4.0</c:v>
                </c:pt>
                <c:pt idx="4">
                  <c:v>8.0</c:v>
                </c:pt>
                <c:pt idx="5">
                  <c:v>13.0</c:v>
                </c:pt>
                <c:pt idx="6">
                  <c:v>1.0</c:v>
                </c:pt>
                <c:pt idx="7">
                  <c:v>5.0</c:v>
                </c:pt>
                <c:pt idx="8">
                  <c:v>3.0</c:v>
                </c:pt>
                <c:pt idx="9">
                  <c:v>3.0</c:v>
                </c:pt>
                <c:pt idx="11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90-C642-B52D-B350D35CE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27040720"/>
        <c:axId val="-2027037536"/>
      </c:barChart>
      <c:catAx>
        <c:axId val="-202704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027037536"/>
        <c:crosses val="autoZero"/>
        <c:auto val="1"/>
        <c:lblAlgn val="ctr"/>
        <c:lblOffset val="100"/>
        <c:noMultiLvlLbl val="0"/>
      </c:catAx>
      <c:valAx>
        <c:axId val="-202703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02704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Sheet1!$O$160:$AB$160</c:f>
              <c:numCache>
                <c:formatCode>General</c:formatCode>
                <c:ptCount val="14"/>
                <c:pt idx="0">
                  <c:v>2020.0</c:v>
                </c:pt>
                <c:pt idx="1">
                  <c:v>2021.0</c:v>
                </c:pt>
                <c:pt idx="2">
                  <c:v>2022.0</c:v>
                </c:pt>
                <c:pt idx="3">
                  <c:v>2023.0</c:v>
                </c:pt>
                <c:pt idx="4">
                  <c:v>2024.0</c:v>
                </c:pt>
                <c:pt idx="5">
                  <c:v>2025.0</c:v>
                </c:pt>
                <c:pt idx="6">
                  <c:v>2026.0</c:v>
                </c:pt>
                <c:pt idx="7">
                  <c:v>2027.0</c:v>
                </c:pt>
                <c:pt idx="8">
                  <c:v>2028.0</c:v>
                </c:pt>
                <c:pt idx="9">
                  <c:v>2029.0</c:v>
                </c:pt>
                <c:pt idx="10">
                  <c:v>2030.0</c:v>
                </c:pt>
                <c:pt idx="11">
                  <c:v>2031.0</c:v>
                </c:pt>
                <c:pt idx="12">
                  <c:v>2032.0</c:v>
                </c:pt>
                <c:pt idx="13">
                  <c:v>2033.0</c:v>
                </c:pt>
              </c:numCache>
            </c:numRef>
          </c:cat>
          <c:val>
            <c:numRef>
              <c:f>Sheet1!$O$161:$AB$161</c:f>
              <c:numCache>
                <c:formatCode>_("$"* #,##0.00_);_("$"* \(#,##0.00\);_("$"* "-"??_);_(@_)</c:formatCode>
                <c:ptCount val="14"/>
                <c:pt idx="0">
                  <c:v>221.6596190342068</c:v>
                </c:pt>
                <c:pt idx="1">
                  <c:v>533.876691777849</c:v>
                </c:pt>
                <c:pt idx="2">
                  <c:v>1046.790528092685</c:v>
                </c:pt>
                <c:pt idx="3">
                  <c:v>1237.117529858141</c:v>
                </c:pt>
                <c:pt idx="4">
                  <c:v>1498.621785108561</c:v>
                </c:pt>
                <c:pt idx="5">
                  <c:v>1798.345624222368</c:v>
                </c:pt>
                <c:pt idx="6">
                  <c:v>1897.113174571851</c:v>
                </c:pt>
                <c:pt idx="7">
                  <c:v>1753.185070029831</c:v>
                </c:pt>
                <c:pt idx="8">
                  <c:v>1498.463109913448</c:v>
                </c:pt>
                <c:pt idx="9">
                  <c:v>1029.85835964224</c:v>
                </c:pt>
                <c:pt idx="10">
                  <c:v>736.4740526672927</c:v>
                </c:pt>
                <c:pt idx="11">
                  <c:v>493.3869869656236</c:v>
                </c:pt>
                <c:pt idx="12">
                  <c:v>218.1729128983636</c:v>
                </c:pt>
                <c:pt idx="13">
                  <c:v>28.09313702369538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010-4448-86DC-1583FAA07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99241456"/>
        <c:axId val="-2092089328"/>
      </c:lineChart>
      <c:catAx>
        <c:axId val="-209924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092089328"/>
        <c:crosses val="autoZero"/>
        <c:auto val="1"/>
        <c:lblAlgn val="ctr"/>
        <c:lblOffset val="100"/>
        <c:noMultiLvlLbl val="0"/>
      </c:catAx>
      <c:valAx>
        <c:axId val="-209208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09924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0" tIns="46245" rIns="92490" bIns="462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90" tIns="46245" rIns="92490" bIns="46245" rtlCol="0"/>
          <a:lstStyle>
            <a:lvl1pPr algn="r">
              <a:defRPr sz="1200"/>
            </a:lvl1pPr>
          </a:lstStyle>
          <a:p>
            <a:fld id="{D95F4508-C394-0349-99AB-35F7F6C50529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0" tIns="46245" rIns="92490" bIns="462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90" tIns="46245" rIns="92490" bIns="46245" rtlCol="0" anchor="b"/>
          <a:lstStyle>
            <a:lvl1pPr algn="r">
              <a:defRPr sz="1200"/>
            </a:lvl1pPr>
          </a:lstStyle>
          <a:p>
            <a:fld id="{37E4919F-7962-B945-8C53-1865256B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7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0" tIns="46245" rIns="92490" bIns="462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90" tIns="46245" rIns="92490" bIns="462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831F09-ECAD-2847-A632-BB04F2A5C33E}" type="datetimeFigureOut">
              <a:rPr lang="en-US"/>
              <a:pPr>
                <a:defRPr/>
              </a:pPr>
              <a:t>10/28/19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0" tIns="46245" rIns="92490" bIns="4624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0" tIns="46245" rIns="92490" bIns="4624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0" tIns="46245" rIns="92490" bIns="462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90" tIns="46245" rIns="92490" bIns="462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B0DE88-8364-0946-9DBA-56C7EB6BD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93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B0DE88-8364-0946-9DBA-56C7EB6BDAF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7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License Stewardship (4)</a:t>
            </a:r>
          </a:p>
          <a:p>
            <a:r>
              <a:rPr lang="en-US" dirty="0"/>
              <a:t>Active D&amp;D</a:t>
            </a:r>
          </a:p>
          <a:p>
            <a:pPr marL="220348" indent="-220348">
              <a:buFont typeface="+mj-lt"/>
              <a:buAutoNum type="arabicPeriod"/>
            </a:pPr>
            <a:r>
              <a:rPr lang="en-US" dirty="0"/>
              <a:t>Crystal River Unit 3</a:t>
            </a:r>
          </a:p>
          <a:p>
            <a:pPr marL="220348" indent="-220348">
              <a:buFont typeface="+mj-lt"/>
              <a:buAutoNum type="arabicPeriod"/>
            </a:pPr>
            <a:r>
              <a:rPr lang="en-US" dirty="0"/>
              <a:t>La Crosse Boiling Water Reactor</a:t>
            </a:r>
          </a:p>
          <a:p>
            <a:pPr marL="220348" indent="-220348">
              <a:buFont typeface="+mj-lt"/>
              <a:buAutoNum type="arabicPeriod"/>
            </a:pPr>
            <a:r>
              <a:rPr lang="en-US" dirty="0"/>
              <a:t>Zion Units 1 &amp;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99467-3337-40EB-B70E-1A027FDD1BD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564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Asset Transfer (8)</a:t>
            </a:r>
          </a:p>
          <a:p>
            <a:r>
              <a:rPr lang="en-US" dirty="0"/>
              <a:t>Active D&amp;D</a:t>
            </a:r>
          </a:p>
          <a:p>
            <a:pPr marL="220348" indent="-220348">
              <a:buFont typeface="+mj-lt"/>
              <a:buAutoNum type="arabicPeriod"/>
            </a:pPr>
            <a:r>
              <a:rPr lang="en-US" dirty="0"/>
              <a:t>Indian Point Units 1, 2 &amp; 3</a:t>
            </a:r>
          </a:p>
          <a:p>
            <a:pPr marL="220348" indent="-220348">
              <a:buFont typeface="+mj-lt"/>
              <a:buAutoNum type="arabicPeriod"/>
            </a:pPr>
            <a:r>
              <a:rPr lang="en-US" dirty="0"/>
              <a:t>Palisades</a:t>
            </a:r>
          </a:p>
          <a:p>
            <a:pPr marL="220348" indent="-220348">
              <a:buFont typeface="+mj-lt"/>
              <a:buAutoNum type="arabicPeriod"/>
            </a:pPr>
            <a:r>
              <a:rPr lang="en-US" dirty="0"/>
              <a:t>Pilgrim 1</a:t>
            </a:r>
          </a:p>
          <a:p>
            <a:pPr marL="220348" indent="-220348">
              <a:buFont typeface="+mj-lt"/>
              <a:buAutoNum type="arabicPeriod"/>
            </a:pPr>
            <a:r>
              <a:rPr lang="en-US" dirty="0"/>
              <a:t>Oyster Creek</a:t>
            </a:r>
          </a:p>
          <a:p>
            <a:pPr marL="220348" indent="-220348">
              <a:buFont typeface="+mj-lt"/>
              <a:buAutoNum type="arabicPeriod"/>
            </a:pPr>
            <a:r>
              <a:rPr lang="en-US" dirty="0"/>
              <a:t>TMI 2</a:t>
            </a:r>
          </a:p>
          <a:p>
            <a:pPr marL="220348" indent="-220348">
              <a:buFont typeface="+mj-lt"/>
              <a:buAutoNum type="arabicPeriod"/>
            </a:pPr>
            <a:r>
              <a:rPr lang="en-US" dirty="0"/>
              <a:t>Vermont Yankee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99467-3337-40EB-B70E-1A027FDD1BD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196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Little</a:t>
            </a:r>
            <a:r>
              <a:rPr lang="en-US" b="1" baseline="0" dirty="0"/>
              <a:t> upside </a:t>
            </a:r>
            <a:r>
              <a:rPr lang="en-US" baseline="0" dirty="0"/>
              <a:t>– why take the </a:t>
            </a:r>
            <a:r>
              <a:rPr lang="en-US" b="1" baseline="0" dirty="0"/>
              <a:t>financial risk </a:t>
            </a:r>
            <a:r>
              <a:rPr lang="en-US" baseline="0" dirty="0"/>
              <a:t>of a </a:t>
            </a:r>
            <a:r>
              <a:rPr lang="en-US" b="1" baseline="0" dirty="0"/>
              <a:t>complex project </a:t>
            </a:r>
            <a:r>
              <a:rPr lang="en-US" baseline="0" dirty="0"/>
              <a:t>if any </a:t>
            </a:r>
            <a:r>
              <a:rPr lang="en-US" b="1" baseline="0" dirty="0"/>
              <a:t>underrun is returned to ratepayers </a:t>
            </a:r>
            <a:r>
              <a:rPr lang="en-US" baseline="0" dirty="0"/>
              <a:t>and they </a:t>
            </a:r>
            <a:r>
              <a:rPr lang="en-US" b="1" baseline="0" dirty="0"/>
              <a:t>may not be able to recover overruns</a:t>
            </a:r>
          </a:p>
          <a:p>
            <a:endParaRPr lang="en-US" baseline="0" dirty="0"/>
          </a:p>
          <a:p>
            <a:r>
              <a:rPr lang="en-US" b="1" baseline="0" dirty="0"/>
              <a:t>Focus</a:t>
            </a:r>
            <a:r>
              <a:rPr lang="en-US" baseline="0" dirty="0"/>
              <a:t> on </a:t>
            </a:r>
            <a:r>
              <a:rPr lang="en-US" b="1" baseline="0" dirty="0"/>
              <a:t>core business </a:t>
            </a:r>
            <a:r>
              <a:rPr lang="en-US" baseline="0" dirty="0"/>
              <a:t>– </a:t>
            </a:r>
            <a:r>
              <a:rPr lang="en-US" b="1" baseline="0" dirty="0"/>
              <a:t>Fleet </a:t>
            </a:r>
            <a:r>
              <a:rPr lang="en-US" baseline="0" dirty="0"/>
              <a:t>– operations, </a:t>
            </a:r>
            <a:r>
              <a:rPr lang="en-US" b="1" baseline="0" dirty="0"/>
              <a:t>Single unit </a:t>
            </a:r>
            <a:r>
              <a:rPr lang="en-US" baseline="0" dirty="0"/>
              <a:t>– </a:t>
            </a:r>
            <a:r>
              <a:rPr lang="en-US" b="1" baseline="0" dirty="0"/>
              <a:t>exit nuclear </a:t>
            </a:r>
            <a:r>
              <a:rPr lang="en-US" baseline="0" dirty="0"/>
              <a:t>all together and </a:t>
            </a:r>
            <a:r>
              <a:rPr lang="en-US" b="1" baseline="0" dirty="0"/>
              <a:t>eliminate </a:t>
            </a:r>
            <a:r>
              <a:rPr lang="en-US" baseline="0" dirty="0"/>
              <a:t>any </a:t>
            </a:r>
            <a:r>
              <a:rPr lang="en-US" b="1" baseline="0" dirty="0"/>
              <a:t>required nuclear infrastructure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99467-3337-40EB-B70E-1A027FDD1BD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294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B0DE88-8364-0946-9DBA-56C7EB6BDAF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91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08C5B-16BD-FD49-979D-AFF933060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979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US</a:t>
            </a:r>
            <a:r>
              <a:rPr lang="en-US" baseline="0" dirty="0"/>
              <a:t> has </a:t>
            </a:r>
            <a:r>
              <a:rPr lang="en-US" b="1" baseline="0" dirty="0"/>
              <a:t>more</a:t>
            </a:r>
            <a:r>
              <a:rPr lang="en-US" baseline="0" dirty="0"/>
              <a:t> decommissioning experience than </a:t>
            </a:r>
            <a:r>
              <a:rPr lang="en-US" b="1" baseline="0" dirty="0"/>
              <a:t>any other country</a:t>
            </a:r>
          </a:p>
          <a:p>
            <a:r>
              <a:rPr lang="en-US" baseline="0" dirty="0"/>
              <a:t>Most </a:t>
            </a:r>
            <a:r>
              <a:rPr lang="en-US" b="1" baseline="0" dirty="0"/>
              <a:t>references </a:t>
            </a:r>
            <a:r>
              <a:rPr lang="en-US" baseline="0" dirty="0"/>
              <a:t>would credit </a:t>
            </a:r>
            <a:r>
              <a:rPr lang="en-US" b="1" baseline="0" dirty="0"/>
              <a:t>11</a:t>
            </a:r>
            <a:r>
              <a:rPr lang="en-US" baseline="0" dirty="0"/>
              <a:t> completions</a:t>
            </a:r>
          </a:p>
          <a:p>
            <a:r>
              <a:rPr lang="en-US" baseline="0" dirty="0"/>
              <a:t>I would </a:t>
            </a:r>
            <a:r>
              <a:rPr lang="en-US" b="1" baseline="0" dirty="0"/>
              <a:t>argue 12 </a:t>
            </a:r>
            <a:r>
              <a:rPr lang="en-US" baseline="0" dirty="0"/>
              <a:t>crediting SCE with </a:t>
            </a:r>
            <a:r>
              <a:rPr lang="en-US" b="1" baseline="0" dirty="0"/>
              <a:t>SONGS Unit 1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99467-3337-40EB-B70E-1A027FDD1BD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147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</a:t>
            </a:r>
            <a:r>
              <a:rPr lang="en-US" baseline="0" dirty="0"/>
              <a:t> Active</a:t>
            </a:r>
          </a:p>
          <a:p>
            <a:r>
              <a:rPr lang="en-US" baseline="0" dirty="0"/>
              <a:t>4 nearing completion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99467-3337-40EB-B70E-1A027FDD1BD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901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11 SAFSTOR</a:t>
            </a:r>
          </a:p>
          <a:p>
            <a:r>
              <a:rPr lang="en-US" b="1" dirty="0"/>
              <a:t>Anticipate at least 3 </a:t>
            </a:r>
            <a:r>
              <a:rPr lang="en-US" dirty="0"/>
              <a:t>will move into</a:t>
            </a:r>
            <a:r>
              <a:rPr lang="en-US" baseline="0" dirty="0"/>
              <a:t> active D&amp;D over the next few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99467-3337-40EB-B70E-1A027FDD1BD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409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99467-3337-40EB-B70E-1A027FDD1BD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200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40</a:t>
            </a:r>
            <a:r>
              <a:rPr lang="en-US" baseline="0" dirty="0"/>
              <a:t> Reactors</a:t>
            </a:r>
          </a:p>
          <a:p>
            <a:r>
              <a:rPr lang="en-US" b="1" baseline="0" dirty="0"/>
              <a:t>34</a:t>
            </a:r>
            <a:r>
              <a:rPr lang="en-US" baseline="0" dirty="0"/>
              <a:t> shutdown </a:t>
            </a:r>
          </a:p>
          <a:p>
            <a:r>
              <a:rPr lang="en-US" baseline="0" dirty="0"/>
              <a:t>with an addition </a:t>
            </a:r>
            <a:r>
              <a:rPr lang="en-US" b="1" baseline="0" dirty="0"/>
              <a:t>6</a:t>
            </a:r>
            <a:r>
              <a:rPr lang="en-US" baseline="0" dirty="0"/>
              <a:t> committed to close over the next 3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99467-3337-40EB-B70E-1A027FDD1BD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19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SELF PERFORM (11)</a:t>
            </a:r>
          </a:p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Note 2 of these projects started as DGC but were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eventualy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completed as Self-Perform: 1 contract</a:t>
            </a:r>
            <a:r>
              <a:rPr lang="en-US" b="1" baseline="0" dirty="0">
                <a:latin typeface="Arial" panose="020B0604020202020204" pitchFamily="34" charset="0"/>
                <a:cs typeface="Arial" panose="020B0604020202020204" pitchFamily="34" charset="0"/>
              </a:rPr>
              <a:t> issues, 1 DGC bankruptcy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Completed D&amp;D</a:t>
            </a:r>
          </a:p>
          <a:p>
            <a:pPr marL="220348" indent="-220348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Connecticut Yankee</a:t>
            </a:r>
          </a:p>
          <a:p>
            <a:pPr marL="220348" indent="-220348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Maine Yankee</a:t>
            </a:r>
          </a:p>
          <a:p>
            <a:pPr marL="220348" indent="-220348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Rancho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Seco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0348" indent="-220348"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Shippingport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0348" indent="-220348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Shoreham</a:t>
            </a:r>
          </a:p>
          <a:p>
            <a:pPr marL="220348" indent="-220348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Saxton</a:t>
            </a:r>
          </a:p>
          <a:p>
            <a:pPr marL="220348" indent="-220348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Trojan</a:t>
            </a:r>
          </a:p>
          <a:p>
            <a:pPr marL="220348" indent="-220348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Yankee Rowe</a:t>
            </a:r>
          </a:p>
          <a:p>
            <a:pPr marL="220348" indent="-220348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San Onofre 1</a:t>
            </a: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Active D&amp;D</a:t>
            </a:r>
          </a:p>
          <a:p>
            <a:pPr marL="220348" indent="-220348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Fort Calhoun</a:t>
            </a:r>
          </a:p>
          <a:p>
            <a:pPr marL="220348" indent="-220348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Humboldt Bay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99467-3337-40EB-B70E-1A027FDD1BD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613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General D&amp;D Contractor (5)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Completed D&amp;D</a:t>
            </a:r>
          </a:p>
          <a:p>
            <a:pPr marL="220348" indent="-220348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Big Rock Point</a:t>
            </a:r>
          </a:p>
          <a:p>
            <a:pPr marL="220348" indent="-220348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Fort St.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Vrain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0348" indent="-220348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Pathfinder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Active D&amp;D</a:t>
            </a:r>
          </a:p>
          <a:p>
            <a:pPr marL="220348" indent="-220348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San Onofre Units 2 &amp; 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99467-3337-40EB-B70E-1A027FDD1BD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54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png"/><Relationship Id="rId3" Type="http://schemas.openxmlformats.org/officeDocument/2006/relationships/image" Target="../media/image26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rot="5400000">
            <a:off x="411956" y="504032"/>
            <a:ext cx="1878013" cy="86995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98550"/>
            <a:ext cx="14795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07293" y="2184701"/>
            <a:ext cx="7549320" cy="173228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08412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42" y="12718"/>
            <a:ext cx="5490458" cy="513838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0211" y="3248025"/>
            <a:ext cx="9154212" cy="1087438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4229" y="1822575"/>
            <a:ext cx="3133250" cy="9980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58834" y="1252767"/>
            <a:ext cx="3133251" cy="6389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rgbClr val="FFFFFF"/>
                </a:solidFill>
              </a:defRPr>
            </a:lvl1pPr>
            <a:lvl2pPr marL="457200" indent="0">
              <a:buNone/>
              <a:defRPr sz="3300">
                <a:solidFill>
                  <a:srgbClr val="FFFFFF"/>
                </a:solidFill>
              </a:defRPr>
            </a:lvl2pPr>
            <a:lvl3pPr marL="914400" indent="0">
              <a:buNone/>
              <a:defRPr sz="3300">
                <a:solidFill>
                  <a:srgbClr val="FFFFFF"/>
                </a:solidFill>
              </a:defRPr>
            </a:lvl3pPr>
            <a:lvl4pPr marL="1371600" indent="0">
              <a:buNone/>
              <a:defRPr sz="3300">
                <a:solidFill>
                  <a:srgbClr val="FFFFFF"/>
                </a:solidFill>
              </a:defRPr>
            </a:lvl4pPr>
            <a:lvl5pPr marL="1828800" indent="0">
              <a:buNone/>
              <a:defRPr sz="33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0208" y="2820670"/>
            <a:ext cx="2615607" cy="3155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Month XX, 2018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390208" y="4724083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©2018 Nuclear Energy Institute</a:t>
            </a:r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2" y="3453371"/>
            <a:ext cx="1449159" cy="6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0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42" y="12718"/>
            <a:ext cx="5490458" cy="513838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0211" y="3248025"/>
            <a:ext cx="9154212" cy="1087438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4229" y="1822575"/>
            <a:ext cx="3133250" cy="9980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58834" y="1252767"/>
            <a:ext cx="3133251" cy="6389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rgbClr val="FFFFFF"/>
                </a:solidFill>
              </a:defRPr>
            </a:lvl1pPr>
            <a:lvl2pPr marL="457200" indent="0">
              <a:buNone/>
              <a:defRPr sz="3300">
                <a:solidFill>
                  <a:srgbClr val="FFFFFF"/>
                </a:solidFill>
              </a:defRPr>
            </a:lvl2pPr>
            <a:lvl3pPr marL="914400" indent="0">
              <a:buNone/>
              <a:defRPr sz="3300">
                <a:solidFill>
                  <a:srgbClr val="FFFFFF"/>
                </a:solidFill>
              </a:defRPr>
            </a:lvl3pPr>
            <a:lvl4pPr marL="1371600" indent="0">
              <a:buNone/>
              <a:defRPr sz="3300">
                <a:solidFill>
                  <a:srgbClr val="FFFFFF"/>
                </a:solidFill>
              </a:defRPr>
            </a:lvl4pPr>
            <a:lvl5pPr marL="1828800" indent="0">
              <a:buNone/>
              <a:defRPr sz="33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0208" y="2820670"/>
            <a:ext cx="2615607" cy="3155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Month XX, 2018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390208" y="4724083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©2018 Nuclear Energy Institute</a:t>
            </a:r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2" y="3453371"/>
            <a:ext cx="1449159" cy="6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09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42" y="12718"/>
            <a:ext cx="5490458" cy="513838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0211" y="3248025"/>
            <a:ext cx="9154212" cy="1087438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4229" y="1822575"/>
            <a:ext cx="3133250" cy="9980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58834" y="1252767"/>
            <a:ext cx="3133251" cy="6389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rgbClr val="FFFFFF"/>
                </a:solidFill>
              </a:defRPr>
            </a:lvl1pPr>
            <a:lvl2pPr marL="457200" indent="0">
              <a:buNone/>
              <a:defRPr sz="3300">
                <a:solidFill>
                  <a:srgbClr val="FFFFFF"/>
                </a:solidFill>
              </a:defRPr>
            </a:lvl2pPr>
            <a:lvl3pPr marL="914400" indent="0">
              <a:buNone/>
              <a:defRPr sz="3300">
                <a:solidFill>
                  <a:srgbClr val="FFFFFF"/>
                </a:solidFill>
              </a:defRPr>
            </a:lvl3pPr>
            <a:lvl4pPr marL="1371600" indent="0">
              <a:buNone/>
              <a:defRPr sz="3300">
                <a:solidFill>
                  <a:srgbClr val="FFFFFF"/>
                </a:solidFill>
              </a:defRPr>
            </a:lvl4pPr>
            <a:lvl5pPr marL="1828800" indent="0">
              <a:buNone/>
              <a:defRPr sz="33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0208" y="2820670"/>
            <a:ext cx="2615607" cy="3155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Month XX, 2018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390208" y="4724083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©2018 Nuclear Energy Institute</a:t>
            </a:r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2" y="3453371"/>
            <a:ext cx="1449159" cy="6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09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42" y="12718"/>
            <a:ext cx="5490458" cy="513838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0211" y="3248025"/>
            <a:ext cx="9154212" cy="1087438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4229" y="1822575"/>
            <a:ext cx="3133250" cy="9980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58834" y="1252767"/>
            <a:ext cx="3133251" cy="6389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rgbClr val="FFFFFF"/>
                </a:solidFill>
              </a:defRPr>
            </a:lvl1pPr>
            <a:lvl2pPr marL="457200" indent="0">
              <a:buNone/>
              <a:defRPr sz="3300">
                <a:solidFill>
                  <a:srgbClr val="FFFFFF"/>
                </a:solidFill>
              </a:defRPr>
            </a:lvl2pPr>
            <a:lvl3pPr marL="914400" indent="0">
              <a:buNone/>
              <a:defRPr sz="3300">
                <a:solidFill>
                  <a:srgbClr val="FFFFFF"/>
                </a:solidFill>
              </a:defRPr>
            </a:lvl3pPr>
            <a:lvl4pPr marL="1371600" indent="0">
              <a:buNone/>
              <a:defRPr sz="3300">
                <a:solidFill>
                  <a:srgbClr val="FFFFFF"/>
                </a:solidFill>
              </a:defRPr>
            </a:lvl4pPr>
            <a:lvl5pPr marL="1828800" indent="0">
              <a:buNone/>
              <a:defRPr sz="33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0208" y="2820670"/>
            <a:ext cx="2615607" cy="3155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Month XX, 2018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390208" y="4724083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©2018 Nuclear Energy Institute</a:t>
            </a:r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2" y="3453371"/>
            <a:ext cx="1449159" cy="6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09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+ 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80456" y="400556"/>
            <a:ext cx="1671061" cy="86995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" y="891597"/>
            <a:ext cx="14795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53607" y="921927"/>
            <a:ext cx="7148245" cy="20602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58009" y="4531795"/>
            <a:ext cx="7154004" cy="3155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XX, 2018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553606" y="2995318"/>
            <a:ext cx="7148246" cy="50538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558008" y="3513031"/>
            <a:ext cx="7154003" cy="100935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1</a:t>
            </a:r>
          </a:p>
          <a:p>
            <a:pPr lvl="0"/>
            <a:r>
              <a:rPr lang="en-US" dirty="0"/>
              <a:t>Title 2</a:t>
            </a:r>
          </a:p>
          <a:p>
            <a:pPr lvl="0"/>
            <a:r>
              <a:rPr lang="en-US" dirty="0"/>
              <a:t>Organization Name/Venue Name</a:t>
            </a:r>
          </a:p>
        </p:txBody>
      </p:sp>
    </p:spTree>
    <p:extLst>
      <p:ext uri="{BB962C8B-B14F-4D97-AF65-F5344CB8AC3E}">
        <p14:creationId xmlns:p14="http://schemas.microsoft.com/office/powerpoint/2010/main" val="853058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130675" y="3176588"/>
            <a:ext cx="909638" cy="0"/>
          </a:xfrm>
          <a:prstGeom prst="line">
            <a:avLst/>
          </a:prstGeom>
          <a:ln>
            <a:solidFill>
              <a:srgbClr val="179C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399" y="2417329"/>
            <a:ext cx="7316788" cy="49744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20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326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130675" y="3176588"/>
            <a:ext cx="909638" cy="0"/>
          </a:xfrm>
          <a:prstGeom prst="line">
            <a:avLst/>
          </a:prstGeom>
          <a:ln>
            <a:solidFill>
              <a:srgbClr val="179C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399" y="2063267"/>
            <a:ext cx="7316788" cy="49744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14399" y="2567434"/>
            <a:ext cx="7316787" cy="398987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16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689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o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664" y="271707"/>
            <a:ext cx="7751456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6862808" y="4792759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©2019 Nuclear Energy Institute       </a:t>
            </a:r>
            <a:fld id="{D519FB55-72DC-5348-8F65-89A86754C178}" type="slidenum">
              <a:rPr lang="en-US" sz="800" smtClean="0">
                <a:solidFill>
                  <a:schemeClr val="bg1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12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69900" y="1312863"/>
            <a:ext cx="8224838" cy="33750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 dirty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59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+ Image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664" y="271708"/>
            <a:ext cx="7751456" cy="5866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8578" y="848282"/>
            <a:ext cx="7741542" cy="44634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cap="all" baseline="0">
                <a:solidFill>
                  <a:srgbClr val="179CD6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6862808" y="4792759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©2018 Nuclear Energy Institute       </a:t>
            </a:r>
            <a:fld id="{D519FB55-72DC-5348-8F65-89A86754C178}" type="slidenum">
              <a:rPr lang="en-US" sz="800" smtClean="0">
                <a:solidFill>
                  <a:schemeClr val="bg1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15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69900" y="1312863"/>
            <a:ext cx="8224838" cy="33750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 dirty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84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Lines Text, Image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8577" y="1250848"/>
            <a:ext cx="8319809" cy="811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664" y="271707"/>
            <a:ext cx="7751456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6862808" y="4792759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©2018 Nuclear Energy Institute       </a:t>
            </a:r>
            <a:fld id="{D519FB55-72DC-5348-8F65-89A86754C178}" type="slidenum">
              <a:rPr lang="en-US" sz="800" smtClean="0">
                <a:solidFill>
                  <a:schemeClr val="bg1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10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469900" y="2039938"/>
            <a:ext cx="8224838" cy="2647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 dirty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0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5400000">
            <a:off x="411956" y="504032"/>
            <a:ext cx="1878013" cy="86995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98550"/>
            <a:ext cx="14795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07292" y="2184701"/>
            <a:ext cx="7698911" cy="940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41802" y="3125499"/>
            <a:ext cx="7663717" cy="914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91017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4917" y="1249365"/>
            <a:ext cx="4065805" cy="4541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75709" y="1703485"/>
            <a:ext cx="4055004" cy="298440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8664" y="271707"/>
            <a:ext cx="7751456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575175" y="1253671"/>
            <a:ext cx="4110165" cy="4541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585967" y="1707791"/>
            <a:ext cx="4099246" cy="298440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862808" y="4792759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©2018 Nuclear Energy Institute       </a:t>
            </a:r>
            <a:fld id="{D519FB55-72DC-5348-8F65-89A86754C178}" type="slidenum">
              <a:rPr lang="en-US" sz="800" smtClean="0">
                <a:solidFill>
                  <a:schemeClr val="bg1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12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488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8664" y="271707"/>
            <a:ext cx="7751456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6862808" y="4792759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©2018 Nuclear Energy Institute       </a:t>
            </a:r>
            <a:fld id="{D519FB55-72DC-5348-8F65-89A86754C178}" type="slidenum">
              <a:rPr lang="en-US" sz="800" smtClean="0">
                <a:solidFill>
                  <a:schemeClr val="bg1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4917" y="1249365"/>
            <a:ext cx="4065805" cy="4541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75709" y="1703485"/>
            <a:ext cx="4055004" cy="2984404"/>
          </a:xfrm>
          <a:prstGeom prst="rect">
            <a:avLst/>
          </a:prstGeom>
        </p:spPr>
        <p:txBody>
          <a:bodyPr vert="horz"/>
          <a:lstStyle>
            <a:lvl1pPr marL="233363" indent="-2333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575175" y="1253671"/>
            <a:ext cx="4110165" cy="4541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585967" y="1707791"/>
            <a:ext cx="4099246" cy="2984404"/>
          </a:xfrm>
          <a:prstGeom prst="rect">
            <a:avLst/>
          </a:prstGeom>
        </p:spPr>
        <p:txBody>
          <a:bodyPr vert="horz"/>
          <a:lstStyle>
            <a:lvl1pPr marL="233363" indent="-2333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22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676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Bullet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8664" y="271707"/>
            <a:ext cx="7751456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6862808" y="4792759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©2018 Nuclear Energy Institute       </a:t>
            </a:r>
            <a:fld id="{D519FB55-72DC-5348-8F65-89A86754C178}" type="slidenum">
              <a:rPr lang="en-US" sz="800" smtClean="0">
                <a:solidFill>
                  <a:schemeClr val="bg1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75709" y="1244600"/>
            <a:ext cx="4055004" cy="3443289"/>
          </a:xfrm>
          <a:prstGeom prst="rect">
            <a:avLst/>
          </a:prstGeom>
        </p:spPr>
        <p:txBody>
          <a:bodyPr vert="horz"/>
          <a:lstStyle>
            <a:lvl1pPr marL="233363" indent="-2333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585967" y="1248906"/>
            <a:ext cx="4099246" cy="3443289"/>
          </a:xfrm>
          <a:prstGeom prst="rect">
            <a:avLst/>
          </a:prstGeom>
        </p:spPr>
        <p:txBody>
          <a:bodyPr vert="horz"/>
          <a:lstStyle>
            <a:lvl1pPr marL="233363" indent="-2333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22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985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age,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4918" y="1249365"/>
            <a:ext cx="8329819" cy="4541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60314" y="1711182"/>
            <a:ext cx="8334424" cy="1570183"/>
          </a:xfrm>
          <a:prstGeom prst="rect">
            <a:avLst/>
          </a:prstGeom>
        </p:spPr>
        <p:txBody>
          <a:bodyPr vert="horz"/>
          <a:lstStyle>
            <a:lvl1pPr marL="230188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64918" y="3750881"/>
            <a:ext cx="8329820" cy="933832"/>
          </a:xfrm>
          <a:prstGeom prst="rect">
            <a:avLst/>
          </a:prstGeom>
        </p:spPr>
        <p:txBody>
          <a:bodyPr vert="horz"/>
          <a:lstStyle>
            <a:lvl1pPr marL="230188" indent="-230188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58664" y="3289062"/>
            <a:ext cx="8336074" cy="4541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58664" y="271707"/>
            <a:ext cx="7751456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6862808" y="4792759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©2018 Nuclear Energy Institute       </a:t>
            </a:r>
            <a:fld id="{D519FB55-72DC-5348-8F65-89A86754C178}" type="slidenum">
              <a:rPr lang="en-US" sz="800" smtClean="0">
                <a:solidFill>
                  <a:schemeClr val="bg1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18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455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60314" y="1244600"/>
            <a:ext cx="8334424" cy="3548159"/>
          </a:xfrm>
          <a:prstGeom prst="rect">
            <a:avLst/>
          </a:prstGeom>
        </p:spPr>
        <p:txBody>
          <a:bodyPr vert="horz"/>
          <a:lstStyle>
            <a:lvl1pPr marL="230188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800100" indent="-342900">
              <a:buClr>
                <a:schemeClr val="bg2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 marL="1257300" indent="-342900">
              <a:buClr>
                <a:schemeClr val="bg2"/>
              </a:buClr>
              <a:buSzPct val="50000"/>
              <a:buFont typeface="Wingdings" charset="2"/>
              <a:buChar char="u"/>
              <a:defRPr sz="2000" baseline="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58664" y="271707"/>
            <a:ext cx="7751456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6862808" y="4792759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©2019 Nuclear Energy Institute       </a:t>
            </a:r>
            <a:fld id="{D519FB55-72DC-5348-8F65-89A86754C178}" type="slidenum">
              <a:rPr lang="en-US" sz="800" smtClean="0">
                <a:solidFill>
                  <a:schemeClr val="bg1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18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334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6862763" y="4792663"/>
            <a:ext cx="2019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©2018 Nuclear Energy Institute       </a:t>
            </a:r>
            <a:fld id="{102A4378-DEDC-7346-9F52-8A9E0800B608}" type="slidenum">
              <a:rPr lang="en-US" sz="800" smtClean="0">
                <a:solidFill>
                  <a:schemeClr val="bg1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266113" y="0"/>
            <a:ext cx="423862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1F6EB7"/>
              </a:solidFill>
            </a:endParaRPr>
          </a:p>
        </p:txBody>
      </p:sp>
      <p:pic>
        <p:nvPicPr>
          <p:cNvPr id="9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4918" y="1249365"/>
            <a:ext cx="8329819" cy="4541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0314" y="1711182"/>
            <a:ext cx="8334424" cy="1570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64918" y="3750881"/>
            <a:ext cx="8329820" cy="93383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8664" y="3289062"/>
            <a:ext cx="8336074" cy="4541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58664" y="271707"/>
            <a:ext cx="7751456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248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862763" y="4792663"/>
            <a:ext cx="2019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©2018 Nuclear Energy Institute       </a:t>
            </a:r>
            <a:fld id="{3335F43D-DE35-B24E-8DE3-3A4254D10D29}" type="slidenum">
              <a:rPr lang="en-US" sz="800" smtClean="0">
                <a:solidFill>
                  <a:schemeClr val="bg1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266113" y="0"/>
            <a:ext cx="423862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1F6EB7"/>
              </a:solidFill>
            </a:endParaRPr>
          </a:p>
        </p:txBody>
      </p:sp>
      <p:pic>
        <p:nvPicPr>
          <p:cNvPr id="6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0314" y="1244600"/>
            <a:ext cx="8334424" cy="354815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Clr>
                <a:schemeClr val="bg2"/>
              </a:buClr>
              <a:buFont typeface="Arial"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Clr>
                <a:schemeClr val="bg2"/>
              </a:buClr>
              <a:buSzPct val="50000"/>
              <a:buFont typeface="Wingdings" charset="2"/>
              <a:buNone/>
              <a:defRPr sz="2000" baseline="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58664" y="271707"/>
            <a:ext cx="7751456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436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,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8664" y="271708"/>
            <a:ext cx="7751456" cy="5866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6862808" y="4792759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©2018 Nuclear Energy Institute       </a:t>
            </a:r>
            <a:fld id="{D519FB55-72DC-5348-8F65-89A86754C178}" type="slidenum">
              <a:rPr lang="en-US" sz="800" smtClean="0">
                <a:solidFill>
                  <a:schemeClr val="bg1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10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69900" y="942975"/>
            <a:ext cx="8224838" cy="37449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 dirty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50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 Left, Imag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52137" y="954424"/>
            <a:ext cx="4078576" cy="373346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8664" y="271708"/>
            <a:ext cx="7751456" cy="5866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6862808" y="4792759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©2019 Nuclear Energy Institute       </a:t>
            </a:r>
            <a:fld id="{D519FB55-72DC-5348-8F65-89A86754C178}" type="slidenum">
              <a:rPr lang="en-US" sz="800" smtClean="0">
                <a:solidFill>
                  <a:schemeClr val="bg1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14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564304" y="954424"/>
            <a:ext cx="4130434" cy="37334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 dirty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65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to Left, Imag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52136" y="954423"/>
            <a:ext cx="4078577" cy="3733465"/>
          </a:xfrm>
          <a:prstGeom prst="rect">
            <a:avLst/>
          </a:prstGeom>
        </p:spPr>
        <p:txBody>
          <a:bodyPr vert="horz"/>
          <a:lstStyle>
            <a:lvl1pPr marL="230188" indent="-230188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664" y="271708"/>
            <a:ext cx="7751456" cy="5866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6862808" y="4792759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©2018 Nuclear Energy Institute       </a:t>
            </a:r>
            <a:fld id="{D519FB55-72DC-5348-8F65-89A86754C178}" type="slidenum">
              <a:rPr lang="en-US" sz="800" smtClean="0">
                <a:solidFill>
                  <a:schemeClr val="bg1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15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564304" y="954424"/>
            <a:ext cx="4130434" cy="37334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 dirty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73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42" y="10160"/>
            <a:ext cx="5490458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0211" y="3248025"/>
            <a:ext cx="9154212" cy="1087438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4229" y="1822575"/>
            <a:ext cx="3133250" cy="9980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58834" y="1252767"/>
            <a:ext cx="3133251" cy="6389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rgbClr val="FFFFFF"/>
                </a:solidFill>
              </a:defRPr>
            </a:lvl1pPr>
            <a:lvl2pPr marL="457200" indent="0">
              <a:buNone/>
              <a:defRPr sz="3300">
                <a:solidFill>
                  <a:srgbClr val="FFFFFF"/>
                </a:solidFill>
              </a:defRPr>
            </a:lvl2pPr>
            <a:lvl3pPr marL="914400" indent="0">
              <a:buNone/>
              <a:defRPr sz="3300">
                <a:solidFill>
                  <a:srgbClr val="FFFFFF"/>
                </a:solidFill>
              </a:defRPr>
            </a:lvl3pPr>
            <a:lvl4pPr marL="1371600" indent="0">
              <a:buNone/>
              <a:defRPr sz="3300">
                <a:solidFill>
                  <a:srgbClr val="FFFFFF"/>
                </a:solidFill>
              </a:defRPr>
            </a:lvl4pPr>
            <a:lvl5pPr marL="1828800" indent="0">
              <a:buNone/>
              <a:defRPr sz="33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0208" y="2820670"/>
            <a:ext cx="2615607" cy="3155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Month XX, 2018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390208" y="4724083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©2019 Nuclear Energy Institute</a:t>
            </a:r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2" y="3453371"/>
            <a:ext cx="1449159" cy="6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2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 Left, Bullets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810606" y="271708"/>
            <a:ext cx="3299514" cy="5866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810605" y="1025524"/>
            <a:ext cx="3884133" cy="3662363"/>
          </a:xfrm>
          <a:prstGeom prst="rect">
            <a:avLst/>
          </a:prstGeom>
        </p:spPr>
        <p:txBody>
          <a:bodyPr vert="horz"/>
          <a:lstStyle>
            <a:lvl1pPr marL="230188" indent="-230188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862808" y="4792759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©2018 Nuclear Energy Institute       </a:t>
            </a:r>
            <a:fld id="{D519FB55-72DC-5348-8F65-89A86754C178}" type="slidenum">
              <a:rPr lang="en-US" sz="800" smtClean="0">
                <a:solidFill>
                  <a:schemeClr val="bg1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13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584700" cy="5143500"/>
          </a:xfrm>
          <a:prstGeom prst="rect">
            <a:avLst/>
          </a:prstGeom>
        </p:spPr>
        <p:txBody>
          <a:bodyPr vert="horz"/>
          <a:lstStyle>
            <a:lvl1pPr marL="233363" indent="0">
              <a:buNone/>
              <a:defRPr>
                <a:solidFill>
                  <a:srgbClr val="FFFFFF"/>
                </a:solidFill>
              </a:defRPr>
            </a:lvl1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 dirty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808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 Left, Tex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810606" y="271708"/>
            <a:ext cx="3299514" cy="5866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810607" y="1025525"/>
            <a:ext cx="3884132" cy="3662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862808" y="4792759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©2018 Nuclear Energy Institute       </a:t>
            </a:r>
            <a:fld id="{D519FB55-72DC-5348-8F65-89A86754C178}" type="slidenum">
              <a:rPr lang="en-US" sz="800" smtClean="0">
                <a:solidFill>
                  <a:schemeClr val="bg1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13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584700" cy="5143500"/>
          </a:xfrm>
          <a:prstGeom prst="rect">
            <a:avLst/>
          </a:prstGeom>
        </p:spPr>
        <p:txBody>
          <a:bodyPr vert="horz"/>
          <a:lstStyle>
            <a:lvl1pPr marL="233363" indent="0">
              <a:buNone/>
              <a:defRPr>
                <a:solidFill>
                  <a:srgbClr val="FFFFFF"/>
                </a:solidFill>
              </a:defRPr>
            </a:lvl1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 dirty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28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664" y="271708"/>
            <a:ext cx="7751456" cy="5866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69419" y="1185381"/>
            <a:ext cx="2738438" cy="481012"/>
          </a:xfrm>
          <a:prstGeom prst="rect">
            <a:avLst/>
          </a:prstGeom>
          <a:solidFill>
            <a:srgbClr val="1F6E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69419" y="1931554"/>
            <a:ext cx="2738438" cy="481013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69419" y="2677728"/>
            <a:ext cx="2738438" cy="481012"/>
          </a:xfrm>
          <a:prstGeom prst="rect">
            <a:avLst/>
          </a:prstGeom>
          <a:solidFill>
            <a:srgbClr val="3DC2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69419" y="3423901"/>
            <a:ext cx="2738438" cy="481013"/>
          </a:xfrm>
          <a:prstGeom prst="rect">
            <a:avLst/>
          </a:prstGeom>
          <a:solidFill>
            <a:srgbClr val="3DBC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69419" y="4170074"/>
            <a:ext cx="2738438" cy="479425"/>
          </a:xfrm>
          <a:prstGeom prst="rect">
            <a:avLst/>
          </a:prstGeom>
          <a:solidFill>
            <a:srgbClr val="7EC5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63912" y="1185381"/>
            <a:ext cx="5330825" cy="481012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721832" y="1281545"/>
            <a:ext cx="2216631" cy="285365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721832" y="2029306"/>
            <a:ext cx="2216631" cy="285365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21832" y="2777067"/>
            <a:ext cx="2216631" cy="285365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21832" y="3524828"/>
            <a:ext cx="2216631" cy="285365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721832" y="4272588"/>
            <a:ext cx="2216631" cy="285365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363912" y="1927705"/>
            <a:ext cx="5330825" cy="481012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3363912" y="2677293"/>
            <a:ext cx="5330825" cy="481012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3363913" y="3423902"/>
            <a:ext cx="5330825" cy="481012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3363913" y="4167188"/>
            <a:ext cx="5330825" cy="481012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extBox 26"/>
          <p:cNvSpPr txBox="1">
            <a:spLocks noChangeArrowheads="1"/>
          </p:cNvSpPr>
          <p:nvPr userDrawn="1"/>
        </p:nvSpPr>
        <p:spPr bwMode="auto">
          <a:xfrm>
            <a:off x="6862808" y="4792759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©2018 Nuclear Energy Institute       </a:t>
            </a:r>
            <a:fld id="{D519FB55-72DC-5348-8F65-89A86754C178}" type="slidenum">
              <a:rPr lang="en-US" sz="800" smtClean="0">
                <a:solidFill>
                  <a:schemeClr val="bg1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30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754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130675" y="3176588"/>
            <a:ext cx="909638" cy="0"/>
          </a:xfrm>
          <a:prstGeom prst="line">
            <a:avLst/>
          </a:prstGeom>
          <a:ln>
            <a:solidFill>
              <a:srgbClr val="179C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PPT-Cl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1822450"/>
            <a:ext cx="454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399" y="2417329"/>
            <a:ext cx="7316788" cy="49744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11" name="Picture 2" descr="NEILogoOnly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4606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130675" y="3176588"/>
            <a:ext cx="909638" cy="0"/>
          </a:xfrm>
          <a:prstGeom prst="line">
            <a:avLst/>
          </a:prstGeom>
          <a:ln>
            <a:solidFill>
              <a:srgbClr val="179C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PT-Cl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1822450"/>
            <a:ext cx="454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914400" y="2416175"/>
            <a:ext cx="73167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200">
                <a:solidFill>
                  <a:srgbClr val="FFFFFF"/>
                </a:solidFill>
                <a:latin typeface="Arial" charset="0"/>
              </a:rPr>
              <a:t>Coffee Break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10" name="Picture 2" descr="NEILogoOnly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4673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130675" y="3176588"/>
            <a:ext cx="909638" cy="0"/>
          </a:xfrm>
          <a:prstGeom prst="line">
            <a:avLst/>
          </a:prstGeom>
          <a:ln>
            <a:solidFill>
              <a:srgbClr val="179C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PT-Cl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1822450"/>
            <a:ext cx="454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914400" y="2416175"/>
            <a:ext cx="73167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200">
                <a:solidFill>
                  <a:srgbClr val="FFFFFF"/>
                </a:solidFill>
                <a:latin typeface="Arial" charset="0"/>
              </a:rPr>
              <a:t>Lunch Break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10" name="Picture 2" descr="NEILogoOnly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914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pen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664" y="271708"/>
            <a:ext cx="7751456" cy="5866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6862808" y="4792759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©2019 Nuclear Energy Institute       </a:t>
            </a:r>
            <a:fld id="{D519FB55-72DC-5348-8F65-89A86754C178}" type="slidenum">
              <a:rPr lang="en-US" sz="800" smtClean="0">
                <a:solidFill>
                  <a:schemeClr val="bg1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266532" y="0"/>
            <a:ext cx="423863" cy="8382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6EB7"/>
              </a:solidFill>
            </a:endParaRPr>
          </a:p>
        </p:txBody>
      </p:sp>
      <p:pic>
        <p:nvPicPr>
          <p:cNvPr id="13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70" y="442913"/>
            <a:ext cx="711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086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43" y="273844"/>
            <a:ext cx="8411029" cy="994172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43" y="1369218"/>
            <a:ext cx="8411029" cy="326350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lnSpc>
                <a:spcPct val="95000"/>
              </a:lnSpc>
              <a:spcBef>
                <a:spcPts val="1350"/>
              </a:spcBef>
              <a:buClr>
                <a:schemeClr val="tx1"/>
              </a:buClr>
              <a:defRPr>
                <a:effectLst/>
              </a:defRPr>
            </a:lvl1pPr>
            <a:lvl2pPr marL="514350" indent="-171450">
              <a:lnSpc>
                <a:spcPct val="95000"/>
              </a:lnSpc>
              <a:spcBef>
                <a:spcPts val="15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857250" indent="-17145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lnSpc>
                <a:spcPct val="95000"/>
              </a:lnSpc>
              <a:defRPr/>
            </a:lvl1pPr>
          </a:lstStyle>
          <a:p>
            <a:fld id="{7DAC596B-4AE8-4712-B308-997991F60E70}" type="datetimeFigureOut">
              <a:rPr lang="en-US" smtClean="0"/>
              <a:pPr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lnSpc>
                <a:spcPct val="95000"/>
              </a:lnSpc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59604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lnSpc>
                <a:spcPct val="95000"/>
              </a:lnSpc>
              <a:defRPr/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6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2213416-D25B-4DE6-BFA1-1DD35B495C9D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07B6FA9-F91C-4A8C-B9AF-6568661A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087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3" name="Picture 2" descr="NEI_Logo and 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712" y="4428857"/>
            <a:ext cx="597408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5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42" y="12718"/>
            <a:ext cx="5490458" cy="513838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0211" y="3248025"/>
            <a:ext cx="9154212" cy="1087438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4229" y="1822575"/>
            <a:ext cx="3133250" cy="9980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58834" y="1252767"/>
            <a:ext cx="3133251" cy="6389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rgbClr val="FFFFFF"/>
                </a:solidFill>
              </a:defRPr>
            </a:lvl1pPr>
            <a:lvl2pPr marL="457200" indent="0">
              <a:buNone/>
              <a:defRPr sz="3300">
                <a:solidFill>
                  <a:srgbClr val="FFFFFF"/>
                </a:solidFill>
              </a:defRPr>
            </a:lvl2pPr>
            <a:lvl3pPr marL="914400" indent="0">
              <a:buNone/>
              <a:defRPr sz="3300">
                <a:solidFill>
                  <a:srgbClr val="FFFFFF"/>
                </a:solidFill>
              </a:defRPr>
            </a:lvl3pPr>
            <a:lvl4pPr marL="1371600" indent="0">
              <a:buNone/>
              <a:defRPr sz="3300">
                <a:solidFill>
                  <a:srgbClr val="FFFFFF"/>
                </a:solidFill>
              </a:defRPr>
            </a:lvl4pPr>
            <a:lvl5pPr marL="1828800" indent="0">
              <a:buNone/>
              <a:defRPr sz="33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0208" y="2820670"/>
            <a:ext cx="2615607" cy="3155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Month XX, 2018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390208" y="4724083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©2018 Nuclear Energy Institute</a:t>
            </a:r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2" y="3453371"/>
            <a:ext cx="1449159" cy="6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095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#1">
    <p:bg>
      <p:bgPr>
        <a:gradFill>
          <a:gsLst>
            <a:gs pos="0">
              <a:srgbClr val="4C4C4C">
                <a:lumMod val="98000"/>
                <a:lumOff val="2000"/>
              </a:srgbClr>
            </a:gs>
            <a:gs pos="50000">
              <a:srgbClr val="262626">
                <a:lumMod val="97000"/>
                <a:lumOff val="3000"/>
              </a:srgbClr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866" y="4601547"/>
            <a:ext cx="1645920" cy="225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57250"/>
            <a:ext cx="6858000" cy="1775222"/>
          </a:xfrm>
        </p:spPr>
        <p:txBody>
          <a:bodyPr anchor="b">
            <a:normAutofit/>
          </a:bodyPr>
          <a:lstStyle>
            <a:lvl1pPr algn="l"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01528"/>
            <a:ext cx="6858000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4826700"/>
            <a:ext cx="1851660" cy="1371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Month, Day, Year</a:t>
            </a:r>
          </a:p>
        </p:txBody>
      </p:sp>
    </p:spTree>
    <p:extLst>
      <p:ext uri="{BB962C8B-B14F-4D97-AF65-F5344CB8AC3E}">
        <p14:creationId xmlns:p14="http://schemas.microsoft.com/office/powerpoint/2010/main" val="165311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#2">
    <p:bg>
      <p:bgPr>
        <a:gradFill>
          <a:gsLst>
            <a:gs pos="0">
              <a:srgbClr val="4C4C4C">
                <a:lumMod val="98000"/>
                <a:lumOff val="2000"/>
              </a:srgbClr>
            </a:gs>
            <a:gs pos="50000">
              <a:srgbClr val="262626">
                <a:lumMod val="97000"/>
                <a:lumOff val="3000"/>
              </a:srgbClr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2"/>
            <a:ext cx="9131024" cy="5139929"/>
          </a:xfrm>
          <a:prstGeom prst="rect">
            <a:avLst/>
          </a:prstGeom>
          <a:solidFill>
            <a:srgbClr val="33333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the icon to add an image 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866" y="349642"/>
            <a:ext cx="1645920" cy="225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57250"/>
            <a:ext cx="6858000" cy="1775222"/>
          </a:xfrm>
        </p:spPr>
        <p:txBody>
          <a:bodyPr anchor="b">
            <a:normAutofit/>
          </a:bodyPr>
          <a:lstStyle>
            <a:lvl1pPr algn="l"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01528"/>
            <a:ext cx="6858000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4826700"/>
            <a:ext cx="1851660" cy="1371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Month, Day, Year</a:t>
            </a:r>
          </a:p>
        </p:txBody>
      </p:sp>
    </p:spTree>
    <p:extLst>
      <p:ext uri="{BB962C8B-B14F-4D97-AF65-F5344CB8AC3E}">
        <p14:creationId xmlns:p14="http://schemas.microsoft.com/office/powerpoint/2010/main" val="3369687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57250"/>
            <a:ext cx="6858000" cy="1775222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01528"/>
            <a:ext cx="6858000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609" y="349642"/>
            <a:ext cx="1645920" cy="225154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4826700"/>
            <a:ext cx="1851660" cy="1371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Month, Day, Year</a:t>
            </a:r>
          </a:p>
        </p:txBody>
      </p:sp>
    </p:spTree>
    <p:extLst>
      <p:ext uri="{BB962C8B-B14F-4D97-AF65-F5344CB8AC3E}">
        <p14:creationId xmlns:p14="http://schemas.microsoft.com/office/powerpoint/2010/main" val="3304938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bIns="0"/>
          <a:lstStyle>
            <a:lvl1pPr>
              <a:lnSpc>
                <a:spcPct val="100000"/>
              </a:lnSpc>
              <a:defRPr sz="1800"/>
            </a:lvl1pPr>
            <a:lvl2pPr marL="342900">
              <a:lnSpc>
                <a:spcPct val="100000"/>
              </a:lnSpc>
              <a:spcBef>
                <a:spcPts val="300"/>
              </a:spcBef>
              <a:defRPr sz="1650"/>
            </a:lvl2pPr>
            <a:lvl3pPr marL="466344">
              <a:lnSpc>
                <a:spcPct val="100000"/>
              </a:lnSpc>
              <a:spcBef>
                <a:spcPts val="300"/>
              </a:spcBef>
              <a:defRPr sz="1500"/>
            </a:lvl3pPr>
            <a:lvl4pPr marL="651510" indent="-137160">
              <a:lnSpc>
                <a:spcPct val="100000"/>
              </a:lnSpc>
              <a:spcBef>
                <a:spcPts val="300"/>
              </a:spcBef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2555081" y="4822709"/>
            <a:ext cx="4046220" cy="137160"/>
          </a:xfrm>
        </p:spPr>
        <p:txBody>
          <a:bodyPr/>
          <a:lstStyle>
            <a:lvl1pPr marL="0" algn="l" defTabSz="685766" rtl="0" eaLnBrk="1" latinLnBrk="0" hangingPunct="1">
              <a:defRPr/>
            </a:lvl1pPr>
          </a:lstStyle>
          <a:p>
            <a:r>
              <a:rPr lang="en-US" dirty="0"/>
              <a:t>Decommissioning Market Overview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5117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866394"/>
            <a:ext cx="4057650" cy="3787249"/>
          </a:xfrm>
        </p:spPr>
        <p:txBody>
          <a:bodyPr tIns="0" bIns="0"/>
          <a:lstStyle>
            <a:lvl1pPr>
              <a:defRPr sz="1800"/>
            </a:lvl1pPr>
            <a:lvl2pPr marL="342900" indent="-137160">
              <a:spcBef>
                <a:spcPts val="300"/>
              </a:spcBef>
              <a:defRPr sz="1650"/>
            </a:lvl2pPr>
            <a:lvl3pPr marL="466344" indent="-137160">
              <a:defRPr sz="1500"/>
            </a:lvl3pPr>
            <a:lvl4pPr marL="651450" indent="-137160">
              <a:defRPr sz="1500"/>
            </a:lvl4pPr>
            <a:lvl5pPr marL="788594" indent="-1371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866394"/>
            <a:ext cx="4056459" cy="3787249"/>
          </a:xfrm>
        </p:spPr>
        <p:txBody>
          <a:bodyPr tIns="0" bIns="0"/>
          <a:lstStyle>
            <a:lvl2pPr>
              <a:spcBef>
                <a:spcPts val="3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algn="l" defTabSz="685766" rtl="0" eaLnBrk="1" latinLnBrk="0" hangingPunct="1">
              <a:defRPr/>
            </a:lvl1pPr>
          </a:lstStyle>
          <a:p>
            <a:r>
              <a:rPr lang="en-US" dirty="0"/>
              <a:t>Decommissioning Market Overview</a:t>
            </a:r>
          </a:p>
        </p:txBody>
      </p:sp>
    </p:spTree>
    <p:extLst>
      <p:ext uri="{BB962C8B-B14F-4D97-AF65-F5344CB8AC3E}">
        <p14:creationId xmlns:p14="http://schemas.microsoft.com/office/powerpoint/2010/main" val="9058663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76" y="864108"/>
            <a:ext cx="406527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876" y="1475184"/>
            <a:ext cx="4065270" cy="31294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4641" y="864108"/>
            <a:ext cx="4056459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4641" y="1475184"/>
            <a:ext cx="4056459" cy="3129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6876" y="-3442"/>
            <a:ext cx="8452724" cy="8606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algn="l" defTabSz="685766" rtl="0" eaLnBrk="1" latinLnBrk="0" hangingPunct="1">
              <a:defRPr/>
            </a:lvl1pPr>
          </a:lstStyle>
          <a:p>
            <a:r>
              <a:rPr lang="en-US" dirty="0"/>
              <a:t>Decommissioning Market Overview</a:t>
            </a:r>
          </a:p>
        </p:txBody>
      </p:sp>
    </p:spTree>
    <p:extLst>
      <p:ext uri="{BB962C8B-B14F-4D97-AF65-F5344CB8AC3E}">
        <p14:creationId xmlns:p14="http://schemas.microsoft.com/office/powerpoint/2010/main" val="38803641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76" y="0"/>
            <a:ext cx="8452724" cy="8606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468B-C2BA-8B42-ABD6-5970617635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685766" rtl="0" eaLnBrk="1" latinLnBrk="0" hangingPunct="1">
              <a:defRPr/>
            </a:lvl1pPr>
          </a:lstStyle>
          <a:p>
            <a:r>
              <a:rPr lang="en-US" dirty="0"/>
              <a:t>Decommissioning Market Overview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46876" y="860692"/>
            <a:ext cx="1857375" cy="3813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/>
          </p:nvPr>
        </p:nvSpPr>
        <p:spPr>
          <a:xfrm>
            <a:off x="2541270" y="860692"/>
            <a:ext cx="1857375" cy="3813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4"/>
          </p:nvPr>
        </p:nvSpPr>
        <p:spPr>
          <a:xfrm>
            <a:off x="4747260" y="860692"/>
            <a:ext cx="1857375" cy="3813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5"/>
          </p:nvPr>
        </p:nvSpPr>
        <p:spPr>
          <a:xfrm>
            <a:off x="6945630" y="860692"/>
            <a:ext cx="1857375" cy="3813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966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algn="l" defTabSz="685766" rtl="0" eaLnBrk="1" latinLnBrk="0" hangingPunct="1">
              <a:defRPr/>
            </a:lvl1pPr>
          </a:lstStyle>
          <a:p>
            <a:r>
              <a:rPr lang="en-US" dirty="0"/>
              <a:t>Decommissioning Market Overview</a:t>
            </a:r>
          </a:p>
        </p:txBody>
      </p:sp>
    </p:spTree>
    <p:extLst>
      <p:ext uri="{BB962C8B-B14F-4D97-AF65-F5344CB8AC3E}">
        <p14:creationId xmlns:p14="http://schemas.microsoft.com/office/powerpoint/2010/main" val="37543109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2">
    <p:bg>
      <p:bgPr>
        <a:gradFill>
          <a:gsLst>
            <a:gs pos="0">
              <a:srgbClr val="4C4C4C">
                <a:lumMod val="98000"/>
                <a:lumOff val="2000"/>
              </a:srgbClr>
            </a:gs>
            <a:gs pos="50000">
              <a:srgbClr val="262626">
                <a:lumMod val="97000"/>
                <a:lumOff val="3000"/>
              </a:srgbClr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2"/>
            <a:ext cx="9131024" cy="5139929"/>
          </a:xfrm>
          <a:prstGeom prst="rect">
            <a:avLst/>
          </a:prstGeom>
          <a:solidFill>
            <a:srgbClr val="33333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the icon to add an image  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50046" y="841772"/>
            <a:ext cx="8457010" cy="17907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50046" y="2701528"/>
            <a:ext cx="8457010" cy="1241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2425" y="4830005"/>
            <a:ext cx="488675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147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3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45285" y="857250"/>
            <a:ext cx="1854991" cy="1784366"/>
          </a:xfrm>
          <a:prstGeom prst="rect">
            <a:avLst/>
          </a:prstGeom>
        </p:spPr>
        <p:txBody>
          <a:bodyPr/>
          <a:lstStyle>
            <a:lvl1pPr>
              <a:defRPr sz="21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5284" y="2701528"/>
            <a:ext cx="1854992" cy="20896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200276" y="2"/>
            <a:ext cx="6956108" cy="5139929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the icon to add an image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2425" y="4830005"/>
            <a:ext cx="488675" cy="109728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555081" y="4822709"/>
            <a:ext cx="4046220" cy="137160"/>
          </a:xfrm>
        </p:spPr>
        <p:txBody>
          <a:bodyPr/>
          <a:lstStyle>
            <a:lvl1pPr marL="0" algn="l" defTabSz="685766" rtl="0" eaLnBrk="1" latinLnBrk="0" hangingPunct="1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Decommissioning Market Overview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6876" y="4821055"/>
            <a:ext cx="338924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755468B-C2BA-8B42-ABD6-5970617635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4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42" y="12718"/>
            <a:ext cx="5490458" cy="513838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0211" y="3248025"/>
            <a:ext cx="9154212" cy="1087438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4229" y="1822575"/>
            <a:ext cx="3133250" cy="9980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58834" y="1252767"/>
            <a:ext cx="3133251" cy="6389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rgbClr val="FFFFFF"/>
                </a:solidFill>
              </a:defRPr>
            </a:lvl1pPr>
            <a:lvl2pPr marL="457200" indent="0">
              <a:buNone/>
              <a:defRPr sz="3300">
                <a:solidFill>
                  <a:srgbClr val="FFFFFF"/>
                </a:solidFill>
              </a:defRPr>
            </a:lvl2pPr>
            <a:lvl3pPr marL="914400" indent="0">
              <a:buNone/>
              <a:defRPr sz="3300">
                <a:solidFill>
                  <a:srgbClr val="FFFFFF"/>
                </a:solidFill>
              </a:defRPr>
            </a:lvl3pPr>
            <a:lvl4pPr marL="1371600" indent="0">
              <a:buNone/>
              <a:defRPr sz="3300">
                <a:solidFill>
                  <a:srgbClr val="FFFFFF"/>
                </a:solidFill>
              </a:defRPr>
            </a:lvl4pPr>
            <a:lvl5pPr marL="1828800" indent="0">
              <a:buNone/>
              <a:defRPr sz="33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0208" y="2820670"/>
            <a:ext cx="2615607" cy="3155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Month XX, 2018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390208" y="4724083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©2018 Nuclear Energy Institute</a:t>
            </a:r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2" y="3453371"/>
            <a:ext cx="1449159" cy="6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095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4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"/>
            <a:ext cx="4572000" cy="5143499"/>
          </a:xfrm>
          <a:prstGeom prst="rect">
            <a:avLst/>
          </a:prstGeom>
          <a:solidFill>
            <a:srgbClr val="33333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the icon to add an image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14901" y="869204"/>
            <a:ext cx="3892154" cy="1790700"/>
          </a:xfrm>
          <a:prstGeom prst="rect">
            <a:avLst/>
          </a:prstGeom>
        </p:spPr>
        <p:txBody>
          <a:bodyPr/>
          <a:lstStyle>
            <a:lvl1pPr>
              <a:defRPr sz="21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914901" y="2728960"/>
            <a:ext cx="3892154" cy="124182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2425" y="4830005"/>
            <a:ext cx="488675" cy="109728"/>
          </a:xfrm>
          <a:prstGeom prst="rect">
            <a:avLst/>
          </a:prstGeom>
        </p:spPr>
      </p:pic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555081" y="4822709"/>
            <a:ext cx="4046220" cy="137160"/>
          </a:xfrm>
        </p:spPr>
        <p:txBody>
          <a:bodyPr/>
          <a:lstStyle>
            <a:lvl1pPr marL="0" algn="l" defTabSz="685766" rtl="0" eaLnBrk="1" latinLnBrk="0" hangingPunct="1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Decommissioning Market Overview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6876" y="4821055"/>
            <a:ext cx="338924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755468B-C2BA-8B42-ABD6-5970617635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7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clusion #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234" y="2323579"/>
            <a:ext cx="3315246" cy="45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66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#3.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233" y="2320788"/>
            <a:ext cx="3312414" cy="4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62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7297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8252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ransformation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81FE546-C6F7-C04E-B9AB-D5B0A7826990}"/>
              </a:ext>
            </a:extLst>
          </p:cNvPr>
          <p:cNvSpPr txBox="1"/>
          <p:nvPr userDrawn="1"/>
        </p:nvSpPr>
        <p:spPr>
          <a:xfrm>
            <a:off x="301339" y="311970"/>
            <a:ext cx="132808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effectLst/>
                <a:latin typeface="AECOM Sans" panose="020B0504020202020204" pitchFamily="34" charset="0"/>
              </a:rPr>
              <a:t>OUR </a:t>
            </a:r>
            <a:r>
              <a:rPr lang="en-US" sz="900" dirty="0">
                <a:effectLst/>
                <a:latin typeface="AECOM Sans Light" panose="020B0404020202020204" pitchFamily="34" charset="0"/>
              </a:rPr>
              <a:t>TRANSFORMATION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08A6140-1AC0-3641-983A-AA2B22A16119}"/>
              </a:ext>
            </a:extLst>
          </p:cNvPr>
          <p:cNvCxnSpPr>
            <a:cxnSpLocks/>
          </p:cNvCxnSpPr>
          <p:nvPr userDrawn="1"/>
        </p:nvCxnSpPr>
        <p:spPr>
          <a:xfrm>
            <a:off x="301338" y="481644"/>
            <a:ext cx="235606" cy="0"/>
          </a:xfrm>
          <a:prstGeom prst="line">
            <a:avLst/>
          </a:prstGeom>
          <a:ln w="19050">
            <a:solidFill>
              <a:srgbClr val="00BC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0106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tation Services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D193FB8-C36B-A645-9F1D-5E4F522CC1DC}"/>
              </a:ext>
            </a:extLst>
          </p:cNvPr>
          <p:cNvSpPr txBox="1"/>
          <p:nvPr userDrawn="1"/>
        </p:nvSpPr>
        <p:spPr>
          <a:xfrm>
            <a:off x="301339" y="301338"/>
            <a:ext cx="133076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effectLst/>
                <a:latin typeface="AECOM Sans" panose="020B0504020202020204" pitchFamily="34" charset="0"/>
              </a:rPr>
              <a:t>SUBSTATION </a:t>
            </a:r>
            <a:r>
              <a:rPr lang="en-US" sz="900" dirty="0">
                <a:effectLst/>
                <a:latin typeface="AECOM Sans Light" panose="020B0404020202020204" pitchFamily="34" charset="0"/>
              </a:rPr>
              <a:t>SERVICES</a:t>
            </a:r>
            <a:endParaRPr lang="en-US" sz="900" dirty="0">
              <a:effectLst/>
              <a:latin typeface="AECOM Sans" panose="020B05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D9889F91-E9DC-5F4D-B6D7-2E6A9BCE07E4}"/>
              </a:ext>
            </a:extLst>
          </p:cNvPr>
          <p:cNvCxnSpPr>
            <a:cxnSpLocks/>
          </p:cNvCxnSpPr>
          <p:nvPr userDrawn="1"/>
        </p:nvCxnSpPr>
        <p:spPr>
          <a:xfrm>
            <a:off x="299780" y="471012"/>
            <a:ext cx="726263" cy="0"/>
          </a:xfrm>
          <a:prstGeom prst="line">
            <a:avLst/>
          </a:prstGeom>
          <a:ln w="19050">
            <a:solidFill>
              <a:srgbClr val="00BC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4025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421BD2A-550F-CF45-ADB5-D90C9AE208E3}"/>
              </a:ext>
            </a:extLst>
          </p:cNvPr>
          <p:cNvSpPr/>
          <p:nvPr userDrawn="1"/>
        </p:nvSpPr>
        <p:spPr>
          <a:xfrm>
            <a:off x="0" y="0"/>
            <a:ext cx="2882590" cy="5143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E06CEAA-85FB-8C4D-9A69-5B3213F6A02A}"/>
              </a:ext>
            </a:extLst>
          </p:cNvPr>
          <p:cNvSpPr txBox="1"/>
          <p:nvPr userDrawn="1"/>
        </p:nvSpPr>
        <p:spPr>
          <a:xfrm>
            <a:off x="306211" y="301304"/>
            <a:ext cx="1505862" cy="1697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b="1" dirty="0">
                <a:solidFill>
                  <a:schemeClr val="bg1"/>
                </a:solidFill>
                <a:effectLst/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SELECTED</a:t>
            </a:r>
            <a:r>
              <a:rPr lang="en-US" sz="900" dirty="0">
                <a:solidFill>
                  <a:schemeClr val="bg1"/>
                </a:solidFill>
                <a:effectLst/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 EXPERIENCE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D6B442B8-C211-BB42-8E7F-CEA2B82F4873}"/>
              </a:ext>
            </a:extLst>
          </p:cNvPr>
          <p:cNvCxnSpPr>
            <a:cxnSpLocks/>
          </p:cNvCxnSpPr>
          <p:nvPr userDrawn="1"/>
        </p:nvCxnSpPr>
        <p:spPr>
          <a:xfrm>
            <a:off x="299780" y="471012"/>
            <a:ext cx="570016" cy="0"/>
          </a:xfrm>
          <a:prstGeom prst="line">
            <a:avLst/>
          </a:prstGeom>
          <a:ln w="19050">
            <a:solidFill>
              <a:srgbClr val="00BC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659A7DD4-CA0C-8F47-AF28-05A93A4457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7952" y="1222841"/>
            <a:ext cx="1703907" cy="3160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900" b="1" smtClean="0">
                <a:solidFill>
                  <a:schemeClr val="bg1"/>
                </a:solidFill>
                <a:effectLst/>
                <a:latin typeface="AECOM Sans XBold" panose="020B0804020202020204" pitchFamily="34" charset="77"/>
                <a:ea typeface="AECOM Sans" panose="020B0504020202020204" pitchFamily="34" charset="0"/>
                <a:cs typeface="AECOM Sans XBold" panose="020B0804020202020204" pitchFamily="34" charset="77"/>
              </a:defRPr>
            </a:lvl1pPr>
          </a:lstStyle>
          <a:p>
            <a:pPr lvl="0"/>
            <a:r>
              <a:rPr lang="en-US" dirty="0"/>
              <a:t>AMEREN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="" xmlns:a16="http://schemas.microsoft.com/office/drawing/2014/main" id="{B569B844-71C7-F64D-BA02-4B5ADC731B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4000" y="1607558"/>
            <a:ext cx="1257858" cy="15433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00" b="0" i="0" smtClean="0">
                <a:solidFill>
                  <a:schemeClr val="bg1"/>
                </a:solidFill>
                <a:effectLst/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defRPr>
            </a:lvl1pPr>
          </a:lstStyle>
          <a:p>
            <a:pPr lvl="0"/>
            <a:r>
              <a:rPr lang="en-US" dirty="0"/>
              <a:t>Illinois Rivers 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FC016AFC-D171-6A48-9318-F12F222C6C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82901" y="0"/>
            <a:ext cx="4006850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E8DE392E-73CD-DD4A-929F-C2E2353C5E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04150" y="1"/>
            <a:ext cx="2239850" cy="2620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643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838355B-5E65-4F32-AAF2-DF21F68F8519}"/>
              </a:ext>
            </a:extLst>
          </p:cNvPr>
          <p:cNvSpPr/>
          <p:nvPr userDrawn="1"/>
        </p:nvSpPr>
        <p:spPr>
          <a:xfrm>
            <a:off x="0" y="2213317"/>
            <a:ext cx="9144000" cy="2930183"/>
          </a:xfrm>
          <a:prstGeom prst="rect">
            <a:avLst/>
          </a:prstGeom>
          <a:solidFill>
            <a:srgbClr val="006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22514" y="2421680"/>
            <a:ext cx="8040916" cy="1352034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presentation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22514" y="3393548"/>
            <a:ext cx="8040916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Edit subtitle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276225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www.energysolutions.com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10375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3522AA-FC92-4C71-B3E8-E8495488A0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DE63E0B-7F64-4FB4-BD44-31FFA3357A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799" y="351460"/>
            <a:ext cx="5232402" cy="15566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4AFBB818-CC60-407F-9C68-D7CE3F10198C}"/>
              </a:ext>
            </a:extLst>
          </p:cNvPr>
          <p:cNvSpPr/>
          <p:nvPr userDrawn="1"/>
        </p:nvSpPr>
        <p:spPr>
          <a:xfrm flipV="1">
            <a:off x="0" y="2023014"/>
            <a:ext cx="9144000" cy="1001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418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BE1B5DE-2D58-4DBC-B95F-7C5DBACAF1A0}"/>
              </a:ext>
            </a:extLst>
          </p:cNvPr>
          <p:cNvSpPr/>
          <p:nvPr userDrawn="1"/>
        </p:nvSpPr>
        <p:spPr>
          <a:xfrm rot="16200000">
            <a:off x="4331971" y="331471"/>
            <a:ext cx="480060" cy="9143998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507937E-1502-43EF-A366-63692DABFA42}"/>
              </a:ext>
            </a:extLst>
          </p:cNvPr>
          <p:cNvSpPr/>
          <p:nvPr userDrawn="1"/>
        </p:nvSpPr>
        <p:spPr>
          <a:xfrm>
            <a:off x="0" y="-11069"/>
            <a:ext cx="9144000" cy="1051560"/>
          </a:xfrm>
          <a:prstGeom prst="rect">
            <a:avLst/>
          </a:prstGeom>
          <a:solidFill>
            <a:srgbClr val="006EA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780" y="510540"/>
            <a:ext cx="8396354" cy="508864"/>
          </a:xfrm>
          <a:prstGeom prst="rect">
            <a:avLst/>
          </a:prstGeom>
          <a:noFill/>
          <a:ln w="9525">
            <a:noFill/>
          </a:ln>
        </p:spPr>
        <p:txBody>
          <a:bodyPr>
            <a:normAutofit/>
          </a:bodyPr>
          <a:lstStyle>
            <a:lvl1pPr>
              <a:defRPr sz="25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enter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186" y="1198844"/>
            <a:ext cx="4883458" cy="2716013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lang="en-US" dirty="0"/>
            </a:lvl1pPr>
            <a:lvl2pPr>
              <a:lnSpc>
                <a:spcPct val="100000"/>
              </a:lnSpc>
              <a:spcBef>
                <a:spcPts val="600"/>
              </a:spcBef>
              <a:defRPr lang="en-US" dirty="0"/>
            </a:lvl2pPr>
            <a:lvl3pPr>
              <a:lnSpc>
                <a:spcPct val="100000"/>
              </a:lnSpc>
              <a:spcBef>
                <a:spcPts val="600"/>
              </a:spcBef>
              <a:defRPr lang="en-US" dirty="0"/>
            </a:lvl3pPr>
            <a:lvl4pPr>
              <a:lnSpc>
                <a:spcPct val="100000"/>
              </a:lnSpc>
              <a:spcBef>
                <a:spcPts val="600"/>
              </a:spcBef>
              <a:defRPr lang="en-US" dirty="0"/>
            </a:lvl4pPr>
            <a:lvl5pPr>
              <a:lnSpc>
                <a:spcPct val="100000"/>
              </a:lnSpc>
              <a:spcBef>
                <a:spcPts val="600"/>
              </a:spcBef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L-Shape 7">
            <a:extLst>
              <a:ext uri="{FF2B5EF4-FFF2-40B4-BE49-F238E27FC236}">
                <a16:creationId xmlns="" xmlns:a16="http://schemas.microsoft.com/office/drawing/2014/main" id="{B8DB05FF-06F5-4BB3-A002-6EB8A7211E0E}"/>
              </a:ext>
            </a:extLst>
          </p:cNvPr>
          <p:cNvSpPr/>
          <p:nvPr userDrawn="1"/>
        </p:nvSpPr>
        <p:spPr>
          <a:xfrm rot="5400000">
            <a:off x="0" y="-11069"/>
            <a:ext cx="1051560" cy="1051560"/>
          </a:xfrm>
          <a:prstGeom prst="corner">
            <a:avLst/>
          </a:prstGeom>
          <a:solidFill>
            <a:srgbClr val="006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="" xmlns:a16="http://schemas.microsoft.com/office/drawing/2014/main" id="{2B69C9AE-4A52-4D96-B32F-1B763E0E4988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208356" y="1019404"/>
            <a:ext cx="3715944" cy="346115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L-Shape 29">
            <a:extLst>
              <a:ext uri="{FF2B5EF4-FFF2-40B4-BE49-F238E27FC236}">
                <a16:creationId xmlns="" xmlns:a16="http://schemas.microsoft.com/office/drawing/2014/main" id="{8143A9B0-8CCC-4FEE-B582-632B9E4907F5}"/>
              </a:ext>
            </a:extLst>
          </p:cNvPr>
          <p:cNvSpPr/>
          <p:nvPr userDrawn="1"/>
        </p:nvSpPr>
        <p:spPr>
          <a:xfrm rot="16200000">
            <a:off x="8681263" y="4661764"/>
            <a:ext cx="481736" cy="481736"/>
          </a:xfrm>
          <a:prstGeom prst="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D9B1D18-8789-4330-BA45-0F0FCD0B11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6556" y="469514"/>
            <a:ext cx="1338097" cy="398084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9353F69A-03B3-4ED2-815B-482913814AB5}"/>
              </a:ext>
            </a:extLst>
          </p:cNvPr>
          <p:cNvSpPr txBox="1">
            <a:spLocks/>
          </p:cNvSpPr>
          <p:nvPr/>
        </p:nvSpPr>
        <p:spPr>
          <a:xfrm>
            <a:off x="6668291" y="466027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www.energysolutions.com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E38057A7-41EE-41C2-8412-30942192F362}"/>
              </a:ext>
            </a:extLst>
          </p:cNvPr>
          <p:cNvSpPr txBox="1">
            <a:spLocks/>
          </p:cNvSpPr>
          <p:nvPr/>
        </p:nvSpPr>
        <p:spPr>
          <a:xfrm>
            <a:off x="5639591" y="203826"/>
            <a:ext cx="3086100" cy="188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i="1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6EA0"/>
                </a:solidFill>
              </a:rPr>
              <a:t>Stewards of the environment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C58B461-20CC-404A-8AEE-2984DE3C5947}"/>
              </a:ext>
            </a:extLst>
          </p:cNvPr>
          <p:cNvSpPr txBox="1">
            <a:spLocks/>
          </p:cNvSpPr>
          <p:nvPr/>
        </p:nvSpPr>
        <p:spPr>
          <a:xfrm>
            <a:off x="418309" y="466027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22AA-FC92-4C71-B3E8-E8495488A0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325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42" y="12718"/>
            <a:ext cx="5490458" cy="513838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0211" y="3248025"/>
            <a:ext cx="9154212" cy="1087438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4229" y="1822575"/>
            <a:ext cx="3133250" cy="9980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58834" y="1252767"/>
            <a:ext cx="3133251" cy="6389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rgbClr val="FFFFFF"/>
                </a:solidFill>
              </a:defRPr>
            </a:lvl1pPr>
            <a:lvl2pPr marL="457200" indent="0">
              <a:buNone/>
              <a:defRPr sz="3300">
                <a:solidFill>
                  <a:srgbClr val="FFFFFF"/>
                </a:solidFill>
              </a:defRPr>
            </a:lvl2pPr>
            <a:lvl3pPr marL="914400" indent="0">
              <a:buNone/>
              <a:defRPr sz="3300">
                <a:solidFill>
                  <a:srgbClr val="FFFFFF"/>
                </a:solidFill>
              </a:defRPr>
            </a:lvl3pPr>
            <a:lvl4pPr marL="1371600" indent="0">
              <a:buNone/>
              <a:defRPr sz="3300">
                <a:solidFill>
                  <a:srgbClr val="FFFFFF"/>
                </a:solidFill>
              </a:defRPr>
            </a:lvl4pPr>
            <a:lvl5pPr marL="1828800" indent="0">
              <a:buNone/>
              <a:defRPr sz="33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0208" y="2820670"/>
            <a:ext cx="2615607" cy="3155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Month XX, 2018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390208" y="4724083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©2018 Nuclear Energy Institute</a:t>
            </a:r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2" y="3453371"/>
            <a:ext cx="1449159" cy="6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095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BE1B5DE-2D58-4DBC-B95F-7C5DBACAF1A0}"/>
              </a:ext>
            </a:extLst>
          </p:cNvPr>
          <p:cNvSpPr/>
          <p:nvPr userDrawn="1"/>
        </p:nvSpPr>
        <p:spPr>
          <a:xfrm rot="16200000">
            <a:off x="4331971" y="331471"/>
            <a:ext cx="480060" cy="914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507937E-1502-43EF-A366-63692DABFA42}"/>
              </a:ext>
            </a:extLst>
          </p:cNvPr>
          <p:cNvSpPr/>
          <p:nvPr userDrawn="1"/>
        </p:nvSpPr>
        <p:spPr>
          <a:xfrm>
            <a:off x="0" y="-11069"/>
            <a:ext cx="9144000" cy="1051560"/>
          </a:xfrm>
          <a:prstGeom prst="rect">
            <a:avLst/>
          </a:prstGeom>
          <a:solidFill>
            <a:schemeClr val="accent4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780" y="510540"/>
            <a:ext cx="8396354" cy="508864"/>
          </a:xfrm>
          <a:prstGeom prst="rect">
            <a:avLst/>
          </a:prstGeom>
          <a:noFill/>
          <a:ln w="9525">
            <a:noFill/>
          </a:ln>
        </p:spPr>
        <p:txBody>
          <a:bodyPr>
            <a:normAutofit/>
          </a:bodyPr>
          <a:lstStyle>
            <a:lvl1pPr>
              <a:defRPr sz="25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enter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186" y="1198844"/>
            <a:ext cx="4883458" cy="2716013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lang="en-US" dirty="0"/>
            </a:lvl1pPr>
            <a:lvl2pPr>
              <a:lnSpc>
                <a:spcPct val="100000"/>
              </a:lnSpc>
              <a:spcBef>
                <a:spcPts val="600"/>
              </a:spcBef>
              <a:defRPr lang="en-US" dirty="0"/>
            </a:lvl2pPr>
            <a:lvl3pPr>
              <a:lnSpc>
                <a:spcPct val="100000"/>
              </a:lnSpc>
              <a:spcBef>
                <a:spcPts val="600"/>
              </a:spcBef>
              <a:defRPr lang="en-US" dirty="0"/>
            </a:lvl3pPr>
            <a:lvl4pPr>
              <a:lnSpc>
                <a:spcPct val="100000"/>
              </a:lnSpc>
              <a:spcBef>
                <a:spcPts val="600"/>
              </a:spcBef>
              <a:defRPr lang="en-US" dirty="0"/>
            </a:lvl4pPr>
            <a:lvl5pPr>
              <a:lnSpc>
                <a:spcPct val="100000"/>
              </a:lnSpc>
              <a:spcBef>
                <a:spcPts val="600"/>
              </a:spcBef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L-Shape 7">
            <a:extLst>
              <a:ext uri="{FF2B5EF4-FFF2-40B4-BE49-F238E27FC236}">
                <a16:creationId xmlns="" xmlns:a16="http://schemas.microsoft.com/office/drawing/2014/main" id="{B8DB05FF-06F5-4BB3-A002-6EB8A7211E0E}"/>
              </a:ext>
            </a:extLst>
          </p:cNvPr>
          <p:cNvSpPr/>
          <p:nvPr userDrawn="1"/>
        </p:nvSpPr>
        <p:spPr>
          <a:xfrm rot="5400000">
            <a:off x="0" y="-11069"/>
            <a:ext cx="1051560" cy="1051560"/>
          </a:xfrm>
          <a:prstGeom prst="corner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="" xmlns:a16="http://schemas.microsoft.com/office/drawing/2014/main" id="{2B69C9AE-4A52-4D96-B32F-1B763E0E4988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208356" y="1019404"/>
            <a:ext cx="3715944" cy="346115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L-Shape 29">
            <a:extLst>
              <a:ext uri="{FF2B5EF4-FFF2-40B4-BE49-F238E27FC236}">
                <a16:creationId xmlns="" xmlns:a16="http://schemas.microsoft.com/office/drawing/2014/main" id="{8143A9B0-8CCC-4FEE-B582-632B9E4907F5}"/>
              </a:ext>
            </a:extLst>
          </p:cNvPr>
          <p:cNvSpPr/>
          <p:nvPr userDrawn="1"/>
        </p:nvSpPr>
        <p:spPr>
          <a:xfrm rot="16200000">
            <a:off x="8681263" y="4661764"/>
            <a:ext cx="481736" cy="481736"/>
          </a:xfrm>
          <a:prstGeom prst="corner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D9B1D18-8789-4330-BA45-0F0FCD0B11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6556" y="469514"/>
            <a:ext cx="1338097" cy="398083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9353F69A-03B3-4ED2-815B-482913814AB5}"/>
              </a:ext>
            </a:extLst>
          </p:cNvPr>
          <p:cNvSpPr txBox="1">
            <a:spLocks/>
          </p:cNvSpPr>
          <p:nvPr/>
        </p:nvSpPr>
        <p:spPr>
          <a:xfrm>
            <a:off x="6668291" y="466027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www.energysolutions.com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E38057A7-41EE-41C2-8412-30942192F362}"/>
              </a:ext>
            </a:extLst>
          </p:cNvPr>
          <p:cNvSpPr txBox="1">
            <a:spLocks/>
          </p:cNvSpPr>
          <p:nvPr/>
        </p:nvSpPr>
        <p:spPr>
          <a:xfrm>
            <a:off x="5639591" y="203826"/>
            <a:ext cx="3086100" cy="188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i="1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Stewards of the environment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C58B461-20CC-404A-8AEE-2984DE3C5947}"/>
              </a:ext>
            </a:extLst>
          </p:cNvPr>
          <p:cNvSpPr txBox="1">
            <a:spLocks/>
          </p:cNvSpPr>
          <p:nvPr/>
        </p:nvSpPr>
        <p:spPr>
          <a:xfrm>
            <a:off x="418309" y="466027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22AA-FC92-4C71-B3E8-E8495488A06B}" type="slidenum">
              <a:rPr lang="en-US" smtClean="0">
                <a:solidFill>
                  <a:schemeClr val="bg1">
                    <a:lumMod val="1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69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7291163-99E1-404C-AB1F-DFB48235BB2E}"/>
              </a:ext>
            </a:extLst>
          </p:cNvPr>
          <p:cNvSpPr/>
          <p:nvPr userDrawn="1"/>
        </p:nvSpPr>
        <p:spPr>
          <a:xfrm flipH="1">
            <a:off x="4524374" y="0"/>
            <a:ext cx="145211" cy="51435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D1D59D6-ECA3-4226-9961-2D478C115948}"/>
              </a:ext>
            </a:extLst>
          </p:cNvPr>
          <p:cNvSpPr/>
          <p:nvPr userDrawn="1"/>
        </p:nvSpPr>
        <p:spPr>
          <a:xfrm>
            <a:off x="-16329" y="0"/>
            <a:ext cx="4490745" cy="5143500"/>
          </a:xfrm>
          <a:prstGeom prst="rect">
            <a:avLst/>
          </a:prstGeom>
          <a:solidFill>
            <a:srgbClr val="006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838700" y="744140"/>
            <a:ext cx="3987799" cy="3655219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1600" dirty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3876" y="1982794"/>
            <a:ext cx="3777059" cy="1352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paragraph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D8E4A26-5BA6-4740-9725-B40F71FFE8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280" y="4002874"/>
            <a:ext cx="1670645" cy="497017"/>
          </a:xfrm>
          <a:prstGeom prst="rect">
            <a:avLst/>
          </a:prstGeom>
        </p:spPr>
      </p:pic>
      <p:sp>
        <p:nvSpPr>
          <p:cNvPr id="16" name="L-Shape 15">
            <a:extLst>
              <a:ext uri="{FF2B5EF4-FFF2-40B4-BE49-F238E27FC236}">
                <a16:creationId xmlns="" xmlns:a16="http://schemas.microsoft.com/office/drawing/2014/main" id="{BA6817F2-F216-431C-9603-01B2F31EA532}"/>
              </a:ext>
            </a:extLst>
          </p:cNvPr>
          <p:cNvSpPr/>
          <p:nvPr userDrawn="1"/>
        </p:nvSpPr>
        <p:spPr>
          <a:xfrm rot="5400000">
            <a:off x="317501" y="358573"/>
            <a:ext cx="481736" cy="481736"/>
          </a:xfrm>
          <a:prstGeom prst="corner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37F45927-BF46-49D5-9D60-669F5C4A2378}"/>
              </a:ext>
            </a:extLst>
          </p:cNvPr>
          <p:cNvSpPr txBox="1">
            <a:spLocks/>
          </p:cNvSpPr>
          <p:nvPr userDrawn="1"/>
        </p:nvSpPr>
        <p:spPr>
          <a:xfrm>
            <a:off x="317501" y="4499892"/>
            <a:ext cx="2136179" cy="267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000" i="1" spc="0" dirty="0">
                <a:solidFill>
                  <a:srgbClr val="FFFFFF">
                    <a:alpha val="50000"/>
                  </a:srgbClr>
                </a:solidFill>
                <a:latin typeface="+mj-lt"/>
              </a:rPr>
              <a:t>Stewards of the environment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="" xmlns:a16="http://schemas.microsoft.com/office/drawing/2014/main" id="{F2412998-2838-416E-9D43-B9945B38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628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www.energysolutions.com</a:t>
            </a:r>
            <a:endParaRPr lang="en-US" dirty="0"/>
          </a:p>
        </p:txBody>
      </p:sp>
      <p:sp>
        <p:nvSpPr>
          <p:cNvPr id="18" name="Slide Number Placeholder 6">
            <a:extLst>
              <a:ext uri="{FF2B5EF4-FFF2-40B4-BE49-F238E27FC236}">
                <a16:creationId xmlns="" xmlns:a16="http://schemas.microsoft.com/office/drawing/2014/main" id="{EB49B0E1-A340-44EA-93DD-0A46CB03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037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83522AA-FC92-4C71-B3E8-E8495488A06B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9E1297CF-8B0D-4C88-8F8D-39AE055A5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82" y="591710"/>
            <a:ext cx="3777060" cy="49701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2406689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7291163-99E1-404C-AB1F-DFB48235BB2E}"/>
              </a:ext>
            </a:extLst>
          </p:cNvPr>
          <p:cNvSpPr/>
          <p:nvPr userDrawn="1"/>
        </p:nvSpPr>
        <p:spPr>
          <a:xfrm flipH="1">
            <a:off x="4520358" y="0"/>
            <a:ext cx="153244" cy="5143500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D1D59D6-ECA3-4226-9961-2D478C115948}"/>
              </a:ext>
            </a:extLst>
          </p:cNvPr>
          <p:cNvSpPr/>
          <p:nvPr userDrawn="1"/>
        </p:nvSpPr>
        <p:spPr>
          <a:xfrm>
            <a:off x="-16329" y="0"/>
            <a:ext cx="448672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369" y="599974"/>
            <a:ext cx="3777060" cy="49701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838700" y="744140"/>
            <a:ext cx="3987799" cy="3655219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1600" dirty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3876" y="1982794"/>
            <a:ext cx="3777059" cy="1352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paragraph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628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www.energysolutions.com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037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83522AA-FC92-4C71-B3E8-E8495488A06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L-Shape 15">
            <a:extLst>
              <a:ext uri="{FF2B5EF4-FFF2-40B4-BE49-F238E27FC236}">
                <a16:creationId xmlns="" xmlns:a16="http://schemas.microsoft.com/office/drawing/2014/main" id="{BA6817F2-F216-431C-9603-01B2F31EA532}"/>
              </a:ext>
            </a:extLst>
          </p:cNvPr>
          <p:cNvSpPr/>
          <p:nvPr userDrawn="1"/>
        </p:nvSpPr>
        <p:spPr>
          <a:xfrm rot="5400000">
            <a:off x="317501" y="358573"/>
            <a:ext cx="481736" cy="481736"/>
          </a:xfrm>
          <a:prstGeom prst="corner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110740E-09CE-4536-80FC-13E2B476FC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280" y="4002874"/>
            <a:ext cx="1670645" cy="497017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5D362141-8595-4EE0-A978-CCE047263A85}"/>
              </a:ext>
            </a:extLst>
          </p:cNvPr>
          <p:cNvSpPr txBox="1">
            <a:spLocks/>
          </p:cNvSpPr>
          <p:nvPr userDrawn="1"/>
        </p:nvSpPr>
        <p:spPr>
          <a:xfrm>
            <a:off x="317501" y="4499891"/>
            <a:ext cx="3456335" cy="444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000" i="1" spc="0" dirty="0">
                <a:solidFill>
                  <a:srgbClr val="FFFFFF">
                    <a:alpha val="50000"/>
                  </a:srgbClr>
                </a:solidFill>
                <a:latin typeface="+mj-lt"/>
              </a:rPr>
              <a:t>Stewards of 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9704342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7291163-99E1-404C-AB1F-DFB48235BB2E}"/>
              </a:ext>
            </a:extLst>
          </p:cNvPr>
          <p:cNvSpPr/>
          <p:nvPr userDrawn="1"/>
        </p:nvSpPr>
        <p:spPr>
          <a:xfrm flipH="1">
            <a:off x="4520358" y="0"/>
            <a:ext cx="153244" cy="5143500"/>
          </a:xfrm>
          <a:prstGeom prst="rect">
            <a:avLst/>
          </a:prstGeom>
          <a:solidFill>
            <a:schemeClr val="accent6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D1D59D6-ECA3-4226-9961-2D478C115948}"/>
              </a:ext>
            </a:extLst>
          </p:cNvPr>
          <p:cNvSpPr/>
          <p:nvPr userDrawn="1"/>
        </p:nvSpPr>
        <p:spPr>
          <a:xfrm>
            <a:off x="-16329" y="0"/>
            <a:ext cx="4486729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369" y="599974"/>
            <a:ext cx="3777060" cy="49701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838700" y="744140"/>
            <a:ext cx="3987799" cy="3655219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1600" dirty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3876" y="1982794"/>
            <a:ext cx="3777059" cy="1352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4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paragraph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628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www.energysolutions.com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037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83522AA-FC92-4C71-B3E8-E8495488A06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L-Shape 15">
            <a:extLst>
              <a:ext uri="{FF2B5EF4-FFF2-40B4-BE49-F238E27FC236}">
                <a16:creationId xmlns="" xmlns:a16="http://schemas.microsoft.com/office/drawing/2014/main" id="{BA6817F2-F216-431C-9603-01B2F31EA532}"/>
              </a:ext>
            </a:extLst>
          </p:cNvPr>
          <p:cNvSpPr/>
          <p:nvPr userDrawn="1"/>
        </p:nvSpPr>
        <p:spPr>
          <a:xfrm rot="5400000">
            <a:off x="317501" y="358573"/>
            <a:ext cx="481736" cy="481736"/>
          </a:xfrm>
          <a:prstGeom prst="corner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110740E-09CE-4536-80FC-13E2B476FC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280" y="4002874"/>
            <a:ext cx="1670645" cy="497017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5D362141-8595-4EE0-A978-CCE047263A85}"/>
              </a:ext>
            </a:extLst>
          </p:cNvPr>
          <p:cNvSpPr txBox="1">
            <a:spLocks/>
          </p:cNvSpPr>
          <p:nvPr userDrawn="1"/>
        </p:nvSpPr>
        <p:spPr>
          <a:xfrm>
            <a:off x="317501" y="4499891"/>
            <a:ext cx="3456335" cy="444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000" i="1" spc="0" dirty="0">
                <a:solidFill>
                  <a:srgbClr val="FFFFFF">
                    <a:alpha val="50000"/>
                  </a:srgbClr>
                </a:solidFill>
                <a:latin typeface="+mj-lt"/>
              </a:rPr>
              <a:t>Stewards of 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26051788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7291163-99E1-404C-AB1F-DFB48235BB2E}"/>
              </a:ext>
            </a:extLst>
          </p:cNvPr>
          <p:cNvSpPr/>
          <p:nvPr userDrawn="1"/>
        </p:nvSpPr>
        <p:spPr>
          <a:xfrm flipH="1">
            <a:off x="4520358" y="0"/>
            <a:ext cx="153244" cy="5143500"/>
          </a:xfrm>
          <a:prstGeom prst="rect">
            <a:avLst/>
          </a:prstGeom>
          <a:solidFill>
            <a:schemeClr val="accent4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D1D59D6-ECA3-4226-9961-2D478C115948}"/>
              </a:ext>
            </a:extLst>
          </p:cNvPr>
          <p:cNvSpPr/>
          <p:nvPr userDrawn="1"/>
        </p:nvSpPr>
        <p:spPr>
          <a:xfrm>
            <a:off x="-16329" y="0"/>
            <a:ext cx="4486729" cy="51435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369" y="599974"/>
            <a:ext cx="3777060" cy="49701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838700" y="744140"/>
            <a:ext cx="3987799" cy="3655219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1600" dirty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3876" y="1982794"/>
            <a:ext cx="3777059" cy="1352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400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paragraph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037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83522AA-FC92-4C71-B3E8-E8495488A06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L-Shape 15">
            <a:extLst>
              <a:ext uri="{FF2B5EF4-FFF2-40B4-BE49-F238E27FC236}">
                <a16:creationId xmlns="" xmlns:a16="http://schemas.microsoft.com/office/drawing/2014/main" id="{BA6817F2-F216-431C-9603-01B2F31EA532}"/>
              </a:ext>
            </a:extLst>
          </p:cNvPr>
          <p:cNvSpPr/>
          <p:nvPr userDrawn="1"/>
        </p:nvSpPr>
        <p:spPr>
          <a:xfrm rot="5400000">
            <a:off x="317501" y="358573"/>
            <a:ext cx="481736" cy="481736"/>
          </a:xfrm>
          <a:prstGeom prst="corner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110740E-09CE-4536-80FC-13E2B476FC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81" y="4002874"/>
            <a:ext cx="1670642" cy="497016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5D362141-8595-4EE0-A978-CCE047263A85}"/>
              </a:ext>
            </a:extLst>
          </p:cNvPr>
          <p:cNvSpPr txBox="1">
            <a:spLocks/>
          </p:cNvSpPr>
          <p:nvPr userDrawn="1"/>
        </p:nvSpPr>
        <p:spPr>
          <a:xfrm>
            <a:off x="317501" y="4499891"/>
            <a:ext cx="3456335" cy="444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000" i="1" spc="0" dirty="0">
                <a:solidFill>
                  <a:srgbClr val="FFFFFF">
                    <a:alpha val="50000"/>
                  </a:srgbClr>
                </a:solidFill>
                <a:latin typeface="+mj-lt"/>
              </a:rPr>
              <a:t>Stewards of  the environment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900" i="0" spc="0" dirty="0">
                <a:solidFill>
                  <a:srgbClr val="FFFFFF">
                    <a:alpha val="50000"/>
                  </a:srgbClr>
                </a:solidFill>
                <a:latin typeface="+mj-lt"/>
              </a:rPr>
              <a:t>www.energysolutions.com</a:t>
            </a:r>
          </a:p>
        </p:txBody>
      </p:sp>
    </p:spTree>
    <p:extLst>
      <p:ext uri="{BB962C8B-B14F-4D97-AF65-F5344CB8AC3E}">
        <p14:creationId xmlns:p14="http://schemas.microsoft.com/office/powerpoint/2010/main" val="959828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984249E-0147-43A3-9E13-41D6617AC547}"/>
              </a:ext>
            </a:extLst>
          </p:cNvPr>
          <p:cNvSpPr/>
          <p:nvPr userDrawn="1"/>
        </p:nvSpPr>
        <p:spPr>
          <a:xfrm>
            <a:off x="0" y="-7620"/>
            <a:ext cx="9144000" cy="705767"/>
          </a:xfrm>
          <a:prstGeom prst="rect">
            <a:avLst/>
          </a:prstGeom>
          <a:solidFill>
            <a:srgbClr val="006EA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8BEEFAD-A765-418A-94E2-F028E3B94716}"/>
              </a:ext>
            </a:extLst>
          </p:cNvPr>
          <p:cNvSpPr/>
          <p:nvPr userDrawn="1"/>
        </p:nvSpPr>
        <p:spPr>
          <a:xfrm>
            <a:off x="0" y="777239"/>
            <a:ext cx="9144000" cy="4366261"/>
          </a:xfrm>
          <a:prstGeom prst="rect">
            <a:avLst/>
          </a:prstGeom>
          <a:solidFill>
            <a:schemeClr val="accent2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8A21AE8-2C57-47EB-AB0A-4579605E4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3736" y="130651"/>
            <a:ext cx="1338097" cy="39808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7FCF7C85-7704-4B2C-B1CD-506EE1A826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98147"/>
            <a:ext cx="7886700" cy="130210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2862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13E0041-8685-4E83-B627-DC04B4B9C5EE}"/>
              </a:ext>
            </a:extLst>
          </p:cNvPr>
          <p:cNvSpPr/>
          <p:nvPr userDrawn="1"/>
        </p:nvSpPr>
        <p:spPr>
          <a:xfrm>
            <a:off x="0" y="2130901"/>
            <a:ext cx="9144000" cy="3006249"/>
          </a:xfrm>
          <a:prstGeom prst="rect">
            <a:avLst/>
          </a:prstGeom>
          <a:solidFill>
            <a:schemeClr val="accent2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984249E-0147-43A3-9E13-41D6617AC547}"/>
              </a:ext>
            </a:extLst>
          </p:cNvPr>
          <p:cNvSpPr/>
          <p:nvPr userDrawn="1"/>
        </p:nvSpPr>
        <p:spPr>
          <a:xfrm>
            <a:off x="0" y="0"/>
            <a:ext cx="9144000" cy="2000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57B6B2-4C65-470D-805E-41B013701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98147"/>
            <a:ext cx="7886700" cy="130210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Section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5480FB7-E784-49F5-A61B-91583FDFAC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3736" y="130651"/>
            <a:ext cx="1338097" cy="3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003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13E0041-8685-4E83-B627-DC04B4B9C5EE}"/>
              </a:ext>
            </a:extLst>
          </p:cNvPr>
          <p:cNvSpPr/>
          <p:nvPr userDrawn="1"/>
        </p:nvSpPr>
        <p:spPr>
          <a:xfrm>
            <a:off x="0" y="2130901"/>
            <a:ext cx="9144000" cy="3006249"/>
          </a:xfrm>
          <a:prstGeom prst="rect">
            <a:avLst/>
          </a:prstGeom>
          <a:solidFill>
            <a:schemeClr val="accent4">
              <a:lumMod val="7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984249E-0147-43A3-9E13-41D6617AC547}"/>
              </a:ext>
            </a:extLst>
          </p:cNvPr>
          <p:cNvSpPr/>
          <p:nvPr userDrawn="1"/>
        </p:nvSpPr>
        <p:spPr>
          <a:xfrm>
            <a:off x="0" y="0"/>
            <a:ext cx="9144000" cy="20002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57B6B2-4C65-470D-805E-41B013701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98147"/>
            <a:ext cx="7886700" cy="130210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FFFFFF">
                    <a:alpha val="65000"/>
                  </a:srgbClr>
                </a:solidFill>
              </a:defRPr>
            </a:lvl1pPr>
          </a:lstStyle>
          <a:p>
            <a:r>
              <a:rPr lang="en-US" dirty="0"/>
              <a:t>Add Section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5480FB7-E784-49F5-A61B-91583FDFAC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3737" y="130651"/>
            <a:ext cx="1338094" cy="39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424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984249E-0147-43A3-9E13-41D6617AC547}"/>
              </a:ext>
            </a:extLst>
          </p:cNvPr>
          <p:cNvSpPr/>
          <p:nvPr userDrawn="1"/>
        </p:nvSpPr>
        <p:spPr>
          <a:xfrm>
            <a:off x="0" y="0"/>
            <a:ext cx="9144000" cy="2000250"/>
          </a:xfrm>
          <a:prstGeom prst="rect">
            <a:avLst/>
          </a:prstGeom>
          <a:solidFill>
            <a:srgbClr val="006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57B6B2-4C65-470D-805E-41B013701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98147"/>
            <a:ext cx="7886700" cy="130210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Section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5480FB7-E784-49F5-A61B-91583FDFAC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3736" y="130651"/>
            <a:ext cx="1338097" cy="3980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703B64D-8A10-4202-B57F-1FBA7E8796BF}"/>
              </a:ext>
            </a:extLst>
          </p:cNvPr>
          <p:cNvSpPr/>
          <p:nvPr userDrawn="1"/>
        </p:nvSpPr>
        <p:spPr>
          <a:xfrm>
            <a:off x="1905" y="2143126"/>
            <a:ext cx="9144000" cy="3000374"/>
          </a:xfrm>
          <a:prstGeom prst="rect">
            <a:avLst/>
          </a:prstGeom>
          <a:solidFill>
            <a:srgbClr val="006EA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758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21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42" y="12718"/>
            <a:ext cx="5490458" cy="513838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0211" y="3248025"/>
            <a:ext cx="9154212" cy="1087438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4229" y="1822575"/>
            <a:ext cx="3133250" cy="9980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58834" y="1252767"/>
            <a:ext cx="3133251" cy="6389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rgbClr val="FFFFFF"/>
                </a:solidFill>
              </a:defRPr>
            </a:lvl1pPr>
            <a:lvl2pPr marL="457200" indent="0">
              <a:buNone/>
              <a:defRPr sz="3300">
                <a:solidFill>
                  <a:srgbClr val="FFFFFF"/>
                </a:solidFill>
              </a:defRPr>
            </a:lvl2pPr>
            <a:lvl3pPr marL="914400" indent="0">
              <a:buNone/>
              <a:defRPr sz="3300">
                <a:solidFill>
                  <a:srgbClr val="FFFFFF"/>
                </a:solidFill>
              </a:defRPr>
            </a:lvl3pPr>
            <a:lvl4pPr marL="1371600" indent="0">
              <a:buNone/>
              <a:defRPr sz="3300">
                <a:solidFill>
                  <a:srgbClr val="FFFFFF"/>
                </a:solidFill>
              </a:defRPr>
            </a:lvl4pPr>
            <a:lvl5pPr marL="1828800" indent="0">
              <a:buNone/>
              <a:defRPr sz="33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0208" y="2820670"/>
            <a:ext cx="2615607" cy="3155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Month XX, 2018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390208" y="4724083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©2018 Nuclear Energy Institute</a:t>
            </a:r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2" y="3453371"/>
            <a:ext cx="1449159" cy="6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095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76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www.energysolutions.com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Stewards of the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1037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83522AA-FC92-4C71-B3E8-E8495488A0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605B840F-EA1A-493D-9A20-42FD87291C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632" y="0"/>
            <a:ext cx="83847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4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42" y="12718"/>
            <a:ext cx="5490458" cy="513838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0211" y="3248025"/>
            <a:ext cx="9154212" cy="1087438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4229" y="1822575"/>
            <a:ext cx="3133250" cy="9980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58834" y="1252767"/>
            <a:ext cx="3133251" cy="6389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rgbClr val="FFFFFF"/>
                </a:solidFill>
              </a:defRPr>
            </a:lvl1pPr>
            <a:lvl2pPr marL="457200" indent="0">
              <a:buNone/>
              <a:defRPr sz="3300">
                <a:solidFill>
                  <a:srgbClr val="FFFFFF"/>
                </a:solidFill>
              </a:defRPr>
            </a:lvl2pPr>
            <a:lvl3pPr marL="914400" indent="0">
              <a:buNone/>
              <a:defRPr sz="3300">
                <a:solidFill>
                  <a:srgbClr val="FFFFFF"/>
                </a:solidFill>
              </a:defRPr>
            </a:lvl3pPr>
            <a:lvl4pPr marL="1371600" indent="0">
              <a:buNone/>
              <a:defRPr sz="3300">
                <a:solidFill>
                  <a:srgbClr val="FFFFFF"/>
                </a:solidFill>
              </a:defRPr>
            </a:lvl4pPr>
            <a:lvl5pPr marL="1828800" indent="0">
              <a:buNone/>
              <a:defRPr sz="33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0208" y="2820670"/>
            <a:ext cx="2615607" cy="3155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Month XX, 2018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390208" y="4724083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©2018 Nuclear Energy Institute</a:t>
            </a:r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2" y="3453371"/>
            <a:ext cx="1449159" cy="6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0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42" y="12718"/>
            <a:ext cx="5490458" cy="513838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0211" y="3248025"/>
            <a:ext cx="9154212" cy="1087438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4229" y="1822575"/>
            <a:ext cx="3133250" cy="9980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58834" y="1252767"/>
            <a:ext cx="3133251" cy="6389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rgbClr val="FFFFFF"/>
                </a:solidFill>
              </a:defRPr>
            </a:lvl1pPr>
            <a:lvl2pPr marL="457200" indent="0">
              <a:buNone/>
              <a:defRPr sz="3300">
                <a:solidFill>
                  <a:srgbClr val="FFFFFF"/>
                </a:solidFill>
              </a:defRPr>
            </a:lvl2pPr>
            <a:lvl3pPr marL="914400" indent="0">
              <a:buNone/>
              <a:defRPr sz="3300">
                <a:solidFill>
                  <a:srgbClr val="FFFFFF"/>
                </a:solidFill>
              </a:defRPr>
            </a:lvl3pPr>
            <a:lvl4pPr marL="1371600" indent="0">
              <a:buNone/>
              <a:defRPr sz="3300">
                <a:solidFill>
                  <a:srgbClr val="FFFFFF"/>
                </a:solidFill>
              </a:defRPr>
            </a:lvl4pPr>
            <a:lvl5pPr marL="1828800" indent="0">
              <a:buNone/>
              <a:defRPr sz="33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0208" y="2820670"/>
            <a:ext cx="2615607" cy="3155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Month XX, 2018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390208" y="4724083"/>
            <a:ext cx="2019061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©2018 Nuclear Energy Institute</a:t>
            </a:r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2" y="3453371"/>
            <a:ext cx="1449159" cy="6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0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20" Type="http://schemas.openxmlformats.org/officeDocument/2006/relationships/image" Target="../media/image16.png"/><Relationship Id="rId10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57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0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19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3654" r:id="rId1"/>
    <p:sldLayoutId id="2147493655" r:id="rId2"/>
    <p:sldLayoutId id="2147493656" r:id="rId3"/>
    <p:sldLayoutId id="2147493686" r:id="rId4"/>
    <p:sldLayoutId id="2147493687" r:id="rId5"/>
    <p:sldLayoutId id="2147493688" r:id="rId6"/>
    <p:sldLayoutId id="2147493689" r:id="rId7"/>
    <p:sldLayoutId id="2147493690" r:id="rId8"/>
    <p:sldLayoutId id="2147493691" r:id="rId9"/>
    <p:sldLayoutId id="2147493692" r:id="rId10"/>
    <p:sldLayoutId id="2147493693" r:id="rId11"/>
    <p:sldLayoutId id="2147493694" r:id="rId12"/>
    <p:sldLayoutId id="2147493695" r:id="rId13"/>
    <p:sldLayoutId id="2147493685" r:id="rId14"/>
    <p:sldLayoutId id="2147493657" r:id="rId15"/>
    <p:sldLayoutId id="2147493658" r:id="rId16"/>
    <p:sldLayoutId id="2147493671" r:id="rId17"/>
    <p:sldLayoutId id="2147493673" r:id="rId18"/>
    <p:sldLayoutId id="2147493674" r:id="rId19"/>
    <p:sldLayoutId id="2147493675" r:id="rId20"/>
    <p:sldLayoutId id="2147493676" r:id="rId21"/>
    <p:sldLayoutId id="2147493696" r:id="rId22"/>
    <p:sldLayoutId id="2147493677" r:id="rId23"/>
    <p:sldLayoutId id="2147493684" r:id="rId24"/>
    <p:sldLayoutId id="2147493698" r:id="rId25"/>
    <p:sldLayoutId id="2147493697" r:id="rId26"/>
    <p:sldLayoutId id="2147493683" r:id="rId27"/>
    <p:sldLayoutId id="2147493679" r:id="rId28"/>
    <p:sldLayoutId id="2147493680" r:id="rId29"/>
    <p:sldLayoutId id="2147493678" r:id="rId30"/>
    <p:sldLayoutId id="2147493669" r:id="rId31"/>
    <p:sldLayoutId id="2147493681" r:id="rId32"/>
    <p:sldLayoutId id="2147493666" r:id="rId33"/>
    <p:sldLayoutId id="2147493667" r:id="rId34"/>
    <p:sldLayoutId id="2147493668" r:id="rId35"/>
    <p:sldLayoutId id="2147493659" r:id="rId36"/>
    <p:sldLayoutId id="2147493699" r:id="rId37"/>
    <p:sldLayoutId id="2147493700" r:id="rId38"/>
    <p:sldLayoutId id="2147493702" r:id="rId3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76" y="-3442"/>
            <a:ext cx="8452724" cy="86069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76" y="861315"/>
            <a:ext cx="8452724" cy="37649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6876" y="4821055"/>
            <a:ext cx="338924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755468B-C2BA-8B42-ABD6-5970617635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1040" y="4831582"/>
            <a:ext cx="480060" cy="108152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 rot="16200000" flipH="1">
            <a:off x="148989" y="-279341"/>
            <a:ext cx="390589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-604181" y="512523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-604181" y="861315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-604181" y="4634990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-604181" y="4938142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-604181" y="2538175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2198371" y="-474637"/>
            <a:ext cx="341375" cy="390589"/>
            <a:chOff x="1780034" y="-474638"/>
            <a:chExt cx="341375" cy="390589"/>
          </a:xfrm>
        </p:grpSpPr>
        <p:cxnSp>
          <p:nvCxnSpPr>
            <p:cNvPr id="72" name="Straight Connector 71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344118" y="-465841"/>
            <a:ext cx="341375" cy="390589"/>
            <a:chOff x="1780034" y="-474638"/>
            <a:chExt cx="341375" cy="390589"/>
          </a:xfrm>
        </p:grpSpPr>
        <p:cxnSp>
          <p:nvCxnSpPr>
            <p:cNvPr id="70" name="Straight Connector 69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4396741" y="-474637"/>
            <a:ext cx="341375" cy="390589"/>
            <a:chOff x="1780034" y="-474638"/>
            <a:chExt cx="341375" cy="390589"/>
          </a:xfrm>
        </p:grpSpPr>
        <p:cxnSp>
          <p:nvCxnSpPr>
            <p:cNvPr id="68" name="Straight Connector 67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6595111" y="-474637"/>
            <a:ext cx="341375" cy="390589"/>
            <a:chOff x="1780034" y="-474638"/>
            <a:chExt cx="341375" cy="390589"/>
          </a:xfrm>
        </p:grpSpPr>
        <p:cxnSp>
          <p:nvCxnSpPr>
            <p:cNvPr id="66" name="Straight Connector 65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8793481" y="-474637"/>
            <a:ext cx="341375" cy="390589"/>
            <a:chOff x="1780034" y="-474638"/>
            <a:chExt cx="341375" cy="390589"/>
          </a:xfrm>
        </p:grpSpPr>
        <p:cxnSp>
          <p:nvCxnSpPr>
            <p:cNvPr id="64" name="Straight Connector 63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/>
          <p:nvPr/>
        </p:nvCxnSpPr>
        <p:spPr>
          <a:xfrm flipH="1">
            <a:off x="-604181" y="200613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-604181" y="512446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555081" y="4822709"/>
            <a:ext cx="404622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Decommissioning Fundamentals</a:t>
            </a:r>
          </a:p>
        </p:txBody>
      </p:sp>
      <p:cxnSp>
        <p:nvCxnSpPr>
          <p:cNvPr id="35" name="Straight Connector 34"/>
          <p:cNvCxnSpPr/>
          <p:nvPr/>
        </p:nvCxnSpPr>
        <p:spPr>
          <a:xfrm rot="16200000" flipH="1">
            <a:off x="-195295" y="-270547"/>
            <a:ext cx="390589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71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04" r:id="rId1"/>
    <p:sldLayoutId id="2147493705" r:id="rId2"/>
    <p:sldLayoutId id="2147493706" r:id="rId3"/>
    <p:sldLayoutId id="2147493707" r:id="rId4"/>
    <p:sldLayoutId id="2147493708" r:id="rId5"/>
    <p:sldLayoutId id="2147493709" r:id="rId6"/>
    <p:sldLayoutId id="2147493710" r:id="rId7"/>
    <p:sldLayoutId id="2147493711" r:id="rId8"/>
    <p:sldLayoutId id="2147493712" r:id="rId9"/>
    <p:sldLayoutId id="2147493713" r:id="rId10"/>
    <p:sldLayoutId id="2147493714" r:id="rId11"/>
    <p:sldLayoutId id="2147493715" r:id="rId12"/>
    <p:sldLayoutId id="2147493716" r:id="rId13"/>
    <p:sldLayoutId id="2147493717" r:id="rId14"/>
    <p:sldLayoutId id="2147493718" r:id="rId15"/>
    <p:sldLayoutId id="2147493719" r:id="rId16"/>
    <p:sldLayoutId id="2147493720" r:id="rId17"/>
    <p:sldLayoutId id="2147493721" r:id="rId18"/>
  </p:sldLayoutIdLst>
  <p:hf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189310" indent="-189310" algn="l" defTabSz="685766" rtl="0" eaLnBrk="1" latinLnBrk="0" hangingPunct="1">
        <a:lnSpc>
          <a:spcPct val="100000"/>
        </a:lnSpc>
        <a:spcBef>
          <a:spcPts val="750"/>
        </a:spcBef>
        <a:buFont typeface=".AppleSystemUIFont" charset="-120"/>
        <a:buChar char="–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342900" indent="-136922" algn="l" defTabSz="685766" rtl="0" eaLnBrk="1" latinLnBrk="0" hangingPunct="1">
        <a:lnSpc>
          <a:spcPct val="100000"/>
        </a:lnSpc>
        <a:spcBef>
          <a:spcPts val="300"/>
        </a:spcBef>
        <a:buFont typeface="Arial"/>
        <a:buChar char="•"/>
        <a:defRPr sz="16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510779" indent="-160735" algn="l" defTabSz="685766" rtl="0" eaLnBrk="1" latinLnBrk="0" hangingPunct="1">
        <a:lnSpc>
          <a:spcPct val="100000"/>
        </a:lnSpc>
        <a:spcBef>
          <a:spcPts val="300"/>
        </a:spcBef>
        <a:buFont typeface="Courier New" charset="0"/>
        <a:buChar char="o"/>
        <a:defRPr sz="1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71513" indent="-157163" algn="l" defTabSz="685766" rtl="0" eaLnBrk="1" latinLnBrk="0" hangingPunct="1">
        <a:lnSpc>
          <a:spcPct val="100000"/>
        </a:lnSpc>
        <a:spcBef>
          <a:spcPts val="300"/>
        </a:spcBef>
        <a:buFont typeface=".AppleSystemUIFont" charset="-120"/>
        <a:buChar char="–"/>
        <a:defRPr sz="1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788670" indent="-137160" algn="l" defTabSz="685766" rtl="0" eaLnBrk="1" latinLnBrk="0" hangingPunct="1">
        <a:lnSpc>
          <a:spcPct val="90000"/>
        </a:lnSpc>
        <a:spcBef>
          <a:spcPts val="300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>
          <p15:clr>
            <a:srgbClr val="A4A3A4"/>
          </p15:clr>
        </p15:guide>
        <p15:guide id="2" pos="3696">
          <p15:clr>
            <a:srgbClr val="A4A3A4"/>
          </p15:clr>
        </p15:guide>
        <p15:guide id="3" pos="288">
          <p15:clr>
            <a:srgbClr val="A4A3A4"/>
          </p15:clr>
        </p15:guide>
        <p15:guide id="4" pos="7392">
          <p15:clr>
            <a:srgbClr val="A4A3A4"/>
          </p15:clr>
        </p15:guide>
        <p15:guide id="5" orient="horz" pos="720">
          <p15:clr>
            <a:srgbClr val="A4A3A4"/>
          </p15:clr>
        </p15:guide>
        <p15:guide id="6" orient="horz" pos="4144">
          <p15:clr>
            <a:srgbClr val="A4A3A4"/>
          </p15:clr>
        </p15:guide>
        <p15:guide id="7" pos="576">
          <p15:clr>
            <a:srgbClr val="A4A3A4"/>
          </p15:clr>
        </p15:guide>
        <p15:guide id="8" pos="3984">
          <p15:clr>
            <a:srgbClr val="A4A3A4"/>
          </p15:clr>
        </p15:guide>
        <p15:guide id="9" pos="5544">
          <p15:clr>
            <a:srgbClr val="A4A3A4"/>
          </p15:clr>
        </p15:guide>
        <p15:guide id="10" pos="5832">
          <p15:clr>
            <a:srgbClr val="A4A3A4"/>
          </p15:clr>
        </p15:guide>
        <p15:guide id="12" pos="2136">
          <p15:clr>
            <a:srgbClr val="A4A3A4"/>
          </p15:clr>
        </p15:guide>
        <p15:guide id="13" pos="1848">
          <p15:clr>
            <a:srgbClr val="A4A3A4"/>
          </p15:clr>
        </p15:guide>
        <p15:guide id="14" orient="horz" pos="169">
          <p15:clr>
            <a:srgbClr val="A4A3A4"/>
          </p15:clr>
        </p15:guide>
        <p15:guide id="15" orient="horz" pos="288">
          <p15:clr>
            <a:srgbClr val="A4A3A4"/>
          </p15:clr>
        </p15:guide>
        <p15:guide id="16" pos="7674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5780" y="510540"/>
            <a:ext cx="7886700" cy="426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enter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A5ED311E-5436-494A-8FCF-1AE120C37C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22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/>
              <a:t>www.energysolutions.com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46F29BA8-B0EE-4116-B4DD-F8C9E92FD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/>
              <a:t>Stewards of the Environment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DF346504-D061-40D0-8A8C-A46E9A02E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1037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fld id="{F83522AA-FC92-4C71-B3E8-E8495488A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7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23" r:id="rId1"/>
    <p:sldLayoutId id="2147493724" r:id="rId2"/>
    <p:sldLayoutId id="2147493725" r:id="rId3"/>
    <p:sldLayoutId id="2147493726" r:id="rId4"/>
    <p:sldLayoutId id="2147493727" r:id="rId5"/>
    <p:sldLayoutId id="2147493728" r:id="rId6"/>
    <p:sldLayoutId id="2147493729" r:id="rId7"/>
    <p:sldLayoutId id="2147493730" r:id="rId8"/>
    <p:sldLayoutId id="2147493731" r:id="rId9"/>
    <p:sldLayoutId id="2147493732" r:id="rId10"/>
    <p:sldLayoutId id="2147493733" r:id="rId11"/>
    <p:sldLayoutId id="2147493734" r:id="rId12"/>
    <p:sldLayoutId id="2147493735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EA0"/>
        </a:buClr>
        <a:buFont typeface="Arial" panose="020B0604020202020204" pitchFamily="34" charset="0"/>
        <a:buChar char="•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EA0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EA0"/>
        </a:buClr>
        <a:buFont typeface="Arial" panose="020B0604020202020204" pitchFamily="34" charset="0"/>
        <a:buChar char="•"/>
        <a:defRPr sz="150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EA0"/>
        </a:buClr>
        <a:buFont typeface="Arial" panose="020B0604020202020204" pitchFamily="34" charset="0"/>
        <a:buChar char="•"/>
        <a:defRPr sz="1350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EA0"/>
        </a:buClr>
        <a:buFont typeface="Arial" panose="020B0604020202020204" pitchFamily="34" charset="0"/>
        <a:buChar char="•"/>
        <a:defRPr sz="135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2.svg"/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1.png"/><Relationship Id="rId5" Type="http://schemas.openxmlformats.org/officeDocument/2006/relationships/image" Target="../media/image34.svg"/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2.png"/><Relationship Id="rId5" Type="http://schemas.openxmlformats.org/officeDocument/2006/relationships/image" Target="../media/image36.svg"/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3.png"/><Relationship Id="rId5" Type="http://schemas.openxmlformats.org/officeDocument/2006/relationships/image" Target="../media/image38.svg"/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2.svg"/><Relationship Id="rId6" Type="http://schemas.openxmlformats.org/officeDocument/2006/relationships/image" Target="../media/image31.png"/><Relationship Id="rId7" Type="http://schemas.openxmlformats.org/officeDocument/2006/relationships/image" Target="../media/image34.svg"/><Relationship Id="rId8" Type="http://schemas.openxmlformats.org/officeDocument/2006/relationships/image" Target="../media/image32.png"/><Relationship Id="rId9" Type="http://schemas.openxmlformats.org/officeDocument/2006/relationships/image" Target="../media/image36.svg"/><Relationship Id="rId10" Type="http://schemas.openxmlformats.org/officeDocument/2006/relationships/image" Target="../media/image33.png"/><Relationship Id="rId11" Type="http://schemas.openxmlformats.org/officeDocument/2006/relationships/image" Target="../media/image38.svg"/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4.png"/><Relationship Id="rId5" Type="http://schemas.openxmlformats.org/officeDocument/2006/relationships/image" Target="../media/image40.svg"/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5.png"/><Relationship Id="rId5" Type="http://schemas.openxmlformats.org/officeDocument/2006/relationships/image" Target="../media/image42.svg"/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6.png"/><Relationship Id="rId5" Type="http://schemas.openxmlformats.org/officeDocument/2006/relationships/image" Target="../media/image44.svg"/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7.png"/><Relationship Id="rId5" Type="http://schemas.openxmlformats.org/officeDocument/2006/relationships/image" Target="../media/image46.svg"/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90208" y="2195465"/>
            <a:ext cx="3133250" cy="586404"/>
          </a:xfrm>
        </p:spPr>
        <p:txBody>
          <a:bodyPr/>
          <a:lstStyle/>
          <a:p>
            <a:r>
              <a:rPr lang="en-US" sz="1400" dirty="0"/>
              <a:t>Bruce Montgomery</a:t>
            </a:r>
          </a:p>
          <a:p>
            <a:r>
              <a:rPr lang="en-US" sz="1200" i="1" dirty="0"/>
              <a:t>Low Level Waste Forum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834" y="163002"/>
            <a:ext cx="3133251" cy="638954"/>
          </a:xfrm>
        </p:spPr>
        <p:txBody>
          <a:bodyPr/>
          <a:lstStyle/>
          <a:p>
            <a:r>
              <a:rPr lang="en-US" dirty="0"/>
              <a:t>Innovation in</a:t>
            </a:r>
          </a:p>
          <a:p>
            <a:r>
              <a:rPr lang="en-US" dirty="0"/>
              <a:t>Decommissioning</a:t>
            </a:r>
          </a:p>
          <a:p>
            <a:r>
              <a:rPr lang="en-US" dirty="0"/>
              <a:t>Business Models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90208" y="2781869"/>
            <a:ext cx="2615607" cy="315595"/>
          </a:xfrm>
        </p:spPr>
        <p:txBody>
          <a:bodyPr/>
          <a:lstStyle/>
          <a:p>
            <a:r>
              <a:rPr lang="en-US" sz="1200" dirty="0"/>
              <a:t>October 31, 2019</a:t>
            </a:r>
          </a:p>
        </p:txBody>
      </p:sp>
    </p:spTree>
    <p:extLst>
      <p:ext uri="{BB962C8B-B14F-4D97-AF65-F5344CB8AC3E}">
        <p14:creationId xmlns:p14="http://schemas.microsoft.com/office/powerpoint/2010/main" val="902231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B89B544D-90DC-4157-B787-A36F96DBF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Decommissionings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ACAA033-EBB0-4AE0-A191-1A0B79F44A7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" y="1039723"/>
            <a:ext cx="9142329" cy="3627119"/>
          </a:xfrm>
          <a:prstGeom prst="rect">
            <a:avLst/>
          </a:prstGeom>
          <a:ln>
            <a:noFill/>
          </a:ln>
        </p:spPr>
      </p:pic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367CC4B1-2184-417F-B4AB-53A0B4B0A99A}"/>
              </a:ext>
            </a:extLst>
          </p:cNvPr>
          <p:cNvGrpSpPr/>
          <p:nvPr/>
        </p:nvGrpSpPr>
        <p:grpSpPr>
          <a:xfrm>
            <a:off x="5954874" y="2269524"/>
            <a:ext cx="643160" cy="530588"/>
            <a:chOff x="5954874" y="2269524"/>
            <a:chExt cx="643160" cy="530588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48547F0B-F960-45D2-83AF-BF0C2F97208B}"/>
                </a:ext>
              </a:extLst>
            </p:cNvPr>
            <p:cNvSpPr txBox="1"/>
            <p:nvPr/>
          </p:nvSpPr>
          <p:spPr>
            <a:xfrm>
              <a:off x="5954874" y="2553891"/>
              <a:ext cx="6431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Saxton </a:t>
              </a:r>
            </a:p>
          </p:txBody>
        </p:sp>
        <p:pic>
          <p:nvPicPr>
            <p:cNvPr id="40" name="Graphic 60" descr="Marker">
              <a:extLst>
                <a:ext uri="{FF2B5EF4-FFF2-40B4-BE49-F238E27FC236}">
                  <a16:creationId xmlns="" xmlns:a16="http://schemas.microsoft.com/office/drawing/2014/main" id="{CED9175D-7B44-44F6-B0AE-E8FE73862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39630" y="2269524"/>
              <a:ext cx="405347" cy="38723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0FF459E7-5890-4261-9318-C95466C13978}"/>
              </a:ext>
            </a:extLst>
          </p:cNvPr>
          <p:cNvGrpSpPr/>
          <p:nvPr/>
        </p:nvGrpSpPr>
        <p:grpSpPr>
          <a:xfrm>
            <a:off x="1082387" y="1520842"/>
            <a:ext cx="1067816" cy="439836"/>
            <a:chOff x="1082387" y="1520842"/>
            <a:chExt cx="1067816" cy="439836"/>
          </a:xfrm>
        </p:grpSpPr>
        <p:pic>
          <p:nvPicPr>
            <p:cNvPr id="42" name="Graphic 41" descr="Marker">
              <a:extLst>
                <a:ext uri="{FF2B5EF4-FFF2-40B4-BE49-F238E27FC236}">
                  <a16:creationId xmlns="" xmlns:a16="http://schemas.microsoft.com/office/drawing/2014/main" id="{9CFAA4CB-0C43-464C-B31B-CA0840AA3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2387" y="1520842"/>
              <a:ext cx="405347" cy="38723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097AAA5E-C92A-41A1-AD1E-56DA519097E0}"/>
                </a:ext>
              </a:extLst>
            </p:cNvPr>
            <p:cNvSpPr txBox="1"/>
            <p:nvPr/>
          </p:nvSpPr>
          <p:spPr>
            <a:xfrm>
              <a:off x="1285060" y="1714457"/>
              <a:ext cx="8651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Trojan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2CCDD4C6-2250-4FFD-B194-A2D9A5CB13C6}"/>
              </a:ext>
            </a:extLst>
          </p:cNvPr>
          <p:cNvGrpSpPr/>
          <p:nvPr/>
        </p:nvGrpSpPr>
        <p:grpSpPr>
          <a:xfrm>
            <a:off x="1234787" y="2568592"/>
            <a:ext cx="1375063" cy="439836"/>
            <a:chOff x="1082387" y="1520842"/>
            <a:chExt cx="1375063" cy="439836"/>
          </a:xfrm>
        </p:grpSpPr>
        <p:pic>
          <p:nvPicPr>
            <p:cNvPr id="45" name="Graphic 44" descr="Marker">
              <a:extLst>
                <a:ext uri="{FF2B5EF4-FFF2-40B4-BE49-F238E27FC236}">
                  <a16:creationId xmlns="" xmlns:a16="http://schemas.microsoft.com/office/drawing/2014/main" id="{B4D319B6-FDF2-403B-9297-A3280B77D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2387" y="1520842"/>
              <a:ext cx="405347" cy="38723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89DC31B7-A56F-4061-B305-33B220C7D425}"/>
                </a:ext>
              </a:extLst>
            </p:cNvPr>
            <p:cNvSpPr txBox="1"/>
            <p:nvPr/>
          </p:nvSpPr>
          <p:spPr>
            <a:xfrm>
              <a:off x="1285060" y="1714457"/>
              <a:ext cx="11723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Rancho </a:t>
              </a: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Seco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413AB84B-74D6-47A6-88C3-D681FA222DF6}"/>
              </a:ext>
            </a:extLst>
          </p:cNvPr>
          <p:cNvGrpSpPr/>
          <p:nvPr/>
        </p:nvGrpSpPr>
        <p:grpSpPr>
          <a:xfrm>
            <a:off x="1723737" y="3171842"/>
            <a:ext cx="1724313" cy="439836"/>
            <a:chOff x="1082387" y="1520842"/>
            <a:chExt cx="1724313" cy="439836"/>
          </a:xfrm>
        </p:grpSpPr>
        <p:pic>
          <p:nvPicPr>
            <p:cNvPr id="49" name="Graphic 48" descr="Marker">
              <a:extLst>
                <a:ext uri="{FF2B5EF4-FFF2-40B4-BE49-F238E27FC236}">
                  <a16:creationId xmlns="" xmlns:a16="http://schemas.microsoft.com/office/drawing/2014/main" id="{2485CCC2-D691-4685-87A8-C74ABFF7A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2387" y="1520842"/>
              <a:ext cx="405347" cy="38723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3EF3A02B-7F3F-40ED-8DAD-6EA845E4A838}"/>
                </a:ext>
              </a:extLst>
            </p:cNvPr>
            <p:cNvSpPr txBox="1"/>
            <p:nvPr/>
          </p:nvSpPr>
          <p:spPr>
            <a:xfrm>
              <a:off x="1285060" y="1714457"/>
              <a:ext cx="1521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San Onofre Unit 1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194571B5-24CB-4193-A5A0-534663B8C3AF}"/>
              </a:ext>
            </a:extLst>
          </p:cNvPr>
          <p:cNvGrpSpPr/>
          <p:nvPr/>
        </p:nvGrpSpPr>
        <p:grpSpPr>
          <a:xfrm>
            <a:off x="3152487" y="2295542"/>
            <a:ext cx="1724313" cy="439836"/>
            <a:chOff x="1082387" y="1520842"/>
            <a:chExt cx="1724313" cy="439836"/>
          </a:xfrm>
        </p:grpSpPr>
        <p:pic>
          <p:nvPicPr>
            <p:cNvPr id="54" name="Graphic 53" descr="Marker">
              <a:extLst>
                <a:ext uri="{FF2B5EF4-FFF2-40B4-BE49-F238E27FC236}">
                  <a16:creationId xmlns="" xmlns:a16="http://schemas.microsoft.com/office/drawing/2014/main" id="{FE0AF026-4BFD-4EBD-BFA2-1E9E4B16C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2387" y="1520842"/>
              <a:ext cx="405347" cy="387230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F1A44565-1E30-4BD3-AE34-3C68773355BC}"/>
                </a:ext>
              </a:extLst>
            </p:cNvPr>
            <p:cNvSpPr txBox="1"/>
            <p:nvPr/>
          </p:nvSpPr>
          <p:spPr>
            <a:xfrm>
              <a:off x="1285060" y="1714457"/>
              <a:ext cx="1521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Fort St. </a:t>
              </a: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Vrain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1FE1D9C8-F3C3-48CB-A3D6-BBF6B385934C}"/>
              </a:ext>
            </a:extLst>
          </p:cNvPr>
          <p:cNvGrpSpPr/>
          <p:nvPr/>
        </p:nvGrpSpPr>
        <p:grpSpPr>
          <a:xfrm>
            <a:off x="3933537" y="1908192"/>
            <a:ext cx="1724313" cy="439836"/>
            <a:chOff x="1082387" y="1520842"/>
            <a:chExt cx="1724313" cy="439836"/>
          </a:xfrm>
        </p:grpSpPr>
        <p:pic>
          <p:nvPicPr>
            <p:cNvPr id="81" name="Graphic 80" descr="Marker">
              <a:extLst>
                <a:ext uri="{FF2B5EF4-FFF2-40B4-BE49-F238E27FC236}">
                  <a16:creationId xmlns="" xmlns:a16="http://schemas.microsoft.com/office/drawing/2014/main" id="{4E000D97-B301-4AA7-888A-6D5C85A28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2387" y="1520842"/>
              <a:ext cx="405347" cy="387230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99F5E500-DE3A-43CF-9858-4C5A7C1AFDAF}"/>
                </a:ext>
              </a:extLst>
            </p:cNvPr>
            <p:cNvSpPr txBox="1"/>
            <p:nvPr/>
          </p:nvSpPr>
          <p:spPr>
            <a:xfrm>
              <a:off x="1285060" y="1714457"/>
              <a:ext cx="1521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Pathfinder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2BBFF5D6-FD3A-41BF-BECF-4866596649BD}"/>
              </a:ext>
            </a:extLst>
          </p:cNvPr>
          <p:cNvGrpSpPr/>
          <p:nvPr/>
        </p:nvGrpSpPr>
        <p:grpSpPr>
          <a:xfrm>
            <a:off x="5260687" y="1603392"/>
            <a:ext cx="1724313" cy="439836"/>
            <a:chOff x="1082387" y="1520842"/>
            <a:chExt cx="1724313" cy="439836"/>
          </a:xfrm>
        </p:grpSpPr>
        <p:pic>
          <p:nvPicPr>
            <p:cNvPr id="84" name="Graphic 83" descr="Marker">
              <a:extLst>
                <a:ext uri="{FF2B5EF4-FFF2-40B4-BE49-F238E27FC236}">
                  <a16:creationId xmlns="" xmlns:a16="http://schemas.microsoft.com/office/drawing/2014/main" id="{C6FABD7C-D907-4C13-B939-F6ED9030D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2387" y="1520842"/>
              <a:ext cx="405347" cy="38723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A990109F-3D7B-4426-8130-8AFA698054B4}"/>
                </a:ext>
              </a:extLst>
            </p:cNvPr>
            <p:cNvSpPr txBox="1"/>
            <p:nvPr/>
          </p:nvSpPr>
          <p:spPr>
            <a:xfrm>
              <a:off x="1285060" y="1714457"/>
              <a:ext cx="1521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Big Rock Point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3CCE5A21-3A16-4A18-8A2E-543F1939DD08}"/>
              </a:ext>
            </a:extLst>
          </p:cNvPr>
          <p:cNvGrpSpPr/>
          <p:nvPr/>
        </p:nvGrpSpPr>
        <p:grpSpPr>
          <a:xfrm>
            <a:off x="5169038" y="2098692"/>
            <a:ext cx="1521640" cy="554136"/>
            <a:chOff x="514488" y="1520842"/>
            <a:chExt cx="1521640" cy="554136"/>
          </a:xfrm>
        </p:grpSpPr>
        <p:pic>
          <p:nvPicPr>
            <p:cNvPr id="87" name="Graphic 86" descr="Marker">
              <a:extLst>
                <a:ext uri="{FF2B5EF4-FFF2-40B4-BE49-F238E27FC236}">
                  <a16:creationId xmlns="" xmlns:a16="http://schemas.microsoft.com/office/drawing/2014/main" id="{E1003F7F-A704-4FD0-879B-E1EBF7619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2387" y="1520842"/>
              <a:ext cx="405347" cy="38723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143CF5F9-C808-443E-BB95-79A951F23820}"/>
                </a:ext>
              </a:extLst>
            </p:cNvPr>
            <p:cNvSpPr txBox="1"/>
            <p:nvPr/>
          </p:nvSpPr>
          <p:spPr>
            <a:xfrm>
              <a:off x="514488" y="1828757"/>
              <a:ext cx="1521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Shippingport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628A14B1-3D6D-4986-BFEA-55F91A086440}"/>
              </a:ext>
            </a:extLst>
          </p:cNvPr>
          <p:cNvGrpSpPr/>
          <p:nvPr/>
        </p:nvGrpSpPr>
        <p:grpSpPr>
          <a:xfrm>
            <a:off x="6490176" y="2225037"/>
            <a:ext cx="1552903" cy="572859"/>
            <a:chOff x="6490176" y="2225037"/>
            <a:chExt cx="1552903" cy="572859"/>
          </a:xfrm>
        </p:grpSpPr>
        <p:pic>
          <p:nvPicPr>
            <p:cNvPr id="90" name="Graphic 89" descr="Marker">
              <a:extLst>
                <a:ext uri="{FF2B5EF4-FFF2-40B4-BE49-F238E27FC236}">
                  <a16:creationId xmlns="" xmlns:a16="http://schemas.microsoft.com/office/drawing/2014/main" id="{A5EC4FEA-9D13-4BDB-8E96-A63C45FB8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90176" y="2225037"/>
              <a:ext cx="405347" cy="387230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0D2B4067-0F41-44E7-ABEA-45012DF31109}"/>
                </a:ext>
              </a:extLst>
            </p:cNvPr>
            <p:cNvSpPr txBox="1"/>
            <p:nvPr/>
          </p:nvSpPr>
          <p:spPr>
            <a:xfrm>
              <a:off x="6521439" y="2551675"/>
              <a:ext cx="1521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Shoreham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C7355BA2-C89F-4D1E-90D7-2EC14576E84E}"/>
              </a:ext>
            </a:extLst>
          </p:cNvPr>
          <p:cNvGrpSpPr/>
          <p:nvPr/>
        </p:nvGrpSpPr>
        <p:grpSpPr>
          <a:xfrm>
            <a:off x="6583558" y="2162115"/>
            <a:ext cx="1696960" cy="442573"/>
            <a:chOff x="6583558" y="2162115"/>
            <a:chExt cx="1696960" cy="442573"/>
          </a:xfrm>
        </p:grpSpPr>
        <p:pic>
          <p:nvPicPr>
            <p:cNvPr id="93" name="Graphic 92" descr="Marker">
              <a:extLst>
                <a:ext uri="{FF2B5EF4-FFF2-40B4-BE49-F238E27FC236}">
                  <a16:creationId xmlns="" xmlns:a16="http://schemas.microsoft.com/office/drawing/2014/main" id="{713613FD-2A69-4437-82C3-021549341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83558" y="2162115"/>
              <a:ext cx="405347" cy="38723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4C7A6ECB-D774-4C58-98EA-D85C723B8223}"/>
                </a:ext>
              </a:extLst>
            </p:cNvPr>
            <p:cNvSpPr txBox="1"/>
            <p:nvPr/>
          </p:nvSpPr>
          <p:spPr>
            <a:xfrm>
              <a:off x="6758878" y="2358467"/>
              <a:ext cx="1521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Connecticut Yankee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718F9514-AC94-4B2C-9170-EC5302E69EF0}"/>
              </a:ext>
            </a:extLst>
          </p:cNvPr>
          <p:cNvGrpSpPr/>
          <p:nvPr/>
        </p:nvGrpSpPr>
        <p:grpSpPr>
          <a:xfrm>
            <a:off x="6631701" y="2039932"/>
            <a:ext cx="1771055" cy="387230"/>
            <a:chOff x="6631701" y="2039932"/>
            <a:chExt cx="1771055" cy="387230"/>
          </a:xfrm>
        </p:grpSpPr>
        <p:pic>
          <p:nvPicPr>
            <p:cNvPr id="96" name="Graphic 95" descr="Marker">
              <a:extLst>
                <a:ext uri="{FF2B5EF4-FFF2-40B4-BE49-F238E27FC236}">
                  <a16:creationId xmlns="" xmlns:a16="http://schemas.microsoft.com/office/drawing/2014/main" id="{6B397224-4B5E-42A7-96F6-29B3D6271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31701" y="2039932"/>
              <a:ext cx="405347" cy="38723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CC98AB87-4089-46F1-BA57-153636C6F4E4}"/>
                </a:ext>
              </a:extLst>
            </p:cNvPr>
            <p:cNvSpPr txBox="1"/>
            <p:nvPr/>
          </p:nvSpPr>
          <p:spPr>
            <a:xfrm>
              <a:off x="6881116" y="2179079"/>
              <a:ext cx="1521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Yankee Rowe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="" xmlns:a16="http://schemas.microsoft.com/office/drawing/2014/main" id="{7C42157D-6570-4172-912C-725DCA887CFE}"/>
              </a:ext>
            </a:extLst>
          </p:cNvPr>
          <p:cNvGrpSpPr/>
          <p:nvPr/>
        </p:nvGrpSpPr>
        <p:grpSpPr>
          <a:xfrm>
            <a:off x="6980619" y="1720840"/>
            <a:ext cx="1726937" cy="418710"/>
            <a:chOff x="6980619" y="1720840"/>
            <a:chExt cx="1726937" cy="418710"/>
          </a:xfrm>
        </p:grpSpPr>
        <p:pic>
          <p:nvPicPr>
            <p:cNvPr id="99" name="Graphic 98" descr="Marker">
              <a:extLst>
                <a:ext uri="{FF2B5EF4-FFF2-40B4-BE49-F238E27FC236}">
                  <a16:creationId xmlns="" xmlns:a16="http://schemas.microsoft.com/office/drawing/2014/main" id="{2C0BDDF8-13ED-43FE-966B-41DE7BE9F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80619" y="1720840"/>
              <a:ext cx="405347" cy="387230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4FD7DF67-AFAB-418F-A6A8-51EABAC5B6C0}"/>
                </a:ext>
              </a:extLst>
            </p:cNvPr>
            <p:cNvSpPr txBox="1"/>
            <p:nvPr/>
          </p:nvSpPr>
          <p:spPr>
            <a:xfrm>
              <a:off x="7185916" y="1893329"/>
              <a:ext cx="1521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Maine Yankee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530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B89B544D-90DC-4157-B787-A36F96DBF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Decommissionings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7D2A9E71-6A50-4D99-AAD6-9ED2740CF4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" y="1039723"/>
            <a:ext cx="9142329" cy="3627119"/>
          </a:xfrm>
          <a:prstGeom prst="rect">
            <a:avLst/>
          </a:prstGeom>
          <a:ln>
            <a:noFill/>
          </a:ln>
        </p:spPr>
      </p:pic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7F41D2B9-A9A4-4C47-835F-EF75D5C6766D}"/>
              </a:ext>
            </a:extLst>
          </p:cNvPr>
          <p:cNvGrpSpPr/>
          <p:nvPr/>
        </p:nvGrpSpPr>
        <p:grpSpPr>
          <a:xfrm>
            <a:off x="1026304" y="2205382"/>
            <a:ext cx="1375063" cy="439836"/>
            <a:chOff x="1082387" y="1520842"/>
            <a:chExt cx="1375063" cy="439836"/>
          </a:xfrm>
        </p:grpSpPr>
        <p:pic>
          <p:nvPicPr>
            <p:cNvPr id="42" name="Graphic 41" descr="Marker">
              <a:extLst>
                <a:ext uri="{FF2B5EF4-FFF2-40B4-BE49-F238E27FC236}">
                  <a16:creationId xmlns="" xmlns:a16="http://schemas.microsoft.com/office/drawing/2014/main" id="{964ECF12-63EA-42EE-9A00-FF319A01F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2387" y="1520842"/>
              <a:ext cx="405347" cy="38723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3736CBD3-58BA-4AE2-90DC-6513220288C0}"/>
                </a:ext>
              </a:extLst>
            </p:cNvPr>
            <p:cNvSpPr txBox="1"/>
            <p:nvPr/>
          </p:nvSpPr>
          <p:spPr>
            <a:xfrm>
              <a:off x="1285060" y="1714457"/>
              <a:ext cx="11723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Humboldt Bay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A6963729-A663-4C6F-AF43-E3C1F32FCB01}"/>
              </a:ext>
            </a:extLst>
          </p:cNvPr>
          <p:cNvGrpSpPr/>
          <p:nvPr/>
        </p:nvGrpSpPr>
        <p:grpSpPr>
          <a:xfrm>
            <a:off x="3767712" y="2116837"/>
            <a:ext cx="1172390" cy="603022"/>
            <a:chOff x="898074" y="1520842"/>
            <a:chExt cx="1172390" cy="603022"/>
          </a:xfrm>
        </p:grpSpPr>
        <p:pic>
          <p:nvPicPr>
            <p:cNvPr id="45" name="Graphic 44" descr="Marker">
              <a:extLst>
                <a:ext uri="{FF2B5EF4-FFF2-40B4-BE49-F238E27FC236}">
                  <a16:creationId xmlns="" xmlns:a16="http://schemas.microsoft.com/office/drawing/2014/main" id="{28B9DFAA-0B63-4043-AAF4-39C46590D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2387" y="1520842"/>
              <a:ext cx="405347" cy="38723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1D1344C2-1EC6-4A41-A815-F7997FF67718}"/>
                </a:ext>
              </a:extLst>
            </p:cNvPr>
            <p:cNvSpPr txBox="1"/>
            <p:nvPr/>
          </p:nvSpPr>
          <p:spPr>
            <a:xfrm>
              <a:off x="898074" y="1877643"/>
              <a:ext cx="11723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Fort Calhoun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FAC72DC4-C381-4282-9621-691595D2F1A8}"/>
              </a:ext>
            </a:extLst>
          </p:cNvPr>
          <p:cNvGrpSpPr/>
          <p:nvPr/>
        </p:nvGrpSpPr>
        <p:grpSpPr>
          <a:xfrm>
            <a:off x="1723737" y="3171842"/>
            <a:ext cx="1834097" cy="439836"/>
            <a:chOff x="1082387" y="1520842"/>
            <a:chExt cx="1834097" cy="439836"/>
          </a:xfrm>
        </p:grpSpPr>
        <p:pic>
          <p:nvPicPr>
            <p:cNvPr id="49" name="Graphic 48" descr="Marker">
              <a:extLst>
                <a:ext uri="{FF2B5EF4-FFF2-40B4-BE49-F238E27FC236}">
                  <a16:creationId xmlns="" xmlns:a16="http://schemas.microsoft.com/office/drawing/2014/main" id="{92457626-79A5-49AD-B74D-971D85AAE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2387" y="1520842"/>
              <a:ext cx="405347" cy="38723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4C7C7494-66A1-4A90-8480-B0955E175367}"/>
                </a:ext>
              </a:extLst>
            </p:cNvPr>
            <p:cNvSpPr txBox="1"/>
            <p:nvPr/>
          </p:nvSpPr>
          <p:spPr>
            <a:xfrm>
              <a:off x="1285060" y="1714457"/>
              <a:ext cx="16314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San Onofre Units 2 &amp; 3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A62C5994-ECF7-4751-912C-5F97B051445E}"/>
              </a:ext>
            </a:extLst>
          </p:cNvPr>
          <p:cNvGrpSpPr/>
          <p:nvPr/>
        </p:nvGrpSpPr>
        <p:grpSpPr>
          <a:xfrm>
            <a:off x="4472147" y="1682465"/>
            <a:ext cx="1521640" cy="562620"/>
            <a:chOff x="952927" y="1345452"/>
            <a:chExt cx="1521640" cy="562620"/>
          </a:xfrm>
        </p:grpSpPr>
        <p:pic>
          <p:nvPicPr>
            <p:cNvPr id="54" name="Graphic 53" descr="Marker">
              <a:extLst>
                <a:ext uri="{FF2B5EF4-FFF2-40B4-BE49-F238E27FC236}">
                  <a16:creationId xmlns="" xmlns:a16="http://schemas.microsoft.com/office/drawing/2014/main" id="{A965F067-A992-410A-A7FE-F0ADA23A1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2387" y="1520842"/>
              <a:ext cx="405347" cy="387230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BC93C852-3870-4634-AA7C-89F3088DC3E2}"/>
                </a:ext>
              </a:extLst>
            </p:cNvPr>
            <p:cNvSpPr txBox="1"/>
            <p:nvPr/>
          </p:nvSpPr>
          <p:spPr>
            <a:xfrm>
              <a:off x="952927" y="1345452"/>
              <a:ext cx="1521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La Crosse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BD62FA3D-481D-4BE7-B02F-4C2788691B69}"/>
              </a:ext>
            </a:extLst>
          </p:cNvPr>
          <p:cNvGrpSpPr/>
          <p:nvPr/>
        </p:nvGrpSpPr>
        <p:grpSpPr>
          <a:xfrm>
            <a:off x="4930881" y="2088494"/>
            <a:ext cx="1687922" cy="515823"/>
            <a:chOff x="1082387" y="1520842"/>
            <a:chExt cx="1687922" cy="515823"/>
          </a:xfrm>
        </p:grpSpPr>
        <p:pic>
          <p:nvPicPr>
            <p:cNvPr id="61" name="Graphic 60" descr="Marker">
              <a:extLst>
                <a:ext uri="{FF2B5EF4-FFF2-40B4-BE49-F238E27FC236}">
                  <a16:creationId xmlns="" xmlns:a16="http://schemas.microsoft.com/office/drawing/2014/main" id="{13879565-62F5-449D-A371-C02B5D033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2387" y="1520842"/>
              <a:ext cx="405347" cy="38723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A908E99C-F572-4A85-BFEE-3D45CF0ACD4F}"/>
                </a:ext>
              </a:extLst>
            </p:cNvPr>
            <p:cNvSpPr txBox="1"/>
            <p:nvPr/>
          </p:nvSpPr>
          <p:spPr>
            <a:xfrm>
              <a:off x="1248669" y="1790444"/>
              <a:ext cx="1521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Zion Units 1 &amp; 2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7F316CFF-EB12-424A-A8FA-6EC67C9C5A6C}"/>
              </a:ext>
            </a:extLst>
          </p:cNvPr>
          <p:cNvGrpSpPr/>
          <p:nvPr/>
        </p:nvGrpSpPr>
        <p:grpSpPr>
          <a:xfrm>
            <a:off x="5529120" y="3830836"/>
            <a:ext cx="1696960" cy="442573"/>
            <a:chOff x="6583558" y="2162115"/>
            <a:chExt cx="1696960" cy="442573"/>
          </a:xfrm>
        </p:grpSpPr>
        <p:pic>
          <p:nvPicPr>
            <p:cNvPr id="64" name="Graphic 63" descr="Marker">
              <a:extLst>
                <a:ext uri="{FF2B5EF4-FFF2-40B4-BE49-F238E27FC236}">
                  <a16:creationId xmlns="" xmlns:a16="http://schemas.microsoft.com/office/drawing/2014/main" id="{AE1FF4A3-8FB8-4CA6-BA06-08F132AA0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83558" y="2162115"/>
              <a:ext cx="405347" cy="387230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4F195A24-4232-4286-B7B4-542D07C21776}"/>
                </a:ext>
              </a:extLst>
            </p:cNvPr>
            <p:cNvSpPr txBox="1"/>
            <p:nvPr/>
          </p:nvSpPr>
          <p:spPr>
            <a:xfrm>
              <a:off x="6758878" y="2358467"/>
              <a:ext cx="1521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Crystal River Unit 3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C6F0969A-FB55-4B0E-878A-3BE0217564A3}"/>
              </a:ext>
            </a:extLst>
          </p:cNvPr>
          <p:cNvGrpSpPr/>
          <p:nvPr/>
        </p:nvGrpSpPr>
        <p:grpSpPr>
          <a:xfrm>
            <a:off x="6555431" y="1869555"/>
            <a:ext cx="1762838" cy="423604"/>
            <a:chOff x="6555431" y="1869555"/>
            <a:chExt cx="1762838" cy="423604"/>
          </a:xfrm>
        </p:grpSpPr>
        <p:pic>
          <p:nvPicPr>
            <p:cNvPr id="81" name="Graphic 80" descr="Marker">
              <a:extLst>
                <a:ext uri="{FF2B5EF4-FFF2-40B4-BE49-F238E27FC236}">
                  <a16:creationId xmlns="" xmlns:a16="http://schemas.microsoft.com/office/drawing/2014/main" id="{392FBB68-DB05-493F-BAE4-04EC3277B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55431" y="1905929"/>
              <a:ext cx="405347" cy="387230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EA316BFC-204F-4C0C-879F-CC1B4F014007}"/>
                </a:ext>
              </a:extLst>
            </p:cNvPr>
            <p:cNvSpPr txBox="1"/>
            <p:nvPr/>
          </p:nvSpPr>
          <p:spPr>
            <a:xfrm>
              <a:off x="6796629" y="1869555"/>
              <a:ext cx="1521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Vermont Yankee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42789EF6-124C-42D9-9180-04BBE5129506}"/>
              </a:ext>
            </a:extLst>
          </p:cNvPr>
          <p:cNvGrpSpPr/>
          <p:nvPr/>
        </p:nvGrpSpPr>
        <p:grpSpPr>
          <a:xfrm>
            <a:off x="6779061" y="2044618"/>
            <a:ext cx="1716197" cy="387230"/>
            <a:chOff x="6779061" y="2044618"/>
            <a:chExt cx="1716197" cy="387230"/>
          </a:xfrm>
        </p:grpSpPr>
        <p:pic>
          <p:nvPicPr>
            <p:cNvPr id="87" name="Graphic 86" descr="Marker">
              <a:extLst>
                <a:ext uri="{FF2B5EF4-FFF2-40B4-BE49-F238E27FC236}">
                  <a16:creationId xmlns="" xmlns:a16="http://schemas.microsoft.com/office/drawing/2014/main" id="{643824C6-7FD9-4A06-9D36-D5613ACAA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79061" y="2044618"/>
              <a:ext cx="405347" cy="387230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4D9DF045-BD56-4B52-B22D-DE53868E17A7}"/>
                </a:ext>
              </a:extLst>
            </p:cNvPr>
            <p:cNvSpPr txBox="1"/>
            <p:nvPr/>
          </p:nvSpPr>
          <p:spPr>
            <a:xfrm>
              <a:off x="6973618" y="2178470"/>
              <a:ext cx="1521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Pilgrim Unit 1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30B4E638-E922-4760-BB1E-57705C4D9A27}"/>
              </a:ext>
            </a:extLst>
          </p:cNvPr>
          <p:cNvGrpSpPr/>
          <p:nvPr/>
        </p:nvGrpSpPr>
        <p:grpSpPr>
          <a:xfrm>
            <a:off x="6396751" y="2369176"/>
            <a:ext cx="1590149" cy="559446"/>
            <a:chOff x="6631701" y="2039932"/>
            <a:chExt cx="1590149" cy="559446"/>
          </a:xfrm>
        </p:grpSpPr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FB9313D1-7E87-476E-A697-34FEE097BFF7}"/>
                </a:ext>
              </a:extLst>
            </p:cNvPr>
            <p:cNvSpPr txBox="1"/>
            <p:nvPr/>
          </p:nvSpPr>
          <p:spPr>
            <a:xfrm>
              <a:off x="6700210" y="2353157"/>
              <a:ext cx="1521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Oyster Creek</a:t>
              </a:r>
            </a:p>
          </p:txBody>
        </p:sp>
        <p:pic>
          <p:nvPicPr>
            <p:cNvPr id="94" name="Graphic 93" descr="Marker">
              <a:extLst>
                <a:ext uri="{FF2B5EF4-FFF2-40B4-BE49-F238E27FC236}">
                  <a16:creationId xmlns="" xmlns:a16="http://schemas.microsoft.com/office/drawing/2014/main" id="{61EF2807-5BBB-4C26-AED3-E560D6253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31701" y="2039932"/>
              <a:ext cx="405347" cy="387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868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B89B544D-90DC-4157-B787-A36F96DBF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Plants in SAFSTOR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90AD5673-2FB0-45F4-9EB8-60FA476CA8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" y="1039723"/>
            <a:ext cx="9142329" cy="3627119"/>
          </a:xfrm>
          <a:prstGeom prst="rect">
            <a:avLst/>
          </a:prstGeom>
          <a:ln>
            <a:noFill/>
          </a:ln>
        </p:spPr>
      </p:pic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7C4AA2A9-9F92-46BE-B1CC-4853885ACA81}"/>
              </a:ext>
            </a:extLst>
          </p:cNvPr>
          <p:cNvGrpSpPr/>
          <p:nvPr/>
        </p:nvGrpSpPr>
        <p:grpSpPr>
          <a:xfrm>
            <a:off x="1234787" y="2568592"/>
            <a:ext cx="2121361" cy="439836"/>
            <a:chOff x="1082387" y="1520842"/>
            <a:chExt cx="2121361" cy="439836"/>
          </a:xfrm>
        </p:grpSpPr>
        <p:pic>
          <p:nvPicPr>
            <p:cNvPr id="33" name="Graphic 32" descr="Marker">
              <a:extLst>
                <a:ext uri="{FF2B5EF4-FFF2-40B4-BE49-F238E27FC236}">
                  <a16:creationId xmlns="" xmlns:a16="http://schemas.microsoft.com/office/drawing/2014/main" id="{C9A1D592-7009-4B80-92DF-83A1DB508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2387" y="1520842"/>
              <a:ext cx="405347" cy="38723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B21A7864-D7CC-4E24-921E-265D27796887}"/>
                </a:ext>
              </a:extLst>
            </p:cNvPr>
            <p:cNvSpPr txBox="1"/>
            <p:nvPr/>
          </p:nvSpPr>
          <p:spPr>
            <a:xfrm>
              <a:off x="1285059" y="1714457"/>
              <a:ext cx="19186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GE </a:t>
              </a: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Vallecitos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(2)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A839260E-A516-40C5-9BEA-4E48FAB55866}"/>
              </a:ext>
            </a:extLst>
          </p:cNvPr>
          <p:cNvGrpSpPr/>
          <p:nvPr/>
        </p:nvGrpSpPr>
        <p:grpSpPr>
          <a:xfrm>
            <a:off x="4678308" y="2235353"/>
            <a:ext cx="706750" cy="720469"/>
            <a:chOff x="957770" y="1520842"/>
            <a:chExt cx="706750" cy="720469"/>
          </a:xfrm>
        </p:grpSpPr>
        <p:pic>
          <p:nvPicPr>
            <p:cNvPr id="36" name="Graphic 35" descr="Marker">
              <a:extLst>
                <a:ext uri="{FF2B5EF4-FFF2-40B4-BE49-F238E27FC236}">
                  <a16:creationId xmlns="" xmlns:a16="http://schemas.microsoft.com/office/drawing/2014/main" id="{E19E0165-4620-4A80-8ED1-A8D5C22DB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2387" y="1520842"/>
              <a:ext cx="405347" cy="38723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D0C03752-3354-4BB6-BC3E-3B8E8ACF326B}"/>
                </a:ext>
              </a:extLst>
            </p:cNvPr>
            <p:cNvSpPr txBox="1"/>
            <p:nvPr/>
          </p:nvSpPr>
          <p:spPr>
            <a:xfrm>
              <a:off x="957770" y="1841201"/>
              <a:ext cx="706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Dresden 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Unit 1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8B20ED16-5FC1-4E5E-B649-FB1592C7BEDA}"/>
              </a:ext>
            </a:extLst>
          </p:cNvPr>
          <p:cNvGrpSpPr/>
          <p:nvPr/>
        </p:nvGrpSpPr>
        <p:grpSpPr>
          <a:xfrm>
            <a:off x="4244778" y="1754400"/>
            <a:ext cx="1521640" cy="387230"/>
            <a:chOff x="431958" y="1520842"/>
            <a:chExt cx="1521640" cy="387230"/>
          </a:xfrm>
        </p:grpSpPr>
        <p:pic>
          <p:nvPicPr>
            <p:cNvPr id="39" name="Graphic 38" descr="Marker">
              <a:extLst>
                <a:ext uri="{FF2B5EF4-FFF2-40B4-BE49-F238E27FC236}">
                  <a16:creationId xmlns="" xmlns:a16="http://schemas.microsoft.com/office/drawing/2014/main" id="{D495DF05-6D0B-42E0-A0F5-2864A0A78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2387" y="1520842"/>
              <a:ext cx="405347" cy="38723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04401D0F-33C4-4C4F-A55A-0B5383D725B5}"/>
                </a:ext>
              </a:extLst>
            </p:cNvPr>
            <p:cNvSpPr txBox="1"/>
            <p:nvPr/>
          </p:nvSpPr>
          <p:spPr>
            <a:xfrm>
              <a:off x="431958" y="1535727"/>
              <a:ext cx="1521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Kewaunee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DB9D8D5D-186D-4309-8CF9-046BA9738993}"/>
              </a:ext>
            </a:extLst>
          </p:cNvPr>
          <p:cNvGrpSpPr/>
          <p:nvPr/>
        </p:nvGrpSpPr>
        <p:grpSpPr>
          <a:xfrm>
            <a:off x="5332355" y="1636071"/>
            <a:ext cx="1521640" cy="728298"/>
            <a:chOff x="1025103" y="1179774"/>
            <a:chExt cx="1521640" cy="728298"/>
          </a:xfrm>
        </p:grpSpPr>
        <p:pic>
          <p:nvPicPr>
            <p:cNvPr id="42" name="Graphic 41" descr="Marker">
              <a:extLst>
                <a:ext uri="{FF2B5EF4-FFF2-40B4-BE49-F238E27FC236}">
                  <a16:creationId xmlns="" xmlns:a16="http://schemas.microsoft.com/office/drawing/2014/main" id="{98B9BD33-338C-466B-839C-A86A2553F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2387" y="1520842"/>
              <a:ext cx="405347" cy="38723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33040302-EF18-44E0-9D63-91DCEEF99C5D}"/>
                </a:ext>
              </a:extLst>
            </p:cNvPr>
            <p:cNvSpPr txBox="1"/>
            <p:nvPr/>
          </p:nvSpPr>
          <p:spPr>
            <a:xfrm>
              <a:off x="1025103" y="1179774"/>
              <a:ext cx="15216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Fermi 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Unit 1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BA98FB0B-E734-492E-9E4B-7D06A8BA4556}"/>
              </a:ext>
            </a:extLst>
          </p:cNvPr>
          <p:cNvGrpSpPr/>
          <p:nvPr/>
        </p:nvGrpSpPr>
        <p:grpSpPr>
          <a:xfrm>
            <a:off x="5915500" y="1785402"/>
            <a:ext cx="801926" cy="862481"/>
            <a:chOff x="6760706" y="1245589"/>
            <a:chExt cx="801926" cy="862481"/>
          </a:xfrm>
        </p:grpSpPr>
        <p:pic>
          <p:nvPicPr>
            <p:cNvPr id="48" name="Graphic 47" descr="Marker">
              <a:extLst>
                <a:ext uri="{FF2B5EF4-FFF2-40B4-BE49-F238E27FC236}">
                  <a16:creationId xmlns="" xmlns:a16="http://schemas.microsoft.com/office/drawing/2014/main" id="{071D7155-F68C-4BFD-BD0B-70187D130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80619" y="1720840"/>
              <a:ext cx="405347" cy="387230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C6FFFF11-807D-48E9-9536-015A5D898C6D}"/>
                </a:ext>
              </a:extLst>
            </p:cNvPr>
            <p:cNvSpPr txBox="1"/>
            <p:nvPr/>
          </p:nvSpPr>
          <p:spPr>
            <a:xfrm>
              <a:off x="6760706" y="1245589"/>
              <a:ext cx="8019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TMI 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Units 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 &amp; 2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B93FF93E-07F1-4558-AF9B-C15594AF94A9}"/>
              </a:ext>
            </a:extLst>
          </p:cNvPr>
          <p:cNvGrpSpPr/>
          <p:nvPr/>
        </p:nvGrpSpPr>
        <p:grpSpPr>
          <a:xfrm>
            <a:off x="6404287" y="2168229"/>
            <a:ext cx="1858255" cy="560822"/>
            <a:chOff x="6404287" y="2168229"/>
            <a:chExt cx="1858255" cy="560822"/>
          </a:xfrm>
        </p:grpSpPr>
        <p:pic>
          <p:nvPicPr>
            <p:cNvPr id="58" name="Graphic 57" descr="Marker">
              <a:extLst>
                <a:ext uri="{FF2B5EF4-FFF2-40B4-BE49-F238E27FC236}">
                  <a16:creationId xmlns="" xmlns:a16="http://schemas.microsoft.com/office/drawing/2014/main" id="{18A787B2-E75E-4BE9-BD69-17A27513A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04287" y="2168229"/>
              <a:ext cx="405347" cy="38723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27B79AAC-426C-45D1-8877-62EC08A968A0}"/>
                </a:ext>
              </a:extLst>
            </p:cNvPr>
            <p:cNvSpPr txBox="1"/>
            <p:nvPr/>
          </p:nvSpPr>
          <p:spPr>
            <a:xfrm>
              <a:off x="6466786" y="2482830"/>
              <a:ext cx="17957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Indian Point Unit 1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6C4B969D-E9F9-4F73-80F4-A6712578BBE9}"/>
              </a:ext>
            </a:extLst>
          </p:cNvPr>
          <p:cNvGrpSpPr/>
          <p:nvPr/>
        </p:nvGrpSpPr>
        <p:grpSpPr>
          <a:xfrm>
            <a:off x="6607334" y="2161898"/>
            <a:ext cx="2004678" cy="387230"/>
            <a:chOff x="6404287" y="2168229"/>
            <a:chExt cx="2004678" cy="387230"/>
          </a:xfrm>
        </p:grpSpPr>
        <p:pic>
          <p:nvPicPr>
            <p:cNvPr id="70" name="Graphic 69" descr="Marker">
              <a:extLst>
                <a:ext uri="{FF2B5EF4-FFF2-40B4-BE49-F238E27FC236}">
                  <a16:creationId xmlns="" xmlns:a16="http://schemas.microsoft.com/office/drawing/2014/main" id="{9BD6B399-3AF3-49CA-9DE2-1C29CA1DF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04287" y="2168229"/>
              <a:ext cx="405347" cy="387230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77A72E5E-18F8-4FDB-A050-A29664BBA86A}"/>
                </a:ext>
              </a:extLst>
            </p:cNvPr>
            <p:cNvSpPr txBox="1"/>
            <p:nvPr/>
          </p:nvSpPr>
          <p:spPr>
            <a:xfrm>
              <a:off x="6613209" y="2305950"/>
              <a:ext cx="17957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Millstone Unit 1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1DBBDAD2-04E1-47DD-9C76-53EDB3EC623E}"/>
              </a:ext>
            </a:extLst>
          </p:cNvPr>
          <p:cNvGrpSpPr/>
          <p:nvPr/>
        </p:nvGrpSpPr>
        <p:grpSpPr>
          <a:xfrm>
            <a:off x="5249513" y="2363817"/>
            <a:ext cx="1312332" cy="400110"/>
            <a:chOff x="6094719" y="1397284"/>
            <a:chExt cx="1312332" cy="400110"/>
          </a:xfrm>
        </p:grpSpPr>
        <p:pic>
          <p:nvPicPr>
            <p:cNvPr id="74" name="Graphic 73" descr="Marker">
              <a:extLst>
                <a:ext uri="{FF2B5EF4-FFF2-40B4-BE49-F238E27FC236}">
                  <a16:creationId xmlns="" xmlns:a16="http://schemas.microsoft.com/office/drawing/2014/main" id="{4FA6DA2C-9BB3-4C2F-8E70-A54983745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01704" y="1408444"/>
              <a:ext cx="405347" cy="387230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639D2F26-C115-47D1-8783-6777A45655C5}"/>
                </a:ext>
              </a:extLst>
            </p:cNvPr>
            <p:cNvSpPr txBox="1"/>
            <p:nvPr/>
          </p:nvSpPr>
          <p:spPr>
            <a:xfrm>
              <a:off x="6094719" y="1397284"/>
              <a:ext cx="10742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Peach Bottom 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Unit 1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E9E2FB81-A13C-4D08-A8B8-0ACB3FDD9D86}"/>
              </a:ext>
            </a:extLst>
          </p:cNvPr>
          <p:cNvGrpSpPr/>
          <p:nvPr/>
        </p:nvGrpSpPr>
        <p:grpSpPr>
          <a:xfrm>
            <a:off x="5685052" y="2514956"/>
            <a:ext cx="1795756" cy="554401"/>
            <a:chOff x="5685052" y="2514956"/>
            <a:chExt cx="1795756" cy="554401"/>
          </a:xfrm>
        </p:grpSpPr>
        <p:pic>
          <p:nvPicPr>
            <p:cNvPr id="77" name="Graphic 76" descr="Marker">
              <a:extLst>
                <a:ext uri="{FF2B5EF4-FFF2-40B4-BE49-F238E27FC236}">
                  <a16:creationId xmlns="" xmlns:a16="http://schemas.microsoft.com/office/drawing/2014/main" id="{3A2C2066-832B-4380-B69D-DE169A6F5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77583" y="2514956"/>
              <a:ext cx="405347" cy="387230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29892C77-634E-404B-A627-062BE8A23421}"/>
                </a:ext>
              </a:extLst>
            </p:cNvPr>
            <p:cNvSpPr txBox="1"/>
            <p:nvPr/>
          </p:nvSpPr>
          <p:spPr>
            <a:xfrm>
              <a:off x="5685052" y="2823136"/>
              <a:ext cx="17957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NS Savannah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71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889BD8E-AB1D-4492-AC24-550E6C04E9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" y="1039723"/>
            <a:ext cx="9142329" cy="3627119"/>
          </a:xfrm>
          <a:prstGeom prst="rect">
            <a:avLst/>
          </a:prstGeom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B89B544D-90DC-4157-B787-A36F96DBF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Committed Shutdowns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56FF67F-C5CA-4C5E-ACE3-C2557899E403}"/>
              </a:ext>
            </a:extLst>
          </p:cNvPr>
          <p:cNvGrpSpPr/>
          <p:nvPr/>
        </p:nvGrpSpPr>
        <p:grpSpPr>
          <a:xfrm>
            <a:off x="1347854" y="2853282"/>
            <a:ext cx="2090983" cy="439836"/>
            <a:chOff x="1082387" y="1520842"/>
            <a:chExt cx="2090983" cy="439836"/>
          </a:xfrm>
        </p:grpSpPr>
        <p:pic>
          <p:nvPicPr>
            <p:cNvPr id="22" name="Graphic 21" descr="Marker">
              <a:extLst>
                <a:ext uri="{FF2B5EF4-FFF2-40B4-BE49-F238E27FC236}">
                  <a16:creationId xmlns="" xmlns:a16="http://schemas.microsoft.com/office/drawing/2014/main" id="{99067129-C887-479D-9A10-55C06CDF2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2387" y="1520842"/>
              <a:ext cx="405347" cy="38723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8D6E965-3FF2-4F56-B0FA-2600EF7C6C2F}"/>
                </a:ext>
              </a:extLst>
            </p:cNvPr>
            <p:cNvSpPr txBox="1"/>
            <p:nvPr/>
          </p:nvSpPr>
          <p:spPr>
            <a:xfrm>
              <a:off x="1285059" y="1714457"/>
              <a:ext cx="18883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Diablo Canyon Units 1 &amp; 2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5E2841FF-79B4-465D-A22C-5D55386C348F}"/>
              </a:ext>
            </a:extLst>
          </p:cNvPr>
          <p:cNvGrpSpPr/>
          <p:nvPr/>
        </p:nvGrpSpPr>
        <p:grpSpPr>
          <a:xfrm>
            <a:off x="6404287" y="2168229"/>
            <a:ext cx="1914348" cy="541615"/>
            <a:chOff x="6404287" y="2168229"/>
            <a:chExt cx="1914348" cy="541615"/>
          </a:xfrm>
        </p:grpSpPr>
        <p:pic>
          <p:nvPicPr>
            <p:cNvPr id="28" name="Graphic 27" descr="Marker">
              <a:extLst>
                <a:ext uri="{FF2B5EF4-FFF2-40B4-BE49-F238E27FC236}">
                  <a16:creationId xmlns="" xmlns:a16="http://schemas.microsoft.com/office/drawing/2014/main" id="{D33CC731-B24B-4CE3-87C1-3D4694662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04287" y="2168229"/>
              <a:ext cx="405347" cy="38723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9B2156DA-2BB8-4E26-84B7-343C1DB2786F}"/>
                </a:ext>
              </a:extLst>
            </p:cNvPr>
            <p:cNvSpPr txBox="1"/>
            <p:nvPr/>
          </p:nvSpPr>
          <p:spPr>
            <a:xfrm>
              <a:off x="6522879" y="2463623"/>
              <a:ext cx="17957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Indian Point Units 2 &amp; 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F987B01B-672B-44B6-84F8-AD8FA124E62E}"/>
              </a:ext>
            </a:extLst>
          </p:cNvPr>
          <p:cNvGrpSpPr/>
          <p:nvPr/>
        </p:nvGrpSpPr>
        <p:grpSpPr>
          <a:xfrm>
            <a:off x="5142823" y="1940376"/>
            <a:ext cx="1735148" cy="408961"/>
            <a:chOff x="6490176" y="2225037"/>
            <a:chExt cx="1735148" cy="408961"/>
          </a:xfrm>
        </p:grpSpPr>
        <p:pic>
          <p:nvPicPr>
            <p:cNvPr id="31" name="Graphic 30" descr="Marker">
              <a:extLst>
                <a:ext uri="{FF2B5EF4-FFF2-40B4-BE49-F238E27FC236}">
                  <a16:creationId xmlns="" xmlns:a16="http://schemas.microsoft.com/office/drawing/2014/main" id="{918F8E04-3C56-4050-9443-5A8D7253A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90176" y="2225037"/>
              <a:ext cx="405347" cy="38723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46A8602-07C8-46FC-B713-7753A10229A3}"/>
                </a:ext>
              </a:extLst>
            </p:cNvPr>
            <p:cNvSpPr txBox="1"/>
            <p:nvPr/>
          </p:nvSpPr>
          <p:spPr>
            <a:xfrm>
              <a:off x="6703684" y="2387777"/>
              <a:ext cx="1521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Palisades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46A8602-07C8-46FC-B713-7753A10229A3}"/>
              </a:ext>
            </a:extLst>
          </p:cNvPr>
          <p:cNvSpPr txBox="1"/>
          <p:nvPr/>
        </p:nvSpPr>
        <p:spPr>
          <a:xfrm>
            <a:off x="4298237" y="2299060"/>
            <a:ext cx="1521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Duane Arnold</a:t>
            </a:r>
          </a:p>
        </p:txBody>
      </p:sp>
      <p:pic>
        <p:nvPicPr>
          <p:cNvPr id="14" name="Graphic 30" descr="Marker">
            <a:extLst>
              <a:ext uri="{FF2B5EF4-FFF2-40B4-BE49-F238E27FC236}">
                <a16:creationId xmlns="" xmlns:a16="http://schemas.microsoft.com/office/drawing/2014/main" id="{918F8E04-3C56-4050-9443-5A8D7253A4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54690" y="2005686"/>
            <a:ext cx="405347" cy="38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8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B89B544D-90DC-4157-B787-A36F96DBF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Plants in Various Stages of D&amp;D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FF02A491-35C1-40A2-86F9-DF88F9E5E5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42" y="1021567"/>
            <a:ext cx="9142329" cy="3627119"/>
          </a:xfrm>
          <a:prstGeom prst="rect">
            <a:avLst/>
          </a:prstGeom>
          <a:ln>
            <a:noFill/>
          </a:ln>
        </p:spPr>
      </p:pic>
      <p:sp>
        <p:nvSpPr>
          <p:cNvPr id="163" name="TextBox 162">
            <a:extLst>
              <a:ext uri="{FF2B5EF4-FFF2-40B4-BE49-F238E27FC236}">
                <a16:creationId xmlns="" xmlns:a16="http://schemas.microsoft.com/office/drawing/2014/main" id="{1ED9C580-5956-481F-8482-5BB5C7E38054}"/>
              </a:ext>
            </a:extLst>
          </p:cNvPr>
          <p:cNvSpPr txBox="1"/>
          <p:nvPr/>
        </p:nvSpPr>
        <p:spPr>
          <a:xfrm>
            <a:off x="9679631" y="887241"/>
            <a:ext cx="2502844" cy="276999"/>
          </a:xfrm>
          <a:prstGeom prst="rect">
            <a:avLst/>
          </a:prstGeom>
          <a:solidFill>
            <a:srgbClr val="33CC33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Completed D&amp;D: 12 units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="" xmlns:a16="http://schemas.microsoft.com/office/drawing/2014/main" id="{E782087C-7D01-4519-A54B-D36C37BBAADD}"/>
              </a:ext>
            </a:extLst>
          </p:cNvPr>
          <p:cNvSpPr txBox="1"/>
          <p:nvPr/>
        </p:nvSpPr>
        <p:spPr>
          <a:xfrm>
            <a:off x="9679631" y="1250089"/>
            <a:ext cx="2502844" cy="276999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Active D&amp;D: 11 units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="" xmlns:a16="http://schemas.microsoft.com/office/drawing/2014/main" id="{67DA22FA-DA41-458A-B0E4-A835DDF71622}"/>
              </a:ext>
            </a:extLst>
          </p:cNvPr>
          <p:cNvSpPr txBox="1"/>
          <p:nvPr/>
        </p:nvSpPr>
        <p:spPr>
          <a:xfrm>
            <a:off x="9679631" y="1597663"/>
            <a:ext cx="2502843" cy="27699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SAFSTOR: 11 units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8B82D3BA-3973-45F7-82BA-FD9EC0CD7E12}"/>
              </a:ext>
            </a:extLst>
          </p:cNvPr>
          <p:cNvSpPr txBox="1"/>
          <p:nvPr/>
        </p:nvSpPr>
        <p:spPr>
          <a:xfrm>
            <a:off x="9668135" y="1945237"/>
            <a:ext cx="2514337" cy="276999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Committed Shutdown: 6 units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4AF23EF-A6E8-4BE2-A583-59574FE3148C}"/>
              </a:ext>
            </a:extLst>
          </p:cNvPr>
          <p:cNvGrpSpPr/>
          <p:nvPr/>
        </p:nvGrpSpPr>
        <p:grpSpPr>
          <a:xfrm>
            <a:off x="1082387" y="1520842"/>
            <a:ext cx="7975888" cy="1900823"/>
            <a:chOff x="1082387" y="1520842"/>
            <a:chExt cx="7975888" cy="1900823"/>
          </a:xfrm>
        </p:grpSpPr>
        <p:pic>
          <p:nvPicPr>
            <p:cNvPr id="248" name="Graphic 60" descr="Marker">
              <a:extLst>
                <a:ext uri="{FF2B5EF4-FFF2-40B4-BE49-F238E27FC236}">
                  <a16:creationId xmlns="" xmlns:a16="http://schemas.microsoft.com/office/drawing/2014/main" id="{17A6C579-3FCE-4C92-8CAA-81591899E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39630" y="2269524"/>
              <a:ext cx="405347" cy="387230"/>
            </a:xfrm>
            <a:prstGeom prst="rect">
              <a:avLst/>
            </a:prstGeom>
          </p:spPr>
        </p:pic>
        <p:pic>
          <p:nvPicPr>
            <p:cNvPr id="250" name="Graphic 249" descr="Marker">
              <a:extLst>
                <a:ext uri="{FF2B5EF4-FFF2-40B4-BE49-F238E27FC236}">
                  <a16:creationId xmlns="" xmlns:a16="http://schemas.microsoft.com/office/drawing/2014/main" id="{7BA4054B-A196-4FE3-82E0-17D8C1852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2387" y="1520842"/>
              <a:ext cx="405347" cy="387230"/>
            </a:xfrm>
            <a:prstGeom prst="rect">
              <a:avLst/>
            </a:prstGeom>
          </p:spPr>
        </p:pic>
        <p:pic>
          <p:nvPicPr>
            <p:cNvPr id="253" name="Graphic 252" descr="Marker">
              <a:extLst>
                <a:ext uri="{FF2B5EF4-FFF2-40B4-BE49-F238E27FC236}">
                  <a16:creationId xmlns="" xmlns:a16="http://schemas.microsoft.com/office/drawing/2014/main" id="{953262D0-E0AD-4C17-9F8E-D272FBD9B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34787" y="2568592"/>
              <a:ext cx="405347" cy="387230"/>
            </a:xfrm>
            <a:prstGeom prst="rect">
              <a:avLst/>
            </a:prstGeom>
          </p:spPr>
        </p:pic>
        <p:pic>
          <p:nvPicPr>
            <p:cNvPr id="259" name="Graphic 258" descr="Marker">
              <a:extLst>
                <a:ext uri="{FF2B5EF4-FFF2-40B4-BE49-F238E27FC236}">
                  <a16:creationId xmlns="" xmlns:a16="http://schemas.microsoft.com/office/drawing/2014/main" id="{106FDB88-5994-4224-AF4C-48F23E58A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52487" y="2295542"/>
              <a:ext cx="405347" cy="387230"/>
            </a:xfrm>
            <a:prstGeom prst="rect">
              <a:avLst/>
            </a:prstGeom>
          </p:spPr>
        </p:pic>
        <p:pic>
          <p:nvPicPr>
            <p:cNvPr id="262" name="Graphic 261" descr="Marker">
              <a:extLst>
                <a:ext uri="{FF2B5EF4-FFF2-40B4-BE49-F238E27FC236}">
                  <a16:creationId xmlns="" xmlns:a16="http://schemas.microsoft.com/office/drawing/2014/main" id="{15DC00D1-0E27-467E-A815-22B3A8EC7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33537" y="1908192"/>
              <a:ext cx="405347" cy="387230"/>
            </a:xfrm>
            <a:prstGeom prst="rect">
              <a:avLst/>
            </a:prstGeom>
          </p:spPr>
        </p:pic>
        <p:pic>
          <p:nvPicPr>
            <p:cNvPr id="265" name="Graphic 264" descr="Marker">
              <a:extLst>
                <a:ext uri="{FF2B5EF4-FFF2-40B4-BE49-F238E27FC236}">
                  <a16:creationId xmlns="" xmlns:a16="http://schemas.microsoft.com/office/drawing/2014/main" id="{78EF77EB-5A10-4927-8E48-77F0FE0ED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60687" y="1603392"/>
              <a:ext cx="405347" cy="387230"/>
            </a:xfrm>
            <a:prstGeom prst="rect">
              <a:avLst/>
            </a:prstGeom>
          </p:spPr>
        </p:pic>
        <p:pic>
          <p:nvPicPr>
            <p:cNvPr id="268" name="Graphic 267" descr="Marker">
              <a:extLst>
                <a:ext uri="{FF2B5EF4-FFF2-40B4-BE49-F238E27FC236}">
                  <a16:creationId xmlns="" xmlns:a16="http://schemas.microsoft.com/office/drawing/2014/main" id="{CE9EA654-B42B-4784-B89F-9DEE2A3D3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36937" y="2098692"/>
              <a:ext cx="405347" cy="387230"/>
            </a:xfrm>
            <a:prstGeom prst="rect">
              <a:avLst/>
            </a:prstGeom>
          </p:spPr>
        </p:pic>
        <p:pic>
          <p:nvPicPr>
            <p:cNvPr id="271" name="Graphic 270" descr="Marker">
              <a:extLst>
                <a:ext uri="{FF2B5EF4-FFF2-40B4-BE49-F238E27FC236}">
                  <a16:creationId xmlns="" xmlns:a16="http://schemas.microsoft.com/office/drawing/2014/main" id="{F06F69D8-B833-4FE2-8D9C-4811C850F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90176" y="2225037"/>
              <a:ext cx="405347" cy="387230"/>
            </a:xfrm>
            <a:prstGeom prst="rect">
              <a:avLst/>
            </a:prstGeom>
          </p:spPr>
        </p:pic>
        <p:pic>
          <p:nvPicPr>
            <p:cNvPr id="274" name="Graphic 273" descr="Marker">
              <a:extLst>
                <a:ext uri="{FF2B5EF4-FFF2-40B4-BE49-F238E27FC236}">
                  <a16:creationId xmlns="" xmlns:a16="http://schemas.microsoft.com/office/drawing/2014/main" id="{E36ED1D3-23E1-457E-9919-B12821F90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83558" y="2162115"/>
              <a:ext cx="405347" cy="387230"/>
            </a:xfrm>
            <a:prstGeom prst="rect">
              <a:avLst/>
            </a:prstGeom>
          </p:spPr>
        </p:pic>
        <p:pic>
          <p:nvPicPr>
            <p:cNvPr id="277" name="Graphic 276" descr="Marker">
              <a:extLst>
                <a:ext uri="{FF2B5EF4-FFF2-40B4-BE49-F238E27FC236}">
                  <a16:creationId xmlns="" xmlns:a16="http://schemas.microsoft.com/office/drawing/2014/main" id="{F9C4385E-FD4C-4770-B20C-4CD521B07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31701" y="2039932"/>
              <a:ext cx="405347" cy="387230"/>
            </a:xfrm>
            <a:prstGeom prst="rect">
              <a:avLst/>
            </a:prstGeom>
          </p:spPr>
        </p:pic>
        <p:pic>
          <p:nvPicPr>
            <p:cNvPr id="280" name="Graphic 279" descr="Marker">
              <a:extLst>
                <a:ext uri="{FF2B5EF4-FFF2-40B4-BE49-F238E27FC236}">
                  <a16:creationId xmlns="" xmlns:a16="http://schemas.microsoft.com/office/drawing/2014/main" id="{AC8D1E19-6590-4259-9D62-FAD5226C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80619" y="1720840"/>
              <a:ext cx="405347" cy="387230"/>
            </a:xfrm>
            <a:prstGeom prst="rect">
              <a:avLst/>
            </a:prstGeom>
          </p:spPr>
        </p:pic>
        <p:sp>
          <p:nvSpPr>
            <p:cNvPr id="282" name="TextBox 281">
              <a:extLst>
                <a:ext uri="{FF2B5EF4-FFF2-40B4-BE49-F238E27FC236}">
                  <a16:creationId xmlns="" xmlns:a16="http://schemas.microsoft.com/office/drawing/2014/main" id="{AB2187D2-E0D9-44F2-93D7-6F7942587EE2}"/>
                </a:ext>
              </a:extLst>
            </p:cNvPr>
            <p:cNvSpPr txBox="1"/>
            <p:nvPr/>
          </p:nvSpPr>
          <p:spPr>
            <a:xfrm>
              <a:off x="6555431" y="3144666"/>
              <a:ext cx="2502844" cy="276999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Completed D&amp;D: 12 units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1F26867-EF69-40D8-BD8A-40BF638644E2}"/>
              </a:ext>
            </a:extLst>
          </p:cNvPr>
          <p:cNvGrpSpPr/>
          <p:nvPr/>
        </p:nvGrpSpPr>
        <p:grpSpPr>
          <a:xfrm>
            <a:off x="1026304" y="1857855"/>
            <a:ext cx="8031971" cy="2360211"/>
            <a:chOff x="1026304" y="1857855"/>
            <a:chExt cx="8031971" cy="2360211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691FA799-CBF6-4419-987F-82F5DE287360}"/>
                </a:ext>
              </a:extLst>
            </p:cNvPr>
            <p:cNvGrpSpPr/>
            <p:nvPr/>
          </p:nvGrpSpPr>
          <p:grpSpPr>
            <a:xfrm>
              <a:off x="1026304" y="1857855"/>
              <a:ext cx="6158104" cy="2360211"/>
              <a:chOff x="1026304" y="1857855"/>
              <a:chExt cx="6158104" cy="2360211"/>
            </a:xfrm>
          </p:grpSpPr>
          <p:pic>
            <p:nvPicPr>
              <p:cNvPr id="322" name="Graphic 321" descr="Marker">
                <a:extLst>
                  <a:ext uri="{FF2B5EF4-FFF2-40B4-BE49-F238E27FC236}">
                    <a16:creationId xmlns="" xmlns:a16="http://schemas.microsoft.com/office/drawing/2014/main" id="{25EF09F8-69D8-454F-8120-A4B7019E8D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26304" y="2205382"/>
                <a:ext cx="405347" cy="387230"/>
              </a:xfrm>
              <a:prstGeom prst="rect">
                <a:avLst/>
              </a:prstGeom>
            </p:spPr>
          </p:pic>
          <p:pic>
            <p:nvPicPr>
              <p:cNvPr id="325" name="Graphic 324" descr="Marker">
                <a:extLst>
                  <a:ext uri="{FF2B5EF4-FFF2-40B4-BE49-F238E27FC236}">
                    <a16:creationId xmlns="" xmlns:a16="http://schemas.microsoft.com/office/drawing/2014/main" id="{F328C23C-A545-4060-B902-5B232A8852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952025" y="2116837"/>
                <a:ext cx="405347" cy="387230"/>
              </a:xfrm>
              <a:prstGeom prst="rect">
                <a:avLst/>
              </a:prstGeom>
            </p:spPr>
          </p:pic>
          <p:pic>
            <p:nvPicPr>
              <p:cNvPr id="328" name="Graphic 327" descr="Marker">
                <a:extLst>
                  <a:ext uri="{FF2B5EF4-FFF2-40B4-BE49-F238E27FC236}">
                    <a16:creationId xmlns="" xmlns:a16="http://schemas.microsoft.com/office/drawing/2014/main" id="{453DB359-81D3-46A0-A42A-84C2BB874E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723737" y="3171842"/>
                <a:ext cx="405347" cy="387230"/>
              </a:xfrm>
              <a:prstGeom prst="rect">
                <a:avLst/>
              </a:prstGeom>
            </p:spPr>
          </p:pic>
          <p:pic>
            <p:nvPicPr>
              <p:cNvPr id="331" name="Graphic 330" descr="Marker">
                <a:extLst>
                  <a:ext uri="{FF2B5EF4-FFF2-40B4-BE49-F238E27FC236}">
                    <a16:creationId xmlns="" xmlns:a16="http://schemas.microsoft.com/office/drawing/2014/main" id="{645FA0FD-3376-43D7-B122-DBB3C65F7A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601607" y="1857855"/>
                <a:ext cx="405347" cy="387230"/>
              </a:xfrm>
              <a:prstGeom prst="rect">
                <a:avLst/>
              </a:prstGeom>
            </p:spPr>
          </p:pic>
          <p:pic>
            <p:nvPicPr>
              <p:cNvPr id="334" name="Graphic 333" descr="Marker">
                <a:extLst>
                  <a:ext uri="{FF2B5EF4-FFF2-40B4-BE49-F238E27FC236}">
                    <a16:creationId xmlns="" xmlns:a16="http://schemas.microsoft.com/office/drawing/2014/main" id="{990D243F-26A1-4D9E-81B9-3D5BF05839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930881" y="2088494"/>
                <a:ext cx="405347" cy="387230"/>
              </a:xfrm>
              <a:prstGeom prst="rect">
                <a:avLst/>
              </a:prstGeom>
            </p:spPr>
          </p:pic>
          <p:pic>
            <p:nvPicPr>
              <p:cNvPr id="337" name="Graphic 336" descr="Marker">
                <a:extLst>
                  <a:ext uri="{FF2B5EF4-FFF2-40B4-BE49-F238E27FC236}">
                    <a16:creationId xmlns="" xmlns:a16="http://schemas.microsoft.com/office/drawing/2014/main" id="{527CAF55-87D6-48CE-865C-CC704A7DAD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529120" y="3830836"/>
                <a:ext cx="405347" cy="387230"/>
              </a:xfrm>
              <a:prstGeom prst="rect">
                <a:avLst/>
              </a:prstGeom>
            </p:spPr>
          </p:pic>
          <p:pic>
            <p:nvPicPr>
              <p:cNvPr id="340" name="Graphic 339" descr="Marker">
                <a:extLst>
                  <a:ext uri="{FF2B5EF4-FFF2-40B4-BE49-F238E27FC236}">
                    <a16:creationId xmlns="" xmlns:a16="http://schemas.microsoft.com/office/drawing/2014/main" id="{63F99893-C0EF-42B1-8D48-D84DA61E56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555431" y="1905929"/>
                <a:ext cx="405347" cy="387230"/>
              </a:xfrm>
              <a:prstGeom prst="rect">
                <a:avLst/>
              </a:prstGeom>
            </p:spPr>
          </p:pic>
          <p:pic>
            <p:nvPicPr>
              <p:cNvPr id="343" name="Graphic 342" descr="Marker">
                <a:extLst>
                  <a:ext uri="{FF2B5EF4-FFF2-40B4-BE49-F238E27FC236}">
                    <a16:creationId xmlns="" xmlns:a16="http://schemas.microsoft.com/office/drawing/2014/main" id="{27E3815F-0565-40D9-AF2E-FA1D972D4A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779061" y="2044618"/>
                <a:ext cx="405347" cy="387230"/>
              </a:xfrm>
              <a:prstGeom prst="rect">
                <a:avLst/>
              </a:prstGeom>
            </p:spPr>
          </p:pic>
          <p:pic>
            <p:nvPicPr>
              <p:cNvPr id="347" name="Graphic 346" descr="Marker">
                <a:extLst>
                  <a:ext uri="{FF2B5EF4-FFF2-40B4-BE49-F238E27FC236}">
                    <a16:creationId xmlns="" xmlns:a16="http://schemas.microsoft.com/office/drawing/2014/main" id="{7A5E7720-3EEF-4589-A2AA-48036AC68A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396751" y="2369176"/>
                <a:ext cx="405347" cy="387230"/>
              </a:xfrm>
              <a:prstGeom prst="rect">
                <a:avLst/>
              </a:prstGeom>
            </p:spPr>
          </p:pic>
        </p:grpSp>
        <p:sp>
          <p:nvSpPr>
            <p:cNvPr id="348" name="TextBox 347">
              <a:extLst>
                <a:ext uri="{FF2B5EF4-FFF2-40B4-BE49-F238E27FC236}">
                  <a16:creationId xmlns="" xmlns:a16="http://schemas.microsoft.com/office/drawing/2014/main" id="{6BA0AA0A-E16F-4267-A57A-79E78A1AC745}"/>
                </a:ext>
              </a:extLst>
            </p:cNvPr>
            <p:cNvSpPr txBox="1"/>
            <p:nvPr/>
          </p:nvSpPr>
          <p:spPr>
            <a:xfrm>
              <a:off x="6555431" y="3507514"/>
              <a:ext cx="2502844" cy="27699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Active D&amp;D: 11 units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90BC5576-3923-4223-BA8B-EC218BDEDE86}"/>
              </a:ext>
            </a:extLst>
          </p:cNvPr>
          <p:cNvGrpSpPr/>
          <p:nvPr/>
        </p:nvGrpSpPr>
        <p:grpSpPr>
          <a:xfrm>
            <a:off x="1234787" y="1754400"/>
            <a:ext cx="7823487" cy="2377687"/>
            <a:chOff x="1234787" y="1754400"/>
            <a:chExt cx="7823487" cy="2377687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615BC1E1-AA2A-4C52-88FD-AECAEC2CB255}"/>
                </a:ext>
              </a:extLst>
            </p:cNvPr>
            <p:cNvGrpSpPr/>
            <p:nvPr/>
          </p:nvGrpSpPr>
          <p:grpSpPr>
            <a:xfrm>
              <a:off x="1234787" y="1754400"/>
              <a:ext cx="5777894" cy="1201422"/>
              <a:chOff x="1234787" y="1754400"/>
              <a:chExt cx="5777894" cy="1201422"/>
            </a:xfrm>
          </p:grpSpPr>
          <p:pic>
            <p:nvPicPr>
              <p:cNvPr id="393" name="Graphic 392" descr="Marker">
                <a:extLst>
                  <a:ext uri="{FF2B5EF4-FFF2-40B4-BE49-F238E27FC236}">
                    <a16:creationId xmlns="" xmlns:a16="http://schemas.microsoft.com/office/drawing/2014/main" id="{6343DAF4-D02A-4D7C-BFFA-F920E8CB29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135413" y="2260653"/>
                <a:ext cx="405347" cy="387230"/>
              </a:xfrm>
              <a:prstGeom prst="rect">
                <a:avLst/>
              </a:prstGeom>
            </p:spPr>
          </p:pic>
          <p:pic>
            <p:nvPicPr>
              <p:cNvPr id="381" name="Graphic 380" descr="Marker">
                <a:extLst>
                  <a:ext uri="{FF2B5EF4-FFF2-40B4-BE49-F238E27FC236}">
                    <a16:creationId xmlns="" xmlns:a16="http://schemas.microsoft.com/office/drawing/2014/main" id="{5B9024FA-24FD-4304-99CB-8A02717F1E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234787" y="2568592"/>
                <a:ext cx="405347" cy="387230"/>
              </a:xfrm>
              <a:prstGeom prst="rect">
                <a:avLst/>
              </a:prstGeom>
            </p:spPr>
          </p:pic>
          <p:pic>
            <p:nvPicPr>
              <p:cNvPr id="384" name="Graphic 383" descr="Marker">
                <a:extLst>
                  <a:ext uri="{FF2B5EF4-FFF2-40B4-BE49-F238E27FC236}">
                    <a16:creationId xmlns="" xmlns:a16="http://schemas.microsoft.com/office/drawing/2014/main" id="{A0A54C9F-2ECC-4545-BE6A-64F059ED5F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802925" y="2235353"/>
                <a:ext cx="405347" cy="387230"/>
              </a:xfrm>
              <a:prstGeom prst="rect">
                <a:avLst/>
              </a:prstGeom>
            </p:spPr>
          </p:pic>
          <p:pic>
            <p:nvPicPr>
              <p:cNvPr id="387" name="Graphic 386" descr="Marker">
                <a:extLst>
                  <a:ext uri="{FF2B5EF4-FFF2-40B4-BE49-F238E27FC236}">
                    <a16:creationId xmlns="" xmlns:a16="http://schemas.microsoft.com/office/drawing/2014/main" id="{58C3104E-F7B3-45BA-A030-BC4AE3903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895207" y="1754400"/>
                <a:ext cx="405347" cy="387230"/>
              </a:xfrm>
              <a:prstGeom prst="rect">
                <a:avLst/>
              </a:prstGeom>
            </p:spPr>
          </p:pic>
          <p:pic>
            <p:nvPicPr>
              <p:cNvPr id="390" name="Graphic 389" descr="Marker">
                <a:extLst>
                  <a:ext uri="{FF2B5EF4-FFF2-40B4-BE49-F238E27FC236}">
                    <a16:creationId xmlns="" xmlns:a16="http://schemas.microsoft.com/office/drawing/2014/main" id="{B074CF60-7839-4D71-B5A7-EB463B430A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89639" y="1977139"/>
                <a:ext cx="405347" cy="387230"/>
              </a:xfrm>
              <a:prstGeom prst="rect">
                <a:avLst/>
              </a:prstGeom>
            </p:spPr>
          </p:pic>
          <p:pic>
            <p:nvPicPr>
              <p:cNvPr id="396" name="Graphic 395" descr="Marker">
                <a:extLst>
                  <a:ext uri="{FF2B5EF4-FFF2-40B4-BE49-F238E27FC236}">
                    <a16:creationId xmlns="" xmlns:a16="http://schemas.microsoft.com/office/drawing/2014/main" id="{D6005BF2-70F2-42EA-A7B5-C0993D741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404287" y="2168229"/>
                <a:ext cx="405347" cy="387230"/>
              </a:xfrm>
              <a:prstGeom prst="rect">
                <a:avLst/>
              </a:prstGeom>
            </p:spPr>
          </p:pic>
          <p:pic>
            <p:nvPicPr>
              <p:cNvPr id="399" name="Graphic 398" descr="Marker">
                <a:extLst>
                  <a:ext uri="{FF2B5EF4-FFF2-40B4-BE49-F238E27FC236}">
                    <a16:creationId xmlns="" xmlns:a16="http://schemas.microsoft.com/office/drawing/2014/main" id="{22601502-8BB2-46EE-BFB6-6E13219348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607334" y="2161898"/>
                <a:ext cx="405347" cy="387230"/>
              </a:xfrm>
              <a:prstGeom prst="rect">
                <a:avLst/>
              </a:prstGeom>
            </p:spPr>
          </p:pic>
          <p:pic>
            <p:nvPicPr>
              <p:cNvPr id="402" name="Graphic 401" descr="Marker">
                <a:extLst>
                  <a:ext uri="{FF2B5EF4-FFF2-40B4-BE49-F238E27FC236}">
                    <a16:creationId xmlns="" xmlns:a16="http://schemas.microsoft.com/office/drawing/2014/main" id="{2E9FCCDE-D127-4E24-BBB8-3E37950F33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156498" y="2374977"/>
                <a:ext cx="405347" cy="387230"/>
              </a:xfrm>
              <a:prstGeom prst="rect">
                <a:avLst/>
              </a:prstGeom>
            </p:spPr>
          </p:pic>
          <p:pic>
            <p:nvPicPr>
              <p:cNvPr id="405" name="Graphic 404" descr="Marker">
                <a:extLst>
                  <a:ext uri="{FF2B5EF4-FFF2-40B4-BE49-F238E27FC236}">
                    <a16:creationId xmlns="" xmlns:a16="http://schemas.microsoft.com/office/drawing/2014/main" id="{0098C4F3-D49A-4957-A039-74D4B5CC68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177583" y="2514956"/>
                <a:ext cx="405347" cy="387230"/>
              </a:xfrm>
              <a:prstGeom prst="rect">
                <a:avLst/>
              </a:prstGeom>
            </p:spPr>
          </p:pic>
        </p:grpSp>
        <p:sp>
          <p:nvSpPr>
            <p:cNvPr id="410" name="TextBox 409">
              <a:extLst>
                <a:ext uri="{FF2B5EF4-FFF2-40B4-BE49-F238E27FC236}">
                  <a16:creationId xmlns="" xmlns:a16="http://schemas.microsoft.com/office/drawing/2014/main" id="{0863C949-AD84-430E-87AC-E27C294E851B}"/>
                </a:ext>
              </a:extLst>
            </p:cNvPr>
            <p:cNvSpPr txBox="1"/>
            <p:nvPr/>
          </p:nvSpPr>
          <p:spPr>
            <a:xfrm>
              <a:off x="6555431" y="3855088"/>
              <a:ext cx="2502843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SAFSTOR: 11 units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A9C20CFB-866F-4DEA-A9A8-366935A08A16}"/>
              </a:ext>
            </a:extLst>
          </p:cNvPr>
          <p:cNvGrpSpPr/>
          <p:nvPr/>
        </p:nvGrpSpPr>
        <p:grpSpPr>
          <a:xfrm>
            <a:off x="1405478" y="1990136"/>
            <a:ext cx="7710418" cy="2539285"/>
            <a:chOff x="1347854" y="1940376"/>
            <a:chExt cx="7710418" cy="2539285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673456DE-7E15-4519-BC26-96387E5EABFD}"/>
                </a:ext>
              </a:extLst>
            </p:cNvPr>
            <p:cNvGrpSpPr/>
            <p:nvPr/>
          </p:nvGrpSpPr>
          <p:grpSpPr>
            <a:xfrm>
              <a:off x="1347854" y="1940376"/>
              <a:ext cx="5472973" cy="1300136"/>
              <a:chOff x="1347854" y="1940376"/>
              <a:chExt cx="5472973" cy="1300136"/>
            </a:xfrm>
          </p:grpSpPr>
          <p:pic>
            <p:nvPicPr>
              <p:cNvPr id="412" name="Graphic 411" descr="Marker">
                <a:extLst>
                  <a:ext uri="{FF2B5EF4-FFF2-40B4-BE49-F238E27FC236}">
                    <a16:creationId xmlns="" xmlns:a16="http://schemas.microsoft.com/office/drawing/2014/main" id="{34465963-1B2A-4036-B8AB-B0F6DBDF7B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347854" y="2853282"/>
                <a:ext cx="405347" cy="387230"/>
              </a:xfrm>
              <a:prstGeom prst="rect">
                <a:avLst/>
              </a:prstGeom>
            </p:spPr>
          </p:pic>
          <p:pic>
            <p:nvPicPr>
              <p:cNvPr id="415" name="Graphic 414" descr="Marker">
                <a:extLst>
                  <a:ext uri="{FF2B5EF4-FFF2-40B4-BE49-F238E27FC236}">
                    <a16:creationId xmlns="" xmlns:a16="http://schemas.microsoft.com/office/drawing/2014/main" id="{88735C50-976B-4C4E-9450-F1A2A3D4CF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415480" y="2193085"/>
                <a:ext cx="405347" cy="387230"/>
              </a:xfrm>
              <a:prstGeom prst="rect">
                <a:avLst/>
              </a:prstGeom>
            </p:spPr>
          </p:pic>
          <p:pic>
            <p:nvPicPr>
              <p:cNvPr id="418" name="Graphic 417" descr="Marker">
                <a:extLst>
                  <a:ext uri="{FF2B5EF4-FFF2-40B4-BE49-F238E27FC236}">
                    <a16:creationId xmlns="" xmlns:a16="http://schemas.microsoft.com/office/drawing/2014/main" id="{233BE3EA-2329-49CE-B14A-37DAC79ED0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142823" y="1940376"/>
                <a:ext cx="405347" cy="387230"/>
              </a:xfrm>
              <a:prstGeom prst="rect">
                <a:avLst/>
              </a:prstGeom>
            </p:spPr>
          </p:pic>
        </p:grpSp>
        <p:sp>
          <p:nvSpPr>
            <p:cNvPr id="420" name="TextBox 419">
              <a:extLst>
                <a:ext uri="{FF2B5EF4-FFF2-40B4-BE49-F238E27FC236}">
                  <a16:creationId xmlns="" xmlns:a16="http://schemas.microsoft.com/office/drawing/2014/main" id="{9999868A-4856-4331-9B3E-E80DE6CC03DF}"/>
                </a:ext>
              </a:extLst>
            </p:cNvPr>
            <p:cNvSpPr txBox="1"/>
            <p:nvPr/>
          </p:nvSpPr>
          <p:spPr>
            <a:xfrm>
              <a:off x="6543935" y="4202662"/>
              <a:ext cx="2514337" cy="27699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Committed Shutdown: 6 units</a:t>
              </a:r>
            </a:p>
          </p:txBody>
        </p:sp>
      </p:grpSp>
      <p:pic>
        <p:nvPicPr>
          <p:cNvPr id="78" name="Graphic 249" descr="Marker">
            <a:extLst>
              <a:ext uri="{FF2B5EF4-FFF2-40B4-BE49-F238E27FC236}">
                <a16:creationId xmlns="" xmlns:a16="http://schemas.microsoft.com/office/drawing/2014/main" id="{7BA4054B-A196-4FE3-82E0-17D8C18523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4620" y="2731232"/>
            <a:ext cx="405347" cy="387230"/>
          </a:xfrm>
          <a:prstGeom prst="rect">
            <a:avLst/>
          </a:prstGeom>
        </p:spPr>
      </p:pic>
      <p:pic>
        <p:nvPicPr>
          <p:cNvPr id="79" name="Graphic 249" descr="Marker">
            <a:extLst>
              <a:ext uri="{FF2B5EF4-FFF2-40B4-BE49-F238E27FC236}">
                <a16:creationId xmlns="" xmlns:a16="http://schemas.microsoft.com/office/drawing/2014/main" id="{7BA4054B-A196-4FE3-82E0-17D8C18523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0360" y="3091501"/>
            <a:ext cx="405347" cy="38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9349D2C9-9738-450B-B08A-016C8C3679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Self Perform</a:t>
            </a:r>
          </a:p>
          <a:p>
            <a:r>
              <a:rPr lang="en-US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General Contractor</a:t>
            </a:r>
          </a:p>
          <a:p>
            <a:r>
              <a:rPr lang="en-US" sz="2800" dirty="0">
                <a:solidFill>
                  <a:srgbClr val="FFFF00"/>
                </a:solidFill>
              </a:rPr>
              <a:t>Shared License Stewardship</a:t>
            </a:r>
          </a:p>
          <a:p>
            <a:r>
              <a:rPr lang="en-US" sz="2800" dirty="0">
                <a:solidFill>
                  <a:srgbClr val="FF99FF"/>
                </a:solidFill>
              </a:rPr>
              <a:t>Asset Acquisition/Transfer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C7BC98-859B-4779-BBFD-2D375A9E68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Decommissioning Business Models</a:t>
            </a:r>
          </a:p>
        </p:txBody>
      </p:sp>
    </p:spTree>
    <p:extLst>
      <p:ext uri="{BB962C8B-B14F-4D97-AF65-F5344CB8AC3E}">
        <p14:creationId xmlns:p14="http://schemas.microsoft.com/office/powerpoint/2010/main" val="2631641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2019 — An Evolving Decommissioning Market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fld id="{4755468B-C2BA-8B42-ABD6-597061763577}" type="slidenum">
              <a:rPr lang="en-US">
                <a:solidFill>
                  <a:srgbClr val="000000"/>
                </a:solidFill>
              </a:rPr>
              <a:pPr defTabSz="685766" fontAlgn="auto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</a:rPr>
              <a:t>Decommissioning Market Overview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E503CE1-82AA-3D4F-BC23-C0274833A35C}"/>
              </a:ext>
            </a:extLst>
          </p:cNvPr>
          <p:cNvGrpSpPr/>
          <p:nvPr/>
        </p:nvGrpSpPr>
        <p:grpSpPr>
          <a:xfrm>
            <a:off x="2152375" y="550621"/>
            <a:ext cx="6744662" cy="912233"/>
            <a:chOff x="1795188" y="407746"/>
            <a:chExt cx="7415853" cy="1003014"/>
          </a:xfrm>
        </p:grpSpPr>
        <p:sp>
          <p:nvSpPr>
            <p:cNvPr id="6" name="Pentagon 5">
              <a:extLst>
                <a:ext uri="{FF2B5EF4-FFF2-40B4-BE49-F238E27FC236}">
                  <a16:creationId xmlns="" xmlns:a16="http://schemas.microsoft.com/office/drawing/2014/main" id="{45611269-7FC8-D941-A9C9-A1EFF546AFBE}"/>
                </a:ext>
              </a:extLst>
            </p:cNvPr>
            <p:cNvSpPr/>
            <p:nvPr/>
          </p:nvSpPr>
          <p:spPr>
            <a:xfrm>
              <a:off x="2056014" y="572560"/>
              <a:ext cx="2286000" cy="838200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Self-Performance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A52884ED-9E93-5647-B144-AB1839145938}"/>
                </a:ext>
              </a:extLst>
            </p:cNvPr>
            <p:cNvSpPr txBox="1"/>
            <p:nvPr/>
          </p:nvSpPr>
          <p:spPr>
            <a:xfrm>
              <a:off x="4342015" y="587950"/>
              <a:ext cx="4869026" cy="65143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76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Managed and Performed by Utility</a:t>
              </a:r>
            </a:p>
            <a:p>
              <a:pPr defTabSz="68576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Some SOW distributed to specialty subcontractors</a:t>
              </a:r>
            </a:p>
            <a:p>
              <a:pPr defTabSz="68576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Site Examples: Maine Yankee, Humboldt Bay</a:t>
              </a:r>
            </a:p>
          </p:txBody>
        </p:sp>
        <p:sp>
          <p:nvSpPr>
            <p:cNvPr id="8" name="Flowchart: Connector 11">
              <a:extLst>
                <a:ext uri="{FF2B5EF4-FFF2-40B4-BE49-F238E27FC236}">
                  <a16:creationId xmlns="" xmlns:a16="http://schemas.microsoft.com/office/drawing/2014/main" id="{41335EC4-FC76-C741-AFA1-275E886C53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95188" y="407746"/>
              <a:ext cx="469214" cy="458621"/>
            </a:xfrm>
            <a:prstGeom prst="flowChartConnector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/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C9C9251-7093-0641-8FD2-A1D71B25F230}"/>
              </a:ext>
            </a:extLst>
          </p:cNvPr>
          <p:cNvGrpSpPr/>
          <p:nvPr/>
        </p:nvGrpSpPr>
        <p:grpSpPr>
          <a:xfrm>
            <a:off x="2152375" y="1602810"/>
            <a:ext cx="6737587" cy="966496"/>
            <a:chOff x="1795187" y="1538515"/>
            <a:chExt cx="7408074" cy="1062676"/>
          </a:xfrm>
        </p:grpSpPr>
        <p:sp>
          <p:nvSpPr>
            <p:cNvPr id="10" name="Pentagon 9">
              <a:extLst>
                <a:ext uri="{FF2B5EF4-FFF2-40B4-BE49-F238E27FC236}">
                  <a16:creationId xmlns="" xmlns:a16="http://schemas.microsoft.com/office/drawing/2014/main" id="{5BCC36EE-3CE0-634D-A789-722057842DA1}"/>
                </a:ext>
              </a:extLst>
            </p:cNvPr>
            <p:cNvSpPr/>
            <p:nvPr/>
          </p:nvSpPr>
          <p:spPr>
            <a:xfrm>
              <a:off x="2056014" y="1762991"/>
              <a:ext cx="2286000" cy="838200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DGC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768298C-6D45-9F4B-B638-79081CECF1A4}"/>
                </a:ext>
              </a:extLst>
            </p:cNvPr>
            <p:cNvSpPr txBox="1"/>
            <p:nvPr/>
          </p:nvSpPr>
          <p:spPr>
            <a:xfrm>
              <a:off x="4342014" y="1797371"/>
              <a:ext cx="4861247" cy="65142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76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Decommissioning General Contractor</a:t>
              </a:r>
            </a:p>
            <a:p>
              <a:pPr defTabSz="68576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Majority of D&amp;D tasks contracted</a:t>
              </a:r>
            </a:p>
            <a:p>
              <a:pPr defTabSz="68576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Site Example: SONGS</a:t>
              </a:r>
            </a:p>
          </p:txBody>
        </p:sp>
        <p:sp>
          <p:nvSpPr>
            <p:cNvPr id="12" name="Flowchart: Connector 19">
              <a:extLst>
                <a:ext uri="{FF2B5EF4-FFF2-40B4-BE49-F238E27FC236}">
                  <a16:creationId xmlns="" xmlns:a16="http://schemas.microsoft.com/office/drawing/2014/main" id="{1877E05D-CFFA-F649-8338-B1089A4094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95187" y="1538515"/>
              <a:ext cx="457200" cy="459427"/>
            </a:xfrm>
            <a:prstGeom prst="flowChartConnector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/>
                </a:rPr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80B84B6-9B34-F642-B84C-BEEC0C662635}"/>
              </a:ext>
            </a:extLst>
          </p:cNvPr>
          <p:cNvGrpSpPr/>
          <p:nvPr/>
        </p:nvGrpSpPr>
        <p:grpSpPr>
          <a:xfrm>
            <a:off x="2152381" y="2700566"/>
            <a:ext cx="6751730" cy="966496"/>
            <a:chOff x="1795192" y="2757715"/>
            <a:chExt cx="7423625" cy="1062676"/>
          </a:xfrm>
        </p:grpSpPr>
        <p:sp>
          <p:nvSpPr>
            <p:cNvPr id="14" name="Pentagon 13">
              <a:extLst>
                <a:ext uri="{FF2B5EF4-FFF2-40B4-BE49-F238E27FC236}">
                  <a16:creationId xmlns="" xmlns:a16="http://schemas.microsoft.com/office/drawing/2014/main" id="{074BD621-F082-214F-AA6E-F1AED75D311E}"/>
                </a:ext>
              </a:extLst>
            </p:cNvPr>
            <p:cNvSpPr/>
            <p:nvPr/>
          </p:nvSpPr>
          <p:spPr>
            <a:xfrm>
              <a:off x="2056014" y="2982191"/>
              <a:ext cx="2286000" cy="838200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License Stewardship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B8FADBA3-4783-E542-BD61-E4C190DEDEF0}"/>
                </a:ext>
              </a:extLst>
            </p:cNvPr>
            <p:cNvSpPr txBox="1"/>
            <p:nvPr/>
          </p:nvSpPr>
          <p:spPr>
            <a:xfrm>
              <a:off x="4342014" y="3050951"/>
              <a:ext cx="4876803" cy="65142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76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Risk Optimized Model </a:t>
              </a:r>
            </a:p>
            <a:p>
              <a:pPr defTabSz="68576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Transfer 10CFR50 License, comprehensive D&amp;D, Owner retains fuel</a:t>
              </a:r>
            </a:p>
            <a:p>
              <a:pPr defTabSz="68576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Site Examples: Zion, La Crosse (with Fuel Co)</a:t>
              </a:r>
            </a:p>
          </p:txBody>
        </p:sp>
        <p:sp>
          <p:nvSpPr>
            <p:cNvPr id="16" name="Flowchart: Connector 22">
              <a:extLst>
                <a:ext uri="{FF2B5EF4-FFF2-40B4-BE49-F238E27FC236}">
                  <a16:creationId xmlns="" xmlns:a16="http://schemas.microsoft.com/office/drawing/2014/main" id="{49C6D5AF-59CD-C545-8D33-D3A43B8542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95192" y="2757715"/>
              <a:ext cx="457199" cy="458621"/>
            </a:xfrm>
            <a:prstGeom prst="flowChartConnector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alibri" panose="020F0502020204030204"/>
                </a:rPr>
                <a:t>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F02FA8B8-9498-F24A-A2B1-08718E5B243D}"/>
              </a:ext>
            </a:extLst>
          </p:cNvPr>
          <p:cNvGrpSpPr/>
          <p:nvPr/>
        </p:nvGrpSpPr>
        <p:grpSpPr>
          <a:xfrm>
            <a:off x="135731" y="632682"/>
            <a:ext cx="8786805" cy="4053337"/>
            <a:chOff x="-253899" y="489806"/>
            <a:chExt cx="9661225" cy="4456700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843B2250-5B88-E64C-9733-4F4D915B83AF}"/>
                </a:ext>
              </a:extLst>
            </p:cNvPr>
            <p:cNvGrpSpPr/>
            <p:nvPr/>
          </p:nvGrpSpPr>
          <p:grpSpPr>
            <a:xfrm>
              <a:off x="67574" y="3883827"/>
              <a:ext cx="9339752" cy="1062679"/>
              <a:chOff x="67574" y="3883827"/>
              <a:chExt cx="9339752" cy="1062679"/>
            </a:xfrm>
          </p:grpSpPr>
          <p:sp>
            <p:nvSpPr>
              <p:cNvPr id="23" name="Pentagon 22">
                <a:extLst>
                  <a:ext uri="{FF2B5EF4-FFF2-40B4-BE49-F238E27FC236}">
                    <a16:creationId xmlns="" xmlns:a16="http://schemas.microsoft.com/office/drawing/2014/main" id="{02404604-04D1-104C-8E87-FC28F138BE6B}"/>
                  </a:ext>
                </a:extLst>
              </p:cNvPr>
              <p:cNvSpPr/>
              <p:nvPr/>
            </p:nvSpPr>
            <p:spPr>
              <a:xfrm>
                <a:off x="2237896" y="4108306"/>
                <a:ext cx="2286000" cy="838200"/>
              </a:xfrm>
              <a:prstGeom prst="homePlat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76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Asset Transfer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51A52CEF-593A-7D47-867D-52AB1D1B16C1}"/>
                  </a:ext>
                </a:extLst>
              </p:cNvPr>
              <p:cNvSpPr txBox="1"/>
              <p:nvPr/>
            </p:nvSpPr>
            <p:spPr>
              <a:xfrm>
                <a:off x="4523896" y="4177067"/>
                <a:ext cx="4883430" cy="65142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defTabSz="68576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Transfer License, Equity and Assets</a:t>
                </a:r>
              </a:p>
              <a:p>
                <a:pPr defTabSz="68576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Full turnover of plant, fund, and SNF</a:t>
                </a:r>
              </a:p>
              <a:p>
                <a:pPr defTabSz="68576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Site Example: Vermont Yankee, Oyster Creek, Pilgrim</a:t>
                </a:r>
              </a:p>
            </p:txBody>
          </p:sp>
          <p:sp>
            <p:nvSpPr>
              <p:cNvPr id="25" name="Flowchart: Connector 25">
                <a:extLst>
                  <a:ext uri="{FF2B5EF4-FFF2-40B4-BE49-F238E27FC236}">
                    <a16:creationId xmlns="" xmlns:a16="http://schemas.microsoft.com/office/drawing/2014/main" id="{3F51D086-65F5-8D4E-A6E8-839C1365C7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3698" y="3883827"/>
                <a:ext cx="469214" cy="458621"/>
              </a:xfrm>
              <a:prstGeom prst="flowChartConnector">
                <a:avLst/>
              </a:prstGeom>
              <a:solidFill>
                <a:schemeClr val="accent6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76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solidFill>
                      <a:srgbClr val="FFFFFF"/>
                    </a:solidFill>
                    <a:latin typeface="Calibri" panose="020F0502020204030204"/>
                  </a:rPr>
                  <a:t>4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74B92F4B-1A00-EC4A-B5FD-1B5363504993}"/>
                  </a:ext>
                </a:extLst>
              </p:cNvPr>
              <p:cNvSpPr txBox="1"/>
              <p:nvPr/>
            </p:nvSpPr>
            <p:spPr>
              <a:xfrm>
                <a:off x="67574" y="4397433"/>
                <a:ext cx="1739965" cy="406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6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i="1" dirty="0">
                    <a:solidFill>
                      <a:srgbClr val="9E007E">
                        <a:lumMod val="75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January 2019</a:t>
                </a:r>
              </a:p>
            </p:txBody>
          </p:sp>
        </p:grpSp>
        <p:sp>
          <p:nvSpPr>
            <p:cNvPr id="19" name="Down Arrow 18">
              <a:extLst>
                <a:ext uri="{FF2B5EF4-FFF2-40B4-BE49-F238E27FC236}">
                  <a16:creationId xmlns="" xmlns:a16="http://schemas.microsoft.com/office/drawing/2014/main" id="{E1D7A2CC-C2A8-F74B-B1F9-D0D1D7655C2E}"/>
                </a:ext>
              </a:extLst>
            </p:cNvPr>
            <p:cNvSpPr/>
            <p:nvPr/>
          </p:nvSpPr>
          <p:spPr>
            <a:xfrm>
              <a:off x="568742" y="866367"/>
              <a:ext cx="689957" cy="3512472"/>
            </a:xfrm>
            <a:prstGeom prst="down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725353D9-5A31-294E-A3C1-380C0DDA33A8}"/>
                </a:ext>
              </a:extLst>
            </p:cNvPr>
            <p:cNvSpPr txBox="1"/>
            <p:nvPr/>
          </p:nvSpPr>
          <p:spPr>
            <a:xfrm>
              <a:off x="-253899" y="489806"/>
              <a:ext cx="2361444" cy="329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6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>
                  <a:solidFill>
                    <a:srgbClr val="9E007E">
                      <a:lumMod val="75000"/>
                    </a:srgb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Owner Risk Transfer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0B3CABC7-98CA-4A49-8B01-64AED0096741}"/>
                </a:ext>
              </a:extLst>
            </p:cNvPr>
            <p:cNvSpPr txBox="1"/>
            <p:nvPr/>
          </p:nvSpPr>
          <p:spPr>
            <a:xfrm>
              <a:off x="155448" y="808482"/>
              <a:ext cx="611949" cy="406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6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9E007E">
                      <a:lumMod val="75000"/>
                    </a:srgb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CE8DE14-319E-0443-82D9-0B573A37759A}"/>
                </a:ext>
              </a:extLst>
            </p:cNvPr>
            <p:cNvSpPr txBox="1"/>
            <p:nvPr/>
          </p:nvSpPr>
          <p:spPr>
            <a:xfrm>
              <a:off x="136137" y="4082010"/>
              <a:ext cx="682450" cy="406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6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9E007E">
                      <a:lumMod val="75000"/>
                    </a:srgb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58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9C514E87-3334-4C7F-BAE9-C86FB29561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" y="1039723"/>
            <a:ext cx="9142329" cy="3627119"/>
          </a:xfrm>
          <a:prstGeom prst="rect">
            <a:avLst/>
          </a:prstGeom>
          <a:ln>
            <a:noFill/>
          </a:ln>
        </p:spPr>
      </p:pic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7116A418-D1DB-4245-AB56-091E812289DB}"/>
              </a:ext>
            </a:extLst>
          </p:cNvPr>
          <p:cNvGrpSpPr/>
          <p:nvPr/>
        </p:nvGrpSpPr>
        <p:grpSpPr>
          <a:xfrm>
            <a:off x="6583558" y="2162115"/>
            <a:ext cx="1617467" cy="442573"/>
            <a:chOff x="6583558" y="2162115"/>
            <a:chExt cx="1617467" cy="442573"/>
          </a:xfrm>
        </p:grpSpPr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89919830-C3E0-4140-B13C-28436E1082BC}"/>
                </a:ext>
              </a:extLst>
            </p:cNvPr>
            <p:cNvSpPr txBox="1"/>
            <p:nvPr/>
          </p:nvSpPr>
          <p:spPr>
            <a:xfrm>
              <a:off x="6758878" y="2358467"/>
              <a:ext cx="14421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Connecticut Yankee</a:t>
              </a:r>
            </a:p>
          </p:txBody>
        </p:sp>
        <p:pic>
          <p:nvPicPr>
            <p:cNvPr id="44" name="Graphic 43" descr="Marker">
              <a:extLst>
                <a:ext uri="{FF2B5EF4-FFF2-40B4-BE49-F238E27FC236}">
                  <a16:creationId xmlns="" xmlns:a16="http://schemas.microsoft.com/office/drawing/2014/main" id="{79097859-8715-47AE-8B9D-4BDEFBC38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83558" y="2162115"/>
              <a:ext cx="405347" cy="387230"/>
            </a:xfrm>
            <a:prstGeom prst="rect">
              <a:avLst/>
            </a:prstGeom>
          </p:spPr>
        </p:pic>
      </p:grp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B89B544D-90DC-4157-B787-A36F96DB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" y="476658"/>
            <a:ext cx="8396354" cy="542746"/>
          </a:xfrm>
        </p:spPr>
        <p:txBody>
          <a:bodyPr>
            <a:normAutofit/>
          </a:bodyPr>
          <a:lstStyle/>
          <a:p>
            <a:r>
              <a:rPr lang="en-US" dirty="0"/>
              <a:t>Self Perform Sites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1AD3FA0-8357-4BA7-8052-2237984EA1F4}"/>
              </a:ext>
            </a:extLst>
          </p:cNvPr>
          <p:cNvGrpSpPr/>
          <p:nvPr/>
        </p:nvGrpSpPr>
        <p:grpSpPr>
          <a:xfrm>
            <a:off x="1082387" y="1520842"/>
            <a:ext cx="1067816" cy="439836"/>
            <a:chOff x="1082387" y="1520842"/>
            <a:chExt cx="1067816" cy="439836"/>
          </a:xfrm>
        </p:grpSpPr>
        <p:pic>
          <p:nvPicPr>
            <p:cNvPr id="38" name="Graphic 37" descr="Marker">
              <a:extLst>
                <a:ext uri="{FF2B5EF4-FFF2-40B4-BE49-F238E27FC236}">
                  <a16:creationId xmlns="" xmlns:a16="http://schemas.microsoft.com/office/drawing/2014/main" id="{8FE00644-213C-4FEF-AB22-2A3C81D20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2387" y="1520842"/>
              <a:ext cx="405347" cy="38723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EC684FB3-E284-4342-9BE0-5E108529BC20}"/>
                </a:ext>
              </a:extLst>
            </p:cNvPr>
            <p:cNvSpPr txBox="1"/>
            <p:nvPr/>
          </p:nvSpPr>
          <p:spPr>
            <a:xfrm>
              <a:off x="1285060" y="1714457"/>
              <a:ext cx="8651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Trojan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961F999-E88E-47D9-9E5A-F0CAE56A09A4}"/>
              </a:ext>
            </a:extLst>
          </p:cNvPr>
          <p:cNvGrpSpPr/>
          <p:nvPr/>
        </p:nvGrpSpPr>
        <p:grpSpPr>
          <a:xfrm>
            <a:off x="1234787" y="2568592"/>
            <a:ext cx="1375063" cy="439836"/>
            <a:chOff x="1234787" y="2568592"/>
            <a:chExt cx="1375063" cy="439836"/>
          </a:xfrm>
        </p:grpSpPr>
        <p:pic>
          <p:nvPicPr>
            <p:cNvPr id="39" name="Graphic 38" descr="Marker">
              <a:extLst>
                <a:ext uri="{FF2B5EF4-FFF2-40B4-BE49-F238E27FC236}">
                  <a16:creationId xmlns="" xmlns:a16="http://schemas.microsoft.com/office/drawing/2014/main" id="{3ED314F7-6BEB-4A0D-AAEA-DA2E6BD2B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34787" y="2568592"/>
              <a:ext cx="405347" cy="38723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4E3F5046-1C77-484B-A92E-306029ABED5A}"/>
                </a:ext>
              </a:extLst>
            </p:cNvPr>
            <p:cNvSpPr txBox="1"/>
            <p:nvPr/>
          </p:nvSpPr>
          <p:spPr>
            <a:xfrm>
              <a:off x="1437460" y="2762207"/>
              <a:ext cx="11723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Rancho </a:t>
              </a: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Seco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721C205-B53C-431D-AC1F-BDEA99E5CCBE}"/>
              </a:ext>
            </a:extLst>
          </p:cNvPr>
          <p:cNvGrpSpPr/>
          <p:nvPr/>
        </p:nvGrpSpPr>
        <p:grpSpPr>
          <a:xfrm>
            <a:off x="1723737" y="3171842"/>
            <a:ext cx="1724313" cy="439836"/>
            <a:chOff x="1723737" y="3171842"/>
            <a:chExt cx="1724313" cy="439836"/>
          </a:xfrm>
        </p:grpSpPr>
        <p:pic>
          <p:nvPicPr>
            <p:cNvPr id="40" name="Graphic 39" descr="Marker">
              <a:extLst>
                <a:ext uri="{FF2B5EF4-FFF2-40B4-BE49-F238E27FC236}">
                  <a16:creationId xmlns="" xmlns:a16="http://schemas.microsoft.com/office/drawing/2014/main" id="{8F5B72B9-E88E-4F9C-A00E-236EA6A7B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23737" y="3171842"/>
              <a:ext cx="405347" cy="38723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6E36D3B4-8DEF-4200-97E6-111B834C5CDD}"/>
                </a:ext>
              </a:extLst>
            </p:cNvPr>
            <p:cNvSpPr txBox="1"/>
            <p:nvPr/>
          </p:nvSpPr>
          <p:spPr>
            <a:xfrm>
              <a:off x="1926410" y="3365457"/>
              <a:ext cx="1521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San Onofre Unit 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B0D8E7D-94EF-4C78-B254-20B5F767AA86}"/>
              </a:ext>
            </a:extLst>
          </p:cNvPr>
          <p:cNvGrpSpPr/>
          <p:nvPr/>
        </p:nvGrpSpPr>
        <p:grpSpPr>
          <a:xfrm>
            <a:off x="5896756" y="2463770"/>
            <a:ext cx="1521640" cy="519786"/>
            <a:chOff x="5896756" y="2463770"/>
            <a:chExt cx="1521640" cy="519786"/>
          </a:xfrm>
        </p:grpSpPr>
        <p:pic>
          <p:nvPicPr>
            <p:cNvPr id="41" name="Graphic 40" descr="Marker">
              <a:extLst>
                <a:ext uri="{FF2B5EF4-FFF2-40B4-BE49-F238E27FC236}">
                  <a16:creationId xmlns="" xmlns:a16="http://schemas.microsoft.com/office/drawing/2014/main" id="{9D8FF7A2-13FF-4A2F-8F41-CAAB5BE22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13751" y="2463770"/>
              <a:ext cx="405347" cy="38723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F21D0B25-BBAF-49A5-9CB3-80ADF6BF50E5}"/>
                </a:ext>
              </a:extLst>
            </p:cNvPr>
            <p:cNvSpPr txBox="1"/>
            <p:nvPr/>
          </p:nvSpPr>
          <p:spPr>
            <a:xfrm>
              <a:off x="5896756" y="2737335"/>
              <a:ext cx="1521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Saxton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B08F4DFA-C176-4267-A778-ED03655AD396}"/>
              </a:ext>
            </a:extLst>
          </p:cNvPr>
          <p:cNvGrpSpPr/>
          <p:nvPr/>
        </p:nvGrpSpPr>
        <p:grpSpPr>
          <a:xfrm>
            <a:off x="6631701" y="2039932"/>
            <a:ext cx="1771055" cy="387230"/>
            <a:chOff x="6631701" y="2039932"/>
            <a:chExt cx="1771055" cy="387230"/>
          </a:xfrm>
        </p:grpSpPr>
        <p:pic>
          <p:nvPicPr>
            <p:cNvPr id="45" name="Graphic 44" descr="Marker">
              <a:extLst>
                <a:ext uri="{FF2B5EF4-FFF2-40B4-BE49-F238E27FC236}">
                  <a16:creationId xmlns="" xmlns:a16="http://schemas.microsoft.com/office/drawing/2014/main" id="{67B882BD-EF14-41BC-8CF2-943ED71BC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31701" y="2039932"/>
              <a:ext cx="405347" cy="387230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D32B5FAA-F717-4BED-8087-D9A31144A5AC}"/>
                </a:ext>
              </a:extLst>
            </p:cNvPr>
            <p:cNvSpPr txBox="1"/>
            <p:nvPr/>
          </p:nvSpPr>
          <p:spPr>
            <a:xfrm>
              <a:off x="6881116" y="2179079"/>
              <a:ext cx="1521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Yankee Rowe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9F276A75-B020-4967-9183-3461E2D594E1}"/>
              </a:ext>
            </a:extLst>
          </p:cNvPr>
          <p:cNvGrpSpPr/>
          <p:nvPr/>
        </p:nvGrpSpPr>
        <p:grpSpPr>
          <a:xfrm>
            <a:off x="6490176" y="2225037"/>
            <a:ext cx="895790" cy="572859"/>
            <a:chOff x="6490176" y="2225037"/>
            <a:chExt cx="895790" cy="572859"/>
          </a:xfrm>
        </p:grpSpPr>
        <p:pic>
          <p:nvPicPr>
            <p:cNvPr id="43" name="Graphic 42" descr="Marker">
              <a:extLst>
                <a:ext uri="{FF2B5EF4-FFF2-40B4-BE49-F238E27FC236}">
                  <a16:creationId xmlns="" xmlns:a16="http://schemas.microsoft.com/office/drawing/2014/main" id="{A0F0E122-5A45-47CA-B524-C6AE75C3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90176" y="2225037"/>
              <a:ext cx="405347" cy="387230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F1E1F693-B7B7-4314-B079-8ECE4EBDD0CC}"/>
                </a:ext>
              </a:extLst>
            </p:cNvPr>
            <p:cNvSpPr txBox="1"/>
            <p:nvPr/>
          </p:nvSpPr>
          <p:spPr>
            <a:xfrm>
              <a:off x="6521439" y="2551675"/>
              <a:ext cx="8645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Shoreham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348F363-5A94-4AEE-8D72-EB9516039E1D}"/>
              </a:ext>
            </a:extLst>
          </p:cNvPr>
          <p:cNvGrpSpPr/>
          <p:nvPr/>
        </p:nvGrpSpPr>
        <p:grpSpPr>
          <a:xfrm>
            <a:off x="6980619" y="1720840"/>
            <a:ext cx="1726937" cy="418710"/>
            <a:chOff x="6980619" y="1720840"/>
            <a:chExt cx="1726937" cy="418710"/>
          </a:xfrm>
        </p:grpSpPr>
        <p:pic>
          <p:nvPicPr>
            <p:cNvPr id="46" name="Graphic 45" descr="Marker">
              <a:extLst>
                <a:ext uri="{FF2B5EF4-FFF2-40B4-BE49-F238E27FC236}">
                  <a16:creationId xmlns="" xmlns:a16="http://schemas.microsoft.com/office/drawing/2014/main" id="{A562715A-B3E2-4E79-A3FC-B7125822A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80619" y="1720840"/>
              <a:ext cx="405347" cy="38723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D019733F-8C2A-4254-A2FA-31E1174CEB3E}"/>
                </a:ext>
              </a:extLst>
            </p:cNvPr>
            <p:cNvSpPr txBox="1"/>
            <p:nvPr/>
          </p:nvSpPr>
          <p:spPr>
            <a:xfrm>
              <a:off x="7185916" y="1893329"/>
              <a:ext cx="1521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Maine Yankee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A495DAD-890F-489A-8CD7-912ED39D46F5}"/>
              </a:ext>
            </a:extLst>
          </p:cNvPr>
          <p:cNvGrpSpPr/>
          <p:nvPr/>
        </p:nvGrpSpPr>
        <p:grpSpPr>
          <a:xfrm>
            <a:off x="5169038" y="2098692"/>
            <a:ext cx="981689" cy="554136"/>
            <a:chOff x="5169038" y="2098692"/>
            <a:chExt cx="981689" cy="554136"/>
          </a:xfrm>
        </p:grpSpPr>
        <p:pic>
          <p:nvPicPr>
            <p:cNvPr id="42" name="Graphic 41" descr="Marker">
              <a:extLst>
                <a:ext uri="{FF2B5EF4-FFF2-40B4-BE49-F238E27FC236}">
                  <a16:creationId xmlns="" xmlns:a16="http://schemas.microsoft.com/office/drawing/2014/main" id="{4DBC5254-7ADC-4556-A63D-B8DF1E804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36937" y="2098692"/>
              <a:ext cx="405347" cy="387230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D7EAA8FC-BB18-4622-9147-3FBC68AF7B83}"/>
                </a:ext>
              </a:extLst>
            </p:cNvPr>
            <p:cNvSpPr txBox="1"/>
            <p:nvPr/>
          </p:nvSpPr>
          <p:spPr>
            <a:xfrm>
              <a:off x="5169038" y="2406607"/>
              <a:ext cx="9816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Shippingport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5115165-D945-47BB-B4DA-05F02014820E}"/>
              </a:ext>
            </a:extLst>
          </p:cNvPr>
          <p:cNvGrpSpPr/>
          <p:nvPr/>
        </p:nvGrpSpPr>
        <p:grpSpPr>
          <a:xfrm>
            <a:off x="3952025" y="2116837"/>
            <a:ext cx="1412328" cy="387230"/>
            <a:chOff x="3952025" y="2116837"/>
            <a:chExt cx="1412328" cy="387230"/>
          </a:xfrm>
        </p:grpSpPr>
        <p:pic>
          <p:nvPicPr>
            <p:cNvPr id="47" name="Graphic 46" descr="Marker">
              <a:extLst>
                <a:ext uri="{FF2B5EF4-FFF2-40B4-BE49-F238E27FC236}">
                  <a16:creationId xmlns="" xmlns:a16="http://schemas.microsoft.com/office/drawing/2014/main" id="{633DD32B-28C0-451A-9AA8-A64457EE5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52025" y="2116837"/>
              <a:ext cx="405347" cy="38723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940D7816-7C2C-40CA-9628-A882EA735E31}"/>
                </a:ext>
              </a:extLst>
            </p:cNvPr>
            <p:cNvSpPr txBox="1"/>
            <p:nvPr/>
          </p:nvSpPr>
          <p:spPr>
            <a:xfrm>
              <a:off x="4191963" y="2233547"/>
              <a:ext cx="11723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Fort Calhoun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9DAB0D5-496C-423F-BCD6-BA85BA48ECD3}"/>
              </a:ext>
            </a:extLst>
          </p:cNvPr>
          <p:cNvGrpSpPr/>
          <p:nvPr/>
        </p:nvGrpSpPr>
        <p:grpSpPr>
          <a:xfrm>
            <a:off x="1026304" y="2205382"/>
            <a:ext cx="1375063" cy="439836"/>
            <a:chOff x="1026304" y="2205382"/>
            <a:chExt cx="1375063" cy="439836"/>
          </a:xfrm>
        </p:grpSpPr>
        <p:pic>
          <p:nvPicPr>
            <p:cNvPr id="48" name="Graphic 47" descr="Marker">
              <a:extLst>
                <a:ext uri="{FF2B5EF4-FFF2-40B4-BE49-F238E27FC236}">
                  <a16:creationId xmlns="" xmlns:a16="http://schemas.microsoft.com/office/drawing/2014/main" id="{EC13DD96-83F9-490F-9F17-D79BD67AB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6304" y="2205382"/>
              <a:ext cx="405347" cy="38723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0314C02D-08BB-4B85-839E-E0607238195E}"/>
                </a:ext>
              </a:extLst>
            </p:cNvPr>
            <p:cNvSpPr txBox="1"/>
            <p:nvPr/>
          </p:nvSpPr>
          <p:spPr>
            <a:xfrm>
              <a:off x="1228977" y="2398997"/>
              <a:ext cx="11723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Humboldt Bay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45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>
            <a:extLst>
              <a:ext uri="{FF2B5EF4-FFF2-40B4-BE49-F238E27FC236}">
                <a16:creationId xmlns="" xmlns:a16="http://schemas.microsoft.com/office/drawing/2014/main" id="{C3D8F13F-FFF8-4606-A023-C2FFA9B47FE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" y="1039723"/>
            <a:ext cx="9142329" cy="3627119"/>
          </a:xfrm>
          <a:prstGeom prst="rect">
            <a:avLst/>
          </a:prstGeom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B89B544D-90DC-4157-B787-A36F96DB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" y="476658"/>
            <a:ext cx="8396354" cy="542746"/>
          </a:xfrm>
        </p:spPr>
        <p:txBody>
          <a:bodyPr>
            <a:normAutofit/>
          </a:bodyPr>
          <a:lstStyle/>
          <a:p>
            <a:r>
              <a:rPr lang="en-US" sz="2400" dirty="0"/>
              <a:t>General Decommissioning Contractor Sites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65D03A18-E4E8-49CC-BDC3-27E95812E7ED}"/>
              </a:ext>
            </a:extLst>
          </p:cNvPr>
          <p:cNvGrpSpPr/>
          <p:nvPr/>
        </p:nvGrpSpPr>
        <p:grpSpPr>
          <a:xfrm>
            <a:off x="5260687" y="1603392"/>
            <a:ext cx="1724313" cy="439836"/>
            <a:chOff x="1082387" y="1520842"/>
            <a:chExt cx="1724313" cy="439836"/>
          </a:xfrm>
        </p:grpSpPr>
        <p:pic>
          <p:nvPicPr>
            <p:cNvPr id="16" name="Graphic 15" descr="Marker">
              <a:extLst>
                <a:ext uri="{FF2B5EF4-FFF2-40B4-BE49-F238E27FC236}">
                  <a16:creationId xmlns="" xmlns:a16="http://schemas.microsoft.com/office/drawing/2014/main" id="{5D1F8DAC-98F4-4577-B32B-D473EE381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2387" y="1520842"/>
              <a:ext cx="405347" cy="38723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72BC57D-637D-49FB-A678-636774C9E2D9}"/>
                </a:ext>
              </a:extLst>
            </p:cNvPr>
            <p:cNvSpPr txBox="1"/>
            <p:nvPr/>
          </p:nvSpPr>
          <p:spPr>
            <a:xfrm>
              <a:off x="1285060" y="1714457"/>
              <a:ext cx="1521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Big Rock Point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AA665C02-1054-4EE0-BBFF-D9D8B7DA8332}"/>
              </a:ext>
            </a:extLst>
          </p:cNvPr>
          <p:cNvGrpSpPr/>
          <p:nvPr/>
        </p:nvGrpSpPr>
        <p:grpSpPr>
          <a:xfrm>
            <a:off x="3152487" y="2295542"/>
            <a:ext cx="1724313" cy="439836"/>
            <a:chOff x="3152487" y="2295542"/>
            <a:chExt cx="1724313" cy="439836"/>
          </a:xfrm>
        </p:grpSpPr>
        <p:pic>
          <p:nvPicPr>
            <p:cNvPr id="11" name="Graphic 10" descr="Marker">
              <a:extLst>
                <a:ext uri="{FF2B5EF4-FFF2-40B4-BE49-F238E27FC236}">
                  <a16:creationId xmlns="" xmlns:a16="http://schemas.microsoft.com/office/drawing/2014/main" id="{298BC425-00B0-47AA-9F2D-653C65668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52487" y="2295542"/>
              <a:ext cx="405347" cy="38723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3A74166-DEE3-418C-A4FD-5931BF3D1438}"/>
                </a:ext>
              </a:extLst>
            </p:cNvPr>
            <p:cNvSpPr txBox="1"/>
            <p:nvPr/>
          </p:nvSpPr>
          <p:spPr>
            <a:xfrm>
              <a:off x="3355160" y="2489157"/>
              <a:ext cx="1521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Fort St. </a:t>
              </a: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Vrain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9110593F-66CD-40B2-8B95-9236A081102B}"/>
              </a:ext>
            </a:extLst>
          </p:cNvPr>
          <p:cNvGrpSpPr/>
          <p:nvPr/>
        </p:nvGrpSpPr>
        <p:grpSpPr>
          <a:xfrm>
            <a:off x="3933537" y="1908192"/>
            <a:ext cx="1724313" cy="439836"/>
            <a:chOff x="3933537" y="1908192"/>
            <a:chExt cx="1724313" cy="439836"/>
          </a:xfrm>
        </p:grpSpPr>
        <p:pic>
          <p:nvPicPr>
            <p:cNvPr id="12" name="Graphic 11" descr="Marker">
              <a:extLst>
                <a:ext uri="{FF2B5EF4-FFF2-40B4-BE49-F238E27FC236}">
                  <a16:creationId xmlns="" xmlns:a16="http://schemas.microsoft.com/office/drawing/2014/main" id="{655F907A-AB39-44EA-9E3A-149CCCBF9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33537" y="1908192"/>
              <a:ext cx="405347" cy="38723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2AC9916-1E37-4AC5-B320-5847F571A789}"/>
                </a:ext>
              </a:extLst>
            </p:cNvPr>
            <p:cNvSpPr txBox="1"/>
            <p:nvPr/>
          </p:nvSpPr>
          <p:spPr>
            <a:xfrm>
              <a:off x="4136210" y="2101807"/>
              <a:ext cx="1521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Pathfinder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C042560-79CD-4922-8B4D-809092ED743D}"/>
              </a:ext>
            </a:extLst>
          </p:cNvPr>
          <p:cNvGrpSpPr/>
          <p:nvPr/>
        </p:nvGrpSpPr>
        <p:grpSpPr>
          <a:xfrm>
            <a:off x="1723737" y="3171842"/>
            <a:ext cx="1834097" cy="439836"/>
            <a:chOff x="1723737" y="3171842"/>
            <a:chExt cx="1834097" cy="439836"/>
          </a:xfrm>
        </p:grpSpPr>
        <p:pic>
          <p:nvPicPr>
            <p:cNvPr id="14" name="Graphic 13" descr="Marker">
              <a:extLst>
                <a:ext uri="{FF2B5EF4-FFF2-40B4-BE49-F238E27FC236}">
                  <a16:creationId xmlns="" xmlns:a16="http://schemas.microsoft.com/office/drawing/2014/main" id="{ADE48963-1F74-459D-9432-3316A6553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23737" y="3171842"/>
              <a:ext cx="405347" cy="38723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34C6BCC-B30B-4A69-836F-C49234E5F657}"/>
                </a:ext>
              </a:extLst>
            </p:cNvPr>
            <p:cNvSpPr txBox="1"/>
            <p:nvPr/>
          </p:nvSpPr>
          <p:spPr>
            <a:xfrm>
              <a:off x="1926410" y="3365457"/>
              <a:ext cx="16314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San Onofre Units 2 &amp;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195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>
            <a:extLst>
              <a:ext uri="{FF2B5EF4-FFF2-40B4-BE49-F238E27FC236}">
                <a16:creationId xmlns="" xmlns:a16="http://schemas.microsoft.com/office/drawing/2014/main" id="{C3D8F13F-FFF8-4606-A023-C2FFA9B47FE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" y="1039723"/>
            <a:ext cx="9142329" cy="3627119"/>
          </a:xfrm>
          <a:prstGeom prst="rect">
            <a:avLst/>
          </a:prstGeom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B89B544D-90DC-4157-B787-A36F96DB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" y="476658"/>
            <a:ext cx="8396354" cy="542746"/>
          </a:xfrm>
        </p:spPr>
        <p:txBody>
          <a:bodyPr>
            <a:normAutofit/>
          </a:bodyPr>
          <a:lstStyle/>
          <a:p>
            <a:r>
              <a:rPr lang="en-US" dirty="0"/>
              <a:t>License Stewardship Sites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BED8E8B-07DE-4FD2-8625-271958D4EF20}"/>
              </a:ext>
            </a:extLst>
          </p:cNvPr>
          <p:cNvGrpSpPr/>
          <p:nvPr/>
        </p:nvGrpSpPr>
        <p:grpSpPr>
          <a:xfrm>
            <a:off x="4930881" y="2088494"/>
            <a:ext cx="1687922" cy="515823"/>
            <a:chOff x="4930881" y="2088494"/>
            <a:chExt cx="1687922" cy="515823"/>
          </a:xfrm>
        </p:grpSpPr>
        <p:pic>
          <p:nvPicPr>
            <p:cNvPr id="11" name="Graphic 10" descr="Marker">
              <a:extLst>
                <a:ext uri="{FF2B5EF4-FFF2-40B4-BE49-F238E27FC236}">
                  <a16:creationId xmlns="" xmlns:a16="http://schemas.microsoft.com/office/drawing/2014/main" id="{9C4F9596-6BF8-4D0E-B642-E7D05AA00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0881" y="2088494"/>
              <a:ext cx="405347" cy="38723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275037DD-37E3-4100-B387-C30DA235651E}"/>
                </a:ext>
              </a:extLst>
            </p:cNvPr>
            <p:cNvSpPr txBox="1"/>
            <p:nvPr/>
          </p:nvSpPr>
          <p:spPr>
            <a:xfrm>
              <a:off x="5097163" y="2358096"/>
              <a:ext cx="1521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Zion Units 1 &amp; 2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54E1051-BE4E-4824-B1A9-4D755B461AC2}"/>
              </a:ext>
            </a:extLst>
          </p:cNvPr>
          <p:cNvGrpSpPr/>
          <p:nvPr/>
        </p:nvGrpSpPr>
        <p:grpSpPr>
          <a:xfrm>
            <a:off x="4472147" y="1682465"/>
            <a:ext cx="1521640" cy="562620"/>
            <a:chOff x="4472147" y="1682465"/>
            <a:chExt cx="1521640" cy="562620"/>
          </a:xfrm>
        </p:grpSpPr>
        <p:pic>
          <p:nvPicPr>
            <p:cNvPr id="10" name="Graphic 9" descr="Marker">
              <a:extLst>
                <a:ext uri="{FF2B5EF4-FFF2-40B4-BE49-F238E27FC236}">
                  <a16:creationId xmlns="" xmlns:a16="http://schemas.microsoft.com/office/drawing/2014/main" id="{A3B2692D-B262-413E-AFEA-454E79EF8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01607" y="1857855"/>
              <a:ext cx="405347" cy="38723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5B16C5B6-7954-458B-9000-A01E6F315490}"/>
                </a:ext>
              </a:extLst>
            </p:cNvPr>
            <p:cNvSpPr txBox="1"/>
            <p:nvPr/>
          </p:nvSpPr>
          <p:spPr>
            <a:xfrm>
              <a:off x="4472147" y="1682465"/>
              <a:ext cx="1521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La Crosse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152B0249-2F0A-49E4-B031-A17E598490B7}"/>
              </a:ext>
            </a:extLst>
          </p:cNvPr>
          <p:cNvGrpSpPr/>
          <p:nvPr/>
        </p:nvGrpSpPr>
        <p:grpSpPr>
          <a:xfrm>
            <a:off x="5529120" y="3830836"/>
            <a:ext cx="1696960" cy="442573"/>
            <a:chOff x="5529120" y="3830836"/>
            <a:chExt cx="1696960" cy="442573"/>
          </a:xfrm>
        </p:grpSpPr>
        <p:pic>
          <p:nvPicPr>
            <p:cNvPr id="12" name="Graphic 11" descr="Marker">
              <a:extLst>
                <a:ext uri="{FF2B5EF4-FFF2-40B4-BE49-F238E27FC236}">
                  <a16:creationId xmlns="" xmlns:a16="http://schemas.microsoft.com/office/drawing/2014/main" id="{65BE6D6F-23F1-42F2-966B-F704DBFE6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29120" y="3830836"/>
              <a:ext cx="405347" cy="38723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52FA1E6-700A-4C63-81DD-36CFA03834AA}"/>
                </a:ext>
              </a:extLst>
            </p:cNvPr>
            <p:cNvSpPr txBox="1"/>
            <p:nvPr/>
          </p:nvSpPr>
          <p:spPr>
            <a:xfrm>
              <a:off x="5704440" y="4027188"/>
              <a:ext cx="1521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Crystal River Unit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090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Decommissioning: </a:t>
            </a:r>
            <a:r>
              <a:rPr lang="en-US" sz="3000" dirty="0"/>
              <a:t>“This doesn’t mean we are saying Goodbye” 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64" y="1294207"/>
            <a:ext cx="8358409" cy="350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084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>
            <a:extLst>
              <a:ext uri="{FF2B5EF4-FFF2-40B4-BE49-F238E27FC236}">
                <a16:creationId xmlns="" xmlns:a16="http://schemas.microsoft.com/office/drawing/2014/main" id="{C3D8F13F-FFF8-4606-A023-C2FFA9B47FE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1" y="1042849"/>
            <a:ext cx="9142329" cy="3627119"/>
          </a:xfrm>
          <a:prstGeom prst="rect">
            <a:avLst/>
          </a:prstGeom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B89B544D-90DC-4157-B787-A36F96DB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" y="476658"/>
            <a:ext cx="8396354" cy="542746"/>
          </a:xfrm>
        </p:spPr>
        <p:txBody>
          <a:bodyPr>
            <a:normAutofit/>
          </a:bodyPr>
          <a:lstStyle/>
          <a:p>
            <a:r>
              <a:rPr lang="en-US" dirty="0"/>
              <a:t>Asset Transfer Sites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A700833-02E5-40C3-B914-860B2C7C0692}"/>
              </a:ext>
            </a:extLst>
          </p:cNvPr>
          <p:cNvGrpSpPr/>
          <p:nvPr/>
        </p:nvGrpSpPr>
        <p:grpSpPr>
          <a:xfrm>
            <a:off x="5142823" y="1940376"/>
            <a:ext cx="1000126" cy="408961"/>
            <a:chOff x="5142823" y="1940376"/>
            <a:chExt cx="1000126" cy="408961"/>
          </a:xfrm>
        </p:grpSpPr>
        <p:pic>
          <p:nvPicPr>
            <p:cNvPr id="9" name="Graphic 8" descr="Marker">
              <a:extLst>
                <a:ext uri="{FF2B5EF4-FFF2-40B4-BE49-F238E27FC236}">
                  <a16:creationId xmlns="" xmlns:a16="http://schemas.microsoft.com/office/drawing/2014/main" id="{10FD9E12-D252-48BA-9217-D53DD02B7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42823" y="1940376"/>
              <a:ext cx="405347" cy="38723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87FE501A-32AC-4EFF-BA93-1A9836ACE77D}"/>
                </a:ext>
              </a:extLst>
            </p:cNvPr>
            <p:cNvSpPr txBox="1"/>
            <p:nvPr/>
          </p:nvSpPr>
          <p:spPr>
            <a:xfrm>
              <a:off x="5356331" y="2103116"/>
              <a:ext cx="7866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Palisades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097FB048-AFA3-4BF6-9301-95C3684ABF9D}"/>
              </a:ext>
            </a:extLst>
          </p:cNvPr>
          <p:cNvGrpSpPr/>
          <p:nvPr/>
        </p:nvGrpSpPr>
        <p:grpSpPr>
          <a:xfrm>
            <a:off x="6404287" y="2168229"/>
            <a:ext cx="1990893" cy="402308"/>
            <a:chOff x="6404287" y="2168229"/>
            <a:chExt cx="1990893" cy="402308"/>
          </a:xfrm>
        </p:grpSpPr>
        <p:pic>
          <p:nvPicPr>
            <p:cNvPr id="12" name="Graphic 11" descr="Marker">
              <a:extLst>
                <a:ext uri="{FF2B5EF4-FFF2-40B4-BE49-F238E27FC236}">
                  <a16:creationId xmlns="" xmlns:a16="http://schemas.microsoft.com/office/drawing/2014/main" id="{1AC3993C-0190-4FAF-AD94-7216C5F3E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04287" y="2168229"/>
              <a:ext cx="405347" cy="38723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490E1E04-0618-4223-816A-BA993F2868D3}"/>
                </a:ext>
              </a:extLst>
            </p:cNvPr>
            <p:cNvSpPr txBox="1"/>
            <p:nvPr/>
          </p:nvSpPr>
          <p:spPr>
            <a:xfrm>
              <a:off x="6599424" y="2324316"/>
              <a:ext cx="17957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Indian Point Units 1, 2 &amp; 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A583EFC6-A690-4583-8CFD-143CB59D996A}"/>
              </a:ext>
            </a:extLst>
          </p:cNvPr>
          <p:cNvGrpSpPr/>
          <p:nvPr/>
        </p:nvGrpSpPr>
        <p:grpSpPr>
          <a:xfrm>
            <a:off x="6779061" y="2044618"/>
            <a:ext cx="1716197" cy="387230"/>
            <a:chOff x="6779061" y="2044618"/>
            <a:chExt cx="1716197" cy="387230"/>
          </a:xfrm>
        </p:grpSpPr>
        <p:pic>
          <p:nvPicPr>
            <p:cNvPr id="11" name="Graphic 10" descr="Marker">
              <a:extLst>
                <a:ext uri="{FF2B5EF4-FFF2-40B4-BE49-F238E27FC236}">
                  <a16:creationId xmlns="" xmlns:a16="http://schemas.microsoft.com/office/drawing/2014/main" id="{CFC7F06C-B208-41D1-863F-BB377CD5B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79061" y="2044618"/>
              <a:ext cx="405347" cy="38723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B78688A9-6E04-4A5D-B255-8A60DCD19A91}"/>
                </a:ext>
              </a:extLst>
            </p:cNvPr>
            <p:cNvSpPr txBox="1"/>
            <p:nvPr/>
          </p:nvSpPr>
          <p:spPr>
            <a:xfrm>
              <a:off x="6973618" y="2178470"/>
              <a:ext cx="1521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Pilgrim Unit 1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D62FD266-ED7A-4034-AF54-783817E76176}"/>
              </a:ext>
            </a:extLst>
          </p:cNvPr>
          <p:cNvGrpSpPr/>
          <p:nvPr/>
        </p:nvGrpSpPr>
        <p:grpSpPr>
          <a:xfrm>
            <a:off x="6396751" y="2369176"/>
            <a:ext cx="1731849" cy="454371"/>
            <a:chOff x="6396751" y="2369176"/>
            <a:chExt cx="1731849" cy="454371"/>
          </a:xfrm>
        </p:grpSpPr>
        <p:pic>
          <p:nvPicPr>
            <p:cNvPr id="13" name="Graphic 12" descr="Marker">
              <a:extLst>
                <a:ext uri="{FF2B5EF4-FFF2-40B4-BE49-F238E27FC236}">
                  <a16:creationId xmlns="" xmlns:a16="http://schemas.microsoft.com/office/drawing/2014/main" id="{9B7E3424-8D47-4E4F-AEA8-CFDC23E75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96751" y="2369176"/>
              <a:ext cx="405347" cy="38723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CCF7A7E2-6898-4B42-9D78-EE4E179CDB12}"/>
                </a:ext>
              </a:extLst>
            </p:cNvPr>
            <p:cNvSpPr txBox="1"/>
            <p:nvPr/>
          </p:nvSpPr>
          <p:spPr>
            <a:xfrm>
              <a:off x="6606960" y="2577326"/>
              <a:ext cx="1521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Oyster Creek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EB9B305-D815-4DCC-ADCC-4B17FCB59EF5}"/>
              </a:ext>
            </a:extLst>
          </p:cNvPr>
          <p:cNvGrpSpPr/>
          <p:nvPr/>
        </p:nvGrpSpPr>
        <p:grpSpPr>
          <a:xfrm>
            <a:off x="5947671" y="2260653"/>
            <a:ext cx="801926" cy="730446"/>
            <a:chOff x="5947671" y="2260653"/>
            <a:chExt cx="801926" cy="730446"/>
          </a:xfrm>
        </p:grpSpPr>
        <p:pic>
          <p:nvPicPr>
            <p:cNvPr id="10" name="Graphic 9" descr="Marker">
              <a:extLst>
                <a:ext uri="{FF2B5EF4-FFF2-40B4-BE49-F238E27FC236}">
                  <a16:creationId xmlns="" xmlns:a16="http://schemas.microsoft.com/office/drawing/2014/main" id="{E2E2BA3E-9CB4-4F34-9832-7376980CC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35413" y="2260653"/>
              <a:ext cx="405347" cy="38723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D4A2422-F13C-4487-BA54-D20813E4B679}"/>
                </a:ext>
              </a:extLst>
            </p:cNvPr>
            <p:cNvSpPr txBox="1"/>
            <p:nvPr/>
          </p:nvSpPr>
          <p:spPr>
            <a:xfrm>
              <a:off x="5947671" y="2590989"/>
              <a:ext cx="8019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TMI 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Unit 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51D700CF-808F-4A84-9C83-5CDCA7617CE1}"/>
              </a:ext>
            </a:extLst>
          </p:cNvPr>
          <p:cNvGrpSpPr/>
          <p:nvPr/>
        </p:nvGrpSpPr>
        <p:grpSpPr>
          <a:xfrm>
            <a:off x="6555431" y="1869555"/>
            <a:ext cx="1762838" cy="423604"/>
            <a:chOff x="6555431" y="1869555"/>
            <a:chExt cx="1762838" cy="423604"/>
          </a:xfrm>
        </p:grpSpPr>
        <p:pic>
          <p:nvPicPr>
            <p:cNvPr id="14" name="Graphic 13" descr="Marker">
              <a:extLst>
                <a:ext uri="{FF2B5EF4-FFF2-40B4-BE49-F238E27FC236}">
                  <a16:creationId xmlns="" xmlns:a16="http://schemas.microsoft.com/office/drawing/2014/main" id="{7AC72E7B-457C-4AA4-93FE-E494AC54A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55431" y="1905929"/>
              <a:ext cx="405347" cy="38723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D9498AD7-C43B-47FC-97F1-7D3DF065869A}"/>
                </a:ext>
              </a:extLst>
            </p:cNvPr>
            <p:cNvSpPr txBox="1"/>
            <p:nvPr/>
          </p:nvSpPr>
          <p:spPr>
            <a:xfrm>
              <a:off x="6796629" y="1869555"/>
              <a:ext cx="1521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Vermont Yankee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960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ED3352-0D7D-4D8A-BA2F-665B94EB3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Drivers that are Changing the D&amp;D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CCCF2C-5E57-4B99-B111-0F75AA8A4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290" y="1198844"/>
            <a:ext cx="8396354" cy="3201706"/>
          </a:xfrm>
        </p:spPr>
        <p:txBody>
          <a:bodyPr/>
          <a:lstStyle/>
          <a:p>
            <a:pPr lvl="0"/>
            <a:r>
              <a:rPr lang="en-US" dirty="0"/>
              <a:t>Little upside for owners if project underruns NDT</a:t>
            </a:r>
          </a:p>
          <a:p>
            <a:pPr lvl="0"/>
            <a:r>
              <a:rPr lang="en-US" dirty="0"/>
              <a:t>Transfer downside risk of cost overruns</a:t>
            </a:r>
          </a:p>
          <a:p>
            <a:pPr lvl="0"/>
            <a:r>
              <a:rPr lang="en-US" dirty="0"/>
              <a:t>Focus on the core business of operations</a:t>
            </a:r>
          </a:p>
          <a:p>
            <a:pPr lvl="0"/>
            <a:r>
              <a:rPr lang="en-US" dirty="0"/>
              <a:t>NDT balances have grown, facilitating asset transfers</a:t>
            </a:r>
          </a:p>
          <a:p>
            <a:pPr lvl="0"/>
            <a:r>
              <a:rPr lang="en-US" dirty="0"/>
              <a:t>More D&amp;D experience equals more cost predictability</a:t>
            </a:r>
          </a:p>
          <a:p>
            <a:r>
              <a:rPr lang="en-US" dirty="0"/>
              <a:t>More Joint Ventures willing to assume and manage D&amp;D risks</a:t>
            </a:r>
          </a:p>
        </p:txBody>
      </p:sp>
    </p:spTree>
    <p:extLst>
      <p:ext uri="{BB962C8B-B14F-4D97-AF65-F5344CB8AC3E}">
        <p14:creationId xmlns:p14="http://schemas.microsoft.com/office/powerpoint/2010/main" val="1233409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0314" y="945716"/>
            <a:ext cx="5384640" cy="3847044"/>
          </a:xfrm>
        </p:spPr>
        <p:txBody>
          <a:bodyPr/>
          <a:lstStyle/>
          <a:p>
            <a:r>
              <a:rPr lang="en-US" sz="2400" dirty="0"/>
              <a:t>Suppliers are Building More Efficient Business Models</a:t>
            </a:r>
          </a:p>
          <a:p>
            <a:pPr lvl="1"/>
            <a:r>
              <a:rPr lang="en-US" sz="1800" dirty="0"/>
              <a:t>Decommissioning Experience/Expertise</a:t>
            </a:r>
          </a:p>
          <a:p>
            <a:pPr lvl="2"/>
            <a:r>
              <a:rPr lang="en-US" sz="1600" dirty="0"/>
              <a:t>Nuclear</a:t>
            </a:r>
          </a:p>
          <a:p>
            <a:pPr lvl="2"/>
            <a:r>
              <a:rPr lang="en-US" sz="1600" dirty="0"/>
              <a:t>Non-Nuclear</a:t>
            </a:r>
          </a:p>
          <a:p>
            <a:pPr lvl="2"/>
            <a:r>
              <a:rPr lang="en-US" sz="1600" dirty="0"/>
              <a:t>Domestic and International</a:t>
            </a:r>
          </a:p>
          <a:p>
            <a:pPr lvl="1"/>
            <a:r>
              <a:rPr lang="en-US" sz="1800" dirty="0"/>
              <a:t>Decommissioning Plant Ownership</a:t>
            </a:r>
          </a:p>
          <a:p>
            <a:pPr lvl="1"/>
            <a:r>
              <a:rPr lang="en-US" sz="1800" dirty="0"/>
              <a:t>Used Fuel Ownership</a:t>
            </a:r>
          </a:p>
          <a:p>
            <a:pPr lvl="1"/>
            <a:r>
              <a:rPr lang="en-US" sz="1800" dirty="0"/>
              <a:t>Transportation</a:t>
            </a:r>
          </a:p>
          <a:p>
            <a:pPr lvl="1"/>
            <a:r>
              <a:rPr lang="en-US" sz="1800" dirty="0"/>
              <a:t>LLW Disposal </a:t>
            </a:r>
          </a:p>
          <a:p>
            <a:pPr lvl="1"/>
            <a:r>
              <a:rPr lang="en-US" sz="1800" dirty="0"/>
              <a:t>Used Fuel Consolidated Interim Storage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Marketplace Transformation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29" y="1158657"/>
            <a:ext cx="2756468" cy="323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825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1AA2384A-FEEA-4D3B-AD8E-C40BE07B98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000" dirty="0"/>
              <a:t>AECOM</a:t>
            </a:r>
          </a:p>
          <a:p>
            <a:r>
              <a:rPr lang="en-US" sz="4000" dirty="0" err="1"/>
              <a:t>Energy</a:t>
            </a:r>
            <a:r>
              <a:rPr lang="en-US" sz="4000" i="1" dirty="0" err="1"/>
              <a:t>Solutions</a:t>
            </a:r>
            <a:endParaRPr lang="en-US" sz="40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182541-5EF5-4283-BA29-FBD8720A06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644466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51" y="946531"/>
            <a:ext cx="3467478" cy="313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Solutions Enable Clean Energy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53128" y="4079794"/>
            <a:ext cx="3157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…We’ve only just begun</a:t>
            </a:r>
          </a:p>
        </p:txBody>
      </p:sp>
    </p:spTree>
    <p:extLst>
      <p:ext uri="{BB962C8B-B14F-4D97-AF65-F5344CB8AC3E}">
        <p14:creationId xmlns:p14="http://schemas.microsoft.com/office/powerpoint/2010/main" val="321972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1EB5F99-EAD4-4601-B8AD-8D2B9199F2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We don’t arrive at the “beginning of the end of life” unprepared:</a:t>
            </a:r>
          </a:p>
          <a:p>
            <a:pPr lvl="1"/>
            <a:r>
              <a:rPr lang="en-US" sz="2400" i="1" dirty="0">
                <a:solidFill>
                  <a:srgbClr val="00B0F0"/>
                </a:solidFill>
              </a:rPr>
              <a:t>Ours is the only major industry that must have a plan for and means to fund end-of-life before a license to operate is even granted.</a:t>
            </a:r>
            <a:endParaRPr lang="en-US" sz="2400" dirty="0"/>
          </a:p>
          <a:p>
            <a:r>
              <a:rPr lang="en-US" sz="2400" dirty="0"/>
              <a:t>In the nuclear decommissioning business our member suppliers are competitive:</a:t>
            </a:r>
          </a:p>
          <a:p>
            <a:pPr lvl="1"/>
            <a:r>
              <a:rPr lang="en-US" sz="2400" i="1" dirty="0">
                <a:solidFill>
                  <a:srgbClr val="00B0F0"/>
                </a:solidFill>
              </a:rPr>
              <a:t>Healthy market competition breeds innovation.</a:t>
            </a:r>
          </a:p>
          <a:p>
            <a:pPr lvl="1"/>
            <a:r>
              <a:rPr lang="en-US" sz="2400" i="1" dirty="0">
                <a:solidFill>
                  <a:srgbClr val="FFFF00"/>
                </a:solidFill>
              </a:rPr>
              <a:t>Yet we are all still hostages of each other.</a:t>
            </a:r>
          </a:p>
          <a:p>
            <a:pPr lvl="1"/>
            <a:endParaRPr lang="en-US" sz="2400" dirty="0"/>
          </a:p>
          <a:p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A68E9F6-F796-4528-AA11-6FEF3C7333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Celebrate the reality of our </a:t>
            </a:r>
            <a:r>
              <a:rPr lang="en-US" i="1" dirty="0">
                <a:solidFill>
                  <a:srgbClr val="00B0F0"/>
                </a:solidFill>
              </a:rPr>
              <a:t>uniqueness</a:t>
            </a:r>
          </a:p>
        </p:txBody>
      </p:sp>
    </p:spTree>
    <p:extLst>
      <p:ext uri="{BB962C8B-B14F-4D97-AF65-F5344CB8AC3E}">
        <p14:creationId xmlns:p14="http://schemas.microsoft.com/office/powerpoint/2010/main" val="301242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CF13C8A5-3720-4D78-B3B5-EB976D2E01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FF99FF"/>
                </a:solidFill>
              </a:rPr>
              <a:t>NEW:</a:t>
            </a:r>
            <a:r>
              <a:rPr lang="en-US" dirty="0"/>
              <a:t> NEI Board-Level Task Force (Owners and Suppliers)</a:t>
            </a:r>
          </a:p>
          <a:p>
            <a:pPr lvl="1"/>
            <a:r>
              <a:rPr lang="en-U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Monitor federal and state legislative activity</a:t>
            </a:r>
          </a:p>
          <a:p>
            <a:pPr lvl="1"/>
            <a:r>
              <a:rPr lang="en-U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Establish executive level of communication across D&amp;D community</a:t>
            </a:r>
          </a:p>
          <a:p>
            <a:pPr lvl="1"/>
            <a:r>
              <a:rPr lang="en-U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Influence NRC to establish regulatory framework</a:t>
            </a:r>
          </a:p>
          <a:p>
            <a:r>
              <a:rPr lang="en-US" dirty="0"/>
              <a:t>NEI Decommissioning Working Group</a:t>
            </a:r>
          </a:p>
          <a:p>
            <a:pPr lvl="1"/>
            <a:r>
              <a:rPr lang="en-U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22 Supplier companies</a:t>
            </a:r>
          </a:p>
          <a:p>
            <a:pPr lvl="1"/>
            <a:r>
              <a:rPr lang="en-U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13 Utility/Owner companies</a:t>
            </a:r>
          </a:p>
          <a:p>
            <a:pPr lvl="1"/>
            <a:r>
              <a:rPr lang="en-U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Eight topical “swim lanes” to deliver common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F005E8-0E93-4692-9106-A2638D8B9D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Success is Critical to the Industry</a:t>
            </a:r>
          </a:p>
        </p:txBody>
      </p:sp>
    </p:spTree>
    <p:extLst>
      <p:ext uri="{BB962C8B-B14F-4D97-AF65-F5344CB8AC3E}">
        <p14:creationId xmlns:p14="http://schemas.microsoft.com/office/powerpoint/2010/main" val="4279773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="" xmlns:a16="http://schemas.microsoft.com/office/drawing/2014/main" id="{4DC86AB7-E31D-4A60-B6BD-5FF4F4369A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EB1991D-2553-43D1-9314-F52A978EF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5" y="11034"/>
            <a:ext cx="9143999" cy="513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12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467C5A-147D-4EA4-A717-F3DF0921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F95D765-DC8F-4ECA-89CE-C41EEED30C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9236C1D-E36D-4635-AC80-957BD15CE9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Decommissioning Market Overview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124BA20-8819-4330-9D83-C20B5C528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1"/>
            <a:ext cx="9089813" cy="482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96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 of Decommissioning Completion*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fld id="{4755468B-C2BA-8B42-ABD6-597061763577}" type="slidenum">
              <a:rPr lang="en-US">
                <a:solidFill>
                  <a:srgbClr val="000000"/>
                </a:solidFill>
              </a:rPr>
              <a:pPr defTabSz="685766"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</a:rPr>
              <a:t>Decommissioning Market Overview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1175264-F2D2-5146-BB75-F866B5A54055}"/>
              </a:ext>
            </a:extLst>
          </p:cNvPr>
          <p:cNvGrpSpPr/>
          <p:nvPr/>
        </p:nvGrpSpPr>
        <p:grpSpPr>
          <a:xfrm>
            <a:off x="152643" y="700302"/>
            <a:ext cx="8427029" cy="4100425"/>
            <a:chOff x="203523" y="933735"/>
            <a:chExt cx="11236038" cy="5467233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65F54598-0E77-D246-99BE-CBFDFFFFC0B6}"/>
                </a:ext>
              </a:extLst>
            </p:cNvPr>
            <p:cNvGrpSpPr/>
            <p:nvPr/>
          </p:nvGrpSpPr>
          <p:grpSpPr>
            <a:xfrm>
              <a:off x="203523" y="933735"/>
              <a:ext cx="11236038" cy="5467233"/>
              <a:chOff x="69515" y="761275"/>
              <a:chExt cx="8427029" cy="410042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="" xmlns:a16="http://schemas.microsoft.com/office/drawing/2014/main" id="{EB5E82C8-B446-5648-96B9-814DCB735CDD}"/>
                  </a:ext>
                </a:extLst>
              </p:cNvPr>
              <p:cNvGrpSpPr/>
              <p:nvPr/>
            </p:nvGrpSpPr>
            <p:grpSpPr>
              <a:xfrm>
                <a:off x="358627" y="817134"/>
                <a:ext cx="8137917" cy="4020388"/>
                <a:chOff x="-73635" y="617630"/>
                <a:chExt cx="8137917" cy="4020388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="" xmlns:a16="http://schemas.microsoft.com/office/drawing/2014/main" id="{C2326406-D337-414D-A0D2-1B2591681440}"/>
                    </a:ext>
                  </a:extLst>
                </p:cNvPr>
                <p:cNvSpPr txBox="1"/>
                <p:nvPr/>
              </p:nvSpPr>
              <p:spPr>
                <a:xfrm>
                  <a:off x="-73635" y="617630"/>
                  <a:ext cx="2343911" cy="36933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defTabSz="685766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95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Vermont Yankee</a:t>
                  </a:r>
                </a:p>
                <a:p>
                  <a:pPr algn="r" defTabSz="685766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95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Oyster Creek</a:t>
                  </a:r>
                </a:p>
                <a:p>
                  <a:pPr algn="r" defTabSz="685766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95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Pilgrim</a:t>
                  </a:r>
                </a:p>
                <a:p>
                  <a:pPr algn="r" defTabSz="685766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95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TMI-1 </a:t>
                  </a:r>
                </a:p>
                <a:p>
                  <a:pPr algn="r" defTabSz="685766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95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Indian Point 2&amp;3</a:t>
                  </a:r>
                </a:p>
                <a:p>
                  <a:pPr algn="r" defTabSz="685766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95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Duane Arnold</a:t>
                  </a:r>
                </a:p>
                <a:p>
                  <a:pPr algn="r" defTabSz="685766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95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Palisades</a:t>
                  </a:r>
                </a:p>
                <a:p>
                  <a:pPr algn="r" defTabSz="685766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95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TMI-2</a:t>
                  </a:r>
                </a:p>
                <a:p>
                  <a:pPr algn="r" defTabSz="685766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95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Crystal River 3</a:t>
                  </a:r>
                </a:p>
                <a:p>
                  <a:pPr algn="r" defTabSz="685766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95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San Onofre 2&amp;3</a:t>
                  </a:r>
                </a:p>
                <a:p>
                  <a:pPr algn="r" defTabSz="685766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95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Beaver Valley 1&amp;2</a:t>
                  </a:r>
                </a:p>
                <a:p>
                  <a:pPr algn="r" defTabSz="685766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95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Diablo Canyon 1&amp;2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="" xmlns:a16="http://schemas.microsoft.com/office/drawing/2014/main" id="{F32ACE1E-D6DE-7F44-A9B9-B79FCF053CA1}"/>
                    </a:ext>
                  </a:extLst>
                </p:cNvPr>
                <p:cNvSpPr txBox="1"/>
                <p:nvPr/>
              </p:nvSpPr>
              <p:spPr>
                <a:xfrm>
                  <a:off x="1954917" y="4337936"/>
                  <a:ext cx="6109365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766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35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2019	2021	2023	2025	2027	2029	2031	2033	2035</a:t>
                  </a:r>
                </a:p>
              </p:txBody>
            </p:sp>
            <p:cxnSp>
              <p:nvCxnSpPr>
                <p:cNvPr id="18" name="Straight Connector 17">
                  <a:extLst>
                    <a:ext uri="{FF2B5EF4-FFF2-40B4-BE49-F238E27FC236}">
                      <a16:creationId xmlns="" xmlns:a16="http://schemas.microsoft.com/office/drawing/2014/main" id="{B8C54980-18A6-EF49-975C-65A21AF36D23}"/>
                    </a:ext>
                  </a:extLst>
                </p:cNvPr>
                <p:cNvCxnSpPr/>
                <p:nvPr/>
              </p:nvCxnSpPr>
              <p:spPr>
                <a:xfrm>
                  <a:off x="2257777" y="806335"/>
                  <a:ext cx="2538667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="" xmlns:a16="http://schemas.microsoft.com/office/drawing/2014/main" id="{BCD36F7A-B370-4B44-AB6B-201B0812289A}"/>
                    </a:ext>
                  </a:extLst>
                </p:cNvPr>
                <p:cNvCxnSpPr/>
                <p:nvPr/>
              </p:nvCxnSpPr>
              <p:spPr>
                <a:xfrm>
                  <a:off x="2648475" y="1097280"/>
                  <a:ext cx="2538667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="" xmlns:a16="http://schemas.microsoft.com/office/drawing/2014/main" id="{66EFF31B-10AE-654F-835C-8C0A0EAF275A}"/>
                    </a:ext>
                  </a:extLst>
                </p:cNvPr>
                <p:cNvCxnSpPr/>
                <p:nvPr/>
              </p:nvCxnSpPr>
              <p:spPr>
                <a:xfrm>
                  <a:off x="2989297" y="1379913"/>
                  <a:ext cx="2538667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="" xmlns:a16="http://schemas.microsoft.com/office/drawing/2014/main" id="{87D7CF0F-51E6-5A43-B814-51C85DA5BEC8}"/>
                    </a:ext>
                  </a:extLst>
                </p:cNvPr>
                <p:cNvCxnSpPr/>
                <p:nvPr/>
              </p:nvCxnSpPr>
              <p:spPr>
                <a:xfrm>
                  <a:off x="3302666" y="1687484"/>
                  <a:ext cx="2538667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="" xmlns:a16="http://schemas.microsoft.com/office/drawing/2014/main" id="{184A73D4-402F-B74C-AD62-27C458A4D4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27110" y="2011680"/>
                  <a:ext cx="3064883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="" xmlns:a16="http://schemas.microsoft.com/office/drawing/2014/main" id="{664E67F7-FDC8-B04C-9B8A-B608894BA5AB}"/>
                    </a:ext>
                  </a:extLst>
                </p:cNvPr>
                <p:cNvCxnSpPr/>
                <p:nvPr/>
              </p:nvCxnSpPr>
              <p:spPr>
                <a:xfrm>
                  <a:off x="3426328" y="2307185"/>
                  <a:ext cx="2538667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="" xmlns:a16="http://schemas.microsoft.com/office/drawing/2014/main" id="{7F6FF4B9-8C3D-3D41-955D-29E3709E59AE}"/>
                    </a:ext>
                  </a:extLst>
                </p:cNvPr>
                <p:cNvCxnSpPr/>
                <p:nvPr/>
              </p:nvCxnSpPr>
              <p:spPr>
                <a:xfrm>
                  <a:off x="3758837" y="2639694"/>
                  <a:ext cx="2538667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="" xmlns:a16="http://schemas.microsoft.com/office/drawing/2014/main" id="{EC85BDC6-B47B-184E-91F4-F4A3444DC07A}"/>
                    </a:ext>
                  </a:extLst>
                </p:cNvPr>
                <p:cNvCxnSpPr/>
                <p:nvPr/>
              </p:nvCxnSpPr>
              <p:spPr>
                <a:xfrm>
                  <a:off x="2520884" y="2930639"/>
                  <a:ext cx="2538667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="" xmlns:a16="http://schemas.microsoft.com/office/drawing/2014/main" id="{520D6359-C7B0-C846-82F5-6FF015C27EE5}"/>
                    </a:ext>
                  </a:extLst>
                </p:cNvPr>
                <p:cNvCxnSpPr/>
                <p:nvPr/>
              </p:nvCxnSpPr>
              <p:spPr>
                <a:xfrm>
                  <a:off x="2411221" y="3238209"/>
                  <a:ext cx="2538667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="" xmlns:a16="http://schemas.microsoft.com/office/drawing/2014/main" id="{E0CB9B38-6D69-4E40-9663-955BEEADFB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4700" y="3840480"/>
                  <a:ext cx="3064883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="" xmlns:a16="http://schemas.microsoft.com/office/drawing/2014/main" id="{B33BBD7F-10AA-F441-80C4-979E7CB6B4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96444" y="4255077"/>
                  <a:ext cx="3064883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="" xmlns:a16="http://schemas.microsoft.com/office/drawing/2014/main" id="{85A795D7-C535-CF4D-9E65-672DA20992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96444" y="806335"/>
                  <a:ext cx="3158836" cy="0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="" xmlns:a16="http://schemas.microsoft.com/office/drawing/2014/main" id="{3746A2FC-D8B8-974B-AA13-BA5FAFF22C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7141" y="1097280"/>
                  <a:ext cx="2768139" cy="0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="" xmlns:a16="http://schemas.microsoft.com/office/drawing/2014/main" id="{C8A5A0D0-C242-6840-84C9-DF4803F9C4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24420" y="1379915"/>
                  <a:ext cx="2464496" cy="0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="" xmlns:a16="http://schemas.microsoft.com/office/drawing/2014/main" id="{FBF1B089-6857-584B-9D33-09924AE84D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41333" y="1687484"/>
                  <a:ext cx="2113947" cy="0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="" xmlns:a16="http://schemas.microsoft.com/office/drawing/2014/main" id="{77794368-CC79-1443-919B-7D1986B8D7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64445" y="2305743"/>
                  <a:ext cx="1986616" cy="1442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="" xmlns:a16="http://schemas.microsoft.com/office/drawing/2014/main" id="{E09BE686-D825-3B41-AA7B-CFF38943CF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89052" y="3512529"/>
                  <a:ext cx="2362009" cy="0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="" xmlns:a16="http://schemas.microsoft.com/office/drawing/2014/main" id="{AF1381F8-44A1-6E42-9290-F8DAB826A1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59551" y="2930641"/>
                  <a:ext cx="2941388" cy="0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="" xmlns:a16="http://schemas.microsoft.com/office/drawing/2014/main" id="{B00CF1D9-7D23-3144-AEDA-4C8529CB0C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49888" y="3238209"/>
                  <a:ext cx="3051051" cy="0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="" xmlns:a16="http://schemas.microsoft.com/office/drawing/2014/main" id="{2540F79D-1392-AC43-BD89-16A05F9E43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91993" y="2011680"/>
                  <a:ext cx="1396923" cy="3119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="" xmlns:a16="http://schemas.microsoft.com/office/drawing/2014/main" id="{415D8156-FBDD-9F42-A62E-932B9F2A8B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97504" y="2639694"/>
                  <a:ext cx="1691412" cy="0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="" xmlns:a16="http://schemas.microsoft.com/office/drawing/2014/main" id="{0513EBA7-3734-0A49-8E19-8661E597EB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19583" y="3840480"/>
                  <a:ext cx="1235697" cy="0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6F75559D-EB73-B548-8D0D-9E938EAB3189}"/>
                  </a:ext>
                </a:extLst>
              </p:cNvPr>
              <p:cNvSpPr txBox="1"/>
              <p:nvPr/>
            </p:nvSpPr>
            <p:spPr>
              <a:xfrm>
                <a:off x="69515" y="4607784"/>
                <a:ext cx="2039341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6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i="1" dirty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*Assume 8 years to ISFSI Only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FB065117-2760-AB44-A777-9CBBE0708A32}"/>
                  </a:ext>
                </a:extLst>
              </p:cNvPr>
              <p:cNvSpPr/>
              <p:nvPr/>
            </p:nvSpPr>
            <p:spPr>
              <a:xfrm>
                <a:off x="8294812" y="877657"/>
                <a:ext cx="177023" cy="367771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2AF5A75C-4C01-2846-A49D-722EE871858F}"/>
                  </a:ext>
                </a:extLst>
              </p:cNvPr>
              <p:cNvSpPr txBox="1"/>
              <p:nvPr/>
            </p:nvSpPr>
            <p:spPr>
              <a:xfrm>
                <a:off x="2606909" y="761275"/>
                <a:ext cx="125226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6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dirty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Decommissioning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938F67E5-21D9-ED4C-89D6-372DF8AA9A7F}"/>
                  </a:ext>
                </a:extLst>
              </p:cNvPr>
              <p:cNvSpPr txBox="1"/>
              <p:nvPr/>
            </p:nvSpPr>
            <p:spPr>
              <a:xfrm>
                <a:off x="5160234" y="761275"/>
                <a:ext cx="83388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6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dirty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ISFSI Only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="" xmlns:a16="http://schemas.microsoft.com/office/drawing/2014/main" id="{7A7E29EE-7C22-0146-926F-3D97E76F8C76}"/>
                  </a:ext>
                </a:extLst>
              </p:cNvPr>
              <p:cNvCxnSpPr/>
              <p:nvPr/>
            </p:nvCxnSpPr>
            <p:spPr>
              <a:xfrm>
                <a:off x="5228706" y="1005839"/>
                <a:ext cx="0" cy="348303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="" xmlns:a16="http://schemas.microsoft.com/office/drawing/2014/main" id="{172DBEDE-4095-6344-B96C-1D2C0195A7E7}"/>
                  </a:ext>
                </a:extLst>
              </p:cNvPr>
              <p:cNvCxnSpPr/>
              <p:nvPr/>
            </p:nvCxnSpPr>
            <p:spPr>
              <a:xfrm>
                <a:off x="7024255" y="1005839"/>
                <a:ext cx="0" cy="3483032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3A17D90D-7836-0943-A192-DB80F17CEDD8}"/>
                </a:ext>
              </a:extLst>
            </p:cNvPr>
            <p:cNvCxnSpPr>
              <a:cxnSpLocks/>
            </p:cNvCxnSpPr>
            <p:nvPr/>
          </p:nvCxnSpPr>
          <p:spPr>
            <a:xfrm>
              <a:off x="4048364" y="4868079"/>
              <a:ext cx="4086511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8531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2747916-BE1F-4A43-BF03-A6614776D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fld id="{4755468B-C2BA-8B42-ABD6-597061763577}" type="slidenum">
              <a:rPr lang="en-US">
                <a:solidFill>
                  <a:srgbClr val="000000"/>
                </a:solidFill>
              </a:rPr>
              <a:pPr defTabSz="685766"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CE46D16-276E-374D-A0E0-072432C8AB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</a:rPr>
              <a:t>Decommissioning Market Overview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BBB7B7C5-E064-584F-8F39-463FC2AF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Ahead: US Plant Retirements in the 2030’s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B5A9FF0E-AD2E-9B45-9EDB-19370A45EF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6472" y="860822"/>
          <a:ext cx="8453438" cy="3765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8F76D45-1DB6-D749-9822-1AC80CC5B231}"/>
              </a:ext>
            </a:extLst>
          </p:cNvPr>
          <p:cNvSpPr/>
          <p:nvPr/>
        </p:nvSpPr>
        <p:spPr>
          <a:xfrm>
            <a:off x="346876" y="4626769"/>
            <a:ext cx="845024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03192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Sources</a:t>
            </a:r>
            <a:r>
              <a:rPr lang="en-US" sz="600" cap="all" dirty="0">
                <a:solidFill>
                  <a:srgbClr val="03192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U.S. </a:t>
            </a:r>
            <a:r>
              <a:rPr lang="en-US" sz="600" dirty="0">
                <a:solidFill>
                  <a:srgbClr val="03192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Nuclear Regulatory Commission</a:t>
            </a:r>
            <a:r>
              <a:rPr lang="en-US" sz="600" cap="all" dirty="0">
                <a:solidFill>
                  <a:srgbClr val="03192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U.S. </a:t>
            </a:r>
            <a:r>
              <a:rPr lang="en-US" sz="600" dirty="0">
                <a:solidFill>
                  <a:srgbClr val="03192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Information Administration | Updated: June </a:t>
            </a:r>
            <a:r>
              <a:rPr lang="en-US" sz="600" cap="all" dirty="0">
                <a:solidFill>
                  <a:srgbClr val="03192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  <a:endParaRPr lang="en-US" sz="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09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A129C2B-4310-F541-957D-50BD94C66D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fld id="{4755468B-C2BA-8B42-ABD6-597061763577}" type="slidenum">
              <a:rPr lang="en-US">
                <a:solidFill>
                  <a:srgbClr val="000000"/>
                </a:solidFill>
              </a:rPr>
              <a:pPr defTabSz="685766"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C42A5FF-2986-3F4C-97EE-204CAC257D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</a:rPr>
              <a:t>Decommissioning Market Overview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96C1DC9C-1DA8-8B49-B954-E844FB99F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Forecast: Estimated Annual Cash Flow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9C816B6A-7BD8-C349-8E61-7FCEC5CA01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6472" y="860822"/>
          <a:ext cx="8453438" cy="3765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6B5C4CB-AD94-6342-8D13-C980D234D09C}"/>
              </a:ext>
            </a:extLst>
          </p:cNvPr>
          <p:cNvSpPr txBox="1"/>
          <p:nvPr/>
        </p:nvSpPr>
        <p:spPr>
          <a:xfrm rot="16200000">
            <a:off x="-278295" y="2168910"/>
            <a:ext cx="9733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 Millions</a:t>
            </a:r>
          </a:p>
        </p:txBody>
      </p:sp>
    </p:spTree>
    <p:extLst>
      <p:ext uri="{BB962C8B-B14F-4D97-AF65-F5344CB8AC3E}">
        <p14:creationId xmlns:p14="http://schemas.microsoft.com/office/powerpoint/2010/main" val="2714131752"/>
      </p:ext>
    </p:extLst>
  </p:cSld>
  <p:clrMapOvr>
    <a:masterClrMapping/>
  </p:clrMapOvr>
</p:sld>
</file>

<file path=ppt/theme/theme1.xml><?xml version="1.0" encoding="utf-8"?>
<a:theme xmlns:a="http://schemas.openxmlformats.org/drawingml/2006/main" name="NEI_Dark_Wide">
  <a:themeElements>
    <a:clrScheme name="NEI Dark PowerPoint Presentation">
      <a:dk1>
        <a:srgbClr val="031927"/>
      </a:dk1>
      <a:lt1>
        <a:sysClr val="window" lastClr="FFFFFF"/>
      </a:lt1>
      <a:dk2>
        <a:srgbClr val="1F6EB7"/>
      </a:dk2>
      <a:lt2>
        <a:srgbClr val="179CD6"/>
      </a:lt2>
      <a:accent1>
        <a:srgbClr val="3DC2CF"/>
      </a:accent1>
      <a:accent2>
        <a:srgbClr val="3DBC95"/>
      </a:accent2>
      <a:accent3>
        <a:srgbClr val="7EC563"/>
      </a:accent3>
      <a:accent4>
        <a:srgbClr val="143862"/>
      </a:accent4>
      <a:accent5>
        <a:srgbClr val="3EA0AA"/>
      </a:accent5>
      <a:accent6>
        <a:srgbClr val="F79646"/>
      </a:accent6>
      <a:hlink>
        <a:srgbClr val="444444"/>
      </a:hlink>
      <a:folHlink>
        <a:srgbClr val="67757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owerpoint_Template_AECOM_16_9_Arial">
  <a:themeElements>
    <a:clrScheme name="AECOM 1">
      <a:dk1>
        <a:srgbClr val="000000"/>
      </a:dk1>
      <a:lt1>
        <a:srgbClr val="FFFFFF"/>
      </a:lt1>
      <a:dk2>
        <a:srgbClr val="323E48"/>
      </a:dk2>
      <a:lt2>
        <a:srgbClr val="E7E6E6"/>
      </a:lt2>
      <a:accent1>
        <a:srgbClr val="00B5E2"/>
      </a:accent1>
      <a:accent2>
        <a:srgbClr val="FFE512"/>
      </a:accent2>
      <a:accent3>
        <a:srgbClr val="8C8279"/>
      </a:accent3>
      <a:accent4>
        <a:srgbClr val="F68B1F"/>
      </a:accent4>
      <a:accent5>
        <a:srgbClr val="83BD00"/>
      </a:accent5>
      <a:accent6>
        <a:srgbClr val="9E007E"/>
      </a:accent6>
      <a:hlink>
        <a:srgbClr val="00B5E2"/>
      </a:hlink>
      <a:folHlink>
        <a:srgbClr val="9E007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_9 PowerPoint Template Arial" id="{F4C485A2-0496-BC46-B1AC-B504189A7E2D}" vid="{894A1A16-BC29-5B43-AEEB-682FC7F94D1E}"/>
    </a:ext>
  </a:extLst>
</a:theme>
</file>

<file path=ppt/theme/theme3.xml><?xml version="1.0" encoding="utf-8"?>
<a:theme xmlns:a="http://schemas.openxmlformats.org/drawingml/2006/main" name="Office Theme">
  <a:themeElements>
    <a:clrScheme name="Custom 7">
      <a:dk1>
        <a:srgbClr val="306786"/>
      </a:dk1>
      <a:lt1>
        <a:srgbClr val="F2F2F2"/>
      </a:lt1>
      <a:dk2>
        <a:srgbClr val="858585"/>
      </a:dk2>
      <a:lt2>
        <a:srgbClr val="D7E7F0"/>
      </a:lt2>
      <a:accent1>
        <a:srgbClr val="418AB3"/>
      </a:accent1>
      <a:accent2>
        <a:srgbClr val="68A800"/>
      </a:accent2>
      <a:accent3>
        <a:srgbClr val="F69200"/>
      </a:accent3>
      <a:accent4>
        <a:srgbClr val="838383"/>
      </a:accent4>
      <a:accent5>
        <a:srgbClr val="7030A0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August.potx" id="{DE2652DA-3481-4E4F-85AC-D618B37D7328}" vid="{90221D55-421D-413F-8048-0BE4302A9CE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NEI_Dark_Wide</Template>
  <TotalTime>4055</TotalTime>
  <Words>920</Words>
  <Application>Microsoft Macintosh PowerPoint</Application>
  <PresentationFormat>On-screen Show (16:9)</PresentationFormat>
  <Paragraphs>245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.AppleSystemUIFont</vt:lpstr>
      <vt:lpstr>AECOM Sans</vt:lpstr>
      <vt:lpstr>AECOM Sans Light</vt:lpstr>
      <vt:lpstr>AECOM Sans XBold</vt:lpstr>
      <vt:lpstr>Calibri</vt:lpstr>
      <vt:lpstr>Courier New</vt:lpstr>
      <vt:lpstr>ＭＳ Ｐゴシック</vt:lpstr>
      <vt:lpstr>Wingdings</vt:lpstr>
      <vt:lpstr>Arial</vt:lpstr>
      <vt:lpstr>NEI_Dark_Wide</vt:lpstr>
      <vt:lpstr>Powerpoint_Template_AECOM_16_9_Arial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Forecast of Decommissioning Completion*</vt:lpstr>
      <vt:lpstr>Looking Ahead: US Plant Retirements in the 2030’s </vt:lpstr>
      <vt:lpstr>Forecast: Estimated Annual Cash Flow</vt:lpstr>
      <vt:lpstr>Completed Decommissionings</vt:lpstr>
      <vt:lpstr>Active Decommissionings</vt:lpstr>
      <vt:lpstr>Nuclear Plants in SAFSTOR </vt:lpstr>
      <vt:lpstr>Committed Shutdowns</vt:lpstr>
      <vt:lpstr>Nuclear Plants in Various Stages of D&amp;D</vt:lpstr>
      <vt:lpstr>PowerPoint Presentation</vt:lpstr>
      <vt:lpstr>Back to 2019 — An Evolving Decommissioning Market</vt:lpstr>
      <vt:lpstr>Self Perform Sites</vt:lpstr>
      <vt:lpstr>General Decommissioning Contractor Sites</vt:lpstr>
      <vt:lpstr>License Stewardship Sites</vt:lpstr>
      <vt:lpstr>Asset Transfer Sites</vt:lpstr>
      <vt:lpstr>Drivers that are Changing the D&amp;D Market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Rodney McCullum</dc:creator>
  <cp:lastModifiedBy>Lori Beagles</cp:lastModifiedBy>
  <cp:revision>126</cp:revision>
  <cp:lastPrinted>2019-04-30T15:56:05Z</cp:lastPrinted>
  <dcterms:created xsi:type="dcterms:W3CDTF">2019-02-23T14:39:21Z</dcterms:created>
  <dcterms:modified xsi:type="dcterms:W3CDTF">2019-10-28T18:01:52Z</dcterms:modified>
</cp:coreProperties>
</file>