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673" r:id="rId2"/>
    <p:sldMasterId id="2147484714" r:id="rId3"/>
    <p:sldMasterId id="2147484768" r:id="rId4"/>
  </p:sldMasterIdLst>
  <p:notesMasterIdLst>
    <p:notesMasterId r:id="rId35"/>
  </p:notesMasterIdLst>
  <p:handoutMasterIdLst>
    <p:handoutMasterId r:id="rId36"/>
  </p:handoutMasterIdLst>
  <p:sldIdLst>
    <p:sldId id="847" r:id="rId5"/>
    <p:sldId id="1127" r:id="rId6"/>
    <p:sldId id="1128" r:id="rId7"/>
    <p:sldId id="1129" r:id="rId8"/>
    <p:sldId id="1093" r:id="rId9"/>
    <p:sldId id="1131" r:id="rId10"/>
    <p:sldId id="1120" r:id="rId11"/>
    <p:sldId id="1132" r:id="rId12"/>
    <p:sldId id="1133" r:id="rId13"/>
    <p:sldId id="1147" r:id="rId14"/>
    <p:sldId id="1137" r:id="rId15"/>
    <p:sldId id="1134" r:id="rId16"/>
    <p:sldId id="1141" r:id="rId17"/>
    <p:sldId id="1144" r:id="rId18"/>
    <p:sldId id="1145" r:id="rId19"/>
    <p:sldId id="1135" r:id="rId20"/>
    <p:sldId id="1136" r:id="rId21"/>
    <p:sldId id="1122" r:id="rId22"/>
    <p:sldId id="1064" r:id="rId23"/>
    <p:sldId id="1126" r:id="rId24"/>
    <p:sldId id="1139" r:id="rId25"/>
    <p:sldId id="1140" r:id="rId26"/>
    <p:sldId id="1146" r:id="rId27"/>
    <p:sldId id="1148" r:id="rId28"/>
    <p:sldId id="1124" r:id="rId29"/>
    <p:sldId id="1150" r:id="rId30"/>
    <p:sldId id="1149" r:id="rId31"/>
    <p:sldId id="1142" r:id="rId32"/>
    <p:sldId id="1143" r:id="rId33"/>
    <p:sldId id="1125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81402" autoAdjust="0"/>
  </p:normalViewPr>
  <p:slideViewPr>
    <p:cSldViewPr>
      <p:cViewPr varScale="1">
        <p:scale>
          <a:sx n="91" d="100"/>
          <a:sy n="91" d="100"/>
        </p:scale>
        <p:origin x="24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Sheet1!$A$2:$A$4</c:f>
              <c:strCache>
                <c:ptCount val="3"/>
                <c:pt idx="0">
                  <c:v>License Termination</c:v>
                </c:pt>
                <c:pt idx="1">
                  <c:v>Spent Fuel Management</c:v>
                </c:pt>
                <c:pt idx="2">
                  <c:v>Site Restoration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2.112</c:v>
                </c:pt>
                <c:pt idx="1">
                  <c:v>1.276</c:v>
                </c:pt>
                <c:pt idx="2">
                  <c:v>1.023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83342453404918"/>
          <c:y val="0.175118549742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Burial Volumes (CF)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Class A - 3,648,469</c:v>
                </c:pt>
                <c:pt idx="1">
                  <c:v>Class B - 15,199</c:v>
                </c:pt>
                <c:pt idx="2">
                  <c:v>Class C - 8,191</c:v>
                </c:pt>
                <c:pt idx="3">
                  <c:v>GTCC - 1,882</c:v>
                </c:pt>
                <c:pt idx="4">
                  <c:v>Other (Class II Landfill/Scrap Metal) - 36,763,917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3.648469E6</c:v>
                </c:pt>
                <c:pt idx="1">
                  <c:v>15199.0</c:v>
                </c:pt>
                <c:pt idx="2">
                  <c:v>8191.0</c:v>
                </c:pt>
                <c:pt idx="3">
                  <c:v>1882.0</c:v>
                </c:pt>
                <c:pt idx="4">
                  <c:v>3.6763917E7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81AE5-014A-45CB-A396-089F5DA8BD4B}" type="doc">
      <dgm:prSet loTypeId="urn:microsoft.com/office/officeart/2005/8/layout/rings+Icon#1" loCatId="relationship" qsTypeId="urn:microsoft.com/office/officeart/2005/8/quickstyle/simple1" qsCatId="simple" csTypeId="urn:microsoft.com/office/officeart/2005/8/colors/accent1_2" csCatId="accent1" phldr="1"/>
      <dgm:spPr/>
    </dgm:pt>
    <dgm:pt modelId="{3AA959B8-5B63-431F-9B8F-482F5296BEA5}">
      <dgm:prSet phldrT="[Text]" custT="1"/>
      <dgm:spPr/>
      <dgm:t>
        <a:bodyPr/>
        <a:lstStyle/>
        <a:p>
          <a:r>
            <a:rPr lang="en-US" sz="2000" dirty="0"/>
            <a:t>Safety</a:t>
          </a:r>
          <a:endParaRPr lang="en-US" sz="1600" dirty="0"/>
        </a:p>
      </dgm:t>
    </dgm:pt>
    <dgm:pt modelId="{CA57BA1F-625B-4632-B290-BB9065468836}" type="parTrans" cxnId="{FB86C120-2B70-4532-A0E1-22A357CBAE0B}">
      <dgm:prSet/>
      <dgm:spPr/>
      <dgm:t>
        <a:bodyPr/>
        <a:lstStyle/>
        <a:p>
          <a:endParaRPr lang="en-US"/>
        </a:p>
      </dgm:t>
    </dgm:pt>
    <dgm:pt modelId="{F6E7E94C-EA44-4321-A91B-90BE6BE874EE}" type="sibTrans" cxnId="{FB86C120-2B70-4532-A0E1-22A357CBAE0B}">
      <dgm:prSet/>
      <dgm:spPr/>
      <dgm:t>
        <a:bodyPr/>
        <a:lstStyle/>
        <a:p>
          <a:endParaRPr lang="en-US"/>
        </a:p>
      </dgm:t>
    </dgm:pt>
    <dgm:pt modelId="{CD8F29C6-34E7-467E-B8DE-3F2CFEE5BD2B}">
      <dgm:prSet phldrT="[Text]" custT="1"/>
      <dgm:spPr/>
      <dgm:t>
        <a:bodyPr/>
        <a:lstStyle/>
        <a:p>
          <a:r>
            <a:rPr lang="en-US" sz="2000" dirty="0"/>
            <a:t>Engagement</a:t>
          </a:r>
          <a:endParaRPr lang="en-US" sz="2100" dirty="0"/>
        </a:p>
      </dgm:t>
    </dgm:pt>
    <dgm:pt modelId="{3F3159B4-4139-4AA1-AA7F-E4062CD99879}" type="parTrans" cxnId="{2988D118-B244-4CD4-AFBA-289877023CB9}">
      <dgm:prSet/>
      <dgm:spPr/>
      <dgm:t>
        <a:bodyPr/>
        <a:lstStyle/>
        <a:p>
          <a:endParaRPr lang="en-US"/>
        </a:p>
      </dgm:t>
    </dgm:pt>
    <dgm:pt modelId="{C3CF4AC6-48CC-4AC9-BBE2-AC0E6B9397B7}" type="sibTrans" cxnId="{2988D118-B244-4CD4-AFBA-289877023CB9}">
      <dgm:prSet/>
      <dgm:spPr/>
      <dgm:t>
        <a:bodyPr/>
        <a:lstStyle/>
        <a:p>
          <a:endParaRPr lang="en-US"/>
        </a:p>
      </dgm:t>
    </dgm:pt>
    <dgm:pt modelId="{5610373A-42C5-497E-8F9A-1C16AB2093C6}">
      <dgm:prSet phldrT="[Text]" custT="1"/>
      <dgm:spPr/>
      <dgm:t>
        <a:bodyPr/>
        <a:lstStyle/>
        <a:p>
          <a:r>
            <a:rPr lang="en-US" sz="2000" dirty="0"/>
            <a:t>Stewardship</a:t>
          </a:r>
          <a:endParaRPr lang="en-US" sz="2100" dirty="0"/>
        </a:p>
      </dgm:t>
    </dgm:pt>
    <dgm:pt modelId="{740BD5FC-263B-490E-8299-6E7037EE95F5}" type="parTrans" cxnId="{FDD5199F-7241-4F22-A209-7E0497FB5960}">
      <dgm:prSet/>
      <dgm:spPr/>
      <dgm:t>
        <a:bodyPr/>
        <a:lstStyle/>
        <a:p>
          <a:endParaRPr lang="en-US"/>
        </a:p>
      </dgm:t>
    </dgm:pt>
    <dgm:pt modelId="{3B331DFB-9C73-4611-A066-EE44B5BBFDED}" type="sibTrans" cxnId="{FDD5199F-7241-4F22-A209-7E0497FB5960}">
      <dgm:prSet/>
      <dgm:spPr/>
      <dgm:t>
        <a:bodyPr/>
        <a:lstStyle/>
        <a:p>
          <a:endParaRPr lang="en-US"/>
        </a:p>
      </dgm:t>
    </dgm:pt>
    <dgm:pt modelId="{D0A3A6AA-DC4A-408C-B953-0683F10DDEB6}" type="pres">
      <dgm:prSet presAssocID="{A8F81AE5-014A-45CB-A396-089F5DA8BD4B}" presName="Name0" presStyleCnt="0">
        <dgm:presLayoutVars>
          <dgm:chMax val="7"/>
          <dgm:dir/>
          <dgm:resizeHandles val="exact"/>
        </dgm:presLayoutVars>
      </dgm:prSet>
      <dgm:spPr/>
    </dgm:pt>
    <dgm:pt modelId="{8FF444A6-0187-404E-A436-9479AFA930F9}" type="pres">
      <dgm:prSet presAssocID="{A8F81AE5-014A-45CB-A396-089F5DA8BD4B}" presName="ellipse1" presStyleLbl="vennNode1" presStyleIdx="0" presStyleCnt="3" custLinFactNeighborX="7832" custLinFactNeighborY="1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31E0-CA4B-475F-99EE-7F0939FAF548}" type="pres">
      <dgm:prSet presAssocID="{A8F81AE5-014A-45CB-A396-089F5DA8BD4B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39F5-623C-42B8-A9FD-B51E3E346CD5}" type="pres">
      <dgm:prSet presAssocID="{A8F81AE5-014A-45CB-A396-089F5DA8BD4B}" presName="ellipse3" presStyleLbl="vennNode1" presStyleIdx="2" presStyleCnt="3" custLinFactNeighborX="-13081" custLinFactNeighborY="-1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6C120-2B70-4532-A0E1-22A357CBAE0B}" srcId="{A8F81AE5-014A-45CB-A396-089F5DA8BD4B}" destId="{3AA959B8-5B63-431F-9B8F-482F5296BEA5}" srcOrd="0" destOrd="0" parTransId="{CA57BA1F-625B-4632-B290-BB9065468836}" sibTransId="{F6E7E94C-EA44-4321-A91B-90BE6BE874EE}"/>
    <dgm:cxn modelId="{FDD5199F-7241-4F22-A209-7E0497FB5960}" srcId="{A8F81AE5-014A-45CB-A396-089F5DA8BD4B}" destId="{5610373A-42C5-497E-8F9A-1C16AB2093C6}" srcOrd="2" destOrd="0" parTransId="{740BD5FC-263B-490E-8299-6E7037EE95F5}" sibTransId="{3B331DFB-9C73-4611-A066-EE44B5BBFDED}"/>
    <dgm:cxn modelId="{9C9AC762-8F29-41D5-A204-3C4039AADCCB}" type="presOf" srcId="{A8F81AE5-014A-45CB-A396-089F5DA8BD4B}" destId="{D0A3A6AA-DC4A-408C-B953-0683F10DDEB6}" srcOrd="0" destOrd="0" presId="urn:microsoft.com/office/officeart/2005/8/layout/rings+Icon#1"/>
    <dgm:cxn modelId="{D9B19472-660F-483E-B69E-3B01BC10A918}" type="presOf" srcId="{5610373A-42C5-497E-8F9A-1C16AB2093C6}" destId="{9CC139F5-623C-42B8-A9FD-B51E3E346CD5}" srcOrd="0" destOrd="0" presId="urn:microsoft.com/office/officeart/2005/8/layout/rings+Icon#1"/>
    <dgm:cxn modelId="{2988D118-B244-4CD4-AFBA-289877023CB9}" srcId="{A8F81AE5-014A-45CB-A396-089F5DA8BD4B}" destId="{CD8F29C6-34E7-467E-B8DE-3F2CFEE5BD2B}" srcOrd="1" destOrd="0" parTransId="{3F3159B4-4139-4AA1-AA7F-E4062CD99879}" sibTransId="{C3CF4AC6-48CC-4AC9-BBE2-AC0E6B9397B7}"/>
    <dgm:cxn modelId="{E23578C3-388C-4269-8556-4729DDDE8520}" type="presOf" srcId="{3AA959B8-5B63-431F-9B8F-482F5296BEA5}" destId="{8FF444A6-0187-404E-A436-9479AFA930F9}" srcOrd="0" destOrd="0" presId="urn:microsoft.com/office/officeart/2005/8/layout/rings+Icon#1"/>
    <dgm:cxn modelId="{0105CD16-3DF5-4D85-A729-B4C2569E3C2A}" type="presOf" srcId="{CD8F29C6-34E7-467E-B8DE-3F2CFEE5BD2B}" destId="{D9D231E0-CA4B-475F-99EE-7F0939FAF548}" srcOrd="0" destOrd="0" presId="urn:microsoft.com/office/officeart/2005/8/layout/rings+Icon#1"/>
    <dgm:cxn modelId="{0BAEFD87-466C-4BE5-864B-0304B0F47A3F}" type="presParOf" srcId="{D0A3A6AA-DC4A-408C-B953-0683F10DDEB6}" destId="{8FF444A6-0187-404E-A436-9479AFA930F9}" srcOrd="0" destOrd="0" presId="urn:microsoft.com/office/officeart/2005/8/layout/rings+Icon#1"/>
    <dgm:cxn modelId="{CF2A0D67-6A69-4941-BE0F-958624193400}" type="presParOf" srcId="{D0A3A6AA-DC4A-408C-B953-0683F10DDEB6}" destId="{D9D231E0-CA4B-475F-99EE-7F0939FAF548}" srcOrd="1" destOrd="0" presId="urn:microsoft.com/office/officeart/2005/8/layout/rings+Icon#1"/>
    <dgm:cxn modelId="{8C67B66F-F584-4771-ACA8-44920F846833}" type="presParOf" srcId="{D0A3A6AA-DC4A-408C-B953-0683F10DDEB6}" destId="{9CC139F5-623C-42B8-A9FD-B51E3E346CD5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444A6-0187-404E-A436-9479AFA930F9}">
      <dsp:nvSpPr>
        <dsp:cNvPr id="0" name=""/>
        <dsp:cNvSpPr/>
      </dsp:nvSpPr>
      <dsp:spPr>
        <a:xfrm>
          <a:off x="179438" y="338128"/>
          <a:ext cx="2291097" cy="22910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Safety</a:t>
          </a:r>
          <a:endParaRPr lang="en-US" sz="1600" kern="1200" dirty="0"/>
        </a:p>
      </dsp:txBody>
      <dsp:txXfrm>
        <a:off x="514961" y="673647"/>
        <a:ext cx="1620051" cy="1620026"/>
      </dsp:txXfrm>
    </dsp:sp>
    <dsp:sp modelId="{D9D231E0-CA4B-475F-99EE-7F0939FAF548}">
      <dsp:nvSpPr>
        <dsp:cNvPr id="0" name=""/>
        <dsp:cNvSpPr/>
      </dsp:nvSpPr>
      <dsp:spPr>
        <a:xfrm>
          <a:off x="1179248" y="1821924"/>
          <a:ext cx="2291097" cy="22910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Engagement</a:t>
          </a:r>
          <a:endParaRPr lang="en-US" sz="2100" kern="1200" dirty="0"/>
        </a:p>
      </dsp:txBody>
      <dsp:txXfrm>
        <a:off x="1514771" y="2157443"/>
        <a:ext cx="1620051" cy="1620026"/>
      </dsp:txXfrm>
    </dsp:sp>
    <dsp:sp modelId="{9CC139F5-623C-42B8-A9FD-B51E3E346CD5}">
      <dsp:nvSpPr>
        <dsp:cNvPr id="0" name=""/>
        <dsp:cNvSpPr/>
      </dsp:nvSpPr>
      <dsp:spPr>
        <a:xfrm>
          <a:off x="2057403" y="261927"/>
          <a:ext cx="2291097" cy="22910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Stewardship</a:t>
          </a:r>
          <a:endParaRPr lang="en-US" sz="2100" kern="1200" dirty="0"/>
        </a:p>
      </dsp:txBody>
      <dsp:txXfrm>
        <a:off x="2392926" y="597446"/>
        <a:ext cx="1620051" cy="162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0.23077</cdr:x>
      <cdr:y>0.13265</cdr:y>
    </cdr:from>
    <cdr:to>
      <cdr:x>0.49038</cdr:x>
      <cdr:y>0.34648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472682"/>
          <a:ext cx="20574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fld id="{79CA155A-3377-428D-9D00-201181B3CB71}" type="CATEGORYNAME">
            <a:rPr lang="en-US" sz="1800" b="1" smtClean="0">
              <a:solidFill>
                <a:schemeClr val="accent1">
                  <a:lumMod val="50000"/>
                </a:schemeClr>
              </a:solidFill>
            </a:rPr>
            <a:pPr algn="ctr" rtl="0"/>
            <a:t>Site Restoration</a:t>
          </a:fld>
          <a:r>
            <a:rPr lang="en-US" sz="1800" b="1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fld id="{53F4A1FC-0F7D-458A-A6AC-5D1E4E806329}" type="VALUE">
            <a:rPr lang="en-US" sz="1800" b="1" baseline="0" smtClean="0">
              <a:solidFill>
                <a:schemeClr val="accent1">
                  <a:lumMod val="50000"/>
                </a:schemeClr>
              </a:solidFill>
            </a:rPr>
            <a:pPr algn="ctr" rtl="0"/>
            <a:t>$1.023</a:t>
          </a:fld>
          <a:endParaRPr lang="en-US" sz="1800" b="1" baseline="0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endParaRPr lang="en-US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0.22115</cdr:x>
      <cdr:y>0.43202</cdr:y>
    </cdr:from>
    <cdr:to>
      <cdr:x>0.48077</cdr:x>
      <cdr:y>0.73138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1539482"/>
          <a:ext cx="20574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197" b="0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fld id="{24316DCA-6ED9-47FA-8040-A3B86212BB66}" type="CATEGORYNAME">
            <a:rPr lang="en-US" sz="1800" b="1" kern="1200">
              <a:solidFill>
                <a:schemeClr val="accent1">
                  <a:lumMod val="50000"/>
                </a:schemeClr>
              </a:solidFill>
            </a:rPr>
            <a:pPr algn="ctr" rtl="0">
              <a:defRPr sz="1197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t>Spent Fuel Management</a:t>
          </a:fld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fld id="{1CF1EC9F-5BE6-49EE-B2D0-7F162F6E8F9C}" type="VALUE">
            <a:rPr lang="en-US" sz="1800" b="1" kern="1200">
              <a:solidFill>
                <a:schemeClr val="accent1">
                  <a:lumMod val="50000"/>
                </a:schemeClr>
              </a:solidFill>
            </a:rPr>
            <a:pPr algn="ctr" rtl="0">
              <a:defRPr sz="1197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t>$1.276</a:t>
          </a:fld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0.51923</cdr:x>
      <cdr:y>0.28233</cdr:y>
    </cdr:from>
    <cdr:to>
      <cdr:x>0.83654</cdr:x>
      <cdr:y>0.51755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14800" y="1006082"/>
          <a:ext cx="2514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i="0" baseline="0" dirty="0" smtClean="0">
              <a:solidFill>
                <a:schemeClr val="bg1"/>
              </a:solidFill>
              <a:effectLst/>
            </a:rPr>
            <a:t>License Termination</a:t>
          </a:r>
          <a:r>
            <a:rPr lang="en-US" sz="1800" b="0" i="0" baseline="0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i="0" baseline="0" dirty="0" smtClean="0">
              <a:solidFill>
                <a:schemeClr val="bg1"/>
              </a:solidFill>
              <a:effectLst/>
            </a:rPr>
            <a:t>$2.112</a:t>
          </a:r>
          <a:endParaRPr lang="en-US" sz="1800" dirty="0" smtClean="0">
            <a:solidFill>
              <a:schemeClr val="bg1"/>
            </a:solidFill>
            <a:effectLst/>
          </a:endParaRP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3038475" cy="465138"/>
          </a:xfrm>
          <a:prstGeom prst="rect">
            <a:avLst/>
          </a:prstGeom>
        </p:spPr>
        <p:txBody>
          <a:bodyPr vert="horz" lIns="91345" tIns="45672" rIns="91345" bIns="45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2"/>
            <a:ext cx="3038475" cy="465138"/>
          </a:xfrm>
          <a:prstGeom prst="rect">
            <a:avLst/>
          </a:prstGeom>
        </p:spPr>
        <p:txBody>
          <a:bodyPr vert="horz" lIns="91345" tIns="45672" rIns="91345" bIns="45672" rtlCol="0"/>
          <a:lstStyle>
            <a:lvl1pPr algn="r">
              <a:defRPr sz="1200"/>
            </a:lvl1pPr>
          </a:lstStyle>
          <a:p>
            <a:r>
              <a:rPr lang="en-US" smtClean="0"/>
              <a:t>4/28/2016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345" tIns="45672" rIns="91345" bIns="45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345" tIns="45672" rIns="91345" bIns="45672" rtlCol="0" anchor="b"/>
          <a:lstStyle>
            <a:lvl1pPr algn="r">
              <a:defRPr sz="1200"/>
            </a:lvl1pPr>
          </a:lstStyle>
          <a:p>
            <a:fld id="{CEE53F8F-9D06-4335-86C9-B525C4ACF1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3038475" cy="465138"/>
          </a:xfrm>
          <a:prstGeom prst="rect">
            <a:avLst/>
          </a:prstGeom>
        </p:spPr>
        <p:txBody>
          <a:bodyPr vert="horz" lIns="93055" tIns="46529" rIns="93055" bIns="4652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3"/>
            <a:ext cx="3038475" cy="465138"/>
          </a:xfrm>
          <a:prstGeom prst="rect">
            <a:avLst/>
          </a:prstGeom>
        </p:spPr>
        <p:txBody>
          <a:bodyPr vert="horz" wrap="square" lIns="93055" tIns="46529" rIns="93055" bIns="465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4/28/2016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5" tIns="46529" rIns="93055" bIns="4652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7"/>
            <a:ext cx="5607050" cy="4183063"/>
          </a:xfrm>
          <a:prstGeom prst="rect">
            <a:avLst/>
          </a:prstGeom>
        </p:spPr>
        <p:txBody>
          <a:bodyPr vert="horz" lIns="93055" tIns="46529" rIns="93055" bIns="4652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055" tIns="46529" rIns="93055" bIns="4652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055" tIns="46529" rIns="93055" bIns="465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36091B-E39B-9942-88A9-0C0ED49448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4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9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14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9613"/>
            <a:ext cx="4733925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307" indent="-178307">
              <a:buFontTx/>
              <a:buChar char="-"/>
            </a:pPr>
            <a:endParaRPr lang="en-US" baseline="0" dirty="0" smtClean="0"/>
          </a:p>
          <a:p>
            <a:pPr marL="178307" indent="-17830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-136525"/>
            <a:ext cx="7023100" cy="52673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219" y="18092833"/>
            <a:ext cx="5753739" cy="148032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DF36-104A-42E6-99F7-F3083DE9D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5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5416-8E5E-462B-92B7-4FC5CF5CD17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23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12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54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8BC6-0542-4C21-92B5-A1E0DA933C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6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8BC6-0542-4C21-92B5-A1E0DA933C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95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9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5416-8E5E-462B-92B7-4FC5CF5CD17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59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0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BD9A1-D45F-4F87-820E-067F3E49EF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5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BD9A1-D45F-4F87-820E-067F3E49EF0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0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5416-8E5E-462B-92B7-4FC5CF5CD17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211">
              <a:defRPr>
                <a:solidFill>
                  <a:schemeClr val="tx1"/>
                </a:solidFill>
                <a:latin typeface="Arial" charset="0"/>
              </a:defRPr>
            </a:lvl1pPr>
            <a:lvl2pPr marL="742431" indent="-285549" defTabSz="931211">
              <a:defRPr>
                <a:solidFill>
                  <a:schemeClr val="tx1"/>
                </a:solidFill>
                <a:latin typeface="Arial" charset="0"/>
              </a:defRPr>
            </a:lvl2pPr>
            <a:lvl3pPr marL="1142202" indent="-228442" defTabSz="931211">
              <a:defRPr>
                <a:solidFill>
                  <a:schemeClr val="tx1"/>
                </a:solidFill>
                <a:latin typeface="Arial" charset="0"/>
              </a:defRPr>
            </a:lvl3pPr>
            <a:lvl4pPr marL="1599082" indent="-228442" defTabSz="931211">
              <a:defRPr>
                <a:solidFill>
                  <a:schemeClr val="tx1"/>
                </a:solidFill>
                <a:latin typeface="Arial" charset="0"/>
              </a:defRPr>
            </a:lvl4pPr>
            <a:lvl5pPr marL="2055964" indent="-228442" defTabSz="931211">
              <a:defRPr>
                <a:solidFill>
                  <a:schemeClr val="tx1"/>
                </a:solidFill>
                <a:latin typeface="Arial" charset="0"/>
              </a:defRPr>
            </a:lvl5pPr>
            <a:lvl6pPr marL="2512844" indent="-228442" defTabSz="93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9724" indent="-228442" defTabSz="93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6605" indent="-228442" defTabSz="93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486" indent="-228442" defTabSz="93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5C3B6F-0D8B-46C9-B4D3-988F8732932B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0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7244" indent="-275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3452" indent="-220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4833" indent="-220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6214" indent="-22069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70C816-B1E7-43F3-B96D-E806186742A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195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3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091B-E39B-9942-88A9-0C0ED49448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7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47" indent="-177547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5416-8E5E-462B-92B7-4FC5CF5CD1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8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AE3638E-95B5-FA4E-BE55-4F6563FE2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97D067C-EDB4-6A4D-83AA-225CD5D36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45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CD95AB9-F90E-A848-B099-0C3FAD0FA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062" y="1291905"/>
            <a:ext cx="4501738" cy="230854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5062" y="4043494"/>
            <a:ext cx="4501738" cy="15953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7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701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5326AEBF-6397-1947-84A5-C973344126E6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5326AEBF-6397-1947-84A5-C973344126E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743"/>
            <a:ext cx="4038600" cy="4406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743"/>
            <a:ext cx="4038600" cy="4406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A640B54-5A08-EB4A-9ECC-D583F87FC8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8320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65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0690"/>
            <a:ext cx="4040188" cy="3665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165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0689"/>
            <a:ext cx="4041775" cy="3665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5392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0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2808A7A-2235-C448-8449-01E9C9FC2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05" y="273050"/>
            <a:ext cx="2173608" cy="1421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tx1"/>
              </a:buClr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4576"/>
            <a:ext cx="3008313" cy="4431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240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0EDBA47-0624-8A43-B451-F04DBD95F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0112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66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701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5326AEBF-6397-1947-84A5-C973344126E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9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348756" y="9787"/>
            <a:ext cx="179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60139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701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5326AEBF-6397-1947-84A5-C973344126E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8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172200"/>
            <a:ext cx="1600200" cy="476250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 smtClean="0"/>
              <a:t>Confidential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439-F109-401C-B0DB-74E41C1C61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13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062" y="1291905"/>
            <a:ext cx="4501738" cy="230854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5062" y="4043494"/>
            <a:ext cx="4501738" cy="15953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247900" y="6492875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40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1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17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743"/>
            <a:ext cx="4038600" cy="4406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743"/>
            <a:ext cx="4038600" cy="4406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E024F9B-8282-FA43-9741-89C1A1DAE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65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0690"/>
            <a:ext cx="4040188" cy="3665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165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0689"/>
            <a:ext cx="4041775" cy="3665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80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10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20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05" y="273050"/>
            <a:ext cx="2173608" cy="1421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4576"/>
            <a:ext cx="3008313" cy="4431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8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63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09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9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A8AAF4E-0BEB-E144-9161-83728A7D4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0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6A1E1D4-F180-C642-9BE5-9783BB814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04E9B62-63A7-0C47-9B86-72397158C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C4BBEBD-9476-8143-8D7C-C71B6220C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8FAFEE2-8C3C-DE4A-9C57-4C1D4D9AD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19FD387-1F73-2A4B-A9E2-3A8314C2A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0"/>
          <p:cNvSpPr txBox="1">
            <a:spLocks noChangeArrowheads="1"/>
          </p:cNvSpPr>
          <p:nvPr/>
        </p:nvSpPr>
        <p:spPr bwMode="auto">
          <a:xfrm rot="10800000">
            <a:off x="533400" y="6396038"/>
            <a:ext cx="8610600" cy="46196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7001">
                <a:srgbClr val="FFCC00"/>
              </a:gs>
              <a:gs pos="32001">
                <a:srgbClr val="FFCC00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81000"/>
            <a:ext cx="8402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4026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26AEBF-6397-1947-84A5-C973344126E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193B65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031" name="Picture 6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533400" y="304800"/>
            <a:ext cx="8610600" cy="1238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7001">
                <a:srgbClr val="FFCC00"/>
              </a:gs>
              <a:gs pos="32001">
                <a:srgbClr val="FFCC00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200" dirty="0" smtClean="0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0"/>
            <a:ext cx="6019800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b="1" cap="small" dirty="0" smtClean="0">
                <a:solidFill>
                  <a:srgbClr val="FFCC00"/>
                </a:solidFill>
                <a:latin typeface="Calibri" pitchFamily="34" charset="0"/>
                <a:ea typeface="+mn-ea"/>
                <a:cs typeface="+mn-cs"/>
              </a:rPr>
              <a:t>Project Management Organization</a:t>
            </a:r>
          </a:p>
        </p:txBody>
      </p:sp>
      <p:pic>
        <p:nvPicPr>
          <p:cNvPr id="1034" name="Picture 11" descr="LTW_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0"/>
            <a:ext cx="2743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small">
          <a:solidFill>
            <a:srgbClr val="193B6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28600"/>
            <a:ext cx="8707438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70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5326AEBF-6397-1947-84A5-C973344126E6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93B6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47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06" y="1775160"/>
            <a:ext cx="8644318" cy="435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4565" y="58617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326AEBF-6397-1947-84A5-C973344126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599" r:id="rId12"/>
    <p:sldLayoutId id="2147484795" r:id="rId13"/>
    <p:sldLayoutId id="214748479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55EA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47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06" y="1775160"/>
            <a:ext cx="8644318" cy="435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55EA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55EAB"/>
        </a:buClr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38600" y="1524000"/>
            <a:ext cx="5105400" cy="1336358"/>
          </a:xfrm>
        </p:spPr>
        <p:txBody>
          <a:bodyPr/>
          <a:lstStyle/>
          <a:p>
            <a:r>
              <a:rPr lang="en-US" sz="4500" dirty="0" smtClean="0"/>
              <a:t>Decommissioning San Onofre</a:t>
            </a:r>
            <a:endParaRPr lang="en-US" sz="45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8600" y="4495800"/>
            <a:ext cx="5105400" cy="159530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Stevie Vaughan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Oversight Manager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Radiation Protection &amp; Waste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October 31,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1706" y="533400"/>
            <a:ext cx="51322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Low-Level Radioactive Waste Forum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6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225"/>
            <a:ext cx="7924800" cy="147166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dirty="0"/>
              <a:t>California</a:t>
            </a:r>
            <a:br>
              <a:rPr lang="en-US" sz="3200" dirty="0"/>
            </a:br>
            <a:r>
              <a:rPr lang="en-US" sz="3200" dirty="0"/>
              <a:t>Environmental Quality Act (CEQA)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5796"/>
              </p:ext>
            </p:extLst>
          </p:nvPr>
        </p:nvGraphicFramePr>
        <p:xfrm>
          <a:off x="152400" y="2676520"/>
          <a:ext cx="8819072" cy="184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8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TIMING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74">
                <a:tc>
                  <a:txBody>
                    <a:bodyPr/>
                    <a:lstStyle/>
                    <a:p>
                      <a:r>
                        <a:rPr lang="en-US" sz="2000" b="1" baseline="0" dirty="0"/>
                        <a:t>Final EIR </a:t>
                      </a:r>
                      <a:r>
                        <a:rPr lang="en-US" sz="2000" baseline="0" dirty="0"/>
                        <a:t>and lease certified by </a:t>
                      </a:r>
                      <a:r>
                        <a:rPr lang="en-US" sz="2000" dirty="0"/>
                        <a:t>CSLC at public</a:t>
                      </a:r>
                      <a:r>
                        <a:rPr lang="en-US" sz="2000" baseline="0" dirty="0"/>
                        <a:t> meeting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B050"/>
                          </a:solidFill>
                        </a:rPr>
                        <a:t>Approved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March 21, 2019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674">
                <a:tc>
                  <a:txBody>
                    <a:bodyPr/>
                    <a:lstStyle/>
                    <a:p>
                      <a:r>
                        <a:rPr lang="en-US" sz="2000" b="1" dirty="0"/>
                        <a:t>CDP</a:t>
                      </a:r>
                      <a:r>
                        <a:rPr lang="en-US" sz="2000" dirty="0"/>
                        <a:t> application for onshore work from CCC to be considered at public meeting in </a:t>
                      </a:r>
                      <a:r>
                        <a:rPr lang="en-US" sz="2000" baseline="0" dirty="0"/>
                        <a:t>San Diego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noStrike" baseline="0" dirty="0" smtClean="0">
                          <a:solidFill>
                            <a:srgbClr val="00B050"/>
                          </a:solidFill>
                        </a:rPr>
                        <a:t>Approved</a:t>
                      </a:r>
                    </a:p>
                    <a:p>
                      <a:pPr algn="ctr"/>
                      <a:r>
                        <a:rPr lang="en-US" sz="2000" strike="noStrike" baseline="0" dirty="0" smtClean="0">
                          <a:solidFill>
                            <a:schemeClr val="tx1"/>
                          </a:solidFill>
                        </a:rPr>
                        <a:t>October 17, </a:t>
                      </a:r>
                      <a:r>
                        <a:rPr lang="en-US" sz="2000" strike="noStrike" baseline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870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5326AEBF-6397-1947-84A5-C973344126E6}" type="slidenum">
              <a:rPr lang="en-US" smtClean="0">
                <a:solidFill>
                  <a:srgbClr val="FFFFFF"/>
                </a:solidFill>
              </a:rPr>
              <a:pPr algn="l"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28" y="1894463"/>
            <a:ext cx="879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92934"/>
                </a:solidFill>
              </a:rPr>
              <a:t>Two state permits required to start decontamination &amp; dismantlement</a:t>
            </a:r>
          </a:p>
          <a:p>
            <a:pPr algn="ctr"/>
            <a:endParaRPr lang="en-US" i="1" dirty="0">
              <a:solidFill>
                <a:srgbClr val="292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15AC5F-3BEE-44F0-8C0F-C53226305D4D}"/>
              </a:ext>
            </a:extLst>
          </p:cNvPr>
          <p:cNvSpPr txBox="1"/>
          <p:nvPr/>
        </p:nvSpPr>
        <p:spPr>
          <a:xfrm>
            <a:off x="230393" y="510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292934"/>
                </a:solidFill>
              </a:rPr>
              <a:t>Offshore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>
                <a:solidFill>
                  <a:srgbClr val="292934"/>
                </a:solidFill>
              </a:rPr>
              <a:t>work requires a CDP from CCC with a public meeting anticipated mid-2021</a:t>
            </a:r>
          </a:p>
        </p:txBody>
      </p:sp>
    </p:spTree>
    <p:extLst>
      <p:ext uri="{BB962C8B-B14F-4D97-AF65-F5344CB8AC3E}">
        <p14:creationId xmlns:p14="http://schemas.microsoft.com/office/powerpoint/2010/main" val="41350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2971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Fuel Management</a:t>
            </a:r>
            <a:endParaRPr lang="en-US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01" y="236167"/>
            <a:ext cx="7424928" cy="1471660"/>
          </a:xfrm>
        </p:spPr>
        <p:txBody>
          <a:bodyPr>
            <a:noAutofit/>
          </a:bodyPr>
          <a:lstStyle/>
          <a:p>
            <a:r>
              <a:rPr lang="en-US" sz="4000" dirty="0"/>
              <a:t>SONGS Independent</a:t>
            </a:r>
            <a:r>
              <a:rPr lang="en-US" sz="4000" dirty="0">
                <a:cs typeface="Segoe UI Light"/>
              </a:rPr>
              <a:t> Spent </a:t>
            </a:r>
            <a:r>
              <a:rPr lang="en-US" sz="4000" dirty="0" smtClean="0">
                <a:cs typeface="Segoe UI Light"/>
              </a:rPr>
              <a:t>Fuel Storage Installation</a:t>
            </a:r>
            <a:endParaRPr lang="en-US" sz="4000" b="1" dirty="0"/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11360" b="5898"/>
          <a:stretch/>
        </p:blipFill>
        <p:spPr>
          <a:xfrm>
            <a:off x="595901" y="1767156"/>
            <a:ext cx="7941924" cy="44178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97339" y="2476072"/>
            <a:ext cx="2845942" cy="10993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93233" y="3255196"/>
            <a:ext cx="2981219" cy="128598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61753" y="3564652"/>
            <a:ext cx="1181528" cy="96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93233" y="2481995"/>
            <a:ext cx="1316805" cy="7791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82248" y="3411272"/>
            <a:ext cx="2724538" cy="11644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2553" y="4478694"/>
            <a:ext cx="3498047" cy="857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1006" y="4575733"/>
            <a:ext cx="525780" cy="7600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23975" y="3411272"/>
            <a:ext cx="1277400" cy="10674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106243" y="2040998"/>
            <a:ext cx="2230098" cy="55399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AREVA System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(50 spent fuel canisters)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696157" y="5129205"/>
            <a:ext cx="2230098" cy="55399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Holtec System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(73 spent fuel canisters)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85303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200" dirty="0" smtClean="0">
                <a:solidFill>
                  <a:prstClr val="white"/>
                </a:solidFill>
              </a:rPr>
              <a:t>12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904" y="165572"/>
            <a:ext cx="7424876" cy="1472184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Spent Fuel Pool</a:t>
            </a:r>
            <a:br>
              <a:rPr lang="en-US" sz="4000" dirty="0" smtClean="0"/>
            </a:br>
            <a:r>
              <a:rPr lang="en-US" sz="4000" dirty="0" smtClean="0"/>
              <a:t>“Wet” Storage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schemeClr val="bg1"/>
                </a:solidFill>
              </a:rPr>
              <a:pPr algn="l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0" y="1828800"/>
            <a:ext cx="3871535" cy="4038600"/>
          </a:xfrm>
          <a:prstGeom prst="rect">
            <a:avLst/>
          </a:prstGeom>
          <a:ln w="38100">
            <a:noFill/>
          </a:ln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828800"/>
            <a:ext cx="4993357" cy="317791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877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76" y="173736"/>
            <a:ext cx="6131052" cy="1472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Areva</a:t>
            </a:r>
            <a:r>
              <a:rPr lang="en-US" sz="4000" dirty="0" smtClean="0"/>
              <a:t> </a:t>
            </a:r>
            <a:r>
              <a:rPr lang="en-US" sz="4000" dirty="0" err="1" smtClean="0"/>
              <a:t>Nuhoms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1" name="Content Placeholder 3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7197"/>
            <a:ext cx="3505201" cy="425260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276599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91852"/>
            <a:ext cx="32194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7013"/>
            <a:ext cx="484632" cy="365125"/>
          </a:xfrm>
          <a:prstGeom prst="rect">
            <a:avLst/>
          </a:prstGeom>
        </p:spPr>
        <p:txBody>
          <a:bodyPr/>
          <a:lstStyle/>
          <a:p>
            <a:fld id="{5326AEBF-6397-1947-84A5-C973344126E6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12808A7A-2235-C448-8449-01E9C9FC2BEC}" type="slidenum">
              <a:rPr lang="en-US" smtClean="0">
                <a:solidFill>
                  <a:schemeClr val="bg1"/>
                </a:solidFill>
              </a:rPr>
              <a:pPr algn="l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8881" y="365036"/>
            <a:ext cx="7755952" cy="165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55EA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Holtec </a:t>
            </a:r>
            <a:r>
              <a:rPr lang="en-US" sz="4000" dirty="0"/>
              <a:t>HI-STORM UMAX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88" y="2438401"/>
            <a:ext cx="2133600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Corrosion-Resistant Stainless Steel Multipurpose Canister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88" y="5463440"/>
            <a:ext cx="21336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Reinforced Concrete Pad (Top/Bottom</a:t>
            </a:r>
            <a:r>
              <a:rPr lang="en-US" sz="1200" b="1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7093" y="2267848"/>
            <a:ext cx="1816663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/>
          </a:p>
          <a:p>
            <a:pPr algn="ctr">
              <a:spcAft>
                <a:spcPts val="0"/>
              </a:spcAft>
            </a:pPr>
            <a:r>
              <a:rPr lang="en-US" sz="1400" b="1"/>
              <a:t>Stainless Steel Lid</a:t>
            </a:r>
          </a:p>
          <a:p>
            <a:pPr algn="ctr">
              <a:spcAft>
                <a:spcPts val="1200"/>
              </a:spcAft>
            </a:pPr>
            <a:endParaRPr lang="en-US" sz="1200" b="1"/>
          </a:p>
        </p:txBody>
      </p:sp>
      <p:sp>
        <p:nvSpPr>
          <p:cNvPr id="10" name="TextBox 9"/>
          <p:cNvSpPr txBox="1"/>
          <p:nvPr/>
        </p:nvSpPr>
        <p:spPr>
          <a:xfrm>
            <a:off x="7247093" y="4005560"/>
            <a:ext cx="1816663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Corrosion-Resistant Stainless Steel Cavity Enclosure Container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64" y="1547708"/>
            <a:ext cx="4986829" cy="49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235088" y="2807733"/>
            <a:ext cx="2063469" cy="95340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934201" y="2932332"/>
            <a:ext cx="1257300" cy="8288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>
            <a:off x="5053814" y="5175111"/>
            <a:ext cx="3101611" cy="2883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47901" y="4338007"/>
            <a:ext cx="800100" cy="13677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47900" y="5705738"/>
            <a:ext cx="1378021" cy="37032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9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20133"/>
            <a:ext cx="1255776" cy="1755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0"/>
              </a:scheme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irect Access Storage 27"/>
          <p:cNvSpPr/>
          <p:nvPr/>
        </p:nvSpPr>
        <p:spPr>
          <a:xfrm rot="16200000">
            <a:off x="3024233" y="2184033"/>
            <a:ext cx="3745452" cy="2497635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059380"/>
            <a:ext cx="8835245" cy="5223719"/>
            <a:chOff x="350520" y="996287"/>
            <a:chExt cx="8221717" cy="5074652"/>
          </a:xfrm>
        </p:grpSpPr>
        <p:sp>
          <p:nvSpPr>
            <p:cNvPr id="11" name="Flowchart: Direct Access Storage 10"/>
            <p:cNvSpPr/>
            <p:nvPr/>
          </p:nvSpPr>
          <p:spPr>
            <a:xfrm>
              <a:off x="350520" y="4053005"/>
              <a:ext cx="2705100" cy="1728493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3923" y="996287"/>
              <a:ext cx="3087194" cy="4484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</a:rPr>
                <a:t>EXPANDED ISFSI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5063" y="1616381"/>
              <a:ext cx="1824423" cy="2120575"/>
            </a:xfrm>
            <a:prstGeom prst="rect">
              <a:avLst/>
            </a:prstGeom>
            <a:solidFill>
              <a:srgbClr val="3560C1"/>
            </a:solidFill>
            <a:ln>
              <a:solidFill>
                <a:srgbClr val="154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</a:rPr>
                <a:t>Spent Fuel Pools</a:t>
              </a:r>
              <a:br>
                <a:rPr lang="en-US" sz="2400" dirty="0">
                  <a:solidFill>
                    <a:prstClr val="white"/>
                  </a:solidFill>
                </a:rPr>
              </a:br>
              <a:r>
                <a:rPr lang="en-US" sz="2400" dirty="0">
                  <a:solidFill>
                    <a:prstClr val="white"/>
                  </a:solidFill>
                </a:rPr>
                <a:t/>
              </a:r>
              <a:br>
                <a:rPr lang="en-US" sz="2400" dirty="0">
                  <a:solidFill>
                    <a:prstClr val="white"/>
                  </a:solidFill>
                </a:rPr>
              </a:br>
              <a:r>
                <a:rPr lang="en-US" sz="2400" dirty="0">
                  <a:solidFill>
                    <a:prstClr val="white"/>
                  </a:solidFill>
                </a:rPr>
                <a:t>2668 fuel assemblies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448660" y="1498449"/>
              <a:ext cx="2123577" cy="4355068"/>
            </a:xfrm>
            <a:prstGeom prst="rightArrow">
              <a:avLst>
                <a:gd name="adj1" fmla="val 50000"/>
                <a:gd name="adj2" fmla="val 46493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5482" y="2730108"/>
              <a:ext cx="2051048" cy="140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charset="0"/>
                </a:rPr>
                <a:t/>
              </a:r>
              <a:br>
                <a:rPr lang="en-US" sz="2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charset="0"/>
                </a:rPr>
              </a:br>
              <a:r>
                <a:rPr lang="en-US" sz="2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charset="0"/>
                </a:rPr>
                <a:t>3855 fuel assemblies in </a:t>
              </a:r>
              <a:br>
                <a:rPr lang="en-US" sz="2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charset="0"/>
                </a:rPr>
              </a:br>
              <a:r>
                <a:rPr lang="en-US" sz="2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charset="0"/>
                </a:rPr>
                <a:t>123 canisters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186864" y="1047088"/>
              <a:ext cx="22943" cy="50238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291986" y="1037797"/>
              <a:ext cx="2697" cy="50238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50838" y="996287"/>
              <a:ext cx="2073135" cy="44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</a:rPr>
                <a:t>FUTURE STATE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3864251" y="1947556"/>
              <a:ext cx="1802722" cy="281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prstClr val="white"/>
                  </a:solidFill>
                  <a:ea typeface="ＭＳ Ｐゴシック" charset="0"/>
                </a:rPr>
                <a:t>73 canisters (2668 fuel </a:t>
              </a:r>
              <a:br>
                <a:rPr lang="en-US" sz="2200" dirty="0">
                  <a:solidFill>
                    <a:prstClr val="white"/>
                  </a:solidFill>
                  <a:ea typeface="ＭＳ Ｐゴシック" charset="0"/>
                </a:rPr>
              </a:br>
              <a:r>
                <a:rPr lang="en-US" sz="2200" dirty="0">
                  <a:solidFill>
                    <a:prstClr val="white"/>
                  </a:solidFill>
                  <a:ea typeface="ＭＳ Ｐゴシック" charset="0"/>
                </a:rPr>
                <a:t>assemblies)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ea typeface="ＭＳ Ｐゴシック" charset="0"/>
                </a:rPr>
                <a:t>+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prstClr val="white"/>
                  </a:solidFill>
                  <a:ea typeface="ＭＳ Ｐゴシック" charset="0"/>
                </a:rPr>
                <a:t>existing 50 canisters (1187 fuel assemblies)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7529" y="1003067"/>
              <a:ext cx="2391082" cy="44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</a:rPr>
                <a:t>INITIAL 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</a:rPr>
                <a:t>STATE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52400" y="76200"/>
            <a:ext cx="8679524" cy="1569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55E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 defTabSz="914400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708" y="4390356"/>
            <a:ext cx="2732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Existing ISFSI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50 canisters (1187 fuel assemblies)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08176" y="173736"/>
            <a:ext cx="7424928" cy="14716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55EA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On-site </a:t>
            </a:r>
            <a:r>
              <a:rPr lang="en-US" sz="4000" dirty="0"/>
              <a:t>Used Fuel Storage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2054" y="5400488"/>
            <a:ext cx="373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CANISTERS ARE BEING  LOADED ONTO THE ISFSI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471660"/>
          </a:xfrm>
        </p:spPr>
        <p:txBody>
          <a:bodyPr>
            <a:noAutofit/>
          </a:bodyPr>
          <a:lstStyle/>
          <a:p>
            <a:r>
              <a:rPr lang="en-US" sz="4000" dirty="0"/>
              <a:t>Used Fuel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 smtClean="0"/>
              <a:t>Transportation Readiness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87013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schemeClr val="bg1"/>
                </a:solidFill>
              </a:rPr>
              <a:pPr algn="l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321" y="1828800"/>
            <a:ext cx="6697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rPr>
              <a:t>Some fuel qualified for transport now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rPr>
              <a:t>Remaining fuel qualifies over 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186226"/>
              </p:ext>
            </p:extLst>
          </p:nvPr>
        </p:nvGraphicFramePr>
        <p:xfrm>
          <a:off x="380997" y="2844285"/>
          <a:ext cx="8537886" cy="2337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83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9394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42741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NOW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‘20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‘21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‘22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‘23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‘26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‘27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‘28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‘29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‘30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179">
                <a:tc>
                  <a:txBody>
                    <a:bodyPr/>
                    <a:lstStyle/>
                    <a:p>
                      <a:r>
                        <a:rPr lang="en-US" sz="1400" b="1" dirty="0"/>
                        <a:t>Units 2/3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AREVA NUHOMS 24PT4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924">
                <a:tc>
                  <a:txBody>
                    <a:bodyPr/>
                    <a:lstStyle/>
                    <a:p>
                      <a:r>
                        <a:rPr lang="en-US" sz="1400" b="1" dirty="0"/>
                        <a:t>Unit 1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AREVA NUHOMS 24PT1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dirty="0"/>
                        <a:t>Units 2/3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HOLTEC MPC-37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Flowchart: Magnetic Disk 3"/>
          <p:cNvSpPr/>
          <p:nvPr/>
        </p:nvSpPr>
        <p:spPr>
          <a:xfrm>
            <a:off x="4495800" y="4572049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0474" y="3457041"/>
            <a:ext cx="20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80" name="Flowchart: Magnetic Disk 79"/>
          <p:cNvSpPr/>
          <p:nvPr/>
        </p:nvSpPr>
        <p:spPr>
          <a:xfrm>
            <a:off x="2542206" y="3357697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Magnetic Disk 81"/>
          <p:cNvSpPr/>
          <p:nvPr/>
        </p:nvSpPr>
        <p:spPr>
          <a:xfrm>
            <a:off x="4495799" y="3977330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Flowchart: Magnetic Disk 82"/>
          <p:cNvSpPr/>
          <p:nvPr/>
        </p:nvSpPr>
        <p:spPr>
          <a:xfrm>
            <a:off x="7620000" y="3977330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4" name="Flowchart: Magnetic Disk 83"/>
          <p:cNvSpPr/>
          <p:nvPr/>
        </p:nvSpPr>
        <p:spPr>
          <a:xfrm>
            <a:off x="6698156" y="3964454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5" name="Flowchart: Magnetic Disk 84"/>
          <p:cNvSpPr/>
          <p:nvPr/>
        </p:nvSpPr>
        <p:spPr>
          <a:xfrm>
            <a:off x="6708831" y="4571996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6" name="Flowchart: Magnetic Disk 85"/>
          <p:cNvSpPr/>
          <p:nvPr/>
        </p:nvSpPr>
        <p:spPr>
          <a:xfrm>
            <a:off x="5410200" y="4571996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Flowchart: Magnetic Disk 86"/>
          <p:cNvSpPr/>
          <p:nvPr/>
        </p:nvSpPr>
        <p:spPr>
          <a:xfrm>
            <a:off x="4023102" y="4572049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Magnetic Disk 87"/>
          <p:cNvSpPr/>
          <p:nvPr/>
        </p:nvSpPr>
        <p:spPr>
          <a:xfrm>
            <a:off x="3059526" y="4571996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12570" y="4686712"/>
            <a:ext cx="4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23102" y="4685187"/>
            <a:ext cx="3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09432" y="4685187"/>
            <a:ext cx="3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8264468" y="3357697"/>
            <a:ext cx="351763" cy="492506"/>
          </a:xfrm>
          <a:prstGeom prst="flowChartMagneticDisk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232180" y="3457041"/>
            <a:ext cx="44567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33</a:t>
            </a:r>
          </a:p>
        </p:txBody>
      </p:sp>
      <p:sp>
        <p:nvSpPr>
          <p:cNvPr id="100" name="Flowchart: Magnetic Disk 99"/>
          <p:cNvSpPr/>
          <p:nvPr/>
        </p:nvSpPr>
        <p:spPr>
          <a:xfrm>
            <a:off x="8284301" y="4580661"/>
            <a:ext cx="351763" cy="492506"/>
          </a:xfrm>
          <a:prstGeom prst="flowChartMagneticDisk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Flowchart: Magnetic Disk 102"/>
          <p:cNvSpPr/>
          <p:nvPr/>
        </p:nvSpPr>
        <p:spPr>
          <a:xfrm>
            <a:off x="8279135" y="3964454"/>
            <a:ext cx="351763" cy="492506"/>
          </a:xfrm>
          <a:prstGeom prst="flowChartMagneticDisk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8225492" y="4087628"/>
            <a:ext cx="44567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246708" y="4685187"/>
            <a:ext cx="4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73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90084" y="3480871"/>
            <a:ext cx="4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33</a:t>
            </a:r>
          </a:p>
        </p:txBody>
      </p:sp>
      <p:sp>
        <p:nvSpPr>
          <p:cNvPr id="108" name="Flowchart: Magnetic Disk 107"/>
          <p:cNvSpPr/>
          <p:nvPr/>
        </p:nvSpPr>
        <p:spPr>
          <a:xfrm>
            <a:off x="2542206" y="3977330"/>
            <a:ext cx="351763" cy="49250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29547" y="4087628"/>
            <a:ext cx="3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47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8229600" cy="15001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Decommissioning Cost Estimate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16461"/>
              </p:ext>
            </p:extLst>
          </p:nvPr>
        </p:nvGraphicFramePr>
        <p:xfrm>
          <a:off x="609600" y="1660918"/>
          <a:ext cx="7924800" cy="356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2133600" cy="365125"/>
          </a:xfrm>
        </p:spPr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Decommissioning Cost Estimate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32524" y="5181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estimate = $4.411 Billion  (100% share, 2014$$)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Current trust fund balances expected to fully fund decommissioning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8A7A-2235-C448-8449-01E9C9FC2B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381000"/>
            <a:ext cx="7424928" cy="11978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55EA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/>
              <a:t>San Onofre Plant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7724301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Estimated Waste Types/Amounts</a:t>
            </a:r>
            <a:br>
              <a:rPr lang="en-US" sz="3600" dirty="0" smtClean="0"/>
            </a:br>
            <a:r>
              <a:rPr lang="en-US" sz="1400" dirty="0" smtClean="0"/>
              <a:t>(Volumes noted from DCE)</a:t>
            </a:r>
            <a:endParaRPr lang="en-US" sz="1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87325" y="1774825"/>
          <a:ext cx="86439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6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2971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Community Engagement</a:t>
            </a:r>
            <a:endParaRPr lang="en-US" cap="none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85303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schemeClr val="bg1"/>
                </a:solidFill>
              </a:rPr>
              <a:pPr algn="l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755" y="1860347"/>
            <a:ext cx="7084490" cy="22544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8861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3A640B54-5A08-EB4A-9ECC-D583F87FC8AE}" type="slidenum">
              <a:rPr lang="en-US" smtClean="0">
                <a:solidFill>
                  <a:schemeClr val="bg1"/>
                </a:solidFill>
              </a:rPr>
              <a:pPr algn="l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8314" y="173038"/>
            <a:ext cx="7845879" cy="1471612"/>
          </a:xfrm>
        </p:spPr>
        <p:txBody>
          <a:bodyPr>
            <a:noAutofit/>
          </a:bodyPr>
          <a:lstStyle/>
          <a:p>
            <a:r>
              <a:rPr lang="en-US" sz="4000" dirty="0"/>
              <a:t>San Onofre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Community </a:t>
            </a:r>
            <a:r>
              <a:rPr lang="en-US" sz="4000" dirty="0"/>
              <a:t>Engagement Panel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186297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Created in 2014 to serve as an open conduit between the public and the </a:t>
            </a:r>
            <a:r>
              <a:rPr lang="en-US" dirty="0" smtClean="0">
                <a:solidFill>
                  <a:prstClr val="black"/>
                </a:solidFill>
              </a:rPr>
              <a:t>utility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Eighteen </a:t>
            </a:r>
            <a:r>
              <a:rPr lang="en-US" dirty="0">
                <a:solidFill>
                  <a:prstClr val="black"/>
                </a:solidFill>
              </a:rPr>
              <a:t>representatives from surrounding cities and counties, including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5300" y="4953000"/>
          <a:ext cx="8153400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3657600"/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sz="1600" dirty="0" smtClean="0"/>
                        <a:t>Elected officials and agency representatives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en-US" sz="1600" dirty="0" smtClean="0"/>
                        <a:t>Local law enforcement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600" kern="1200" dirty="0" smtClean="0"/>
                        <a:t>Representatives of the U.S. military	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en-US" sz="1600" kern="1200" dirty="0" smtClean="0"/>
                        <a:t>Business and labor communities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en-US" sz="1600" kern="1200" dirty="0" smtClean="0"/>
                        <a:t>Local environmental organizations	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en-US" sz="1600" kern="1200" dirty="0" smtClean="0"/>
                        <a:t>Local schools and academic institutions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Since 2014, </a:t>
            </a:r>
            <a:r>
              <a:rPr lang="en-US" sz="2000" dirty="0" smtClean="0">
                <a:latin typeface="+mn-lt"/>
              </a:rPr>
              <a:t>3000+ </a:t>
            </a:r>
            <a:r>
              <a:rPr lang="en-US" sz="2000" dirty="0">
                <a:latin typeface="+mn-lt"/>
              </a:rPr>
              <a:t>visitors including: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Public - walking tours twice monthly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High school students, teachers and parents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California Energy Commission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Members of Congress: </a:t>
            </a:r>
            <a:r>
              <a:rPr lang="en-US" sz="1600" dirty="0" smtClean="0">
                <a:latin typeface="+mn-lt"/>
              </a:rPr>
              <a:t>Harley </a:t>
            </a:r>
            <a:r>
              <a:rPr lang="en-US" sz="1600" dirty="0" err="1" smtClean="0">
                <a:latin typeface="+mn-lt"/>
              </a:rPr>
              <a:t>Rouda</a:t>
            </a:r>
            <a:r>
              <a:rPr lang="en-US" sz="1600" dirty="0" smtClean="0">
                <a:latin typeface="+mn-lt"/>
              </a:rPr>
              <a:t> (D-48), Mike Levin (D-49), Scott </a:t>
            </a:r>
            <a:r>
              <a:rPr lang="en-US" sz="1600" dirty="0">
                <a:latin typeface="+mn-lt"/>
              </a:rPr>
              <a:t>Peters (D-52), </a:t>
            </a:r>
            <a:r>
              <a:rPr lang="en-US" sz="1600" dirty="0" smtClean="0">
                <a:latin typeface="+mn-lt"/>
              </a:rPr>
              <a:t>Katie Porter (D-45</a:t>
            </a:r>
            <a:r>
              <a:rPr lang="en-US" sz="1600" dirty="0">
                <a:latin typeface="+mn-lt"/>
              </a:rPr>
              <a:t>); John Shimkus (R-IL)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City Council members from San Clemente, San Juan Capistrano, Dana Point, Encinitas</a:t>
            </a:r>
            <a:endParaRPr lang="en-US" sz="1600" dirty="0">
              <a:latin typeface="+mn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San </a:t>
            </a:r>
            <a:r>
              <a:rPr lang="en-US" sz="1600" dirty="0">
                <a:latin typeface="+mn-lt"/>
              </a:rPr>
              <a:t>Diego Regional Water Quality Board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Native American Tribal Nations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City of San Diego Fire Department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Orange County Coastkeepers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Ocean Institute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San Diego Union Tribune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Sierra Club, Los Angeles and San Diego Chapters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Surfrider Foundation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strike="sngStrik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AEBF-6397-1947-84A5-C973344126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Visitors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-369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951EF149-4C87-43D1-A608-CEF483A9C570}" type="slidenum">
              <a:rPr lang="en-US" smtClean="0">
                <a:solidFill>
                  <a:prstClr val="white"/>
                </a:solidFill>
              </a:rPr>
              <a:pPr algn="l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public informed</a:t>
            </a:r>
          </a:p>
          <a:p>
            <a:pPr lvl="1"/>
            <a:r>
              <a:rPr lang="en-US" dirty="0" smtClean="0"/>
              <a:t>Quarterly updates and annual progress reports</a:t>
            </a:r>
          </a:p>
          <a:p>
            <a:pPr lvl="1"/>
            <a:r>
              <a:rPr lang="en-US" dirty="0" smtClean="0"/>
              <a:t>Advance notice of regulated ocean discharges</a:t>
            </a:r>
          </a:p>
          <a:p>
            <a:pPr lvl="1"/>
            <a:r>
              <a:rPr lang="en-US" dirty="0" smtClean="0"/>
              <a:t>More frequent reporting of environmental monitoring program results</a:t>
            </a:r>
          </a:p>
          <a:p>
            <a:pPr lvl="1"/>
            <a:r>
              <a:rPr lang="en-US" dirty="0" smtClean="0"/>
              <a:t>Live-time radiological monitoring for spent fuel storage facility</a:t>
            </a:r>
          </a:p>
          <a:p>
            <a:pPr lvl="1"/>
            <a:r>
              <a:rPr lang="en-US" dirty="0" smtClean="0"/>
              <a:t>Designated liaison as public point of contact</a:t>
            </a:r>
          </a:p>
          <a:p>
            <a:pPr lvl="1"/>
            <a:r>
              <a:rPr lang="en-US" dirty="0" smtClean="0"/>
              <a:t>Website: www.SONGScommunity.com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AEBF-6397-1947-84A5-C973344126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Engagement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-369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24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5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Framework of Oversight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61295"/>
            <a:ext cx="8293268" cy="4780582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A Graded Approach to Oversight: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weighted, management prioritized, and resourced leveled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Clearly Define Organizational Responsibilities: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Oversight Specialist complete a qualification guide prior to independent field oversight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Multiple Desktop Guides created to provide guidance and expectations</a:t>
            </a:r>
            <a:endParaRPr lang="en-US" dirty="0">
              <a:solidFill>
                <a:srgbClr val="29293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Comment Resolution Methodology:</a:t>
            </a:r>
          </a:p>
          <a:p>
            <a:pPr lvl="1"/>
            <a:r>
              <a:rPr lang="en-US" sz="2200" dirty="0">
                <a:solidFill>
                  <a:srgbClr val="292934"/>
                </a:solidFill>
              </a:rPr>
              <a:t>Predictable methodology for mediating disagreements on the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Defined Behaviors and Expectations: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One voice and one standard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Promote a healthy relationship with the </a:t>
            </a:r>
            <a:r>
              <a:rPr lang="en-US" sz="2200" dirty="0" smtClean="0"/>
              <a:t>Contractor</a:t>
            </a:r>
            <a:endParaRPr lang="en-US" sz="2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High quality oversight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Maintain and protect credibility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Maintain Independence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Comments grounded (Compliance based &amp; the 3 </a:t>
            </a:r>
            <a:r>
              <a:rPr lang="en-US" sz="2200" dirty="0" smtClean="0"/>
              <a:t>R’s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of Oversight</a:t>
            </a:r>
            <a:endParaRPr lang="en-US" dirty="0"/>
          </a:p>
        </p:txBody>
      </p:sp>
      <p:sp>
        <p:nvSpPr>
          <p:cNvPr id="6" name="PageNo"/>
          <p:cNvSpPr txBox="1"/>
          <p:nvPr/>
        </p:nvSpPr>
        <p:spPr>
          <a:xfrm>
            <a:off x="7874000" y="6134100"/>
            <a:ext cx="1016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400" b="1">
                <a:solidFill>
                  <a:srgbClr val="006400"/>
                </a:solidFill>
                <a:latin typeface="Calibri" panose="020F0502020204030204" pitchFamily="34" charset="0"/>
              </a:rPr>
              <a:t>9 of 35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-369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951EF149-4C87-43D1-A608-CEF483A9C570}" type="slidenum">
              <a:rPr lang="en-US" smtClean="0">
                <a:solidFill>
                  <a:prstClr val="white"/>
                </a:solidFill>
              </a:rPr>
              <a:pPr algn="l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Lessons Learned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471660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n-lt"/>
              </a:rPr>
              <a:t>Regulatory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Open and frequent communication with Region and Headquarters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Maintain close cooperation with other utilities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Do not under estimate amount of time and effort that maybe required for various permits or permitting agencies that may be involved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Contractors</a:t>
            </a:r>
            <a:endParaRPr lang="en-US" sz="2400" b="1" dirty="0"/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Know </a:t>
            </a:r>
            <a:r>
              <a:rPr lang="en-US" sz="2000" dirty="0" smtClean="0">
                <a:latin typeface="+mn-lt"/>
              </a:rPr>
              <a:t>vendor’s capabilities (technical rigor, regulatory, PR, etc.)</a:t>
            </a:r>
            <a:endParaRPr lang="en-US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Know design basis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Take caution in “Turn </a:t>
            </a:r>
            <a:r>
              <a:rPr lang="en-US" sz="2000" dirty="0">
                <a:latin typeface="+mn-lt"/>
              </a:rPr>
              <a:t>Key”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471660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24" y="1810512"/>
            <a:ext cx="8686800" cy="4343400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b="1" dirty="0">
                <a:latin typeface="+mn-lt"/>
              </a:rPr>
              <a:t>Community </a:t>
            </a:r>
            <a:r>
              <a:rPr lang="en-US" sz="2400" b="1" dirty="0" smtClean="0">
                <a:latin typeface="+mn-lt"/>
              </a:rPr>
              <a:t>Engagement</a:t>
            </a:r>
            <a:endParaRPr lang="en-US" sz="2400" b="1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Transparent, “plain English” 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Community Engagement Panel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Broader use </a:t>
            </a:r>
            <a:r>
              <a:rPr lang="en-US" sz="2000" dirty="0"/>
              <a:t>of experts – </a:t>
            </a:r>
            <a:r>
              <a:rPr lang="en-US" sz="2000" dirty="0" smtClean="0"/>
              <a:t>include all </a:t>
            </a:r>
            <a:r>
              <a:rPr lang="en-US" sz="2000" dirty="0"/>
              <a:t>different </a:t>
            </a:r>
            <a:r>
              <a:rPr lang="en-US" sz="2000" dirty="0" smtClean="0"/>
              <a:t>perspectives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Tours to key stakeholders, local high schools and public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External Engagement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Pro-active approach </a:t>
            </a:r>
            <a:r>
              <a:rPr lang="en-US" sz="2000" dirty="0" smtClean="0"/>
              <a:t>to </a:t>
            </a:r>
            <a:r>
              <a:rPr lang="en-US" sz="2000" dirty="0"/>
              <a:t>challenging </a:t>
            </a:r>
            <a:r>
              <a:rPr lang="en-US" sz="2000" dirty="0" err="1"/>
              <a:t>mis</a:t>
            </a:r>
            <a:r>
              <a:rPr lang="en-US" sz="2000" dirty="0"/>
              <a:t>-information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Active Social Media Presence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Identify and engaging “Influencers” </a:t>
            </a:r>
          </a:p>
          <a:p>
            <a:pPr>
              <a:spcBef>
                <a:spcPts val="600"/>
              </a:spcBef>
            </a:pP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48" y="173611"/>
            <a:ext cx="7424876" cy="1274189"/>
          </a:xfrm>
        </p:spPr>
        <p:txBody>
          <a:bodyPr>
            <a:normAutofit/>
          </a:bodyPr>
          <a:lstStyle/>
          <a:p>
            <a:r>
              <a:rPr lang="en-US" sz="4000" dirty="0"/>
              <a:t>Goal &amp;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03677"/>
            <a:ext cx="4495800" cy="33999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Complete decommissioning in a safe, timely, transparent, &amp; cost-efficient manner while maintaining high standards of environmental protection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0" y="1600200"/>
          <a:ext cx="46482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0B54-5A08-EB4A-9ECC-D583F87FC8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7987"/>
            <a:ext cx="54864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39" y="117987"/>
            <a:ext cx="1415846" cy="1873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856027"/>
            <a:ext cx="5796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information on </a:t>
            </a:r>
            <a:r>
              <a:rPr lang="en-US" b="1" dirty="0" smtClean="0">
                <a:solidFill>
                  <a:srgbClr val="0070C0"/>
                </a:solidFill>
              </a:rPr>
              <a:t>www.SONGScommunity.com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76" y="173736"/>
            <a:ext cx="7424928" cy="1472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/>
              <a:t>San Onofre Plant History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 </a:t>
            </a:r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304799" y="1610692"/>
            <a:ext cx="49223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en-US" sz="2400" b="1" dirty="0">
                <a:latin typeface="Arial" charset="0"/>
              </a:rPr>
              <a:t>Unit 1 </a:t>
            </a:r>
          </a:p>
          <a:p>
            <a:pPr marL="571500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Online January 1968</a:t>
            </a:r>
          </a:p>
          <a:p>
            <a:pPr marL="571500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Retired 1992, partially decommissioned</a:t>
            </a:r>
          </a:p>
          <a:p>
            <a:pPr marL="285750" indent="-285750">
              <a:spcBef>
                <a:spcPct val="0"/>
              </a:spcBef>
            </a:pPr>
            <a:endParaRPr lang="en-US" altLang="en-US" sz="2400" dirty="0">
              <a:latin typeface="Arial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sz="2400" b="1" dirty="0">
                <a:latin typeface="Arial" charset="0"/>
              </a:rPr>
              <a:t>Units 2 and 3</a:t>
            </a:r>
          </a:p>
          <a:p>
            <a:pPr marL="571500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Online November 1983, April 1984 </a:t>
            </a:r>
          </a:p>
          <a:p>
            <a:pPr marL="571500" lvl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Retired June 7, 2013</a:t>
            </a:r>
          </a:p>
          <a:p>
            <a:pPr marL="571500" lvl="1"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US" altLang="en-US" sz="2400" dirty="0">
              <a:latin typeface="Arial" charset="0"/>
            </a:endParaRPr>
          </a:p>
          <a:p>
            <a:pPr marL="28575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charset="0"/>
              </a:rPr>
              <a:t>Spent Fuel Storage</a:t>
            </a:r>
          </a:p>
          <a:p>
            <a:pPr marL="685800" lvl="2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Over 50 years</a:t>
            </a:r>
          </a:p>
          <a:p>
            <a:pPr marL="685800" lvl="2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Arial" charset="0"/>
              </a:rPr>
              <a:t>Dry Cask Storage since 2003</a:t>
            </a:r>
          </a:p>
        </p:txBody>
      </p:sp>
      <p:pic>
        <p:nvPicPr>
          <p:cNvPr id="8" name="Picture 13" descr="San Onof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13314"/>
            <a:ext cx="3241476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fld id="{6A330D34-2822-4A36-B33F-41F952EB2CD0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SONGS Decommissioning Plan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Decommissioning Plan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sz="2000" i="1" dirty="0" smtClean="0">
                <a:ea typeface="ＭＳ Ｐゴシック" panose="020B0600070205080204" pitchFamily="34" charset="-128"/>
              </a:rPr>
              <a:t>Subject to Change</a:t>
            </a: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8198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55EAB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55EAB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55EAB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55EAB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55EA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5EA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5EA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5EA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5EA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9DB2F350-1BC3-4A35-A975-FD7922519280}" type="slidenum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5167313" y="5334000"/>
            <a:ext cx="1614487" cy="4476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i="1" dirty="0"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Future milestones</a:t>
            </a:r>
            <a:r>
              <a:rPr lang="en-US" sz="7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b="1" i="1" dirty="0"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are tentative</a:t>
            </a:r>
            <a:endParaRPr lang="en-US" sz="7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" y="1905000"/>
            <a:ext cx="9143156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Milestones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6AEBF-6397-1947-84A5-C973344126E6}" type="slidenum">
              <a:rPr lang="en-US" smtClean="0">
                <a:solidFill>
                  <a:prstClr val="white"/>
                </a:solidFill>
              </a:rPr>
              <a:pPr algn="l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50224" cy="432511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ClrTx/>
              <a:buNone/>
              <a:defRPr/>
            </a:pPr>
            <a:r>
              <a:rPr lang="en-US" b="1" dirty="0" smtClean="0">
                <a:solidFill>
                  <a:schemeClr val="dk1"/>
                </a:solidFill>
              </a:rPr>
              <a:t>2014</a:t>
            </a:r>
          </a:p>
          <a:p>
            <a:pPr marL="342900" lvl="1" indent="-3429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Submitted </a:t>
            </a:r>
            <a:r>
              <a:rPr lang="en-US" sz="2000" dirty="0">
                <a:solidFill>
                  <a:schemeClr val="dk1"/>
                </a:solidFill>
              </a:rPr>
              <a:t>Post-Shutdown Decommissioning Activities Report, Decommissioning Cost Estimate, Irradiated Fuel Management Plan to </a:t>
            </a:r>
            <a:r>
              <a:rPr lang="en-US" sz="2000" dirty="0" smtClean="0">
                <a:solidFill>
                  <a:schemeClr val="dk1"/>
                </a:solidFill>
              </a:rPr>
              <a:t>NRC 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Staffing transitions and down sizing</a:t>
            </a:r>
            <a:endParaRPr lang="en-US" sz="2000" dirty="0">
              <a:solidFill>
                <a:schemeClr val="dk1"/>
              </a:solidFill>
            </a:endParaRPr>
          </a:p>
          <a:p>
            <a:pPr marL="0" lvl="1" indent="0">
              <a:spcBef>
                <a:spcPts val="1200"/>
              </a:spcBef>
              <a:buClrTx/>
              <a:buNone/>
              <a:defRPr/>
            </a:pPr>
            <a:r>
              <a:rPr lang="en-US" b="1" dirty="0">
                <a:solidFill>
                  <a:schemeClr val="dk1"/>
                </a:solidFill>
              </a:rPr>
              <a:t>2015-2017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Spent Fuel Pool Island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Cold and Dark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Construct </a:t>
            </a:r>
            <a:r>
              <a:rPr lang="en-US" sz="2000" dirty="0" smtClean="0">
                <a:latin typeface="+mn-lt"/>
              </a:rPr>
              <a:t>Independent Spent Fuel Storage Installation (ISFSI) </a:t>
            </a:r>
            <a:r>
              <a:rPr lang="en-US" sz="2000" dirty="0">
                <a:latin typeface="+mn-lt"/>
              </a:rPr>
              <a:t>Pad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Decommissioning General Contractor (DGC) selection and mobilization</a:t>
            </a:r>
          </a:p>
          <a:p>
            <a:pPr marL="0" lvl="1" indent="0">
              <a:spcBef>
                <a:spcPts val="1200"/>
              </a:spcBef>
              <a:buClrTx/>
              <a:buNone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83096"/>
            <a:ext cx="2133600" cy="365125"/>
          </a:xfrm>
        </p:spPr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73612"/>
            <a:ext cx="7424876" cy="1471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Milestones 2014 - 2017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21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50224" cy="432511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ClrTx/>
              <a:buNone/>
              <a:defRPr/>
            </a:pPr>
            <a:r>
              <a:rPr lang="en-US" b="1" dirty="0" smtClean="0">
                <a:solidFill>
                  <a:schemeClr val="dk1"/>
                </a:solidFill>
              </a:rPr>
              <a:t>2018 – Present 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2000" dirty="0" smtClean="0"/>
              <a:t>ISFSI </a:t>
            </a:r>
            <a:r>
              <a:rPr lang="en-US" sz="2000" dirty="0"/>
              <a:t>Only NRC License Amendments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000" dirty="0"/>
              <a:t>Technical Specifications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000" dirty="0"/>
              <a:t>Emergency Plan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000" dirty="0"/>
              <a:t>Security Plan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2000" dirty="0" smtClean="0"/>
              <a:t>Obtain </a:t>
            </a:r>
            <a:r>
              <a:rPr lang="en-US" sz="2000" dirty="0"/>
              <a:t>Environmental Permits</a:t>
            </a:r>
          </a:p>
          <a:p>
            <a:pPr marL="342900" lvl="1" indent="-342900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 smtClean="0"/>
              <a:t>Safely </a:t>
            </a:r>
            <a:r>
              <a:rPr lang="en-US" sz="2000" dirty="0"/>
              <a:t>transfer used fuel to </a:t>
            </a:r>
            <a:r>
              <a:rPr lang="en-US" sz="2000" dirty="0" smtClean="0"/>
              <a:t>ISFSI</a:t>
            </a:r>
          </a:p>
          <a:p>
            <a:pPr marL="0" lvl="1" indent="0">
              <a:spcBef>
                <a:spcPts val="1200"/>
              </a:spcBef>
              <a:buClrTx/>
              <a:buNone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83096"/>
            <a:ext cx="2133600" cy="365125"/>
          </a:xfrm>
        </p:spPr>
        <p:txBody>
          <a:bodyPr/>
          <a:lstStyle/>
          <a:p>
            <a:pPr algn="l"/>
            <a:fld id="{5326AEBF-6397-1947-84A5-C973344126E6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73612"/>
            <a:ext cx="7424876" cy="1471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Milestones 2018 - </a:t>
            </a:r>
            <a:r>
              <a:rPr lang="en-US" sz="3600" dirty="0"/>
              <a:t>P</a:t>
            </a:r>
            <a:r>
              <a:rPr lang="en-US" sz="3600" dirty="0" smtClean="0"/>
              <a:t>resent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3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O-CHRYSTAL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4-08-07 Decommissioning San Onofr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2014-08-07 Decommissioning San Onofr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926</Words>
  <Application>Microsoft Macintosh PowerPoint</Application>
  <PresentationFormat>On-screen Show (4:3)</PresentationFormat>
  <Paragraphs>281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Aharoni</vt:lpstr>
      <vt:lpstr>Calibri</vt:lpstr>
      <vt:lpstr>Courier New</vt:lpstr>
      <vt:lpstr>ＭＳ Ｐゴシック</vt:lpstr>
      <vt:lpstr>Segoe UI Light</vt:lpstr>
      <vt:lpstr>Symbol</vt:lpstr>
      <vt:lpstr>Times New Roman</vt:lpstr>
      <vt:lpstr>Arial</vt:lpstr>
      <vt:lpstr>PMO-CHRYSTAL</vt:lpstr>
      <vt:lpstr>6_Office Theme</vt:lpstr>
      <vt:lpstr>2014-08-07 Decommissioning San Onofre</vt:lpstr>
      <vt:lpstr>2_2014-08-07 Decommissioning San Onofre</vt:lpstr>
      <vt:lpstr>Decommissioning San Onofre</vt:lpstr>
      <vt:lpstr>PowerPoint Presentation</vt:lpstr>
      <vt:lpstr>Goal &amp; Principles</vt:lpstr>
      <vt:lpstr>San Onofre Plant History</vt:lpstr>
      <vt:lpstr>PowerPoint Presentation</vt:lpstr>
      <vt:lpstr>Decommissioning Plan Subject to Change</vt:lpstr>
      <vt:lpstr>PowerPoint Presentation</vt:lpstr>
      <vt:lpstr>Milestones 2014 - 2017 </vt:lpstr>
      <vt:lpstr>Milestones 2018 - Present </vt:lpstr>
      <vt:lpstr>California Environmental Quality Act (CEQA)</vt:lpstr>
      <vt:lpstr>Used Fuel Management</vt:lpstr>
      <vt:lpstr>SONGS Independent Spent Fuel Storage Installation</vt:lpstr>
      <vt:lpstr>Spent Fuel Pool “Wet” Storage</vt:lpstr>
      <vt:lpstr>Areva Nuhoms </vt:lpstr>
      <vt:lpstr>PowerPoint Presentation</vt:lpstr>
      <vt:lpstr>PowerPoint Presentation</vt:lpstr>
      <vt:lpstr>Used Fuel  Transportation Readiness</vt:lpstr>
      <vt:lpstr>PowerPoint Presentation</vt:lpstr>
      <vt:lpstr>Decommissioning Cost Estimate</vt:lpstr>
      <vt:lpstr>Estimated Waste Types/Amounts (Volumes noted from DCE)</vt:lpstr>
      <vt:lpstr>Community Engagement</vt:lpstr>
      <vt:lpstr>San Onofre  Community Engagement Panel </vt:lpstr>
      <vt:lpstr>Visitors</vt:lpstr>
      <vt:lpstr>Public Engagement</vt:lpstr>
      <vt:lpstr>PowerPoint Presentation</vt:lpstr>
      <vt:lpstr>Framework of Oversight</vt:lpstr>
      <vt:lpstr>PowerPoint Presentation</vt:lpstr>
      <vt:lpstr>Lessons Learned</vt:lpstr>
      <vt:lpstr>Lessons Learned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Decommissioning San Onofre</dc:title>
  <dc:creator>Tom Palmisano</dc:creator>
  <cp:lastModifiedBy>Lori Beagles</cp:lastModifiedBy>
  <cp:revision>52</cp:revision>
  <cp:lastPrinted>2016-04-27T16:33:23Z</cp:lastPrinted>
  <dcterms:modified xsi:type="dcterms:W3CDTF">2019-10-28T18:05:38Z</dcterms:modified>
</cp:coreProperties>
</file>