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  <p:sldMasterId id="2147483659" r:id="rId2"/>
    <p:sldMasterId id="2147483664" r:id="rId3"/>
  </p:sldMasterIdLst>
  <p:notesMasterIdLst>
    <p:notesMasterId r:id="rId27"/>
  </p:notesMasterIdLst>
  <p:handoutMasterIdLst>
    <p:handoutMasterId r:id="rId28"/>
  </p:handoutMasterIdLst>
  <p:sldIdLst>
    <p:sldId id="256" r:id="rId4"/>
    <p:sldId id="286" r:id="rId5"/>
    <p:sldId id="287" r:id="rId6"/>
    <p:sldId id="288" r:id="rId7"/>
    <p:sldId id="290" r:id="rId8"/>
    <p:sldId id="291" r:id="rId9"/>
    <p:sldId id="295" r:id="rId10"/>
    <p:sldId id="293" r:id="rId11"/>
    <p:sldId id="294" r:id="rId12"/>
    <p:sldId id="258" r:id="rId13"/>
    <p:sldId id="260" r:id="rId14"/>
    <p:sldId id="262" r:id="rId15"/>
    <p:sldId id="264" r:id="rId16"/>
    <p:sldId id="266" r:id="rId17"/>
    <p:sldId id="268" r:id="rId18"/>
    <p:sldId id="270" r:id="rId19"/>
    <p:sldId id="272" r:id="rId20"/>
    <p:sldId id="274" r:id="rId21"/>
    <p:sldId id="276" r:id="rId22"/>
    <p:sldId id="278" r:id="rId23"/>
    <p:sldId id="280" r:id="rId24"/>
    <p:sldId id="282" r:id="rId25"/>
    <p:sldId id="284" r:id="rId26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76">
          <p15:clr>
            <a:srgbClr val="A4A3A4"/>
          </p15:clr>
        </p15:guide>
        <p15:guide id="2" pos="56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65"/>
  </p:normalViewPr>
  <p:slideViewPr>
    <p:cSldViewPr snapToGrid="0" snapToObjects="1">
      <p:cViewPr varScale="1">
        <p:scale>
          <a:sx n="143" d="100"/>
          <a:sy n="143" d="100"/>
        </p:scale>
        <p:origin x="760" y="184"/>
      </p:cViewPr>
      <p:guideLst>
        <p:guide orient="horz" pos="676"/>
        <p:guide pos="566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20" Type="http://schemas.openxmlformats.org/officeDocument/2006/relationships/slide" Target="slides/slide17.xml"/><Relationship Id="rId21" Type="http://schemas.openxmlformats.org/officeDocument/2006/relationships/slide" Target="slides/slide18.xml"/><Relationship Id="rId22" Type="http://schemas.openxmlformats.org/officeDocument/2006/relationships/slide" Target="slides/slide19.xml"/><Relationship Id="rId23" Type="http://schemas.openxmlformats.org/officeDocument/2006/relationships/slide" Target="slides/slide20.xml"/><Relationship Id="rId24" Type="http://schemas.openxmlformats.org/officeDocument/2006/relationships/slide" Target="slides/slide21.xml"/><Relationship Id="rId25" Type="http://schemas.openxmlformats.org/officeDocument/2006/relationships/slide" Target="slides/slide22.xml"/><Relationship Id="rId26" Type="http://schemas.openxmlformats.org/officeDocument/2006/relationships/slide" Target="slides/slide23.xml"/><Relationship Id="rId27" Type="http://schemas.openxmlformats.org/officeDocument/2006/relationships/notesMaster" Target="notesMasters/notesMaster1.xml"/><Relationship Id="rId28" Type="http://schemas.openxmlformats.org/officeDocument/2006/relationships/handoutMaster" Target="handoutMasters/handoutMaster1.xml"/><Relationship Id="rId29" Type="http://schemas.openxmlformats.org/officeDocument/2006/relationships/presProps" Target="presProps.xml"/><Relationship Id="rId30" Type="http://schemas.openxmlformats.org/officeDocument/2006/relationships/viewProps" Target="viewProps.xml"/><Relationship Id="rId31" Type="http://schemas.openxmlformats.org/officeDocument/2006/relationships/theme" Target="theme/theme1.xml"/><Relationship Id="rId32" Type="http://schemas.openxmlformats.org/officeDocument/2006/relationships/tableStyles" Target="tableStyles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slide" Target="slides/slide11.xml"/><Relationship Id="rId15" Type="http://schemas.openxmlformats.org/officeDocument/2006/relationships/slide" Target="slides/slide12.xml"/><Relationship Id="rId16" Type="http://schemas.openxmlformats.org/officeDocument/2006/relationships/slide" Target="slides/slide13.xml"/><Relationship Id="rId17" Type="http://schemas.openxmlformats.org/officeDocument/2006/relationships/slide" Target="slides/slide14.xml"/><Relationship Id="rId18" Type="http://schemas.openxmlformats.org/officeDocument/2006/relationships/slide" Target="slides/slide15.xml"/><Relationship Id="rId19" Type="http://schemas.openxmlformats.org/officeDocument/2006/relationships/slide" Target="slides/slide16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350545-E260-4F41-A803-5BF85CFE96EA}" type="datetimeFigureOut">
              <a:rPr lang="en-US" smtClean="0"/>
              <a:t>10/28/19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BD68D1-0A4A-364F-B3D1-97755523CCB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204691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FCAFC9-2F5E-7849-9A3C-3E3602566C83}" type="datetimeFigureOut">
              <a:rPr lang="en-US" smtClean="0"/>
              <a:t>10/28/19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359D8E-2A04-7648-BB99-EC53D257100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173273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bg>
      <p:bgPr>
        <a:solidFill>
          <a:srgbClr val="00BF6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1" hasCustomPrompt="1"/>
          </p:nvPr>
        </p:nvSpPr>
        <p:spPr>
          <a:xfrm>
            <a:off x="256494" y="2494609"/>
            <a:ext cx="5661618" cy="1234730"/>
          </a:xfrm>
        </p:spPr>
        <p:txBody>
          <a:bodyPr anchor="b">
            <a:normAutofit/>
          </a:bodyPr>
          <a:lstStyle>
            <a:lvl1pPr marL="0" indent="0">
              <a:buNone/>
              <a:defRPr sz="3600" b="1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 smtClean="0"/>
              <a:t>Add the title of your presentation here</a:t>
            </a:r>
            <a:endParaRPr lang="en-US" dirty="0"/>
          </a:p>
        </p:txBody>
      </p:sp>
      <p:sp>
        <p:nvSpPr>
          <p:cNvPr id="11" name="Subtitle 1"/>
          <p:cNvSpPr txBox="1">
            <a:spLocks/>
          </p:cNvSpPr>
          <p:nvPr userDrawn="1"/>
        </p:nvSpPr>
        <p:spPr>
          <a:xfrm>
            <a:off x="3389891" y="4862023"/>
            <a:ext cx="1050635" cy="16020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 dirty="0" smtClean="0">
                <a:solidFill>
                  <a:srgbClr val="FFFFFF"/>
                </a:solidFill>
                <a:latin typeface="Helvetica Neue"/>
                <a:cs typeface="Helvetica Neue"/>
              </a:rPr>
              <a:t>Powered by</a:t>
            </a:r>
            <a:endParaRPr lang="en-US" sz="800" dirty="0">
              <a:solidFill>
                <a:srgbClr val="FFFFFF"/>
              </a:solidFill>
              <a:latin typeface="Helvetica Neue"/>
              <a:cs typeface="Helvetica Neue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258728" y="3729038"/>
            <a:ext cx="2938463" cy="385762"/>
          </a:xfrm>
        </p:spPr>
        <p:txBody>
          <a:bodyPr>
            <a:normAutofit/>
          </a:bodyPr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6014" y="4791407"/>
            <a:ext cx="1381743" cy="336541"/>
          </a:xfrm>
          <a:prstGeom prst="rect">
            <a:avLst/>
          </a:prstGeom>
        </p:spPr>
      </p:pic>
    </p:spTree>
    <p:extLst/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BFA08-7C85-43F5-80C4-54666F36E768}" type="datetimeFigureOut">
              <a:rPr lang="en-US" smtClean="0"/>
              <a:t>10/28/19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70069-C44B-4F73-82AE-1395318FF76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90734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B48FB-E956-2048-9E74-C69E7CAA26C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6443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8B48FB-E956-2048-9E74-C69E7CAA26C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115888" y="723900"/>
            <a:ext cx="3887787" cy="261938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517428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sty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8B48FB-E956-2048-9E74-C69E7CAA26CC}" type="slidenum">
              <a:rPr lang="en-US" smtClean="0"/>
              <a:pPr/>
              <a:t>‹#›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731729107"/>
              </p:ext>
            </p:extLst>
          </p:nvPr>
        </p:nvGraphicFramePr>
        <p:xfrm>
          <a:off x="204787" y="1052400"/>
          <a:ext cx="5953649" cy="2184875"/>
        </p:xfrm>
        <a:graphic>
          <a:graphicData uri="http://schemas.openxmlformats.org/drawingml/2006/table">
            <a:tbl>
              <a:tblPr firstRow="1" lastRow="1" bandRow="1">
                <a:tableStyleId>{1FECB4D8-DB02-4DC6-A0A2-4F2EBAE1DC90}</a:tableStyleId>
              </a:tblPr>
              <a:tblGrid>
                <a:gridCol w="4802370"/>
                <a:gridCol w="716414"/>
                <a:gridCol w="434865"/>
              </a:tblGrid>
              <a:tr h="312125"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Answer Choices</a:t>
                      </a:r>
                      <a:endParaRPr lang="en-US" sz="1100" dirty="0">
                        <a:solidFill>
                          <a:schemeClr val="bg1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Responses</a:t>
                      </a:r>
                      <a:endParaRPr lang="en-US" sz="1100" dirty="0">
                        <a:solidFill>
                          <a:schemeClr val="bg1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200" dirty="0">
                        <a:solidFill>
                          <a:schemeClr val="bg1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</a:tr>
              <a:tr h="312125"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Less than one year</a:t>
                      </a:r>
                      <a:endParaRPr lang="en-US" sz="105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10.00%</a:t>
                      </a:r>
                      <a:endParaRPr lang="en-US" sz="105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10</a:t>
                      </a:r>
                      <a:endParaRPr lang="en-US" sz="105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12125"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 to 3 years</a:t>
                      </a:r>
                      <a:endParaRPr lang="en-US" sz="105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10.00%</a:t>
                      </a:r>
                      <a:endParaRPr lang="en-US" sz="105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10</a:t>
                      </a:r>
                      <a:endParaRPr lang="en-US" sz="105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12125"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3 to 5 years</a:t>
                      </a:r>
                      <a:endParaRPr lang="en-US" sz="105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25.00%</a:t>
                      </a:r>
                      <a:endParaRPr lang="en-US" sz="105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25</a:t>
                      </a:r>
                      <a:endParaRPr lang="en-US" sz="105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12125"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5 to 7 years</a:t>
                      </a:r>
                      <a:endParaRPr lang="en-US" sz="105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15.00%</a:t>
                      </a:r>
                      <a:endParaRPr lang="en-US" sz="105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15</a:t>
                      </a:r>
                      <a:endParaRPr lang="en-US" sz="105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12125"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More than seven</a:t>
                      </a:r>
                      <a:r>
                        <a:rPr lang="en-US" sz="1050" baseline="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years</a:t>
                      </a:r>
                      <a:endParaRPr lang="en-US" sz="105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40.00%</a:t>
                      </a:r>
                      <a:endParaRPr lang="en-US" sz="105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40</a:t>
                      </a:r>
                      <a:endParaRPr lang="en-US" sz="105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12125"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Total</a:t>
                      </a:r>
                      <a:endParaRPr lang="en-US" sz="1050" dirty="0">
                        <a:solidFill>
                          <a:srgbClr val="FFFFFF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50" dirty="0">
                        <a:solidFill>
                          <a:srgbClr val="FFFFFF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5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100</a:t>
                      </a:r>
                      <a:endParaRPr lang="en-US" sz="1050" dirty="0">
                        <a:solidFill>
                          <a:srgbClr val="FFFFFF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</a:tr>
            </a:tbl>
          </a:graphicData>
        </a:graphic>
      </p:graphicFrame>
      <p:sp>
        <p:nvSpPr>
          <p:cNvPr id="7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115888" y="723900"/>
            <a:ext cx="4478337" cy="261938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64444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sponse Summary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593F9-7B30-274B-BFFF-492683631E49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3"/>
          </p:nvPr>
        </p:nvSpPr>
        <p:spPr>
          <a:xfrm>
            <a:off x="211403" y="3639393"/>
            <a:ext cx="4576388" cy="350837"/>
          </a:xfrm>
        </p:spPr>
        <p:txBody>
          <a:bodyPr/>
          <a:lstStyle>
            <a:lvl1pPr>
              <a:defRPr b="0"/>
            </a:lvl1pPr>
          </a:lstStyle>
          <a:p>
            <a:pPr lvl="0"/>
            <a:r>
              <a:rPr lang="en-US" dirty="0" smtClean="0"/>
              <a:t>Click to edit</a:t>
            </a:r>
            <a:endParaRPr lang="en-US" dirty="0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204788" y="2334751"/>
            <a:ext cx="8229600" cy="85725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6" name="Text Placeholder 5"/>
          <p:cNvSpPr>
            <a:spLocks noGrp="1"/>
          </p:cNvSpPr>
          <p:nvPr>
            <p:ph type="body" sz="quarter" idx="17" hasCustomPrompt="1"/>
          </p:nvPr>
        </p:nvSpPr>
        <p:spPr>
          <a:xfrm>
            <a:off x="204788" y="3032255"/>
            <a:ext cx="3859212" cy="280987"/>
          </a:xfrm>
        </p:spPr>
        <p:txBody>
          <a:bodyPr/>
          <a:lstStyle>
            <a:lvl2pPr marL="4763" indent="0">
              <a:buNone/>
              <a:defRPr sz="160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defRPr>
            </a:lvl2pPr>
          </a:lstStyle>
          <a:p>
            <a:pPr lvl="1"/>
            <a:r>
              <a:rPr lang="en-US" dirty="0" smtClean="0"/>
              <a:t>Total Responses</a:t>
            </a:r>
            <a:endParaRPr lang="en-US" dirty="0"/>
          </a:p>
        </p:txBody>
      </p:sp>
      <p:sp>
        <p:nvSpPr>
          <p:cNvPr id="7" name="Text Placeholder 12"/>
          <p:cNvSpPr>
            <a:spLocks noGrp="1"/>
          </p:cNvSpPr>
          <p:nvPr>
            <p:ph type="body" sz="quarter" idx="18"/>
          </p:nvPr>
        </p:nvSpPr>
        <p:spPr>
          <a:xfrm>
            <a:off x="211403" y="4047840"/>
            <a:ext cx="4576388" cy="350837"/>
          </a:xfrm>
        </p:spPr>
        <p:txBody>
          <a:bodyPr/>
          <a:lstStyle>
            <a:lvl1pPr>
              <a:defRPr b="0"/>
            </a:lvl1pPr>
          </a:lstStyle>
          <a:p>
            <a:pPr lvl="0"/>
            <a:r>
              <a:rPr lang="en-US" dirty="0" smtClean="0"/>
              <a:t>Click to edit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4830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4" Type="http://schemas.openxmlformats.org/officeDocument/2006/relationships/theme" Target="../theme/theme2.xml"/><Relationship Id="rId5" Type="http://schemas.openxmlformats.org/officeDocument/2006/relationships/image" Target="../media/image2.png"/><Relationship Id="rId1" Type="http://schemas.openxmlformats.org/officeDocument/2006/relationships/slideLayout" Target="../slideLayouts/slideLayout3.xml"/><Relationship Id="rId2" Type="http://schemas.openxmlformats.org/officeDocument/2006/relationships/slideLayout" Target="../slideLayouts/slideLayout4.xml"/></Relationships>
</file>

<file path=ppt/slideMasters/_rels/slideMaster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theme" Target="../theme/theme3.xml"/><Relationship Id="rId3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4788" y="1200151"/>
            <a:ext cx="8482012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4788" y="4691162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fld id="{537D1D7B-70B5-9D4F-A9E5-525C1090DAAC}" type="datetime4">
              <a:rPr lang="en-US" smtClean="0"/>
              <a:t>October 28, 2019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6800" y="4828084"/>
            <a:ext cx="384104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CCCCCC"/>
                </a:solidFill>
                <a:latin typeface="Arial"/>
                <a:cs typeface="Arial"/>
              </a:defRPr>
            </a:lvl1pPr>
          </a:lstStyle>
          <a:p>
            <a:fld id="{7FE0505B-37A8-D24C-BEF3-C2D216B51C7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81160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</p:sldLayoutIdLst>
  <p:hf hdr="0" ftr="0"/>
  <p:txStyles>
    <p:titleStyle>
      <a:lvl1pPr algn="l" defTabSz="457200" rtl="0" eaLnBrk="1" latinLnBrk="0" hangingPunct="1">
        <a:spcBef>
          <a:spcPct val="0"/>
        </a:spcBef>
        <a:buNone/>
        <a:defRPr sz="1800" b="1" kern="1200" baseline="0"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Font typeface="Arial"/>
        <a:buNone/>
        <a:defRPr sz="1000" b="0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5136" y="333381"/>
            <a:ext cx="8229600" cy="39127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136" y="736649"/>
            <a:ext cx="5332506" cy="2491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67076" y="4815076"/>
            <a:ext cx="626035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2"/>
                </a:solidFill>
                <a:latin typeface="Arial"/>
                <a:cs typeface="Arial"/>
              </a:defRPr>
            </a:lvl1pPr>
          </a:lstStyle>
          <a:p>
            <a:fld id="{A88B48FB-E956-2048-9E74-C69E7CAA26CC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4815076"/>
            <a:ext cx="9144000" cy="0"/>
          </a:xfrm>
          <a:prstGeom prst="line">
            <a:avLst/>
          </a:prstGeom>
          <a:ln w="12700" cmpd="sng">
            <a:solidFill>
              <a:srgbClr val="CCCCCC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204788" y="729178"/>
            <a:ext cx="8780462" cy="0"/>
          </a:xfrm>
          <a:prstGeom prst="line">
            <a:avLst/>
          </a:prstGeom>
          <a:ln w="6350" cmpd="sng">
            <a:solidFill>
              <a:srgbClr val="CCCCCC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Subtitle 1"/>
          <p:cNvSpPr txBox="1">
            <a:spLocks/>
          </p:cNvSpPr>
          <p:nvPr userDrawn="1"/>
        </p:nvSpPr>
        <p:spPr>
          <a:xfrm>
            <a:off x="-56474" y="4880795"/>
            <a:ext cx="1050635" cy="16020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 dirty="0" smtClean="0">
                <a:solidFill>
                  <a:srgbClr val="7C878E"/>
                </a:solidFill>
                <a:latin typeface="Helvetica Neue"/>
                <a:cs typeface="Helvetica Neue"/>
              </a:rPr>
              <a:t>Powered by</a:t>
            </a:r>
            <a:endParaRPr lang="en-US" sz="800" dirty="0">
              <a:solidFill>
                <a:srgbClr val="7C878E"/>
              </a:solidFill>
              <a:latin typeface="Helvetica Neue"/>
              <a:cs typeface="Helvetica Neue"/>
            </a:endParaRPr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026" y="4835992"/>
            <a:ext cx="1213734" cy="295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48755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xStyles>
    <p:titleStyle>
      <a:lvl1pPr algn="l" defTabSz="457200" rtl="0" eaLnBrk="1" latinLnBrk="0" hangingPunct="1">
        <a:spcBef>
          <a:spcPct val="0"/>
        </a:spcBef>
        <a:buNone/>
        <a:defRPr sz="2000" b="1" kern="1200"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Font typeface="Arial"/>
        <a:buNone/>
        <a:defRPr sz="1000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498" y="2009589"/>
            <a:ext cx="8229600" cy="533140"/>
          </a:xfrm>
          <a:prstGeom prst="rect">
            <a:avLst/>
          </a:prstGeom>
        </p:spPr>
        <p:txBody>
          <a:bodyPr vert="horz" lIns="0" tIns="45720" rIns="91440" bIns="45720" rtlCol="0">
            <a:no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29705" y="4819820"/>
            <a:ext cx="663015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2"/>
                </a:solidFill>
                <a:latin typeface="Arial"/>
                <a:cs typeface="Arial"/>
              </a:defRPr>
            </a:lvl1pPr>
          </a:lstStyle>
          <a:p>
            <a:fld id="{37B593F9-7B30-274B-BFFF-492683631E49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4815076"/>
            <a:ext cx="9144000" cy="0"/>
          </a:xfrm>
          <a:prstGeom prst="line">
            <a:avLst/>
          </a:prstGeom>
          <a:ln w="12700" cmpd="sng">
            <a:solidFill>
              <a:srgbClr val="CCCCCC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itle Placeholder 11"/>
          <p:cNvSpPr>
            <a:spLocks noGrp="1"/>
          </p:cNvSpPr>
          <p:nvPr>
            <p:ph type="title"/>
          </p:nvPr>
        </p:nvSpPr>
        <p:spPr>
          <a:xfrm>
            <a:off x="204788" y="807371"/>
            <a:ext cx="8229600" cy="857250"/>
          </a:xfrm>
          <a:prstGeom prst="rect">
            <a:avLst/>
          </a:prstGeom>
        </p:spPr>
        <p:txBody>
          <a:bodyPr vert="horz" lIns="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Subtitle 1"/>
          <p:cNvSpPr txBox="1">
            <a:spLocks/>
          </p:cNvSpPr>
          <p:nvPr userDrawn="1"/>
        </p:nvSpPr>
        <p:spPr>
          <a:xfrm>
            <a:off x="-56474" y="4886487"/>
            <a:ext cx="1050635" cy="16020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 dirty="0" smtClean="0">
                <a:solidFill>
                  <a:srgbClr val="7C878E"/>
                </a:solidFill>
                <a:latin typeface="Helvetica Neue"/>
                <a:cs typeface="Helvetica Neue"/>
              </a:rPr>
              <a:t>Powered by</a:t>
            </a:r>
            <a:endParaRPr lang="en-US" sz="800" dirty="0">
              <a:solidFill>
                <a:srgbClr val="7C878E"/>
              </a:solidFill>
              <a:latin typeface="Helvetica Neue"/>
              <a:cs typeface="Helvetica Neue"/>
            </a:endParaRP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026" y="4841684"/>
            <a:ext cx="1213734" cy="295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19608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</p:sldLayoutIdLst>
  <p:txStyles>
    <p:titleStyle>
      <a:lvl1pPr algn="l" defTabSz="457200" rtl="0" eaLnBrk="1" latinLnBrk="0" hangingPunct="1">
        <a:spcBef>
          <a:spcPct val="0"/>
        </a:spcBef>
        <a:buNone/>
        <a:defRPr sz="3600" b="1" kern="1200"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Font typeface="Arial"/>
        <a:buNone/>
        <a:defRPr sz="1600" b="1" kern="1200">
          <a:solidFill>
            <a:schemeClr val="bg1">
              <a:lumMod val="50000"/>
            </a:schemeClr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6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7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8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9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10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11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1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13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14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15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16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 fontScale="92500"/>
          </a:bodyPr>
          <a:lstStyle/>
          <a:p>
            <a:r>
              <a:rPr dirty="0"/>
              <a:t>LOW-LEVEL RADIOACTIVE WASTE FORUM, INC.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dirty="0"/>
              <a:t>Monday, October 21, 2019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dirty="0"/>
              <a:t>Q1: Please indicate the member category that best describes the organization you represent: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dirty="0"/>
              <a:t>Answered: 59    Skipped: 1</a:t>
            </a:r>
          </a:p>
        </p:txBody>
      </p:sp>
      <p:pic>
        <p:nvPicPr>
          <p:cNvPr id="4" name="Picture 3" descr="chart267247592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9658" y="1498491"/>
            <a:ext cx="5388428" cy="290285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dirty="0"/>
              <a:t>Q2: How long has your organization been a member of the Forum?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dirty="0"/>
              <a:t>Answered: 60    Skipped: 0</a:t>
            </a:r>
          </a:p>
        </p:txBody>
      </p:sp>
      <p:pic>
        <p:nvPicPr>
          <p:cNvPr id="4" name="Picture 3" descr="chart267247594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9658" y="1498491"/>
            <a:ext cx="5388428" cy="335642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dirty="0"/>
              <a:t>Q3: How long have you personally been involved with the Forum?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dirty="0"/>
              <a:t>Answered: 60    Skipped: 0</a:t>
            </a:r>
          </a:p>
        </p:txBody>
      </p:sp>
      <p:pic>
        <p:nvPicPr>
          <p:cNvPr id="4" name="Picture 3" descr="chart267247595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9658" y="1498491"/>
            <a:ext cx="5388428" cy="263071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dirty="0"/>
              <a:t>Q4: Are you a member of the Executive Board?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dirty="0"/>
              <a:t>Answered: 58    Skipped: 2</a:t>
            </a:r>
          </a:p>
        </p:txBody>
      </p:sp>
      <p:pic>
        <p:nvPicPr>
          <p:cNvPr id="4" name="Picture 3" descr="chart267247596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9658" y="1498491"/>
            <a:ext cx="5388428" cy="226785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dirty="0"/>
              <a:t>Q5: The Forum membership fees are: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dirty="0"/>
              <a:t>Answered: 55    Skipped: 5</a:t>
            </a:r>
          </a:p>
        </p:txBody>
      </p:sp>
      <p:pic>
        <p:nvPicPr>
          <p:cNvPr id="4" name="Picture 3" descr="chart267247597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9658" y="1498491"/>
            <a:ext cx="5388428" cy="290285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dirty="0"/>
              <a:t>Q6: What is your general level of satisfaction with the Forum?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dirty="0"/>
              <a:t>Answered: 59    Skipped: 1</a:t>
            </a:r>
          </a:p>
        </p:txBody>
      </p:sp>
      <p:pic>
        <p:nvPicPr>
          <p:cNvPr id="4" name="Picture 3" descr="chart267247598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9658" y="1498491"/>
            <a:ext cx="5388428" cy="290285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dirty="0"/>
              <a:t>Q7: The Forum provides a benefit to my organization for purposes of addressing low-level radioactive waste matters: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dirty="0"/>
              <a:t>Answered: 54    Skipped: 6</a:t>
            </a:r>
          </a:p>
        </p:txBody>
      </p:sp>
      <p:pic>
        <p:nvPicPr>
          <p:cNvPr id="4" name="Picture 3" descr="chart267247599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9658" y="1498491"/>
            <a:ext cx="5388428" cy="290285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136" y="477029"/>
            <a:ext cx="8229600" cy="391272"/>
          </a:xfrm>
        </p:spPr>
        <p:txBody>
          <a:bodyPr>
            <a:normAutofit fontScale="90000"/>
          </a:bodyPr>
          <a:lstStyle/>
          <a:p>
            <a:r>
              <a:rPr dirty="0"/>
              <a:t>Q8: The forum is an important venue for communicating my </a:t>
            </a:r>
            <a:r>
              <a:rPr dirty="0" smtClean="0"/>
              <a:t>organization</a:t>
            </a:r>
            <a:r>
              <a:rPr lang="en-US" dirty="0" smtClean="0"/>
              <a:t>'</a:t>
            </a:r>
            <a:r>
              <a:rPr dirty="0" smtClean="0"/>
              <a:t>s </a:t>
            </a:r>
            <a:r>
              <a:rPr dirty="0"/>
              <a:t>concerns to the appropriate regulatory agencies (e.g. commenting on NRC proposed rulemaking):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dirty="0"/>
              <a:t>Answered: 54    Skipped: 6</a:t>
            </a:r>
          </a:p>
        </p:txBody>
      </p:sp>
      <p:pic>
        <p:nvPicPr>
          <p:cNvPr id="4" name="Picture 3" descr="chart267247600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9658" y="1498491"/>
            <a:ext cx="5388428" cy="3175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dirty="0"/>
              <a:t>Q9: Please rate the benefit level to your organization of the following services provided by the Forum: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dirty="0"/>
              <a:t>Answered: 56    Skipped: 4</a:t>
            </a:r>
          </a:p>
        </p:txBody>
      </p:sp>
      <p:pic>
        <p:nvPicPr>
          <p:cNvPr id="4" name="Picture 3" descr="chart267247602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9658" y="1498491"/>
            <a:ext cx="5388428" cy="294821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dirty="0"/>
              <a:t>Q11: The Forum currently holds two meetings annually. This frequency is: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dirty="0"/>
              <a:t>Answered: 54    Skipped: 6</a:t>
            </a:r>
          </a:p>
        </p:txBody>
      </p:sp>
      <p:pic>
        <p:nvPicPr>
          <p:cNvPr id="4" name="Picture 3" descr="chart267247606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9658" y="1498491"/>
            <a:ext cx="5388428" cy="290285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 dirty="0" smtClean="0">
                <a:latin typeface="Calibri" panose="020F0502020204030204" pitchFamily="34" charset="0"/>
                <a:cs typeface="Calibri" panose="020F0502020204030204" pitchFamily="34" charset="0"/>
              </a:rPr>
              <a:t>Survey Goals</a:t>
            </a:r>
            <a:endParaRPr lang="en-US" sz="4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Capture issues facing Low-Level Waste Forum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Opportunity for feedback from membership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What products are providing benefit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Should the LLWF maintain two meetings per year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Status on membership renewals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Open ended questions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3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1184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dirty="0"/>
              <a:t>Q12: If the meetings frequency were changed to once per year, would you prefer a fall meeting or a spring meeting?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dirty="0"/>
              <a:t>Answered: 47    Skipped: 13</a:t>
            </a:r>
          </a:p>
        </p:txBody>
      </p:sp>
      <p:pic>
        <p:nvPicPr>
          <p:cNvPr id="4" name="Picture 3" descr="chart267247607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9658" y="1498491"/>
            <a:ext cx="5388428" cy="226785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dirty="0"/>
              <a:t>Q13: The meeting currently lasts 1.5 days.  This length is: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dirty="0"/>
              <a:t>Answered: 52    Skipped: 8</a:t>
            </a:r>
          </a:p>
        </p:txBody>
      </p:sp>
      <p:pic>
        <p:nvPicPr>
          <p:cNvPr id="4" name="Picture 3" descr="chart267247608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9658" y="1498491"/>
            <a:ext cx="5388428" cy="226785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dirty="0"/>
              <a:t>Q14: Please rate your level of agreement with the following statements: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dirty="0"/>
              <a:t>Answered: 56    Skipped: 4</a:t>
            </a:r>
          </a:p>
        </p:txBody>
      </p:sp>
      <p:pic>
        <p:nvPicPr>
          <p:cNvPr id="4" name="Picture 3" descr="chart267247609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9658" y="1498491"/>
            <a:ext cx="5388428" cy="3175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dirty="0"/>
              <a:t>Q15: Is your organization currently planning on renewing its membership?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dirty="0"/>
              <a:t>Answered: 55    Skipped: 5</a:t>
            </a:r>
          </a:p>
        </p:txBody>
      </p:sp>
      <p:pic>
        <p:nvPicPr>
          <p:cNvPr id="4" name="Picture 3" descr="chart267247612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9658" y="1498491"/>
            <a:ext cx="5388428" cy="290285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 dirty="0" smtClean="0">
                <a:latin typeface="Calibri" panose="020F0502020204030204" pitchFamily="34" charset="0"/>
                <a:cs typeface="Calibri" panose="020F0502020204030204" pitchFamily="34" charset="0"/>
              </a:rPr>
              <a:t>Survey Information</a:t>
            </a:r>
            <a:endParaRPr lang="en-US" sz="4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Critical information during transition to new ED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Maintain valued products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Understanding of what the LLWF is doing well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Understanding of where the LLWF needs to improve </a:t>
            </a:r>
          </a:p>
          <a:p>
            <a:endParaRPr lang="en-US" sz="32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3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948DD-7502-4447-842B-FB03909CC567}" type="datetime1">
              <a:rPr lang="en-US" smtClean="0"/>
              <a:t>10/28/19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70069-C44B-4F73-82AE-1395318FF763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5197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 dirty="0" smtClean="0">
                <a:latin typeface="Calibri" panose="020F0502020204030204" pitchFamily="34" charset="0"/>
                <a:cs typeface="Calibri" panose="020F0502020204030204" pitchFamily="34" charset="0"/>
              </a:rPr>
              <a:t>The Survey</a:t>
            </a:r>
            <a:endParaRPr lang="en-US" sz="4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Rolled-out at as paper based survey to attendees at Spring Meeting in April 2019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Followed-up with a web based survey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Had two surveys: current membership and past membership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Survey Monkey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/>
          </a:p>
          <a:p>
            <a:endParaRPr lang="en-US" sz="32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0A889-1850-4042-BEA9-463D38C688C6}" type="datetime1">
              <a:rPr lang="en-US" smtClean="0"/>
              <a:t>10/28/19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70069-C44B-4F73-82AE-1395318FF763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4597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 dirty="0" smtClean="0">
                <a:latin typeface="Calibri" panose="020F0502020204030204" pitchFamily="34" charset="0"/>
                <a:cs typeface="Calibri" panose="020F0502020204030204" pitchFamily="34" charset="0"/>
              </a:rPr>
              <a:t>Survey Participation</a:t>
            </a:r>
            <a:endParaRPr lang="en-US" sz="4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60 Responses</a:t>
            </a:r>
          </a:p>
          <a:p>
            <a:pPr marL="1200150" lvl="1" indent="-457200">
              <a:buFont typeface="Arial" panose="020B0604020202020204" pitchFamily="34" charset="0"/>
              <a:buChar char="•"/>
            </a:pPr>
            <a:r>
              <a:rPr lang="en-US" sz="3200" dirty="0"/>
              <a:t>20 </a:t>
            </a:r>
            <a:r>
              <a:rPr lang="en-US" sz="3200" dirty="0" smtClean="0"/>
              <a:t>Spring Meeting</a:t>
            </a:r>
          </a:p>
          <a:p>
            <a:pPr marL="1200150" lvl="1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38 Current Membership</a:t>
            </a:r>
          </a:p>
          <a:p>
            <a:pPr marL="1200150" lvl="1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2 Past Membership </a:t>
            </a:r>
            <a:endParaRPr lang="en-US" sz="320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/>
          </a:p>
          <a:p>
            <a:endParaRPr lang="en-US" sz="32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0A889-1850-4042-BEA9-463D38C688C6}" type="datetime1">
              <a:rPr lang="en-US" smtClean="0"/>
              <a:t>10/28/19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70069-C44B-4F73-82AE-1395318FF763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7140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 dirty="0" smtClean="0">
                <a:latin typeface="Calibri" panose="020F0502020204030204" pitchFamily="34" charset="0"/>
                <a:cs typeface="Calibri" panose="020F0502020204030204" pitchFamily="34" charset="0"/>
              </a:rPr>
              <a:t>Summary Results</a:t>
            </a:r>
            <a:endParaRPr lang="en-US" sz="4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en-US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Majority respondents from compacts and involved with LLWF great than 8 years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About 50% fees appropriate versus too high</a:t>
            </a:r>
            <a:endParaRPr lang="en-US" sz="3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Members value the meetings, and prefer 2 meetings per year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Renewing Membership: Yes 62 </a:t>
            </a: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%; </a:t>
            </a:r>
            <a:r>
              <a:rPr lang="en-US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No 9%; Not Sure 38%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5F4ED-6BD9-430C-AA76-41A95B857484}" type="datetime1">
              <a:rPr lang="en-US" smtClean="0"/>
              <a:t>10/28/19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70069-C44B-4F73-82AE-1395318FF763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3049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Summary Results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Transparency!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Fiscal management, costs/fees, funding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Allow for more discussion opportunities during meetings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Allow for more evening networking opportunities during meeting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Modernize meetings/handouts/newsletters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Develop new LLWF Mission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Maintain/enhance relationships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32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3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E3F94-7E7A-4697-A74D-70D4430FE653}" type="datetime1">
              <a:rPr lang="en-US" smtClean="0"/>
              <a:t>10/28/19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70069-C44B-4F73-82AE-1395318FF763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404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 dirty="0" smtClean="0">
                <a:latin typeface="Calibri" panose="020F0502020204030204" pitchFamily="34" charset="0"/>
                <a:cs typeface="Calibri" panose="020F0502020204030204" pitchFamily="34" charset="0"/>
              </a:rPr>
              <a:t>Incorporation of Results</a:t>
            </a:r>
            <a:endParaRPr lang="en-US" sz="4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Maintained Fall Meeting, 1.5 days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Added transparency sessions to meeting agenda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Added discussion time to meeting agenda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Added networking opportunities to meeting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Modernize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AE924-1CAD-4B4B-9DD1-96B8DB0D043D}" type="datetime1">
              <a:rPr lang="en-US" smtClean="0"/>
              <a:t>10/28/19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70069-C44B-4F73-82AE-1395318FF763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2816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 dirty="0" smtClean="0">
                <a:latin typeface="Calibri" panose="020F0502020204030204" pitchFamily="34" charset="0"/>
                <a:cs typeface="Calibri" panose="020F0502020204030204" pitchFamily="34" charset="0"/>
              </a:rPr>
              <a:t>Survey Results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7F0E5-14BC-4C1B-8890-9CBA8F1B7C67}" type="datetime1">
              <a:rPr lang="en-US" smtClean="0"/>
              <a:t>10/28/19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70069-C44B-4F73-82AE-1395318FF763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280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M-template-20140529">
  <a:themeElements>
    <a:clrScheme name="Custom 1">
      <a:dk1>
        <a:srgbClr val="333333"/>
      </a:dk1>
      <a:lt1>
        <a:sysClr val="window" lastClr="FFFFFF"/>
      </a:lt1>
      <a:dk2>
        <a:srgbClr val="666666"/>
      </a:dk2>
      <a:lt2>
        <a:srgbClr val="EEECE1"/>
      </a:lt2>
      <a:accent1>
        <a:srgbClr val="8BAB42"/>
      </a:accent1>
      <a:accent2>
        <a:srgbClr val="CCCCCC"/>
      </a:accent2>
      <a:accent3>
        <a:srgbClr val="60574C"/>
      </a:accent3>
      <a:accent4>
        <a:srgbClr val="31859C"/>
      </a:accent4>
      <a:accent5>
        <a:srgbClr val="A8BC33"/>
      </a:accent5>
      <a:accent6>
        <a:srgbClr val="FFFFFF"/>
      </a:accent6>
      <a:hlink>
        <a:srgbClr val="31859C"/>
      </a:hlink>
      <a:folHlink>
        <a:srgbClr val="31859C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Data slides">
  <a:themeElements>
    <a:clrScheme name="Custom 1">
      <a:dk1>
        <a:srgbClr val="333333"/>
      </a:dk1>
      <a:lt1>
        <a:sysClr val="window" lastClr="FFFFFF"/>
      </a:lt1>
      <a:dk2>
        <a:srgbClr val="666666"/>
      </a:dk2>
      <a:lt2>
        <a:srgbClr val="EEECE1"/>
      </a:lt2>
      <a:accent1>
        <a:srgbClr val="8BAB42"/>
      </a:accent1>
      <a:accent2>
        <a:srgbClr val="CCCCCC"/>
      </a:accent2>
      <a:accent3>
        <a:srgbClr val="60574C"/>
      </a:accent3>
      <a:accent4>
        <a:srgbClr val="31859C"/>
      </a:accent4>
      <a:accent5>
        <a:srgbClr val="A8BC33"/>
      </a:accent5>
      <a:accent6>
        <a:srgbClr val="FFFFFF"/>
      </a:accent6>
      <a:hlink>
        <a:srgbClr val="31859C"/>
      </a:hlink>
      <a:folHlink>
        <a:srgbClr val="31859C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Response Summary">
  <a:themeElements>
    <a:clrScheme name="Custom 1">
      <a:dk1>
        <a:srgbClr val="333333"/>
      </a:dk1>
      <a:lt1>
        <a:sysClr val="window" lastClr="FFFFFF"/>
      </a:lt1>
      <a:dk2>
        <a:srgbClr val="666666"/>
      </a:dk2>
      <a:lt2>
        <a:srgbClr val="EEECE1"/>
      </a:lt2>
      <a:accent1>
        <a:srgbClr val="8BAB42"/>
      </a:accent1>
      <a:accent2>
        <a:srgbClr val="CCCCCC"/>
      </a:accent2>
      <a:accent3>
        <a:srgbClr val="60574C"/>
      </a:accent3>
      <a:accent4>
        <a:srgbClr val="31859C"/>
      </a:accent4>
      <a:accent5>
        <a:srgbClr val="A8BC33"/>
      </a:accent5>
      <a:accent6>
        <a:srgbClr val="FFFFFF"/>
      </a:accent6>
      <a:hlink>
        <a:srgbClr val="31859C"/>
      </a:hlink>
      <a:folHlink>
        <a:srgbClr val="31859C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SM-template-20140529.potx</Template>
  <TotalTime>541</TotalTime>
  <Words>543</Words>
  <Application>Microsoft Macintosh PowerPoint</Application>
  <PresentationFormat>On-screen Show (16:9)</PresentationFormat>
  <Paragraphs>88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23</vt:i4>
      </vt:variant>
    </vt:vector>
  </HeadingPairs>
  <TitlesOfParts>
    <vt:vector size="29" baseType="lpstr">
      <vt:lpstr>Calibri</vt:lpstr>
      <vt:lpstr>Helvetica Neue</vt:lpstr>
      <vt:lpstr>Arial</vt:lpstr>
      <vt:lpstr>SM-template-20140529</vt:lpstr>
      <vt:lpstr>Data slides</vt:lpstr>
      <vt:lpstr>Response Summary</vt:lpstr>
      <vt:lpstr>PowerPoint Presentation</vt:lpstr>
      <vt:lpstr>Survey Goals</vt:lpstr>
      <vt:lpstr>Survey Information</vt:lpstr>
      <vt:lpstr>The Survey</vt:lpstr>
      <vt:lpstr>Survey Participation</vt:lpstr>
      <vt:lpstr>Summary Results</vt:lpstr>
      <vt:lpstr>Summary Results</vt:lpstr>
      <vt:lpstr>Incorporation of Results</vt:lpstr>
      <vt:lpstr>Survey Results </vt:lpstr>
      <vt:lpstr>Q1: Please indicate the member category that best describes the organization you represent:</vt:lpstr>
      <vt:lpstr>Q2: How long has your organization been a member of the Forum?</vt:lpstr>
      <vt:lpstr>Q3: How long have you personally been involved with the Forum?</vt:lpstr>
      <vt:lpstr>Q4: Are you a member of the Executive Board?</vt:lpstr>
      <vt:lpstr>Q5: The Forum membership fees are:</vt:lpstr>
      <vt:lpstr>Q6: What is your general level of satisfaction with the Forum?</vt:lpstr>
      <vt:lpstr>Q7: The Forum provides a benefit to my organization for purposes of addressing low-level radioactive waste matters:</vt:lpstr>
      <vt:lpstr>Q8: The forum is an important venue for communicating my organization's concerns to the appropriate regulatory agencies (e.g. commenting on NRC proposed rulemaking):</vt:lpstr>
      <vt:lpstr>Q9: Please rate the benefit level to your organization of the following services provided by the Forum:</vt:lpstr>
      <vt:lpstr>Q11: The Forum currently holds two meetings annually. This frequency is:</vt:lpstr>
      <vt:lpstr>Q12: If the meetings frequency were changed to once per year, would you prefer a fall meeting or a spring meeting?</vt:lpstr>
      <vt:lpstr>Q13: The meeting currently lasts 1.5 days.  This length is:</vt:lpstr>
      <vt:lpstr>Q14: Please rate your level of agreement with the following statements:</vt:lpstr>
      <vt:lpstr>Q15: Is your organization currently planning on renewing its membership?</vt:lpstr>
    </vt:vector>
  </TitlesOfParts>
  <Company>SurveyMonkey</Company>
  <LinksUpToDate>false</LinksUpToDate>
  <SharedDoc>false</SharedDoc>
  <HyperlinksChanged>false</HyperlinksChanged>
  <AppVersion>15.0023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Melissa Clarke</dc:creator>
  <cp:lastModifiedBy>Lori Beagles</cp:lastModifiedBy>
  <cp:revision>60</cp:revision>
  <dcterms:created xsi:type="dcterms:W3CDTF">2014-01-30T23:18:11Z</dcterms:created>
  <dcterms:modified xsi:type="dcterms:W3CDTF">2019-10-28T17:48:56Z</dcterms:modified>
</cp:coreProperties>
</file>