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embeddings/oleObject1.bin" ContentType="application/vnd.openxmlformats-officedocument.oleObject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  <p:sldMasterId id="2147483676" r:id="rId5"/>
  </p:sldMasterIdLst>
  <p:notesMasterIdLst>
    <p:notesMasterId r:id="rId16"/>
  </p:notesMasterIdLst>
  <p:handoutMasterIdLst>
    <p:handoutMasterId r:id="rId17"/>
  </p:handoutMasterIdLst>
  <p:sldIdLst>
    <p:sldId id="266" r:id="rId6"/>
    <p:sldId id="277" r:id="rId7"/>
    <p:sldId id="270" r:id="rId8"/>
    <p:sldId id="287" r:id="rId9"/>
    <p:sldId id="278" r:id="rId10"/>
    <p:sldId id="285" r:id="rId11"/>
    <p:sldId id="286" r:id="rId12"/>
    <p:sldId id="282" r:id="rId13"/>
    <p:sldId id="272" r:id="rId14"/>
    <p:sldId id="284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6"/>
  </p:normalViewPr>
  <p:slideViewPr>
    <p:cSldViewPr snapToGrid="0" snapToObjects="1">
      <p:cViewPr varScale="1">
        <p:scale>
          <a:sx n="72" d="100"/>
          <a:sy n="72" d="100"/>
        </p:scale>
        <p:origin x="-1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D4B5E1-8CFC-284C-BEF4-2711303ED602}" type="datetimeFigureOut">
              <a:rPr lang="en-US" smtClean="0"/>
              <a:pPr/>
              <a:t>4/17/19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2F9DA0-32BF-9B41-8F9C-BDBB3C1E2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451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242AD0-22FC-314E-A833-945B442CEE70}" type="datetimeFigureOut">
              <a:rPr lang="en-US" smtClean="0"/>
              <a:pPr/>
              <a:t>4/17/19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217B7B-DA5E-7043-9190-C984D3F6BB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57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17B7B-DA5E-7043-9190-C984D3F6BB8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2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48695-FB08-6746-BFFE-F636F3B69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A6997A-458D-4C48-8A0C-719ABB77B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340B6-D8BC-5E45-AA4D-E029E6F5CC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7393625-9466-FC46-9C35-0CB43D1A30D4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1F0215-0A6D-6C4F-B5C5-83BAC27C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548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501C74-8DD0-094F-8DD9-EB6841F6E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7F13-79B0-714A-86E1-CA575021A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1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E5A0DB-EF9A-B549-9C10-656834CC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AAAF04-E903-1147-A9FE-5E3A9A7B2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07C9EE-8BD6-CB49-ADA6-09E34924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7393625-9466-FC46-9C35-0CB43D1A30D4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E7B92E-E39D-5C4C-950F-114E8A8E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548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24569E-CE5C-0240-BA2A-B6ECEA924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7F13-79B0-714A-86E1-CA575021A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6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095EB3C-8E62-C44B-871E-FC6220EA7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09DB3C-EAE5-8D46-86EE-7DAFB57BB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83D9D7-353E-6B46-9630-5ED1114C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7393625-9466-FC46-9C35-0CB43D1A30D4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927723-7CEE-8C42-BCF7-0CFB78C7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548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CC9251-F466-404F-919D-8063B4FD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7F13-79B0-714A-86E1-CA575021A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76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CBB441-54ED-477C-9FAB-35555F11287D}" type="datetimeFigureOut">
              <a:rPr lang="en-US" smtClean="0"/>
              <a:t>4/17/19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2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3"/>
            <a:ext cx="3962400" cy="441959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2" y="1752600"/>
            <a:ext cx="3962399" cy="4419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CBB441-54ED-477C-9FAB-35555F11287D}" type="datetimeFigureOut">
              <a:rPr lang="en-US" smtClean="0"/>
              <a:t>4/17/19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5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CBB441-54ED-477C-9FAB-35555F11287D}" type="datetimeFigureOut">
              <a:rPr lang="en-US" smtClean="0"/>
              <a:t>4/17/19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9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E015CC-EF9D-9144-B62F-877660427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DB2F0F-71A8-884D-BB9A-64A9F1ECC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C3732B-1F12-5948-8AA7-0A98A991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C6E9-F081-9345-96C6-A23726C208B5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592149-240E-504D-BC48-D80020823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686EDB-4AA6-3E4C-B6A2-5359EAA7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E78D-0688-3242-AC34-9CC8B32A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1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3592E4-FDA6-A748-8890-45820DFE0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F89071-059E-334B-9F25-EB5B2208E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5DB2BD-D0F0-544C-8935-06E9410BB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C6E9-F081-9345-96C6-A23726C208B5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045205-A405-054C-B3DE-289CA4F5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CCC8DB-28C9-C541-B9B3-F0F13E4A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E78D-0688-3242-AC34-9CC8B32A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49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8C0C0B-8B20-1140-A1D4-7168528CF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376ABE-AD5D-274C-A887-C4C0D6074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224F23-8D95-984E-A6A3-82A8D665F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C6E9-F081-9345-96C6-A23726C208B5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F72385-EE28-FF46-B149-BEB44C87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3D292F-B636-CD41-9751-B3D530DB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E78D-0688-3242-AC34-9CC8B32A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49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D35EBE-4CFE-F145-9250-1670ECBE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5B847E-582C-9148-969A-88CFA77EF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3E6971-0557-EC4B-A3CC-4840F954A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6AFD7E-1D78-304E-9A49-5E3CCD346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C6E9-F081-9345-96C6-A23726C208B5}" type="datetimeFigureOut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4FDC8E-E208-2647-80DE-8FCDDF8F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EE3748-B0E8-4B4C-BF6D-9E19E9A4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E78D-0688-3242-AC34-9CC8B32A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20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D296F2-4A55-E444-BB2B-64CBE95F9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5A2823-A9DA-8244-88D4-4C95E7AC2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84045F-2E8B-7E43-9C1E-D53C3CC5A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801863B-DFCC-9D48-B8C3-CCEB16783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E90EDCD-EADC-864B-9E26-01C568ECA7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353ACE-DA79-4D4D-B9EE-2330ECB9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C6E9-F081-9345-96C6-A23726C208B5}" type="datetimeFigureOut">
              <a:rPr lang="en-US" smtClean="0"/>
              <a:t>4/17/19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B2B225B-2D8F-9644-ADD0-98247BE60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4357222-AA48-FE48-860B-EE7FFCF5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E78D-0688-3242-AC34-9CC8B32A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0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536F15-8DDA-7442-AD8C-1F78F0AC2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9A7887-75A0-5147-80B1-54BD9D45D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6B5A9E-A186-9D4C-B547-97B4DBB9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7393625-9466-FC46-9C35-0CB43D1A30D4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A0C3E9-3F2B-B042-8193-265A07AF4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548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02DE42-9A76-BC4E-9D26-8D9D8756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7F13-79B0-714A-86E1-CA575021A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43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7CF36-9E43-1C46-A958-4F10DF2C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DAE788-1E8F-E249-83E3-A6CC9713B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C6E9-F081-9345-96C6-A23726C208B5}" type="datetimeFigureOut">
              <a:rPr lang="en-US" smtClean="0"/>
              <a:t>4/17/19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16103E-CF32-7A40-B77C-2A7840BB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F0C9E5F-CBBE-4943-A98B-E5CDB068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E78D-0688-3242-AC34-9CC8B32A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39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BC7BA9-7417-F342-B228-7637E503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C6E9-F081-9345-96C6-A23726C208B5}" type="datetimeFigureOut">
              <a:rPr lang="en-US" smtClean="0"/>
              <a:t>4/17/19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DD964B-8A1D-1A47-A67F-3AE7805F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73EC308-55D3-8548-A945-60D81BFA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E78D-0688-3242-AC34-9CC8B32A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8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243799-6CC5-4F45-A352-C4BA86D0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D3832D-5AB5-DA46-A28A-07EDEEAA2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AF1449-2F07-FE4D-84D2-44DF380A8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9F316D-1C2D-0F49-BE47-17FB2F261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C6E9-F081-9345-96C6-A23726C208B5}" type="datetimeFigureOut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53375B-B815-1041-9A5B-6F914BDE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572119-981F-0C4B-B34F-9BAF2969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E78D-0688-3242-AC34-9CC8B32A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66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2033E4-E57F-B946-BAEB-3D027C7E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648843C-8FB9-F644-9D1A-7B7E87153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BDC2236-7C24-1443-9A8E-87CEAC15D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EA0AF2-27A4-4041-BCAB-D9B50EE6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C6E9-F081-9345-96C6-A23726C208B5}" type="datetimeFigureOut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EB4D0B-13B6-754D-8266-77C162D0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657C85-7113-3249-867E-18B00209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E78D-0688-3242-AC34-9CC8B32A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8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43E338-C88A-4A41-9714-D78AD0B6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18B2A3D-7B18-C044-B5D0-EAF38D310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B7D263-8FF3-584F-A5DE-57255457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C6E9-F081-9345-96C6-A23726C208B5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F6965-B005-FD4B-8BF2-997B3DA2D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3C1AAC-22A8-5346-BADC-46EDBD07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E78D-0688-3242-AC34-9CC8B32A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41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222BD98-40F2-5B46-9214-118A952C44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1C6BA7-5F02-524E-9812-031CEE802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BEF717-C2FB-1947-8E54-327A1784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C6E9-F081-9345-96C6-A23726C208B5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7B84CF-D27F-1443-9AA7-77F89B508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16816F-A462-7742-A1F8-B3494D8F4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E78D-0688-3242-AC34-9CC8B32A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3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6A23F4-1497-D340-A4FE-3AA955C8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965CD1-D95E-FA44-A270-CAEFC60EB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DA5A8A-1842-E14B-95B8-C70DEC40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7393625-9466-FC46-9C35-0CB43D1A30D4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E41C55-CD05-E543-8DEA-86A69DD7B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548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88F33C-CB80-C246-93AC-EC6A8BD3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7F13-79B0-714A-86E1-CA575021A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6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BBB98C-4775-9746-A378-1CC1B17E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51B21D-2D29-C240-A147-EB3B19F4A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2CAC33-FB96-5D4A-856C-39C36CD94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2B74DF-B1A3-5649-9545-10158373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7393625-9466-FC46-9C35-0CB43D1A30D4}" type="datetimeFigureOut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C840A7-3370-B949-BC59-CEBDD3AF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548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9B144C-9E70-4B48-BCC0-567467C5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7F13-79B0-714A-86E1-CA575021A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7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34561A-5B4F-3043-A080-CD8BFEE6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F443A1-28BF-E443-837E-6EEC1EB8E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7714FB-E92C-DA4D-AE83-D58E74610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79A465-3BEF-3544-8A29-B274E8782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61B2068-9DF0-214C-B52E-604AABD15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6EEEFE2-14CE-A84E-8D92-D00D4F8B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7393625-9466-FC46-9C35-0CB43D1A30D4}" type="datetimeFigureOut">
              <a:rPr lang="en-US" smtClean="0"/>
              <a:t>4/17/19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1DB916B-C08E-5944-97B6-A26FC617B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548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333BBBC-6D44-F141-9A71-77586FCE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7F13-79B0-714A-86E1-CA575021A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6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842F5-04C9-3A4D-920D-13507B61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FB353F-5652-F04F-BD8C-43055F158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7393625-9466-FC46-9C35-0CB43D1A30D4}" type="datetimeFigureOut">
              <a:rPr lang="en-US" smtClean="0"/>
              <a:t>4/17/19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4B82C15-E13C-7749-8212-155F9493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548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0804A9-AAF5-E24F-A035-C44E76B44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7F13-79B0-714A-86E1-CA575021A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4AD2FE7-7B49-D442-9ECA-0863EED0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7393625-9466-FC46-9C35-0CB43D1A30D4}" type="datetimeFigureOut">
              <a:rPr lang="en-US" smtClean="0"/>
              <a:t>4/17/19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6203917-EF3C-B04E-B0BB-D54D549A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548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8B164-30A6-D643-A13B-883FC406D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7F13-79B0-714A-86E1-CA575021A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5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8AFB8-83B1-3647-A6C2-57268A1C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A81EF7-D29F-8549-AF18-02F81F7A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52C420-BCCA-EE4C-A9C6-BFE1E6305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D3429E-0ED4-0543-88B9-96015A1A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7393625-9466-FC46-9C35-0CB43D1A30D4}" type="datetimeFigureOut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D66C15-AE01-B643-A419-A2489000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548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9AF3F9-579B-0140-8576-C5D19A16B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7F13-79B0-714A-86E1-CA575021A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0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43C0E7-B71F-B646-BF51-8CC899DFA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137905D-ED66-1840-9978-FB0EAA9B9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1C4F2C-E5B8-6348-A4C4-F8D7615D6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8BFB41-D43C-C341-881C-98814CF66E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7393625-9466-FC46-9C35-0CB43D1A30D4}" type="datetimeFigureOut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A9F003-E801-FE44-AA07-B325C75C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548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A863F4-A989-EC40-B3AE-EB8EBE6D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7F13-79B0-714A-86E1-CA575021A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8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vmlDrawing" Target="../drawings/vmlDrawing1.vml"/><Relationship Id="rId17" Type="http://schemas.openxmlformats.org/officeDocument/2006/relationships/oleObject" Target="../embeddings/oleObject1.bin"/><Relationship Id="rId18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88107C6-2E08-CB49-AED2-E9C4BA830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13F707-0E41-984D-9F8F-275C4A38F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88DE26-B492-8248-A05A-775B6D7F0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87F13-79B0-714A-86E1-CA575021A9B7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xmlns="" id="{95036690-5313-C44C-BEE1-830CD0CDDF44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628650" y="5792409"/>
          <a:ext cx="2057400" cy="735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Document" r:id="rId17" imgW="1734503" imgH="618089" progId="Word.Document.8">
                  <p:embed/>
                </p:oleObj>
              </mc:Choice>
              <mc:Fallback>
                <p:oleObj name="Document" r:id="rId17" imgW="1734503" imgH="618089" progId="Word.Document.8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xmlns="" id="{95036690-5313-C44C-BEE1-830CD0CDDF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5792409"/>
                        <a:ext cx="2057400" cy="735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785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F2A59F2-4EB5-0D47-BE7C-19ED656F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A35E3B-CA52-844D-8D40-15BC4E3F3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75D6CB-83AD-B145-BB00-019B0C33C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C6E9-F081-9345-96C6-A23726C208B5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097CAF-555F-C74D-8E2F-1674FC31E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7A41EB-8625-A640-A754-42C27B75B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8E78D-0688-3242-AC34-9CC8B32A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6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1421"/>
            <a:ext cx="8229600" cy="265961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Proposed Changes to Improve and Risk Inform LLW Disposal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Thomas E. Magette, P.E.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President, Talisman International LLC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73600"/>
            <a:ext cx="8229600" cy="8240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April 17,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693-5EE0-084D-8382-EA24C3E0F34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3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5A12E5-764C-A545-B0CA-6FAECFECB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07" y="1744717"/>
            <a:ext cx="8723585" cy="1481959"/>
          </a:xfrm>
        </p:spPr>
        <p:txBody>
          <a:bodyPr>
            <a:normAutofit/>
          </a:bodyPr>
          <a:lstStyle/>
          <a:p>
            <a:pPr algn="ctr"/>
            <a:r>
              <a:rPr lang="en-US" sz="6000" i="1" dirty="0">
                <a:latin typeface="Georgia" panose="02040502050405020303" pitchFamily="18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417506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4497"/>
            <a:ext cx="8077200" cy="856594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The U.S. can improve the regulatory framework for the disposal of low level radioactive waste by being more risk informed.</a:t>
            </a:r>
            <a:endParaRPr lang="en-US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836667"/>
            <a:ext cx="5026572" cy="34579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525780" lvl="1" indent="-342900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Ongoing Part 61 rulemaking can provide risk informed basis</a:t>
            </a:r>
          </a:p>
          <a:p>
            <a:pPr marL="525780" lvl="1" indent="-342900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The role of the classification tables</a:t>
            </a:r>
          </a:p>
          <a:p>
            <a:pPr marL="525780" lvl="1" indent="-342900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Incorporating VLLW into Part 61</a:t>
            </a:r>
          </a:p>
          <a:p>
            <a:pPr marL="525780" lvl="1" indent="-342900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Addressing the disposal of GTCC waste</a:t>
            </a:r>
          </a:p>
          <a:p>
            <a:pPr marL="525780" lvl="1" indent="-342900">
              <a:spcAft>
                <a:spcPts val="9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5C2EB5-B5C2-5F4F-B146-3A07902FA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804" y="1950348"/>
            <a:ext cx="2808796" cy="27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 bwMode="ltGray">
          <a:xfrm>
            <a:off x="755823" y="4548467"/>
            <a:ext cx="7498490" cy="484632"/>
          </a:xfrm>
          <a:prstGeom prst="leftRightArrow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75000"/>
                </a:schemeClr>
              </a:gs>
              <a:gs pos="54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  <a:alpha val="90000"/>
                </a:schemeClr>
              </a:gs>
            </a:gsLst>
            <a:lin ang="108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78532" y="2761548"/>
            <a:ext cx="2459508" cy="12736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white"/>
                </a:solidFill>
                <a:latin typeface="Georgia" panose="02040502050405020303" pitchFamily="18" charset="0"/>
              </a:rPr>
              <a:t>Class A, B, and C waste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821" y="5134714"/>
            <a:ext cx="1925733" cy="3585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Less significant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4897" y="5114297"/>
            <a:ext cx="1919416" cy="3789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More significant</a:t>
            </a:r>
          </a:p>
        </p:txBody>
      </p:sp>
      <p:sp>
        <p:nvSpPr>
          <p:cNvPr id="9" name="Oval 8"/>
          <p:cNvSpPr/>
          <p:nvPr/>
        </p:nvSpPr>
        <p:spPr>
          <a:xfrm>
            <a:off x="341230" y="1723286"/>
            <a:ext cx="3526578" cy="1705713"/>
          </a:xfrm>
          <a:prstGeom prst="ellipse">
            <a:avLst/>
          </a:prstGeom>
          <a:solidFill>
            <a:schemeClr val="accent1">
              <a:lumMod val="20000"/>
              <a:lumOff val="80000"/>
              <a:alpha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Georgia" panose="02040502050405020303" pitchFamily="18" charset="0"/>
              </a:rPr>
              <a:t>VLLW</a:t>
            </a:r>
          </a:p>
        </p:txBody>
      </p:sp>
      <p:sp>
        <p:nvSpPr>
          <p:cNvPr id="10" name="Oval 9"/>
          <p:cNvSpPr/>
          <p:nvPr/>
        </p:nvSpPr>
        <p:spPr>
          <a:xfrm>
            <a:off x="6138040" y="3428999"/>
            <a:ext cx="2273927" cy="1088853"/>
          </a:xfrm>
          <a:prstGeom prst="ellipse">
            <a:avLst/>
          </a:prstGeom>
          <a:solidFill>
            <a:schemeClr val="accent1">
              <a:lumMod val="50000"/>
              <a:alpha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Georgia" panose="02040502050405020303" pitchFamily="18" charset="0"/>
              </a:rPr>
              <a:t>GTCC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230" y="472966"/>
            <a:ext cx="8497970" cy="800735"/>
          </a:xfrm>
        </p:spPr>
        <p:txBody>
          <a:bodyPr>
            <a:norm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How well does the current regulatory regime balance risk?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 bwMode="ltGray">
          <a:xfrm>
            <a:off x="755823" y="4548467"/>
            <a:ext cx="7498490" cy="484632"/>
          </a:xfrm>
          <a:prstGeom prst="leftRightArrow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75000"/>
                </a:schemeClr>
              </a:gs>
              <a:gs pos="54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  <a:alpha val="90000"/>
                </a:schemeClr>
              </a:gs>
            </a:gsLst>
            <a:lin ang="108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821" y="5134714"/>
            <a:ext cx="1925733" cy="3585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Less significant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4897" y="5114297"/>
            <a:ext cx="1919416" cy="3789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More significant</a:t>
            </a:r>
          </a:p>
        </p:txBody>
      </p:sp>
      <p:sp>
        <p:nvSpPr>
          <p:cNvPr id="9" name="Oval 8"/>
          <p:cNvSpPr/>
          <p:nvPr/>
        </p:nvSpPr>
        <p:spPr>
          <a:xfrm>
            <a:off x="341230" y="1723286"/>
            <a:ext cx="2160232" cy="1051445"/>
          </a:xfrm>
          <a:prstGeom prst="ellipse">
            <a:avLst/>
          </a:prstGeom>
          <a:solidFill>
            <a:schemeClr val="accent1">
              <a:lumMod val="20000"/>
              <a:lumOff val="80000"/>
              <a:alpha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Georgia" panose="02040502050405020303" pitchFamily="18" charset="0"/>
              </a:rPr>
              <a:t>VLLW</a:t>
            </a:r>
          </a:p>
          <a:p>
            <a:pPr algn="ctr"/>
            <a:endParaRPr lang="en-US" sz="240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334896" y="3694248"/>
            <a:ext cx="1749426" cy="800735"/>
          </a:xfrm>
          <a:prstGeom prst="ellipse">
            <a:avLst/>
          </a:prstGeom>
          <a:solidFill>
            <a:schemeClr val="accent1">
              <a:lumMod val="50000"/>
              <a:alpha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white"/>
                </a:solidFill>
                <a:latin typeface="Georgia" panose="02040502050405020303" pitchFamily="18" charset="0"/>
              </a:rPr>
              <a:t>Some GTCC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230" y="472966"/>
            <a:ext cx="8497970" cy="800735"/>
          </a:xfrm>
        </p:spPr>
        <p:txBody>
          <a:bodyPr>
            <a:normAutofit fontScale="90000"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And how might an improved regulatory regime balance risk?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24909" y="1860330"/>
            <a:ext cx="5409987" cy="23227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prstClr val="white"/>
                </a:solidFill>
                <a:latin typeface="Georgia" panose="02040502050405020303" pitchFamily="18" charset="0"/>
              </a:rPr>
              <a:t>Part 61 waste</a:t>
            </a:r>
          </a:p>
        </p:txBody>
      </p:sp>
    </p:spTree>
    <p:extLst>
      <p:ext uri="{BB962C8B-B14F-4D97-AF65-F5344CB8AC3E}">
        <p14:creationId xmlns:p14="http://schemas.microsoft.com/office/powerpoint/2010/main" val="80097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11814"/>
            <a:ext cx="8077200" cy="716293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The ongoing Part 61 rulemaking should result in a LLW disposal scheme that is more risk informed.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423179-B1E1-1C4E-A73A-6CCDAB7E37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81CCD6-2043-D844-96BA-B74572850F66}"/>
              </a:ext>
            </a:extLst>
          </p:cNvPr>
          <p:cNvSpPr txBox="1"/>
          <p:nvPr/>
        </p:nvSpPr>
        <p:spPr>
          <a:xfrm>
            <a:off x="935421" y="1903325"/>
            <a:ext cx="7336219" cy="33998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525780" lvl="1" indent="-342900">
              <a:spcBef>
                <a:spcPts val="1800"/>
              </a:spcBef>
              <a:spcAft>
                <a:spcPts val="9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The use of a performance assessment to derive waste acceptance criteria would represent a significant advancement.</a:t>
            </a:r>
          </a:p>
          <a:p>
            <a:pPr marL="525780" lvl="1" indent="-342900">
              <a:spcAft>
                <a:spcPts val="9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It would represent a drastic improvement over the use of the classification tables.</a:t>
            </a:r>
          </a:p>
          <a:p>
            <a:pPr marL="525780" lvl="1" indent="-342900">
              <a:spcAft>
                <a:spcPts val="9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The proposed approach has the prospect of rendering the tables obsolete.</a:t>
            </a:r>
          </a:p>
        </p:txBody>
      </p:sp>
    </p:spTree>
    <p:extLst>
      <p:ext uri="{BB962C8B-B14F-4D97-AF65-F5344CB8AC3E}">
        <p14:creationId xmlns:p14="http://schemas.microsoft.com/office/powerpoint/2010/main" val="87767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11814"/>
            <a:ext cx="8077200" cy="716293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What have we learned from EPRI investigation of the technical basis for the classification tables?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423179-B1E1-1C4E-A73A-6CCDAB7E37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81CCD6-2043-D844-96BA-B74572850F66}"/>
              </a:ext>
            </a:extLst>
          </p:cNvPr>
          <p:cNvSpPr txBox="1"/>
          <p:nvPr/>
        </p:nvSpPr>
        <p:spPr>
          <a:xfrm>
            <a:off x="772510" y="1789271"/>
            <a:ext cx="7598979" cy="3697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525780" lvl="1" indent="-342900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Classification limits based on outdated science</a:t>
            </a:r>
          </a:p>
          <a:p>
            <a:pPr marL="525780" lvl="1" indent="-342900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Dose conversion factors based on ICRP-2 (1959)</a:t>
            </a:r>
          </a:p>
          <a:p>
            <a:pPr marL="525780" lvl="1" indent="-342900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Using updated dose conversion factors would significantly affect the waste classification tables</a:t>
            </a:r>
          </a:p>
          <a:p>
            <a:pPr marL="525780" lvl="1" indent="-342900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Current tables place emphasis on the wrong nuclides</a:t>
            </a:r>
          </a:p>
          <a:p>
            <a:pPr marL="525780" lvl="1" indent="-342900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Classification tables should be updated or deleted</a:t>
            </a:r>
          </a:p>
        </p:txBody>
      </p:sp>
    </p:spTree>
    <p:extLst>
      <p:ext uri="{BB962C8B-B14F-4D97-AF65-F5344CB8AC3E}">
        <p14:creationId xmlns:p14="http://schemas.microsoft.com/office/powerpoint/2010/main" val="298662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11814"/>
            <a:ext cx="8077200" cy="716293"/>
          </a:xfrm>
        </p:spPr>
        <p:txBody>
          <a:bodyPr>
            <a:normAutofit fontScale="90000"/>
          </a:bodyPr>
          <a:lstStyle/>
          <a:p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Using updated dose conversion factors (w/o changing waste classification process) puts focus on different radionuclides.</a:t>
            </a:r>
            <a:r>
              <a:rPr lang="en-US" sz="2400" i="1" baseline="30000" dirty="0">
                <a:solidFill>
                  <a:schemeClr val="tx2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1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423179-B1E1-1C4E-A73A-6CCDAB7E37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81CCD6-2043-D844-96BA-B74572850F66}"/>
              </a:ext>
            </a:extLst>
          </p:cNvPr>
          <p:cNvSpPr txBox="1"/>
          <p:nvPr/>
        </p:nvSpPr>
        <p:spPr>
          <a:xfrm>
            <a:off x="441340" y="5213130"/>
            <a:ext cx="7951075" cy="5255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2880" lvl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</a:pPr>
            <a:r>
              <a:rPr lang="en-US" sz="1400" baseline="30000" dirty="0">
                <a:latin typeface="Georgia" panose="02040502050405020303" pitchFamily="18" charset="0"/>
              </a:rPr>
              <a:t>1</a:t>
            </a:r>
            <a:r>
              <a:rPr lang="en-US" sz="1400" dirty="0">
                <a:latin typeface="Georgia" panose="02040502050405020303" pitchFamily="18" charset="0"/>
              </a:rPr>
              <a:t>Edwards, Lisa, </a:t>
            </a:r>
            <a:r>
              <a:rPr lang="en-US" sz="1400" i="1" dirty="0">
                <a:latin typeface="Georgia" panose="02040502050405020303" pitchFamily="18" charset="0"/>
              </a:rPr>
              <a:t>EPRI Perspectives on 10CFR61 Revision</a:t>
            </a:r>
            <a:r>
              <a:rPr lang="en-US" sz="1400" dirty="0">
                <a:latin typeface="Georgia" panose="02040502050405020303" pitchFamily="18" charset="0"/>
              </a:rPr>
              <a:t>, Waste Management Symposia, March 6, 2019.</a:t>
            </a:r>
            <a:endParaRPr lang="en-US" sz="1400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263F05CA-C70E-F845-AD8D-75482C95F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24618"/>
              </p:ext>
            </p:extLst>
          </p:nvPr>
        </p:nvGraphicFramePr>
        <p:xfrm>
          <a:off x="788275" y="1825625"/>
          <a:ext cx="7604140" cy="3101953"/>
        </p:xfrm>
        <a:graphic>
          <a:graphicData uri="http://schemas.openxmlformats.org/drawingml/2006/table">
            <a:tbl>
              <a:tblPr/>
              <a:tblGrid>
                <a:gridCol w="1739371">
                  <a:extLst>
                    <a:ext uri="{9D8B030D-6E8A-4147-A177-3AD203B41FA5}">
                      <a16:colId xmlns:a16="http://schemas.microsoft.com/office/drawing/2014/main" xmlns="" val="1190197972"/>
                    </a:ext>
                  </a:extLst>
                </a:gridCol>
                <a:gridCol w="1791478">
                  <a:extLst>
                    <a:ext uri="{9D8B030D-6E8A-4147-A177-3AD203B41FA5}">
                      <a16:colId xmlns:a16="http://schemas.microsoft.com/office/drawing/2014/main" xmlns="" val="1188148373"/>
                    </a:ext>
                  </a:extLst>
                </a:gridCol>
                <a:gridCol w="1888839">
                  <a:extLst>
                    <a:ext uri="{9D8B030D-6E8A-4147-A177-3AD203B41FA5}">
                      <a16:colId xmlns:a16="http://schemas.microsoft.com/office/drawing/2014/main" xmlns="" val="134132422"/>
                    </a:ext>
                  </a:extLst>
                </a:gridCol>
                <a:gridCol w="2184452">
                  <a:extLst>
                    <a:ext uri="{9D8B030D-6E8A-4147-A177-3AD203B41FA5}">
                      <a16:colId xmlns:a16="http://schemas.microsoft.com/office/drawing/2014/main" xmlns="" val="2356733040"/>
                    </a:ext>
                  </a:extLst>
                </a:gridCol>
              </a:tblGrid>
              <a:tr h="6496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latin typeface="Georgia" panose="02040502050405020303" pitchFamily="18" charset="0"/>
                          <a:ea typeface="Times New Roman"/>
                        </a:rPr>
                        <a:t>Nuclide</a:t>
                      </a:r>
                      <a:endParaRPr lang="en-US" sz="1800" b="1" dirty="0"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latin typeface="Georgia" panose="02040502050405020303" pitchFamily="18" charset="0"/>
                          <a:ea typeface="Times New Roman"/>
                        </a:rPr>
                        <a:t>Part 61 Table</a:t>
                      </a:r>
                      <a:endParaRPr lang="en-US" sz="1800" b="1" dirty="0"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latin typeface="Georgia" panose="02040502050405020303" pitchFamily="18" charset="0"/>
                          <a:ea typeface="Times New Roman"/>
                        </a:rPr>
                        <a:t>ICRP 60/72</a:t>
                      </a:r>
                      <a:endParaRPr lang="en-US" sz="1800" b="1" dirty="0"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latin typeface="Georgia" panose="02040502050405020303" pitchFamily="18" charset="0"/>
                          <a:ea typeface="Times New Roman"/>
                        </a:rPr>
                        <a:t>Limiting Concentration</a:t>
                      </a:r>
                      <a:endParaRPr lang="en-US" sz="1800" b="1" dirty="0"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4271325"/>
                  </a:ext>
                </a:extLst>
              </a:tr>
              <a:tr h="3503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C-14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3.78E+00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3.8 </a:t>
                      </a:r>
                      <a:r>
                        <a:rPr lang="en-US" sz="1800" baseline="0" dirty="0"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times lower</a:t>
                      </a:r>
                      <a:endParaRPr lang="en-US" sz="1800" dirty="0"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9225417"/>
                  </a:ext>
                </a:extLst>
              </a:tr>
              <a:tr h="3503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Cs-137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6.44E-01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1.6 times</a:t>
                      </a:r>
                      <a:r>
                        <a:rPr lang="en-US" sz="1800" b="1" baseline="0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 higher</a:t>
                      </a:r>
                      <a:endParaRPr lang="en-US" sz="1800" b="1" dirty="0">
                        <a:solidFill>
                          <a:schemeClr val="accent2"/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1288414"/>
                  </a:ext>
                </a:extLst>
              </a:tr>
              <a:tr h="3503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I-129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3.39E-01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2.9 times higher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8026932"/>
                  </a:ext>
                </a:extLst>
              </a:tr>
              <a:tr h="3503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Ni-63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1.35E-01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7.4 times higher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830316"/>
                  </a:ext>
                </a:extLst>
              </a:tr>
              <a:tr h="3503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Pu-241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1.15E-01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8.7 times higher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7932083"/>
                  </a:ext>
                </a:extLst>
              </a:tr>
              <a:tr h="3503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Sr-90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5.59E-02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17.9 times higher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8037139"/>
                  </a:ext>
                </a:extLst>
              </a:tr>
              <a:tr h="3503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Tc-99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1.36E+02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136 times lower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2245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70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9290A30-9F24-AE40-8248-2336593F9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80" y="462455"/>
            <a:ext cx="8179085" cy="672540"/>
          </a:xfrm>
        </p:spPr>
        <p:txBody>
          <a:bodyPr>
            <a:normAutofit fontScale="90000"/>
          </a:bodyPr>
          <a:lstStyle/>
          <a:p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VLLW waste disposal should be regulated based on the disposal site, not the disposal action.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7462" y="1403254"/>
            <a:ext cx="7420304" cy="38834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52578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NRC should incorporate requirements into Part 61 that address the disposal of VLLW.</a:t>
            </a:r>
          </a:p>
          <a:p>
            <a:pPr marL="982980" lvl="2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May or may not result in a change to the classification tables.</a:t>
            </a:r>
          </a:p>
          <a:p>
            <a:pPr marL="982980" lvl="2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Should be risk informed, i.e., rely on a site-specific performance assessment.</a:t>
            </a:r>
          </a:p>
          <a:p>
            <a:pPr marL="982980" lvl="2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Should leverage analyses previously done ,e.g., to permit RCRA Subtitle C and D facilities.</a:t>
            </a:r>
          </a:p>
        </p:txBody>
      </p:sp>
    </p:spTree>
    <p:extLst>
      <p:ext uri="{BB962C8B-B14F-4D97-AF65-F5344CB8AC3E}">
        <p14:creationId xmlns:p14="http://schemas.microsoft.com/office/powerpoint/2010/main" val="4228259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6863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5045"/>
            <a:ext cx="8077200" cy="921299"/>
          </a:xfrm>
        </p:spPr>
        <p:txBody>
          <a:bodyPr>
            <a:noAutofit/>
          </a:bodyPr>
          <a:lstStyle/>
          <a:p>
            <a:pPr indent="-274320" algn="l">
              <a:spcAft>
                <a:spcPts val="900"/>
              </a:spcAft>
            </a:pPr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The NRC should create a category of radioactive waste in its regulations to explicitly define higher activity wastes suitable for disposal in a Part 61 facility.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DE28F5-ED97-F440-BF80-CCB7A1E7B4EA}"/>
              </a:ext>
            </a:extLst>
          </p:cNvPr>
          <p:cNvSpPr txBox="1"/>
          <p:nvPr/>
        </p:nvSpPr>
        <p:spPr>
          <a:xfrm>
            <a:off x="861849" y="1622458"/>
            <a:ext cx="7598980" cy="40636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525780" lvl="1" indent="-342900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Including these wastes into Part 61 would enable the disposal of currently stranded wastes.</a:t>
            </a:r>
          </a:p>
          <a:p>
            <a:pPr marL="525780" lvl="1" indent="-342900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This will require the consideration of factors other than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radioisotopic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 concentration.</a:t>
            </a:r>
          </a:p>
          <a:p>
            <a:pPr marL="982980" lvl="2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Thermal output</a:t>
            </a:r>
          </a:p>
          <a:p>
            <a:pPr marL="982980" lvl="2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Gas generation</a:t>
            </a:r>
          </a:p>
          <a:p>
            <a:pPr marL="982980" lvl="2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Criticality safety</a:t>
            </a:r>
          </a:p>
          <a:p>
            <a:pPr marL="982980" lvl="2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Security</a:t>
            </a:r>
          </a:p>
          <a:p>
            <a:pPr marL="525780" lvl="1" indent="-342900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It is the role of the Federal government (NRC) to define the limits of which wastes can be disposed of in a Part 61 facility.</a:t>
            </a:r>
          </a:p>
        </p:txBody>
      </p:sp>
    </p:spTree>
    <p:extLst>
      <p:ext uri="{BB962C8B-B14F-4D97-AF65-F5344CB8AC3E}">
        <p14:creationId xmlns:p14="http://schemas.microsoft.com/office/powerpoint/2010/main" val="1501726093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c103324a-aca5-477c-ad5c-fbb56119c2d2">ENERCON presentation template</Description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5A1974CEA5E34F9FFDE1A24F40E56A" ma:contentTypeVersion="4" ma:contentTypeDescription="Create a new document." ma:contentTypeScope="" ma:versionID="8c17faa0986dbf303422630b56aec24c">
  <xsd:schema xmlns:xsd="http://www.w3.org/2001/XMLSchema" xmlns:xs="http://www.w3.org/2001/XMLSchema" xmlns:p="http://schemas.microsoft.com/office/2006/metadata/properties" xmlns:ns2="9c148e40-d355-4852-a9dd-4a01955eb734" xmlns:ns3="c103324a-aca5-477c-ad5c-fbb56119c2d2" targetNamespace="http://schemas.microsoft.com/office/2006/metadata/properties" ma:root="true" ma:fieldsID="29f8c20e89ce734dc7dbe5d2d4b60218" ns2:_="" ns3:_="">
    <xsd:import namespace="9c148e40-d355-4852-a9dd-4a01955eb734"/>
    <xsd:import namespace="c103324a-aca5-477c-ad5c-fbb56119c2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48e40-d355-4852-a9dd-4a01955eb7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3324a-aca5-477c-ad5c-fbb56119c2d2" elementFormDefault="qualified">
    <xsd:import namespace="http://schemas.microsoft.com/office/2006/documentManagement/types"/>
    <xsd:import namespace="http://schemas.microsoft.com/office/infopath/2007/PartnerControls"/>
    <xsd:element name="Description0" ma:index="10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88A36F-4BAB-4E43-A36C-1270CA5C69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CD30D5-3E86-48CC-A829-F1EF5EB7069F}">
  <ds:schemaRefs>
    <ds:schemaRef ds:uri="http://schemas.microsoft.com/office/2006/documentManagement/types"/>
    <ds:schemaRef ds:uri="c103324a-aca5-477c-ad5c-fbb56119c2d2"/>
    <ds:schemaRef ds:uri="9c148e40-d355-4852-a9dd-4a01955eb734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496682-CCBF-4998-A4B3-16D679B10E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148e40-d355-4852-a9dd-4a01955eb734"/>
    <ds:schemaRef ds:uri="c103324a-aca5-477c-ad5c-fbb56119c2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519</Words>
  <Application>Microsoft Macintosh PowerPoint</Application>
  <PresentationFormat>On-screen Show (4:3)</PresentationFormat>
  <Paragraphs>80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2_Custom Design</vt:lpstr>
      <vt:lpstr>1_Custom Design</vt:lpstr>
      <vt:lpstr>Document</vt:lpstr>
      <vt:lpstr>Proposed Changes to Improve and Risk Inform LLW Disposal  Thomas E. Magette, P.E. President, Talisman International LLC</vt:lpstr>
      <vt:lpstr>The U.S. can improve the regulatory framework for the disposal of low level radioactive waste by being more risk informed.</vt:lpstr>
      <vt:lpstr>How well does the current regulatory regime balance risk?</vt:lpstr>
      <vt:lpstr>And how might an improved regulatory regime balance risk?</vt:lpstr>
      <vt:lpstr>The ongoing Part 61 rulemaking should result in a LLW disposal scheme that is more risk informed.</vt:lpstr>
      <vt:lpstr>What have we learned from EPRI investigation of the technical basis for the classification tables?</vt:lpstr>
      <vt:lpstr>Using updated dose conversion factors (w/o changing waste classification process) puts focus on different radionuclides.1 </vt:lpstr>
      <vt:lpstr>VLLW waste disposal should be regulated based on the disposal site, not the disposal action.</vt:lpstr>
      <vt:lpstr>The NRC should create a category of radioactive waste in its regulations to explicitly define higher activity wastes suitable for disposal in a Part 61 facility.</vt:lpstr>
      <vt:lpstr>Thank You.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Marc Parry</dc:creator>
  <cp:lastModifiedBy>todd lovinger</cp:lastModifiedBy>
  <cp:revision>113</cp:revision>
  <cp:lastPrinted>2017-08-16T17:12:28Z</cp:lastPrinted>
  <dcterms:created xsi:type="dcterms:W3CDTF">2015-09-23T13:49:10Z</dcterms:created>
  <dcterms:modified xsi:type="dcterms:W3CDTF">2019-04-17T16:33:20Z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0x0101005D5A1974CEA5E34F9FFDE1A24F40E56A</vt:lpwstr>
  </property>
</Properties>
</file>