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8" r:id="rId1"/>
    <p:sldMasterId id="2147483648" r:id="rId2"/>
    <p:sldMasterId id="2147483686" r:id="rId3"/>
    <p:sldMasterId id="2147483703" r:id="rId4"/>
  </p:sldMasterIdLst>
  <p:notesMasterIdLst>
    <p:notesMasterId r:id="rId25"/>
  </p:notesMasterIdLst>
  <p:sldIdLst>
    <p:sldId id="350" r:id="rId5"/>
    <p:sldId id="431" r:id="rId6"/>
    <p:sldId id="423" r:id="rId7"/>
    <p:sldId id="424" r:id="rId8"/>
    <p:sldId id="261" r:id="rId9"/>
    <p:sldId id="272" r:id="rId10"/>
    <p:sldId id="262" r:id="rId11"/>
    <p:sldId id="263" r:id="rId12"/>
    <p:sldId id="264" r:id="rId13"/>
    <p:sldId id="361" r:id="rId14"/>
    <p:sldId id="351" r:id="rId15"/>
    <p:sldId id="362" r:id="rId16"/>
    <p:sldId id="426" r:id="rId17"/>
    <p:sldId id="428" r:id="rId18"/>
    <p:sldId id="427" r:id="rId19"/>
    <p:sldId id="430" r:id="rId20"/>
    <p:sldId id="320" r:id="rId21"/>
    <p:sldId id="347" r:id="rId22"/>
    <p:sldId id="370" r:id="rId23"/>
    <p:sldId id="425" r:id="rId24"/>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26">
          <p15:clr>
            <a:srgbClr val="A4A3A4"/>
          </p15:clr>
        </p15:guide>
        <p15:guide id="2" pos="3522">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69E054-C8D9-4BD1-9C8F-3C434C9EC3EE}" v="69" dt="2019-04-08T19:03:44.1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7" autoAdjust="0"/>
    <p:restoredTop sz="84555" autoAdjust="0"/>
  </p:normalViewPr>
  <p:slideViewPr>
    <p:cSldViewPr snapToGrid="0">
      <p:cViewPr varScale="1">
        <p:scale>
          <a:sx n="104" d="100"/>
          <a:sy n="104" d="100"/>
        </p:scale>
        <p:origin x="1608" y="72"/>
      </p:cViewPr>
      <p:guideLst>
        <p:guide orient="horz" pos="2826"/>
        <p:guide pos="3522"/>
      </p:guideLst>
    </p:cSldViewPr>
  </p:slideViewPr>
  <p:outlineViewPr>
    <p:cViewPr>
      <p:scale>
        <a:sx n="33" d="100"/>
        <a:sy n="33" d="100"/>
      </p:scale>
      <p:origin x="0" y="-13284"/>
    </p:cViewPr>
  </p:outlineViewPr>
  <p:notesTextViewPr>
    <p:cViewPr>
      <p:scale>
        <a:sx n="3" d="2"/>
        <a:sy n="3" d="2"/>
      </p:scale>
      <p:origin x="0" y="0"/>
    </p:cViewPr>
  </p:notesTextViewPr>
  <p:notesViewPr>
    <p:cSldViewPr snapToGrid="0">
      <p:cViewPr varScale="1">
        <p:scale>
          <a:sx n="66" d="100"/>
          <a:sy n="66"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e Weismann" userId="1e1776f5-8523-4735-907c-7c30290fe759" providerId="ADAL" clId="{4D69E054-C8D9-4BD1-9C8F-3C434C9EC3EE}"/>
    <pc:docChg chg="custSel addSld delSld modSld sldOrd">
      <pc:chgData name="Joe Weismann" userId="1e1776f5-8523-4735-907c-7c30290fe759" providerId="ADAL" clId="{4D69E054-C8D9-4BD1-9C8F-3C434C9EC3EE}" dt="2019-04-08T19:16:18.525" v="1007" actId="2696"/>
      <pc:docMkLst>
        <pc:docMk/>
      </pc:docMkLst>
      <pc:sldChg chg="del">
        <pc:chgData name="Joe Weismann" userId="1e1776f5-8523-4735-907c-7c30290fe759" providerId="ADAL" clId="{4D69E054-C8D9-4BD1-9C8F-3C434C9EC3EE}" dt="2019-04-08T19:16:18.512" v="1006" actId="2696"/>
        <pc:sldMkLst>
          <pc:docMk/>
          <pc:sldMk cId="1694731673" sldId="259"/>
        </pc:sldMkLst>
      </pc:sldChg>
      <pc:sldChg chg="modSp">
        <pc:chgData name="Joe Weismann" userId="1e1776f5-8523-4735-907c-7c30290fe759" providerId="ADAL" clId="{4D69E054-C8D9-4BD1-9C8F-3C434C9EC3EE}" dt="2019-04-08T18:19:46.456" v="257" actId="255"/>
        <pc:sldMkLst>
          <pc:docMk/>
          <pc:sldMk cId="3081798171" sldId="261"/>
        </pc:sldMkLst>
        <pc:spChg chg="mod">
          <ac:chgData name="Joe Weismann" userId="1e1776f5-8523-4735-907c-7c30290fe759" providerId="ADAL" clId="{4D69E054-C8D9-4BD1-9C8F-3C434C9EC3EE}" dt="2019-04-08T18:19:46.456" v="257" actId="255"/>
          <ac:spMkLst>
            <pc:docMk/>
            <pc:sldMk cId="3081798171" sldId="261"/>
            <ac:spMk id="7" creationId="{00000000-0000-0000-0000-000000000000}"/>
          </ac:spMkLst>
        </pc:spChg>
      </pc:sldChg>
      <pc:sldChg chg="modSp">
        <pc:chgData name="Joe Weismann" userId="1e1776f5-8523-4735-907c-7c30290fe759" providerId="ADAL" clId="{4D69E054-C8D9-4BD1-9C8F-3C434C9EC3EE}" dt="2019-04-08T19:05:43.104" v="990" actId="14100"/>
        <pc:sldMkLst>
          <pc:docMk/>
          <pc:sldMk cId="1844083380" sldId="263"/>
        </pc:sldMkLst>
        <pc:spChg chg="mod">
          <ac:chgData name="Joe Weismann" userId="1e1776f5-8523-4735-907c-7c30290fe759" providerId="ADAL" clId="{4D69E054-C8D9-4BD1-9C8F-3C434C9EC3EE}" dt="2019-04-08T19:05:20.238" v="986" actId="255"/>
          <ac:spMkLst>
            <pc:docMk/>
            <pc:sldMk cId="1844083380" sldId="263"/>
            <ac:spMk id="6" creationId="{00000000-0000-0000-0000-000000000000}"/>
          </ac:spMkLst>
        </pc:spChg>
        <pc:spChg chg="mod">
          <ac:chgData name="Joe Weismann" userId="1e1776f5-8523-4735-907c-7c30290fe759" providerId="ADAL" clId="{4D69E054-C8D9-4BD1-9C8F-3C434C9EC3EE}" dt="2019-04-08T19:05:22.877" v="987" actId="255"/>
          <ac:spMkLst>
            <pc:docMk/>
            <pc:sldMk cId="1844083380" sldId="263"/>
            <ac:spMk id="7" creationId="{00000000-0000-0000-0000-000000000000}"/>
          </ac:spMkLst>
        </pc:spChg>
        <pc:spChg chg="mod">
          <ac:chgData name="Joe Weismann" userId="1e1776f5-8523-4735-907c-7c30290fe759" providerId="ADAL" clId="{4D69E054-C8D9-4BD1-9C8F-3C434C9EC3EE}" dt="2019-04-08T19:05:32.175" v="988" actId="1076"/>
          <ac:spMkLst>
            <pc:docMk/>
            <pc:sldMk cId="1844083380" sldId="263"/>
            <ac:spMk id="10" creationId="{00000000-0000-0000-0000-000000000000}"/>
          </ac:spMkLst>
        </pc:spChg>
        <pc:spChg chg="mod">
          <ac:chgData name="Joe Weismann" userId="1e1776f5-8523-4735-907c-7c30290fe759" providerId="ADAL" clId="{4D69E054-C8D9-4BD1-9C8F-3C434C9EC3EE}" dt="2019-04-08T19:05:04.711" v="984" actId="255"/>
          <ac:spMkLst>
            <pc:docMk/>
            <pc:sldMk cId="1844083380" sldId="263"/>
            <ac:spMk id="12" creationId="{00000000-0000-0000-0000-000000000000}"/>
          </ac:spMkLst>
        </pc:spChg>
        <pc:cxnChg chg="mod">
          <ac:chgData name="Joe Weismann" userId="1e1776f5-8523-4735-907c-7c30290fe759" providerId="ADAL" clId="{4D69E054-C8D9-4BD1-9C8F-3C434C9EC3EE}" dt="2019-04-08T19:05:43.104" v="990" actId="14100"/>
          <ac:cxnSpMkLst>
            <pc:docMk/>
            <pc:sldMk cId="1844083380" sldId="263"/>
            <ac:cxnSpMk id="11" creationId="{00000000-0000-0000-0000-000000000000}"/>
          </ac:cxnSpMkLst>
        </pc:cxnChg>
      </pc:sldChg>
      <pc:sldChg chg="delSp modSp">
        <pc:chgData name="Joe Weismann" userId="1e1776f5-8523-4735-907c-7c30290fe759" providerId="ADAL" clId="{4D69E054-C8D9-4BD1-9C8F-3C434C9EC3EE}" dt="2019-04-08T18:20:15.103" v="261" actId="14100"/>
        <pc:sldMkLst>
          <pc:docMk/>
          <pc:sldMk cId="4004520262" sldId="272"/>
        </pc:sldMkLst>
        <pc:spChg chg="mod">
          <ac:chgData name="Joe Weismann" userId="1e1776f5-8523-4735-907c-7c30290fe759" providerId="ADAL" clId="{4D69E054-C8D9-4BD1-9C8F-3C434C9EC3EE}" dt="2019-04-08T18:20:15.103" v="261" actId="14100"/>
          <ac:spMkLst>
            <pc:docMk/>
            <pc:sldMk cId="4004520262" sldId="272"/>
            <ac:spMk id="4" creationId="{00000000-0000-0000-0000-000000000000}"/>
          </ac:spMkLst>
        </pc:spChg>
        <pc:picChg chg="del">
          <ac:chgData name="Joe Weismann" userId="1e1776f5-8523-4735-907c-7c30290fe759" providerId="ADAL" clId="{4D69E054-C8D9-4BD1-9C8F-3C434C9EC3EE}" dt="2019-04-05T22:32:02.182" v="0"/>
          <ac:picMkLst>
            <pc:docMk/>
            <pc:sldMk cId="4004520262" sldId="272"/>
            <ac:picMk id="5" creationId="{00000000-0000-0000-0000-000000000000}"/>
          </ac:picMkLst>
        </pc:picChg>
      </pc:sldChg>
      <pc:sldChg chg="del">
        <pc:chgData name="Joe Weismann" userId="1e1776f5-8523-4735-907c-7c30290fe759" providerId="ADAL" clId="{4D69E054-C8D9-4BD1-9C8F-3C434C9EC3EE}" dt="2019-04-08T19:16:18.376" v="992" actId="2696"/>
        <pc:sldMkLst>
          <pc:docMk/>
          <pc:sldMk cId="283663096" sldId="301"/>
        </pc:sldMkLst>
      </pc:sldChg>
      <pc:sldChg chg="del">
        <pc:chgData name="Joe Weismann" userId="1e1776f5-8523-4735-907c-7c30290fe759" providerId="ADAL" clId="{4D69E054-C8D9-4BD1-9C8F-3C434C9EC3EE}" dt="2019-04-08T19:16:18.409" v="995" actId="2696"/>
        <pc:sldMkLst>
          <pc:docMk/>
          <pc:sldMk cId="1160676590" sldId="308"/>
        </pc:sldMkLst>
      </pc:sldChg>
      <pc:sldChg chg="del">
        <pc:chgData name="Joe Weismann" userId="1e1776f5-8523-4735-907c-7c30290fe759" providerId="ADAL" clId="{4D69E054-C8D9-4BD1-9C8F-3C434C9EC3EE}" dt="2019-04-08T19:16:18.494" v="1004" actId="2696"/>
        <pc:sldMkLst>
          <pc:docMk/>
          <pc:sldMk cId="2535309417" sldId="315"/>
        </pc:sldMkLst>
      </pc:sldChg>
      <pc:sldChg chg="addSp modSp modNotesTx">
        <pc:chgData name="Joe Weismann" userId="1e1776f5-8523-4735-907c-7c30290fe759" providerId="ADAL" clId="{4D69E054-C8D9-4BD1-9C8F-3C434C9EC3EE}" dt="2019-04-08T14:50:41.430" v="245" actId="1035"/>
        <pc:sldMkLst>
          <pc:docMk/>
          <pc:sldMk cId="1600134299" sldId="320"/>
        </pc:sldMkLst>
        <pc:spChg chg="mod">
          <ac:chgData name="Joe Weismann" userId="1e1776f5-8523-4735-907c-7c30290fe759" providerId="ADAL" clId="{4D69E054-C8D9-4BD1-9C8F-3C434C9EC3EE}" dt="2019-04-08T14:47:19.796" v="148" actId="20577"/>
          <ac:spMkLst>
            <pc:docMk/>
            <pc:sldMk cId="1600134299" sldId="320"/>
            <ac:spMk id="26626" creationId="{00000000-0000-0000-0000-000000000000}"/>
          </ac:spMkLst>
        </pc:spChg>
        <pc:picChg chg="mod">
          <ac:chgData name="Joe Weismann" userId="1e1776f5-8523-4735-907c-7c30290fe759" providerId="ADAL" clId="{4D69E054-C8D9-4BD1-9C8F-3C434C9EC3EE}" dt="2019-04-08T14:42:25.732" v="38" actId="14100"/>
          <ac:picMkLst>
            <pc:docMk/>
            <pc:sldMk cId="1600134299" sldId="320"/>
            <ac:picMk id="4" creationId="{265FE1CE-EBD5-4A7A-B572-FE2F406CA7D6}"/>
          </ac:picMkLst>
        </pc:picChg>
        <pc:picChg chg="add mod">
          <ac:chgData name="Joe Weismann" userId="1e1776f5-8523-4735-907c-7c30290fe759" providerId="ADAL" clId="{4D69E054-C8D9-4BD1-9C8F-3C434C9EC3EE}" dt="2019-04-08T14:50:41.430" v="245" actId="1035"/>
          <ac:picMkLst>
            <pc:docMk/>
            <pc:sldMk cId="1600134299" sldId="320"/>
            <ac:picMk id="5" creationId="{D18DA5A6-19B0-4959-8669-90024D3BC073}"/>
          </ac:picMkLst>
        </pc:picChg>
        <pc:picChg chg="mod">
          <ac:chgData name="Joe Weismann" userId="1e1776f5-8523-4735-907c-7c30290fe759" providerId="ADAL" clId="{4D69E054-C8D9-4BD1-9C8F-3C434C9EC3EE}" dt="2019-04-08T14:42:18.971" v="36" actId="14100"/>
          <ac:picMkLst>
            <pc:docMk/>
            <pc:sldMk cId="1600134299" sldId="320"/>
            <ac:picMk id="26627" creationId="{00000000-0000-0000-0000-000000000000}"/>
          </ac:picMkLst>
        </pc:picChg>
      </pc:sldChg>
      <pc:sldChg chg="del">
        <pc:chgData name="Joe Weismann" userId="1e1776f5-8523-4735-907c-7c30290fe759" providerId="ADAL" clId="{4D69E054-C8D9-4BD1-9C8F-3C434C9EC3EE}" dt="2019-04-08T19:16:18.427" v="997" actId="2696"/>
        <pc:sldMkLst>
          <pc:docMk/>
          <pc:sldMk cId="1036411137" sldId="326"/>
        </pc:sldMkLst>
      </pc:sldChg>
      <pc:sldChg chg="del">
        <pc:chgData name="Joe Weismann" userId="1e1776f5-8523-4735-907c-7c30290fe759" providerId="ADAL" clId="{4D69E054-C8D9-4BD1-9C8F-3C434C9EC3EE}" dt="2019-04-08T19:16:18.467" v="1001" actId="2696"/>
        <pc:sldMkLst>
          <pc:docMk/>
          <pc:sldMk cId="2327431688" sldId="327"/>
        </pc:sldMkLst>
      </pc:sldChg>
      <pc:sldChg chg="del">
        <pc:chgData name="Joe Weismann" userId="1e1776f5-8523-4735-907c-7c30290fe759" providerId="ADAL" clId="{4D69E054-C8D9-4BD1-9C8F-3C434C9EC3EE}" dt="2019-04-08T19:16:18.457" v="1000" actId="2696"/>
        <pc:sldMkLst>
          <pc:docMk/>
          <pc:sldMk cId="3631077121" sldId="330"/>
        </pc:sldMkLst>
      </pc:sldChg>
      <pc:sldChg chg="del">
        <pc:chgData name="Joe Weismann" userId="1e1776f5-8523-4735-907c-7c30290fe759" providerId="ADAL" clId="{4D69E054-C8D9-4BD1-9C8F-3C434C9EC3EE}" dt="2019-04-08T19:16:18.448" v="999" actId="2696"/>
        <pc:sldMkLst>
          <pc:docMk/>
          <pc:sldMk cId="1206234687" sldId="333"/>
        </pc:sldMkLst>
      </pc:sldChg>
      <pc:sldChg chg="del">
        <pc:chgData name="Joe Weismann" userId="1e1776f5-8523-4735-907c-7c30290fe759" providerId="ADAL" clId="{4D69E054-C8D9-4BD1-9C8F-3C434C9EC3EE}" dt="2019-04-08T19:16:18.437" v="998" actId="2696"/>
        <pc:sldMkLst>
          <pc:docMk/>
          <pc:sldMk cId="2089572109" sldId="334"/>
        </pc:sldMkLst>
      </pc:sldChg>
      <pc:sldChg chg="del">
        <pc:chgData name="Joe Weismann" userId="1e1776f5-8523-4735-907c-7c30290fe759" providerId="ADAL" clId="{4D69E054-C8D9-4BD1-9C8F-3C434C9EC3EE}" dt="2019-04-08T19:16:18.362" v="991" actId="2696"/>
        <pc:sldMkLst>
          <pc:docMk/>
          <pc:sldMk cId="1161288728" sldId="335"/>
        </pc:sldMkLst>
      </pc:sldChg>
      <pc:sldChg chg="delSp modSp del">
        <pc:chgData name="Joe Weismann" userId="1e1776f5-8523-4735-907c-7c30290fe759" providerId="ADAL" clId="{4D69E054-C8D9-4BD1-9C8F-3C434C9EC3EE}" dt="2019-04-08T14:44:01.872" v="68" actId="2696"/>
        <pc:sldMkLst>
          <pc:docMk/>
          <pc:sldMk cId="780091127" sldId="342"/>
        </pc:sldMkLst>
        <pc:picChg chg="del mod">
          <ac:chgData name="Joe Weismann" userId="1e1776f5-8523-4735-907c-7c30290fe759" providerId="ADAL" clId="{4D69E054-C8D9-4BD1-9C8F-3C434C9EC3EE}" dt="2019-04-08T14:41:57.242" v="28"/>
          <ac:picMkLst>
            <pc:docMk/>
            <pc:sldMk cId="780091127" sldId="342"/>
            <ac:picMk id="30723" creationId="{00000000-0000-0000-0000-000000000000}"/>
          </ac:picMkLst>
        </pc:picChg>
      </pc:sldChg>
      <pc:sldChg chg="del">
        <pc:chgData name="Joe Weismann" userId="1e1776f5-8523-4735-907c-7c30290fe759" providerId="ADAL" clId="{4D69E054-C8D9-4BD1-9C8F-3C434C9EC3EE}" dt="2019-04-08T14:33:59.240" v="23" actId="2696"/>
        <pc:sldMkLst>
          <pc:docMk/>
          <pc:sldMk cId="1997791582" sldId="344"/>
        </pc:sldMkLst>
      </pc:sldChg>
      <pc:sldChg chg="modSp modNotesTx">
        <pc:chgData name="Joe Weismann" userId="1e1776f5-8523-4735-907c-7c30290fe759" providerId="ADAL" clId="{4D69E054-C8D9-4BD1-9C8F-3C434C9EC3EE}" dt="2019-04-08T14:52:15.887" v="246" actId="166"/>
        <pc:sldMkLst>
          <pc:docMk/>
          <pc:sldMk cId="3384886047" sldId="347"/>
        </pc:sldMkLst>
        <pc:picChg chg="ord">
          <ac:chgData name="Joe Weismann" userId="1e1776f5-8523-4735-907c-7c30290fe759" providerId="ADAL" clId="{4D69E054-C8D9-4BD1-9C8F-3C434C9EC3EE}" dt="2019-04-08T14:52:15.887" v="246" actId="166"/>
          <ac:picMkLst>
            <pc:docMk/>
            <pc:sldMk cId="3384886047" sldId="347"/>
            <ac:picMk id="5" creationId="{88010BD7-FEA7-44F7-98A2-0747E77FAAC1}"/>
          </ac:picMkLst>
        </pc:picChg>
      </pc:sldChg>
      <pc:sldChg chg="modSp">
        <pc:chgData name="Joe Weismann" userId="1e1776f5-8523-4735-907c-7c30290fe759" providerId="ADAL" clId="{4D69E054-C8D9-4BD1-9C8F-3C434C9EC3EE}" dt="2019-04-08T18:17:56.900" v="248" actId="20577"/>
        <pc:sldMkLst>
          <pc:docMk/>
          <pc:sldMk cId="3947019946" sldId="350"/>
        </pc:sldMkLst>
        <pc:spChg chg="mod">
          <ac:chgData name="Joe Weismann" userId="1e1776f5-8523-4735-907c-7c30290fe759" providerId="ADAL" clId="{4D69E054-C8D9-4BD1-9C8F-3C434C9EC3EE}" dt="2019-04-08T18:17:56.900" v="248" actId="20577"/>
          <ac:spMkLst>
            <pc:docMk/>
            <pc:sldMk cId="3947019946" sldId="350"/>
            <ac:spMk id="2" creationId="{00000000-0000-0000-0000-000000000000}"/>
          </ac:spMkLst>
        </pc:spChg>
      </pc:sldChg>
      <pc:sldChg chg="addSp delSp modSp">
        <pc:chgData name="Joe Weismann" userId="1e1776f5-8523-4735-907c-7c30290fe759" providerId="ADAL" clId="{4D69E054-C8D9-4BD1-9C8F-3C434C9EC3EE}" dt="2019-04-08T18:25:51.159" v="405" actId="1076"/>
        <pc:sldMkLst>
          <pc:docMk/>
          <pc:sldMk cId="4091514330" sldId="361"/>
        </pc:sldMkLst>
        <pc:spChg chg="mod">
          <ac:chgData name="Joe Weismann" userId="1e1776f5-8523-4735-907c-7c30290fe759" providerId="ADAL" clId="{4D69E054-C8D9-4BD1-9C8F-3C434C9EC3EE}" dt="2019-04-08T18:24:55.060" v="356" actId="6549"/>
          <ac:spMkLst>
            <pc:docMk/>
            <pc:sldMk cId="4091514330" sldId="361"/>
            <ac:spMk id="3" creationId="{00000000-0000-0000-0000-000000000000}"/>
          </ac:spMkLst>
        </pc:spChg>
        <pc:spChg chg="del mod">
          <ac:chgData name="Joe Weismann" userId="1e1776f5-8523-4735-907c-7c30290fe759" providerId="ADAL" clId="{4D69E054-C8D9-4BD1-9C8F-3C434C9EC3EE}" dt="2019-04-08T18:21:30.907" v="295" actId="478"/>
          <ac:spMkLst>
            <pc:docMk/>
            <pc:sldMk cId="4091514330" sldId="361"/>
            <ac:spMk id="4" creationId="{00000000-0000-0000-0000-000000000000}"/>
          </ac:spMkLst>
        </pc:spChg>
        <pc:spChg chg="add del mod">
          <ac:chgData name="Joe Weismann" userId="1e1776f5-8523-4735-907c-7c30290fe759" providerId="ADAL" clId="{4D69E054-C8D9-4BD1-9C8F-3C434C9EC3EE}" dt="2019-04-08T18:21:52.110" v="297" actId="478"/>
          <ac:spMkLst>
            <pc:docMk/>
            <pc:sldMk cId="4091514330" sldId="361"/>
            <ac:spMk id="7" creationId="{8CD04723-3BC0-4BFD-A921-66AAE6A5B64B}"/>
          </ac:spMkLst>
        </pc:spChg>
        <pc:spChg chg="add mod">
          <ac:chgData name="Joe Weismann" userId="1e1776f5-8523-4735-907c-7c30290fe759" providerId="ADAL" clId="{4D69E054-C8D9-4BD1-9C8F-3C434C9EC3EE}" dt="2019-04-08T18:25:51.159" v="405" actId="1076"/>
          <ac:spMkLst>
            <pc:docMk/>
            <pc:sldMk cId="4091514330" sldId="361"/>
            <ac:spMk id="8" creationId="{6E28B8EC-97D6-4C3F-BB42-7E9CA82B5BFC}"/>
          </ac:spMkLst>
        </pc:spChg>
        <pc:picChg chg="mod">
          <ac:chgData name="Joe Weismann" userId="1e1776f5-8523-4735-907c-7c30290fe759" providerId="ADAL" clId="{4D69E054-C8D9-4BD1-9C8F-3C434C9EC3EE}" dt="2019-04-08T18:25:21.209" v="370" actId="1035"/>
          <ac:picMkLst>
            <pc:docMk/>
            <pc:sldMk cId="4091514330" sldId="361"/>
            <ac:picMk id="2" creationId="{00000000-0000-0000-0000-000000000000}"/>
          </ac:picMkLst>
        </pc:picChg>
        <pc:picChg chg="mod modCrop">
          <ac:chgData name="Joe Weismann" userId="1e1776f5-8523-4735-907c-7c30290fe759" providerId="ADAL" clId="{4D69E054-C8D9-4BD1-9C8F-3C434C9EC3EE}" dt="2019-04-08T18:25:21.209" v="370" actId="1035"/>
          <ac:picMkLst>
            <pc:docMk/>
            <pc:sldMk cId="4091514330" sldId="361"/>
            <ac:picMk id="6" creationId="{00000000-0000-0000-0000-000000000000}"/>
          </ac:picMkLst>
        </pc:picChg>
      </pc:sldChg>
      <pc:sldChg chg="del">
        <pc:chgData name="Joe Weismann" userId="1e1776f5-8523-4735-907c-7c30290fe759" providerId="ADAL" clId="{4D69E054-C8D9-4BD1-9C8F-3C434C9EC3EE}" dt="2019-04-08T19:16:18.400" v="994" actId="2696"/>
        <pc:sldMkLst>
          <pc:docMk/>
          <pc:sldMk cId="2695003137" sldId="366"/>
        </pc:sldMkLst>
      </pc:sldChg>
      <pc:sldChg chg="addSp">
        <pc:chgData name="Joe Weismann" userId="1e1776f5-8523-4735-907c-7c30290fe759" providerId="ADAL" clId="{4D69E054-C8D9-4BD1-9C8F-3C434C9EC3EE}" dt="2019-04-05T22:32:14.900" v="2"/>
        <pc:sldMkLst>
          <pc:docMk/>
          <pc:sldMk cId="4075299891" sldId="370"/>
        </pc:sldMkLst>
        <pc:picChg chg="add">
          <ac:chgData name="Joe Weismann" userId="1e1776f5-8523-4735-907c-7c30290fe759" providerId="ADAL" clId="{4D69E054-C8D9-4BD1-9C8F-3C434C9EC3EE}" dt="2019-04-05T22:32:14.900" v="2"/>
          <ac:picMkLst>
            <pc:docMk/>
            <pc:sldMk cId="4075299891" sldId="370"/>
            <ac:picMk id="7" creationId="{A87881DF-46BD-4ED6-84EC-64BE10375934}"/>
          </ac:picMkLst>
        </pc:picChg>
      </pc:sldChg>
      <pc:sldChg chg="del">
        <pc:chgData name="Joe Weismann" userId="1e1776f5-8523-4735-907c-7c30290fe759" providerId="ADAL" clId="{4D69E054-C8D9-4BD1-9C8F-3C434C9EC3EE}" dt="2019-04-08T19:16:18.387" v="993" actId="2696"/>
        <pc:sldMkLst>
          <pc:docMk/>
          <pc:sldMk cId="3081144518" sldId="377"/>
        </pc:sldMkLst>
      </pc:sldChg>
      <pc:sldChg chg="del">
        <pc:chgData name="Joe Weismann" userId="1e1776f5-8523-4735-907c-7c30290fe759" providerId="ADAL" clId="{4D69E054-C8D9-4BD1-9C8F-3C434C9EC3EE}" dt="2019-04-08T19:16:18.419" v="996" actId="2696"/>
        <pc:sldMkLst>
          <pc:docMk/>
          <pc:sldMk cId="2515315896" sldId="387"/>
        </pc:sldMkLst>
      </pc:sldChg>
      <pc:sldChg chg="del">
        <pc:chgData name="Joe Weismann" userId="1e1776f5-8523-4735-907c-7c30290fe759" providerId="ADAL" clId="{4D69E054-C8D9-4BD1-9C8F-3C434C9EC3EE}" dt="2019-04-08T19:16:18.486" v="1003" actId="2696"/>
        <pc:sldMkLst>
          <pc:docMk/>
          <pc:sldMk cId="1933766124" sldId="394"/>
        </pc:sldMkLst>
      </pc:sldChg>
      <pc:sldChg chg="del">
        <pc:chgData name="Joe Weismann" userId="1e1776f5-8523-4735-907c-7c30290fe759" providerId="ADAL" clId="{4D69E054-C8D9-4BD1-9C8F-3C434C9EC3EE}" dt="2019-04-08T19:16:18.475" v="1002" actId="2696"/>
        <pc:sldMkLst>
          <pc:docMk/>
          <pc:sldMk cId="1189580081" sldId="396"/>
        </pc:sldMkLst>
      </pc:sldChg>
      <pc:sldChg chg="del">
        <pc:chgData name="Joe Weismann" userId="1e1776f5-8523-4735-907c-7c30290fe759" providerId="ADAL" clId="{4D69E054-C8D9-4BD1-9C8F-3C434C9EC3EE}" dt="2019-04-08T19:16:18.505" v="1005" actId="2696"/>
        <pc:sldMkLst>
          <pc:docMk/>
          <pc:sldMk cId="317495192" sldId="399"/>
        </pc:sldMkLst>
      </pc:sldChg>
      <pc:sldChg chg="delSp modSp">
        <pc:chgData name="Joe Weismann" userId="1e1776f5-8523-4735-907c-7c30290fe759" providerId="ADAL" clId="{4D69E054-C8D9-4BD1-9C8F-3C434C9EC3EE}" dt="2019-04-08T18:18:40.635" v="255" actId="1076"/>
        <pc:sldMkLst>
          <pc:docMk/>
          <pc:sldMk cId="1772697832" sldId="423"/>
        </pc:sldMkLst>
        <pc:spChg chg="del mod">
          <ac:chgData name="Joe Weismann" userId="1e1776f5-8523-4735-907c-7c30290fe759" providerId="ADAL" clId="{4D69E054-C8D9-4BD1-9C8F-3C434C9EC3EE}" dt="2019-04-08T18:18:35.951" v="254" actId="478"/>
          <ac:spMkLst>
            <pc:docMk/>
            <pc:sldMk cId="1772697832" sldId="423"/>
            <ac:spMk id="2" creationId="{00000000-0000-0000-0000-000000000000}"/>
          </ac:spMkLst>
        </pc:spChg>
        <pc:spChg chg="mod">
          <ac:chgData name="Joe Weismann" userId="1e1776f5-8523-4735-907c-7c30290fe759" providerId="ADAL" clId="{4D69E054-C8D9-4BD1-9C8F-3C434C9EC3EE}" dt="2019-04-08T18:18:40.635" v="255" actId="1076"/>
          <ac:spMkLst>
            <pc:docMk/>
            <pc:sldMk cId="1772697832" sldId="423"/>
            <ac:spMk id="503" creationId="{00000000-0000-0000-0000-000000000000}"/>
          </ac:spMkLst>
        </pc:spChg>
        <pc:spChg chg="mod">
          <ac:chgData name="Joe Weismann" userId="1e1776f5-8523-4735-907c-7c30290fe759" providerId="ADAL" clId="{4D69E054-C8D9-4BD1-9C8F-3C434C9EC3EE}" dt="2019-04-08T18:18:12.676" v="249" actId="1076"/>
          <ac:spMkLst>
            <pc:docMk/>
            <pc:sldMk cId="1772697832" sldId="423"/>
            <ac:spMk id="528" creationId="{00000000-0000-0000-0000-000000000000}"/>
          </ac:spMkLst>
        </pc:spChg>
      </pc:sldChg>
      <pc:sldChg chg="modSp">
        <pc:chgData name="Joe Weismann" userId="1e1776f5-8523-4735-907c-7c30290fe759" providerId="ADAL" clId="{4D69E054-C8D9-4BD1-9C8F-3C434C9EC3EE}" dt="2019-04-08T18:47:18.958" v="578" actId="20577"/>
        <pc:sldMkLst>
          <pc:docMk/>
          <pc:sldMk cId="1266677849" sldId="426"/>
        </pc:sldMkLst>
        <pc:spChg chg="mod">
          <ac:chgData name="Joe Weismann" userId="1e1776f5-8523-4735-907c-7c30290fe759" providerId="ADAL" clId="{4D69E054-C8D9-4BD1-9C8F-3C434C9EC3EE}" dt="2019-04-08T18:47:18.958" v="578" actId="20577"/>
          <ac:spMkLst>
            <pc:docMk/>
            <pc:sldMk cId="1266677849" sldId="426"/>
            <ac:spMk id="6" creationId="{00000000-0000-0000-0000-000000000000}"/>
          </ac:spMkLst>
        </pc:spChg>
      </pc:sldChg>
      <pc:sldChg chg="addSp modSp">
        <pc:chgData name="Joe Weismann" userId="1e1776f5-8523-4735-907c-7c30290fe759" providerId="ADAL" clId="{4D69E054-C8D9-4BD1-9C8F-3C434C9EC3EE}" dt="2019-04-08T18:29:56.153" v="501" actId="1076"/>
        <pc:sldMkLst>
          <pc:docMk/>
          <pc:sldMk cId="4234300841" sldId="427"/>
        </pc:sldMkLst>
        <pc:spChg chg="add mod">
          <ac:chgData name="Joe Weismann" userId="1e1776f5-8523-4735-907c-7c30290fe759" providerId="ADAL" clId="{4D69E054-C8D9-4BD1-9C8F-3C434C9EC3EE}" dt="2019-04-08T18:29:56.153" v="501" actId="1076"/>
          <ac:spMkLst>
            <pc:docMk/>
            <pc:sldMk cId="4234300841" sldId="427"/>
            <ac:spMk id="2" creationId="{010357C9-1E51-498B-9709-87CF3DCF7C06}"/>
          </ac:spMkLst>
        </pc:spChg>
        <pc:spChg chg="mod">
          <ac:chgData name="Joe Weismann" userId="1e1776f5-8523-4735-907c-7c30290fe759" providerId="ADAL" clId="{4D69E054-C8D9-4BD1-9C8F-3C434C9EC3EE}" dt="2019-04-08T14:23:10.304" v="22" actId="1076"/>
          <ac:spMkLst>
            <pc:docMk/>
            <pc:sldMk cId="4234300841" sldId="427"/>
            <ac:spMk id="3" creationId="{00000000-0000-0000-0000-000000000000}"/>
          </ac:spMkLst>
        </pc:spChg>
        <pc:graphicFrameChg chg="modGraphic">
          <ac:chgData name="Joe Weismann" userId="1e1776f5-8523-4735-907c-7c30290fe759" providerId="ADAL" clId="{4D69E054-C8D9-4BD1-9C8F-3C434C9EC3EE}" dt="2019-04-08T18:29:21.471" v="465" actId="2063"/>
          <ac:graphicFrameMkLst>
            <pc:docMk/>
            <pc:sldMk cId="4234300841" sldId="427"/>
            <ac:graphicFrameMk id="5" creationId="{79F4B742-5984-4E3A-8580-3B1453036A82}"/>
          </ac:graphicFrameMkLst>
        </pc:graphicFrameChg>
      </pc:sldChg>
      <pc:sldChg chg="modSp ord">
        <pc:chgData name="Joe Weismann" userId="1e1776f5-8523-4735-907c-7c30290fe759" providerId="ADAL" clId="{4D69E054-C8D9-4BD1-9C8F-3C434C9EC3EE}" dt="2019-04-08T18:53:43.871" v="638"/>
        <pc:sldMkLst>
          <pc:docMk/>
          <pc:sldMk cId="2363279092" sldId="428"/>
        </pc:sldMkLst>
        <pc:spChg chg="mod">
          <ac:chgData name="Joe Weismann" userId="1e1776f5-8523-4735-907c-7c30290fe759" providerId="ADAL" clId="{4D69E054-C8D9-4BD1-9C8F-3C434C9EC3EE}" dt="2019-04-08T18:47:35.857" v="583" actId="6549"/>
          <ac:spMkLst>
            <pc:docMk/>
            <pc:sldMk cId="2363279092" sldId="428"/>
            <ac:spMk id="6" creationId="{00000000-0000-0000-0000-000000000000}"/>
          </ac:spMkLst>
        </pc:spChg>
      </pc:sldChg>
      <pc:sldChg chg="add del ord">
        <pc:chgData name="Joe Weismann" userId="1e1776f5-8523-4735-907c-7c30290fe759" providerId="ADAL" clId="{4D69E054-C8D9-4BD1-9C8F-3C434C9EC3EE}" dt="2019-04-08T19:16:18.525" v="1007" actId="2696"/>
        <pc:sldMkLst>
          <pc:docMk/>
          <pc:sldMk cId="1949046109" sldId="429"/>
        </pc:sldMkLst>
      </pc:sldChg>
      <pc:sldChg chg="addSp delSp modSp add">
        <pc:chgData name="Joe Weismann" userId="1e1776f5-8523-4735-907c-7c30290fe759" providerId="ADAL" clId="{4D69E054-C8D9-4BD1-9C8F-3C434C9EC3EE}" dt="2019-04-08T19:00:00.248" v="771" actId="20577"/>
        <pc:sldMkLst>
          <pc:docMk/>
          <pc:sldMk cId="2012678214" sldId="430"/>
        </pc:sldMkLst>
        <pc:spChg chg="del">
          <ac:chgData name="Joe Weismann" userId="1e1776f5-8523-4735-907c-7c30290fe759" providerId="ADAL" clId="{4D69E054-C8D9-4BD1-9C8F-3C434C9EC3EE}" dt="2019-04-08T18:53:00.259" v="628" actId="478"/>
          <ac:spMkLst>
            <pc:docMk/>
            <pc:sldMk cId="2012678214" sldId="430"/>
            <ac:spMk id="2" creationId="{010357C9-1E51-498B-9709-87CF3DCF7C06}"/>
          </ac:spMkLst>
        </pc:spChg>
        <pc:spChg chg="mod">
          <ac:chgData name="Joe Weismann" userId="1e1776f5-8523-4735-907c-7c30290fe759" providerId="ADAL" clId="{4D69E054-C8D9-4BD1-9C8F-3C434C9EC3EE}" dt="2019-04-08T18:48:07.628" v="600" actId="6549"/>
          <ac:spMkLst>
            <pc:docMk/>
            <pc:sldMk cId="2012678214" sldId="430"/>
            <ac:spMk id="3" creationId="{00000000-0000-0000-0000-000000000000}"/>
          </ac:spMkLst>
        </pc:spChg>
        <pc:spChg chg="add del mod">
          <ac:chgData name="Joe Weismann" userId="1e1776f5-8523-4735-907c-7c30290fe759" providerId="ADAL" clId="{4D69E054-C8D9-4BD1-9C8F-3C434C9EC3EE}" dt="2019-04-08T18:50:20.254" v="602"/>
          <ac:spMkLst>
            <pc:docMk/>
            <pc:sldMk cId="2012678214" sldId="430"/>
            <ac:spMk id="6" creationId="{66E76B83-1036-4785-AE8F-DAFAF166BAA1}"/>
          </ac:spMkLst>
        </pc:spChg>
        <pc:graphicFrameChg chg="del">
          <ac:chgData name="Joe Weismann" userId="1e1776f5-8523-4735-907c-7c30290fe759" providerId="ADAL" clId="{4D69E054-C8D9-4BD1-9C8F-3C434C9EC3EE}" dt="2019-04-08T18:48:10.514" v="601" actId="478"/>
          <ac:graphicFrameMkLst>
            <pc:docMk/>
            <pc:sldMk cId="2012678214" sldId="430"/>
            <ac:graphicFrameMk id="5" creationId="{79F4B742-5984-4E3A-8580-3B1453036A82}"/>
          </ac:graphicFrameMkLst>
        </pc:graphicFrameChg>
        <pc:graphicFrameChg chg="add mod modGraphic">
          <ac:chgData name="Joe Weismann" userId="1e1776f5-8523-4735-907c-7c30290fe759" providerId="ADAL" clId="{4D69E054-C8D9-4BD1-9C8F-3C434C9EC3EE}" dt="2019-04-08T19:00:00.248" v="771" actId="20577"/>
          <ac:graphicFrameMkLst>
            <pc:docMk/>
            <pc:sldMk cId="2012678214" sldId="430"/>
            <ac:graphicFrameMk id="7" creationId="{82A73135-C987-49BB-AD87-9D99D42C278B}"/>
          </ac:graphicFrameMkLst>
        </pc:graphicFrameChg>
      </pc:sldChg>
      <pc:sldChg chg="addSp delSp modSp add ord modNotesTx">
        <pc:chgData name="Joe Weismann" userId="1e1776f5-8523-4735-907c-7c30290fe759" providerId="ADAL" clId="{4D69E054-C8D9-4BD1-9C8F-3C434C9EC3EE}" dt="2019-04-08T19:04:27.653" v="976" actId="1076"/>
        <pc:sldMkLst>
          <pc:docMk/>
          <pc:sldMk cId="3764482809" sldId="431"/>
        </pc:sldMkLst>
        <pc:spChg chg="mod">
          <ac:chgData name="Joe Weismann" userId="1e1776f5-8523-4735-907c-7c30290fe759" providerId="ADAL" clId="{4D69E054-C8D9-4BD1-9C8F-3C434C9EC3EE}" dt="2019-04-08T19:04:27.653" v="976" actId="1076"/>
          <ac:spMkLst>
            <pc:docMk/>
            <pc:sldMk cId="3764482809" sldId="431"/>
            <ac:spMk id="5" creationId="{00000000-0000-0000-0000-000000000000}"/>
          </ac:spMkLst>
        </pc:spChg>
        <pc:spChg chg="mod">
          <ac:chgData name="Joe Weismann" userId="1e1776f5-8523-4735-907c-7c30290fe759" providerId="ADAL" clId="{4D69E054-C8D9-4BD1-9C8F-3C434C9EC3EE}" dt="2019-04-08T19:04:17.276" v="975" actId="20577"/>
          <ac:spMkLst>
            <pc:docMk/>
            <pc:sldMk cId="3764482809" sldId="431"/>
            <ac:spMk id="7" creationId="{00000000-0000-0000-0000-000000000000}"/>
          </ac:spMkLst>
        </pc:spChg>
        <pc:picChg chg="add mod">
          <ac:chgData name="Joe Weismann" userId="1e1776f5-8523-4735-907c-7c30290fe759" providerId="ADAL" clId="{4D69E054-C8D9-4BD1-9C8F-3C434C9EC3EE}" dt="2019-04-08T19:03:44.122" v="960" actId="1076"/>
          <ac:picMkLst>
            <pc:docMk/>
            <pc:sldMk cId="3764482809" sldId="431"/>
            <ac:picMk id="6" creationId="{A13D59BB-9E95-4CEC-8DDF-C955A7C98E92}"/>
          </ac:picMkLst>
        </pc:picChg>
        <pc:picChg chg="del">
          <ac:chgData name="Joe Weismann" userId="1e1776f5-8523-4735-907c-7c30290fe759" providerId="ADAL" clId="{4D69E054-C8D9-4BD1-9C8F-3C434C9EC3EE}" dt="2019-04-08T19:01:19.911" v="774" actId="478"/>
          <ac:picMkLst>
            <pc:docMk/>
            <pc:sldMk cId="3764482809" sldId="431"/>
            <ac:picMk id="8" creationId="{00000000-0000-0000-0000-000000000000}"/>
          </ac:picMkLst>
        </pc:picChg>
      </pc:sldChg>
    </pc:docChg>
  </pc:docChgLst>
  <pc:docChgLst>
    <pc:chgData name="Joe Weismann" userId="S::joe.weismann@usecology.com::1e1776f5-8523-4735-907c-7c30290fe759" providerId="AD" clId="Web-{588904E9-FE72-0010-6E2D-0931FA8FD128}"/>
    <pc:docChg chg="addSld modSld sldOrd">
      <pc:chgData name="Joe Weismann" userId="S::joe.weismann@usecology.com::1e1776f5-8523-4735-907c-7c30290fe759" providerId="AD" clId="Web-{588904E9-FE72-0010-6E2D-0931FA8FD128}" dt="2019-04-04T13:23:03.909" v="184" actId="20577"/>
      <pc:docMkLst>
        <pc:docMk/>
      </pc:docMkLst>
      <pc:sldChg chg="addSp">
        <pc:chgData name="Joe Weismann" userId="S::joe.weismann@usecology.com::1e1776f5-8523-4735-907c-7c30290fe759" providerId="AD" clId="Web-{588904E9-FE72-0010-6E2D-0931FA8FD128}" dt="2019-04-04T13:16:13.079" v="43"/>
        <pc:sldMkLst>
          <pc:docMk/>
          <pc:sldMk cId="4004520262" sldId="272"/>
        </pc:sldMkLst>
        <pc:picChg chg="add">
          <ac:chgData name="Joe Weismann" userId="S::joe.weismann@usecology.com::1e1776f5-8523-4735-907c-7c30290fe759" providerId="AD" clId="Web-{588904E9-FE72-0010-6E2D-0931FA8FD128}" dt="2019-04-04T13:16:13.079" v="43"/>
          <ac:picMkLst>
            <pc:docMk/>
            <pc:sldMk cId="4004520262" sldId="272"/>
            <ac:picMk id="2" creationId="{0262E6B6-F120-4955-A2FD-1E329A106BAC}"/>
          </ac:picMkLst>
        </pc:picChg>
      </pc:sldChg>
      <pc:sldChg chg="modSp">
        <pc:chgData name="Joe Weismann" userId="S::joe.weismann@usecology.com::1e1776f5-8523-4735-907c-7c30290fe759" providerId="AD" clId="Web-{588904E9-FE72-0010-6E2D-0931FA8FD128}" dt="2019-04-04T13:15:39.829" v="42" actId="20577"/>
        <pc:sldMkLst>
          <pc:docMk/>
          <pc:sldMk cId="3947019946" sldId="350"/>
        </pc:sldMkLst>
        <pc:spChg chg="mod">
          <ac:chgData name="Joe Weismann" userId="S::joe.weismann@usecology.com::1e1776f5-8523-4735-907c-7c30290fe759" providerId="AD" clId="Web-{588904E9-FE72-0010-6E2D-0931FA8FD128}" dt="2019-04-04T13:15:39.829" v="42" actId="20577"/>
          <ac:spMkLst>
            <pc:docMk/>
            <pc:sldMk cId="3947019946" sldId="350"/>
            <ac:spMk id="2" creationId="{00000000-0000-0000-0000-000000000000}"/>
          </ac:spMkLst>
        </pc:spChg>
      </pc:sldChg>
      <pc:sldChg chg="ord">
        <pc:chgData name="Joe Weismann" userId="S::joe.weismann@usecology.com::1e1776f5-8523-4735-907c-7c30290fe759" providerId="AD" clId="Web-{588904E9-FE72-0010-6E2D-0931FA8FD128}" dt="2019-04-04T13:17:36.439" v="59"/>
        <pc:sldMkLst>
          <pc:docMk/>
          <pc:sldMk cId="4143032713" sldId="425"/>
        </pc:sldMkLst>
      </pc:sldChg>
      <pc:sldChg chg="delSp modSp add replId">
        <pc:chgData name="Joe Weismann" userId="S::joe.weismann@usecology.com::1e1776f5-8523-4735-907c-7c30290fe759" providerId="AD" clId="Web-{588904E9-FE72-0010-6E2D-0931FA8FD128}" dt="2019-04-04T13:23:03.909" v="184" actId="20577"/>
        <pc:sldMkLst>
          <pc:docMk/>
          <pc:sldMk cId="1266677849" sldId="426"/>
        </pc:sldMkLst>
        <pc:spChg chg="mod">
          <ac:chgData name="Joe Weismann" userId="S::joe.weismann@usecology.com::1e1776f5-8523-4735-907c-7c30290fe759" providerId="AD" clId="Web-{588904E9-FE72-0010-6E2D-0931FA8FD128}" dt="2019-04-04T13:18:15.954" v="67" actId="20577"/>
          <ac:spMkLst>
            <pc:docMk/>
            <pc:sldMk cId="1266677849" sldId="426"/>
            <ac:spMk id="3" creationId="{00000000-0000-0000-0000-000000000000}"/>
          </ac:spMkLst>
        </pc:spChg>
        <pc:spChg chg="mod">
          <ac:chgData name="Joe Weismann" userId="S::joe.weismann@usecology.com::1e1776f5-8523-4735-907c-7c30290fe759" providerId="AD" clId="Web-{588904E9-FE72-0010-6E2D-0931FA8FD128}" dt="2019-04-04T13:23:03.909" v="184" actId="20577"/>
          <ac:spMkLst>
            <pc:docMk/>
            <pc:sldMk cId="1266677849" sldId="426"/>
            <ac:spMk id="6" creationId="{00000000-0000-0000-0000-000000000000}"/>
          </ac:spMkLst>
        </pc:spChg>
        <pc:picChg chg="del">
          <ac:chgData name="Joe Weismann" userId="S::joe.weismann@usecology.com::1e1776f5-8523-4735-907c-7c30290fe759" providerId="AD" clId="Web-{588904E9-FE72-0010-6E2D-0931FA8FD128}" dt="2019-04-04T13:18:19.876" v="68"/>
          <ac:picMkLst>
            <pc:docMk/>
            <pc:sldMk cId="1266677849" sldId="426"/>
            <ac:picMk id="5" creationId="{00000000-0000-0000-0000-000000000000}"/>
          </ac:picMkLst>
        </pc:picChg>
      </pc:sldChg>
    </pc:docChg>
  </pc:docChgLst>
  <pc:docChgLst>
    <pc:chgData name="Joe Weismann" userId="S::joe.weismann@usecology.com::1e1776f5-8523-4735-907c-7c30290fe759" providerId="AD" clId="Web-{F16A3D84-BACE-4E0C-8043-1ED4DFD4C850}"/>
    <pc:docChg chg="addSld modSld">
      <pc:chgData name="Joe Weismann" userId="S::joe.weismann@usecology.com::1e1776f5-8523-4735-907c-7c30290fe759" providerId="AD" clId="Web-{F16A3D84-BACE-4E0C-8043-1ED4DFD4C850}" dt="2019-04-04T13:52:42.045" v="747"/>
      <pc:docMkLst>
        <pc:docMk/>
      </pc:docMkLst>
      <pc:sldChg chg="modSp">
        <pc:chgData name="Joe Weismann" userId="S::joe.weismann@usecology.com::1e1776f5-8523-4735-907c-7c30290fe759" providerId="AD" clId="Web-{F16A3D84-BACE-4E0C-8043-1ED4DFD4C850}" dt="2019-04-04T13:33:01.598" v="30" actId="20577"/>
        <pc:sldMkLst>
          <pc:docMk/>
          <pc:sldMk cId="1266677849" sldId="426"/>
        </pc:sldMkLst>
        <pc:spChg chg="mod">
          <ac:chgData name="Joe Weismann" userId="S::joe.weismann@usecology.com::1e1776f5-8523-4735-907c-7c30290fe759" providerId="AD" clId="Web-{F16A3D84-BACE-4E0C-8043-1ED4DFD4C850}" dt="2019-04-04T13:32:07.129" v="10" actId="20577"/>
          <ac:spMkLst>
            <pc:docMk/>
            <pc:sldMk cId="1266677849" sldId="426"/>
            <ac:spMk id="3" creationId="{00000000-0000-0000-0000-000000000000}"/>
          </ac:spMkLst>
        </pc:spChg>
        <pc:spChg chg="mod">
          <ac:chgData name="Joe Weismann" userId="S::joe.weismann@usecology.com::1e1776f5-8523-4735-907c-7c30290fe759" providerId="AD" clId="Web-{F16A3D84-BACE-4E0C-8043-1ED4DFD4C850}" dt="2019-04-04T13:33:01.598" v="30" actId="20577"/>
          <ac:spMkLst>
            <pc:docMk/>
            <pc:sldMk cId="1266677849" sldId="426"/>
            <ac:spMk id="6" creationId="{00000000-0000-0000-0000-000000000000}"/>
          </ac:spMkLst>
        </pc:spChg>
      </pc:sldChg>
      <pc:sldChg chg="addSp delSp modSp add replId">
        <pc:chgData name="Joe Weismann" userId="S::joe.weismann@usecology.com::1e1776f5-8523-4735-907c-7c30290fe759" providerId="AD" clId="Web-{F16A3D84-BACE-4E0C-8043-1ED4DFD4C850}" dt="2019-04-04T13:52:42.045" v="747"/>
        <pc:sldMkLst>
          <pc:docMk/>
          <pc:sldMk cId="4234300841" sldId="427"/>
        </pc:sldMkLst>
        <pc:spChg chg="mod">
          <ac:chgData name="Joe Weismann" userId="S::joe.weismann@usecology.com::1e1776f5-8523-4735-907c-7c30290fe759" providerId="AD" clId="Web-{F16A3D84-BACE-4E0C-8043-1ED4DFD4C850}" dt="2019-04-04T13:33:30.942" v="39" actId="20577"/>
          <ac:spMkLst>
            <pc:docMk/>
            <pc:sldMk cId="4234300841" sldId="427"/>
            <ac:spMk id="3" creationId="{00000000-0000-0000-0000-000000000000}"/>
          </ac:spMkLst>
        </pc:spChg>
        <pc:spChg chg="add del mod">
          <ac:chgData name="Joe Weismann" userId="S::joe.weismann@usecology.com::1e1776f5-8523-4735-907c-7c30290fe759" providerId="AD" clId="Web-{F16A3D84-BACE-4E0C-8043-1ED4DFD4C850}" dt="2019-04-04T13:44:28.712" v="359"/>
          <ac:spMkLst>
            <pc:docMk/>
            <pc:sldMk cId="4234300841" sldId="427"/>
            <ac:spMk id="4" creationId="{6BF9E79F-053A-4C03-988B-2F2D6F45561B}"/>
          </ac:spMkLst>
        </pc:spChg>
        <pc:spChg chg="del mod">
          <ac:chgData name="Joe Weismann" userId="S::joe.weismann@usecology.com::1e1776f5-8523-4735-907c-7c30290fe759" providerId="AD" clId="Web-{F16A3D84-BACE-4E0C-8043-1ED4DFD4C850}" dt="2019-04-04T13:44:17.839" v="358"/>
          <ac:spMkLst>
            <pc:docMk/>
            <pc:sldMk cId="4234300841" sldId="427"/>
            <ac:spMk id="6" creationId="{00000000-0000-0000-0000-000000000000}"/>
          </ac:spMkLst>
        </pc:spChg>
        <pc:graphicFrameChg chg="add mod ord modGraphic">
          <ac:chgData name="Joe Weismann" userId="S::joe.weismann@usecology.com::1e1776f5-8523-4735-907c-7c30290fe759" providerId="AD" clId="Web-{F16A3D84-BACE-4E0C-8043-1ED4DFD4C850}" dt="2019-04-04T13:52:42.045" v="747"/>
          <ac:graphicFrameMkLst>
            <pc:docMk/>
            <pc:sldMk cId="4234300841" sldId="427"/>
            <ac:graphicFrameMk id="5" creationId="{79F4B742-5984-4E3A-8580-3B1453036A82}"/>
          </ac:graphicFrameMkLst>
        </pc:graphicFrameChg>
      </pc:sldChg>
      <pc:sldChg chg="modSp add replId">
        <pc:chgData name="Joe Weismann" userId="S::joe.weismann@usecology.com::1e1776f5-8523-4735-907c-7c30290fe759" providerId="AD" clId="Web-{F16A3D84-BACE-4E0C-8043-1ED4DFD4C850}" dt="2019-04-04T13:42:14.883" v="357" actId="20577"/>
        <pc:sldMkLst>
          <pc:docMk/>
          <pc:sldMk cId="2363279092" sldId="428"/>
        </pc:sldMkLst>
        <pc:spChg chg="mod">
          <ac:chgData name="Joe Weismann" userId="S::joe.weismann@usecology.com::1e1776f5-8523-4735-907c-7c30290fe759" providerId="AD" clId="Web-{F16A3D84-BACE-4E0C-8043-1ED4DFD4C850}" dt="2019-04-04T13:42:14.883" v="357" actId="20577"/>
          <ac:spMkLst>
            <pc:docMk/>
            <pc:sldMk cId="2363279092" sldId="428"/>
            <ac:spMk id="6"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DC22EA-C395-4C6E-95EB-45936EBAF31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4982A632-2B98-4D60-A9A0-E83A95208D2D}">
      <dgm:prSet custT="1"/>
      <dgm:spPr/>
      <dgm:t>
        <a:bodyPr vert="vert" anchor="ctr" anchorCtr="0"/>
        <a:lstStyle/>
        <a:p>
          <a:pPr rtl="0"/>
          <a:r>
            <a:rPr lang="en-US" sz="1100" dirty="0">
              <a:latin typeface="Lucida Calligraphy" panose="03010101010101010101" pitchFamily="66" charset="0"/>
              <a:cs typeface="Arial" panose="020B0604020202020204" pitchFamily="34" charset="0"/>
            </a:rPr>
            <a:t>N</a:t>
          </a:r>
        </a:p>
      </dgm:t>
    </dgm:pt>
    <dgm:pt modelId="{F46D5F78-6EF1-42E7-9F37-03E7B03B5B2E}" type="parTrans" cxnId="{A0A9690F-4713-4152-A931-2D75534C825C}">
      <dgm:prSet/>
      <dgm:spPr/>
      <dgm:t>
        <a:bodyPr/>
        <a:lstStyle/>
        <a:p>
          <a:endParaRPr lang="en-US"/>
        </a:p>
      </dgm:t>
    </dgm:pt>
    <dgm:pt modelId="{B2AB840B-A41F-4B21-85D7-186E04D8858D}" type="sibTrans" cxnId="{A0A9690F-4713-4152-A931-2D75534C825C}">
      <dgm:prSet/>
      <dgm:spPr/>
      <dgm:t>
        <a:bodyPr/>
        <a:lstStyle/>
        <a:p>
          <a:endParaRPr lang="en-US"/>
        </a:p>
      </dgm:t>
    </dgm:pt>
    <dgm:pt modelId="{4A84DDD5-5A75-447B-9862-4B34BE85CEB9}" type="pres">
      <dgm:prSet presAssocID="{F8DC22EA-C395-4C6E-95EB-45936EBAF314}" presName="Name0" presStyleCnt="0">
        <dgm:presLayoutVars>
          <dgm:chPref val="3"/>
          <dgm:dir/>
          <dgm:animLvl val="lvl"/>
          <dgm:resizeHandles/>
        </dgm:presLayoutVars>
      </dgm:prSet>
      <dgm:spPr/>
    </dgm:pt>
    <dgm:pt modelId="{7AC2724D-0F39-4888-BF6F-D29683676E13}" type="pres">
      <dgm:prSet presAssocID="{4982A632-2B98-4D60-A9A0-E83A95208D2D}" presName="horFlow" presStyleCnt="0"/>
      <dgm:spPr/>
    </dgm:pt>
    <dgm:pt modelId="{57929555-BF17-4C6D-B615-CE61A48A332E}" type="pres">
      <dgm:prSet presAssocID="{4982A632-2B98-4D60-A9A0-E83A95208D2D}" presName="bigChev" presStyleLbl="node1" presStyleIdx="0" presStyleCnt="1" custAng="0" custScaleY="153676" custLinFactNeighborX="-14355" custLinFactNeighborY="49131"/>
      <dgm:spPr/>
    </dgm:pt>
  </dgm:ptLst>
  <dgm:cxnLst>
    <dgm:cxn modelId="{A0A9690F-4713-4152-A931-2D75534C825C}" srcId="{F8DC22EA-C395-4C6E-95EB-45936EBAF314}" destId="{4982A632-2B98-4D60-A9A0-E83A95208D2D}" srcOrd="0" destOrd="0" parTransId="{F46D5F78-6EF1-42E7-9F37-03E7B03B5B2E}" sibTransId="{B2AB840B-A41F-4B21-85D7-186E04D8858D}"/>
    <dgm:cxn modelId="{D6E466BA-CD58-464B-A35C-29745BA2AC14}" type="presOf" srcId="{F8DC22EA-C395-4C6E-95EB-45936EBAF314}" destId="{4A84DDD5-5A75-447B-9862-4B34BE85CEB9}" srcOrd="0" destOrd="0" presId="urn:microsoft.com/office/officeart/2005/8/layout/lProcess3"/>
    <dgm:cxn modelId="{5EBF1EBF-1B1C-469B-874B-00F726C53D31}" type="presOf" srcId="{4982A632-2B98-4D60-A9A0-E83A95208D2D}" destId="{57929555-BF17-4C6D-B615-CE61A48A332E}" srcOrd="0" destOrd="0" presId="urn:microsoft.com/office/officeart/2005/8/layout/lProcess3"/>
    <dgm:cxn modelId="{DDAAEEC9-B650-454F-B1AB-83680A09DD42}" type="presParOf" srcId="{4A84DDD5-5A75-447B-9862-4B34BE85CEB9}" destId="{7AC2724D-0F39-4888-BF6F-D29683676E13}" srcOrd="0" destOrd="0" presId="urn:microsoft.com/office/officeart/2005/8/layout/lProcess3"/>
    <dgm:cxn modelId="{B9BE5609-C5B5-4D67-AEB1-F21D86E8D03B}" type="presParOf" srcId="{7AC2724D-0F39-4888-BF6F-D29683676E13}" destId="{57929555-BF17-4C6D-B615-CE61A48A332E}" srcOrd="0"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929555-BF17-4C6D-B615-CE61A48A332E}">
      <dsp:nvSpPr>
        <dsp:cNvPr id="0" name=""/>
        <dsp:cNvSpPr/>
      </dsp:nvSpPr>
      <dsp:spPr>
        <a:xfrm>
          <a:off x="0" y="74634"/>
          <a:ext cx="494169" cy="303767"/>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3970" tIns="6985" rIns="0" bIns="6985" numCol="1" spcCol="1270" anchor="ctr" anchorCtr="0">
          <a:noAutofit/>
        </a:bodyPr>
        <a:lstStyle/>
        <a:p>
          <a:pPr marL="0" lvl="0" indent="0" algn="ctr" defTabSz="488950" rtl="0">
            <a:lnSpc>
              <a:spcPct val="90000"/>
            </a:lnSpc>
            <a:spcBef>
              <a:spcPct val="0"/>
            </a:spcBef>
            <a:spcAft>
              <a:spcPct val="35000"/>
            </a:spcAft>
            <a:buNone/>
          </a:pPr>
          <a:r>
            <a:rPr lang="en-US" sz="1100" kern="1200" dirty="0">
              <a:latin typeface="Lucida Calligraphy" panose="03010101010101010101" pitchFamily="66" charset="0"/>
              <a:cs typeface="Arial" panose="020B0604020202020204" pitchFamily="34" charset="0"/>
            </a:rPr>
            <a:t>N</a:t>
          </a:r>
        </a:p>
      </dsp:txBody>
      <dsp:txXfrm>
        <a:off x="151884" y="74634"/>
        <a:ext cx="190402" cy="303767"/>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4E4EA4A-5A79-48B6-A327-F93E06C3C81C}" type="datetimeFigureOut">
              <a:rPr lang="en-US" smtClean="0"/>
              <a:t>4/8/2019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465A515-3972-4181-9305-8E8EE2C5B513}" type="slidenum">
              <a:rPr lang="en-US" smtClean="0"/>
              <a:t>‹#›</a:t>
            </a:fld>
            <a:endParaRPr lang="en-US"/>
          </a:p>
        </p:txBody>
      </p:sp>
    </p:spTree>
    <p:extLst>
      <p:ext uri="{BB962C8B-B14F-4D97-AF65-F5344CB8AC3E}">
        <p14:creationId xmlns:p14="http://schemas.microsoft.com/office/powerpoint/2010/main" val="4292344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5A515-3972-4181-9305-8E8EE2C5B513}" type="slidenum">
              <a:rPr lang="en-US" smtClean="0"/>
              <a:t>1</a:t>
            </a:fld>
            <a:endParaRPr lang="en-US"/>
          </a:p>
        </p:txBody>
      </p:sp>
    </p:spTree>
    <p:extLst>
      <p:ext uri="{BB962C8B-B14F-4D97-AF65-F5344CB8AC3E}">
        <p14:creationId xmlns:p14="http://schemas.microsoft.com/office/powerpoint/2010/main" val="757056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Trench 12 – Constructed in 2018 – In use March 2019</a:t>
            </a:r>
          </a:p>
          <a:p>
            <a:r>
              <a:rPr lang="en-US" dirty="0"/>
              <a:t>Class A – Unstable.  With current projections we expect to construct one more unstable trench after 12 until site closure.  Trench 19 is expected to be in use for stable waste until site closure.</a:t>
            </a:r>
          </a:p>
          <a:p>
            <a:endParaRPr lang="en-US" dirty="0"/>
          </a:p>
        </p:txBody>
      </p:sp>
      <p:sp>
        <p:nvSpPr>
          <p:cNvPr id="4" name="Slide Number Placeholder 3"/>
          <p:cNvSpPr>
            <a:spLocks noGrp="1"/>
          </p:cNvSpPr>
          <p:nvPr>
            <p:ph type="sldNum" sz="quarter" idx="5"/>
          </p:nvPr>
        </p:nvSpPr>
        <p:spPr/>
        <p:txBody>
          <a:bodyPr/>
          <a:lstStyle/>
          <a:p>
            <a:fld id="{F465A515-3972-4181-9305-8E8EE2C5B513}" type="slidenum">
              <a:rPr lang="en-US" smtClean="0"/>
              <a:t>10</a:t>
            </a:fld>
            <a:endParaRPr lang="en-US"/>
          </a:p>
        </p:txBody>
      </p:sp>
    </p:spTree>
    <p:extLst>
      <p:ext uri="{BB962C8B-B14F-4D97-AF65-F5344CB8AC3E}">
        <p14:creationId xmlns:p14="http://schemas.microsoft.com/office/powerpoint/2010/main" val="1106416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65A515-3972-4181-9305-8E8EE2C5B513}" type="slidenum">
              <a:rPr lang="en-US" smtClean="0"/>
              <a:t>11</a:t>
            </a:fld>
            <a:endParaRPr lang="en-US"/>
          </a:p>
        </p:txBody>
      </p:sp>
    </p:spTree>
    <p:extLst>
      <p:ext uri="{BB962C8B-B14F-4D97-AF65-F5344CB8AC3E}">
        <p14:creationId xmlns:p14="http://schemas.microsoft.com/office/powerpoint/2010/main" val="4240195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65A515-3972-4181-9305-8E8EE2C5B513}" type="slidenum">
              <a:rPr lang="en-US" smtClean="0"/>
              <a:t>12</a:t>
            </a:fld>
            <a:endParaRPr lang="en-US"/>
          </a:p>
        </p:txBody>
      </p:sp>
    </p:spTree>
    <p:extLst>
      <p:ext uri="{BB962C8B-B14F-4D97-AF65-F5344CB8AC3E}">
        <p14:creationId xmlns:p14="http://schemas.microsoft.com/office/powerpoint/2010/main" val="1428753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65A515-3972-4181-9305-8E8EE2C5B513}" type="slidenum">
              <a:rPr lang="en-US" smtClean="0"/>
              <a:t>13</a:t>
            </a:fld>
            <a:endParaRPr lang="en-US"/>
          </a:p>
        </p:txBody>
      </p:sp>
    </p:spTree>
    <p:extLst>
      <p:ext uri="{BB962C8B-B14F-4D97-AF65-F5344CB8AC3E}">
        <p14:creationId xmlns:p14="http://schemas.microsoft.com/office/powerpoint/2010/main" val="1133281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65A515-3972-4181-9305-8E8EE2C5B513}" type="slidenum">
              <a:rPr lang="en-US" smtClean="0"/>
              <a:t>14</a:t>
            </a:fld>
            <a:endParaRPr lang="en-US"/>
          </a:p>
        </p:txBody>
      </p:sp>
    </p:spTree>
    <p:extLst>
      <p:ext uri="{BB962C8B-B14F-4D97-AF65-F5344CB8AC3E}">
        <p14:creationId xmlns:p14="http://schemas.microsoft.com/office/powerpoint/2010/main" val="772463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65A515-3972-4181-9305-8E8EE2C5B513}" type="slidenum">
              <a:rPr lang="en-US" smtClean="0"/>
              <a:t>15</a:t>
            </a:fld>
            <a:endParaRPr lang="en-US"/>
          </a:p>
        </p:txBody>
      </p:sp>
    </p:spTree>
    <p:extLst>
      <p:ext uri="{BB962C8B-B14F-4D97-AF65-F5344CB8AC3E}">
        <p14:creationId xmlns:p14="http://schemas.microsoft.com/office/powerpoint/2010/main" val="1963657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65A515-3972-4181-9305-8E8EE2C5B513}" type="slidenum">
              <a:rPr lang="en-US" smtClean="0"/>
              <a:t>16</a:t>
            </a:fld>
            <a:endParaRPr lang="en-US"/>
          </a:p>
        </p:txBody>
      </p:sp>
    </p:spTree>
    <p:extLst>
      <p:ext uri="{BB962C8B-B14F-4D97-AF65-F5344CB8AC3E}">
        <p14:creationId xmlns:p14="http://schemas.microsoft.com/office/powerpoint/2010/main" val="2609792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Irradiated Hardware</a:t>
            </a:r>
          </a:p>
          <a:p>
            <a:endParaRPr lang="en-US" dirty="0"/>
          </a:p>
          <a:p>
            <a:r>
              <a:rPr lang="en-US" dirty="0"/>
              <a:t>We supported a spent fuel pool cleanout campaign from April to June in 2016.  If disposal caissons have to be constructed in the disposal trench, at least two years prior to the shipment is needed.  For this campaign US Ecology had nine available caissons from the construction for the 2010 campaign.  A Caisson is a disposal vault dug into the bottom of a trench allowing complete entombment.  USEW uses caissons for irradiated hardware and other very high dose rate shipments.</a:t>
            </a:r>
          </a:p>
          <a:p>
            <a:endParaRPr lang="en-US" dirty="0"/>
          </a:p>
          <a:p>
            <a:r>
              <a:rPr lang="en-US" dirty="0"/>
              <a:t>At the end of March a much bigger crane, capable of lifting the TN RAM cask to the center of Trench 19, was setup. Also in March a liner mockup was designed and built to practice hooking the liner in the cask.  In April training was held for all personnel involved from US Ecology, Babcock Services, and AREVA.   A “dry-run” was performed with the TN RAM cask.  This cask is radioactively contaminated but no high dose liner was inside. On April 18th the first TN-RAM shipment arrived.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Cask is removed from the trailer.  Cask is placed in the working caisson. The lid is removed and then the liner hooked by personnel below the lip of the cask using a camera and a monitor.  The lift is done using tv cameras as the liner is ~150 </a:t>
            </a:r>
            <a:r>
              <a:rPr lang="en-US" dirty="0" err="1"/>
              <a:t>Gy</a:t>
            </a:r>
            <a:r>
              <a:rPr lang="en-US" dirty="0"/>
              <a:t>/</a:t>
            </a:r>
            <a:r>
              <a:rPr lang="en-US" dirty="0" err="1"/>
              <a:t>hr</a:t>
            </a:r>
            <a:r>
              <a:rPr lang="en-US" dirty="0"/>
              <a:t> (15,000 R/</a:t>
            </a:r>
            <a:r>
              <a:rPr lang="en-US" dirty="0" err="1"/>
              <a:t>hr</a:t>
            </a:r>
            <a:r>
              <a:rPr lang="en-US" dirty="0"/>
              <a:t>).  In this picture you can see the backup caisson is also setup in case something were to fail going into the primary selected caisson.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USEW staff completed irradiated hardware shipment for collective 25mrem.</a:t>
            </a:r>
          </a:p>
          <a:p>
            <a:endParaRPr lang="en-US" dirty="0"/>
          </a:p>
          <a:p>
            <a:endParaRPr lang="en-US" dirty="0"/>
          </a:p>
        </p:txBody>
      </p:sp>
      <p:sp>
        <p:nvSpPr>
          <p:cNvPr id="4" name="Slide Number Placeholder 3"/>
          <p:cNvSpPr>
            <a:spLocks noGrp="1"/>
          </p:cNvSpPr>
          <p:nvPr>
            <p:ph type="sldNum" sz="quarter" idx="5"/>
          </p:nvPr>
        </p:nvSpPr>
        <p:spPr/>
        <p:txBody>
          <a:bodyPr/>
          <a:lstStyle/>
          <a:p>
            <a:fld id="{F465A515-3972-4181-9305-8E8EE2C5B513}" type="slidenum">
              <a:rPr lang="en-US" smtClean="0"/>
              <a:t>17</a:t>
            </a:fld>
            <a:endParaRPr lang="en-US"/>
          </a:p>
        </p:txBody>
      </p:sp>
    </p:spTree>
    <p:extLst>
      <p:ext uri="{BB962C8B-B14F-4D97-AF65-F5344CB8AC3E}">
        <p14:creationId xmlns:p14="http://schemas.microsoft.com/office/powerpoint/2010/main" val="941848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Lovelace Irradiator - US Ecology supported the CRCPD in developing the request for disposal of the Gamma Cell 1000 (GC1000) containing ~563 Ci of Cs-137 and then provided supplementary information requested by the Washington Department of Health.  This was the first-time using the alternative approach provisions included in Section 3.8 of the 2015 NRC Branch Technical Position on Concentration Averaging and Encapsulation. Project started in 2015 and ended September 2017 with disposal of the (2) Cs-137 sources.  Pig was placed in ECB and completely filled with concrete.</a:t>
            </a:r>
          </a:p>
          <a:p>
            <a:endParaRPr lang="en-US" dirty="0"/>
          </a:p>
          <a:p>
            <a:endParaRPr lang="en-US" dirty="0"/>
          </a:p>
        </p:txBody>
      </p:sp>
      <p:sp>
        <p:nvSpPr>
          <p:cNvPr id="4" name="Slide Number Placeholder 3"/>
          <p:cNvSpPr>
            <a:spLocks noGrp="1"/>
          </p:cNvSpPr>
          <p:nvPr>
            <p:ph type="sldNum" sz="quarter" idx="5"/>
          </p:nvPr>
        </p:nvSpPr>
        <p:spPr/>
        <p:txBody>
          <a:bodyPr/>
          <a:lstStyle/>
          <a:p>
            <a:fld id="{F465A515-3972-4181-9305-8E8EE2C5B513}" type="slidenum">
              <a:rPr lang="en-US" smtClean="0"/>
              <a:t>18</a:t>
            </a:fld>
            <a:endParaRPr lang="en-US"/>
          </a:p>
        </p:txBody>
      </p:sp>
    </p:spTree>
    <p:extLst>
      <p:ext uri="{BB962C8B-B14F-4D97-AF65-F5344CB8AC3E}">
        <p14:creationId xmlns:p14="http://schemas.microsoft.com/office/powerpoint/2010/main" val="1617281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and attention.  I would be happy to answer any questions you may have.</a:t>
            </a:r>
          </a:p>
        </p:txBody>
      </p:sp>
      <p:sp>
        <p:nvSpPr>
          <p:cNvPr id="4" name="Slide Number Placeholder 3"/>
          <p:cNvSpPr>
            <a:spLocks noGrp="1"/>
          </p:cNvSpPr>
          <p:nvPr>
            <p:ph type="sldNum" sz="quarter" idx="5"/>
          </p:nvPr>
        </p:nvSpPr>
        <p:spPr/>
        <p:txBody>
          <a:bodyPr/>
          <a:lstStyle/>
          <a:p>
            <a:fld id="{F465A515-3972-4181-9305-8E8EE2C5B513}" type="slidenum">
              <a:rPr lang="en-US" smtClean="0"/>
              <a:t>19</a:t>
            </a:fld>
            <a:endParaRPr lang="en-US"/>
          </a:p>
        </p:txBody>
      </p:sp>
    </p:spTree>
    <p:extLst>
      <p:ext uri="{BB962C8B-B14F-4D97-AF65-F5344CB8AC3E}">
        <p14:creationId xmlns:p14="http://schemas.microsoft.com/office/powerpoint/2010/main" val="3507861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5A515-3972-4181-9305-8E8EE2C5B513}" type="slidenum">
              <a:rPr lang="en-US" smtClean="0"/>
              <a:t>2</a:t>
            </a:fld>
            <a:endParaRPr lang="en-US"/>
          </a:p>
        </p:txBody>
      </p:sp>
    </p:spTree>
    <p:extLst>
      <p:ext uri="{BB962C8B-B14F-4D97-AF65-F5344CB8AC3E}">
        <p14:creationId xmlns:p14="http://schemas.microsoft.com/office/powerpoint/2010/main" val="1300594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65A515-3972-4181-9305-8E8EE2C5B513}" type="slidenum">
              <a:rPr lang="en-US" smtClean="0"/>
              <a:t>20</a:t>
            </a:fld>
            <a:endParaRPr lang="en-US"/>
          </a:p>
        </p:txBody>
      </p:sp>
    </p:spTree>
    <p:extLst>
      <p:ext uri="{BB962C8B-B14F-4D97-AF65-F5344CB8AC3E}">
        <p14:creationId xmlns:p14="http://schemas.microsoft.com/office/powerpoint/2010/main" val="1441809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65A515-3972-4181-9305-8E8EE2C5B513}" type="slidenum">
              <a:rPr lang="en-US" smtClean="0"/>
              <a:t>3</a:t>
            </a:fld>
            <a:endParaRPr lang="en-US"/>
          </a:p>
        </p:txBody>
      </p:sp>
    </p:spTree>
    <p:extLst>
      <p:ext uri="{BB962C8B-B14F-4D97-AF65-F5344CB8AC3E}">
        <p14:creationId xmlns:p14="http://schemas.microsoft.com/office/powerpoint/2010/main" val="2128204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65A515-3972-4181-9305-8E8EE2C5B513}" type="slidenum">
              <a:rPr lang="en-US" smtClean="0"/>
              <a:t>4</a:t>
            </a:fld>
            <a:endParaRPr lang="en-US"/>
          </a:p>
        </p:txBody>
      </p:sp>
    </p:spTree>
    <p:extLst>
      <p:ext uri="{BB962C8B-B14F-4D97-AF65-F5344CB8AC3E}">
        <p14:creationId xmlns:p14="http://schemas.microsoft.com/office/powerpoint/2010/main" val="2935609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USEW Low Level Radioactive Waste (LLRW) Disposal Facility is located in north-central Benton County about 20 miles northwest of the city of Richland, Washington.  The facility address is ¼ mile west of 200 East, Hanford reservation, Richland, Washington.  The facility is situated within the US Department of Energy (DOE) Hanford Site on 100 acres of land (see Figure 2.1).  DOE leases the site to the state of Washington and the State subleases to USEW.  The facility is entirely within the Hanford separations area, which covers approximately 82 square miles in the center of the Hanford Site.  The facility is located just southwest of 200 East and about 2.5 miles east of 200 West.  The Hanford 200 Areas contain irradiated uranium fuel processing facilities, plutonium separation facilities, and the major radioactive waste storage and disposal facilities</a:t>
            </a:r>
          </a:p>
          <a:p>
            <a:endParaRPr lang="en-US" dirty="0"/>
          </a:p>
        </p:txBody>
      </p:sp>
      <p:sp>
        <p:nvSpPr>
          <p:cNvPr id="4" name="Slide Number Placeholder 3"/>
          <p:cNvSpPr>
            <a:spLocks noGrp="1"/>
          </p:cNvSpPr>
          <p:nvPr>
            <p:ph type="sldNum" sz="quarter" idx="5"/>
          </p:nvPr>
        </p:nvSpPr>
        <p:spPr/>
        <p:txBody>
          <a:bodyPr/>
          <a:lstStyle/>
          <a:p>
            <a:fld id="{F465A515-3972-4181-9305-8E8EE2C5B513}" type="slidenum">
              <a:rPr lang="en-US" smtClean="0"/>
              <a:t>5</a:t>
            </a:fld>
            <a:endParaRPr lang="en-US"/>
          </a:p>
        </p:txBody>
      </p:sp>
    </p:spTree>
    <p:extLst>
      <p:ext uri="{BB962C8B-B14F-4D97-AF65-F5344CB8AC3E}">
        <p14:creationId xmlns:p14="http://schemas.microsoft.com/office/powerpoint/2010/main" val="4116498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5A515-3972-4181-9305-8E8EE2C5B513}" type="slidenum">
              <a:rPr lang="en-US" smtClean="0"/>
              <a:t>6</a:t>
            </a:fld>
            <a:endParaRPr lang="en-US"/>
          </a:p>
        </p:txBody>
      </p:sp>
    </p:spTree>
    <p:extLst>
      <p:ext uri="{BB962C8B-B14F-4D97-AF65-F5344CB8AC3E}">
        <p14:creationId xmlns:p14="http://schemas.microsoft.com/office/powerpoint/2010/main" val="1721307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Aerial Photograph - US Ecology Washington is a shallow land burial facility for low level radioactive waste.  There is no water above ground, and the ground water is about 300 feet below ground surface.  All water used on site is from the Columbia River via the Hanford site water system.  Water is used for domestic purposes and for dust control.  The disturbed area is approximately 100 acres, which includes the filled and partially filled waste trenches. Shows new Trench 12 at bottom left.</a:t>
            </a:r>
          </a:p>
        </p:txBody>
      </p:sp>
      <p:sp>
        <p:nvSpPr>
          <p:cNvPr id="4" name="Slide Number Placeholder 3"/>
          <p:cNvSpPr>
            <a:spLocks noGrp="1"/>
          </p:cNvSpPr>
          <p:nvPr>
            <p:ph type="sldNum" sz="quarter" idx="5"/>
          </p:nvPr>
        </p:nvSpPr>
        <p:spPr/>
        <p:txBody>
          <a:bodyPr/>
          <a:lstStyle/>
          <a:p>
            <a:fld id="{F465A515-3972-4181-9305-8E8EE2C5B513}" type="slidenum">
              <a:rPr lang="en-US" smtClean="0"/>
              <a:t>7</a:t>
            </a:fld>
            <a:endParaRPr lang="en-US"/>
          </a:p>
        </p:txBody>
      </p:sp>
    </p:spTree>
    <p:extLst>
      <p:ext uri="{BB962C8B-B14F-4D97-AF65-F5344CB8AC3E}">
        <p14:creationId xmlns:p14="http://schemas.microsoft.com/office/powerpoint/2010/main" val="3541022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Approximately 14 million cubic feet of low-level waste has been received.  This waste contains solid or solidified materials, contaminated equipment, cleaning wastes, tools, protective clothing, gloves, laboratory wastes, and naturally occurring or accelerator produced radioactive material (NARM).  The waste is from any source other than nuclear fuel, and contains limited amounts of Special Nuclear Material.  The manifested activity of the buried waste is approximately 4 million curies (Ci).  The total radioactivity actually contained on site is considerably less than the manifested activity due to radioactive decay and conservatism of manifested quantities.</a:t>
            </a:r>
          </a:p>
          <a:p>
            <a:endParaRPr lang="en-US" dirty="0"/>
          </a:p>
          <a:p>
            <a:pPr defTabSz="931774">
              <a:defRPr/>
            </a:pPr>
            <a:r>
              <a:rPr lang="en-US" dirty="0"/>
              <a:t>Top left shows future Trench 15 – for Class A-Unstable waste.</a:t>
            </a:r>
          </a:p>
          <a:p>
            <a:endParaRPr lang="en-US" dirty="0"/>
          </a:p>
          <a:p>
            <a:endParaRPr lang="en-US" dirty="0"/>
          </a:p>
        </p:txBody>
      </p:sp>
      <p:sp>
        <p:nvSpPr>
          <p:cNvPr id="4" name="Slide Number Placeholder 3"/>
          <p:cNvSpPr>
            <a:spLocks noGrp="1"/>
          </p:cNvSpPr>
          <p:nvPr>
            <p:ph type="sldNum" sz="quarter" idx="5"/>
          </p:nvPr>
        </p:nvSpPr>
        <p:spPr/>
        <p:txBody>
          <a:bodyPr/>
          <a:lstStyle/>
          <a:p>
            <a:fld id="{F465A515-3972-4181-9305-8E8EE2C5B513}" type="slidenum">
              <a:rPr lang="en-US" smtClean="0"/>
              <a:t>8</a:t>
            </a:fld>
            <a:endParaRPr lang="en-US"/>
          </a:p>
        </p:txBody>
      </p:sp>
    </p:spTree>
    <p:extLst>
      <p:ext uri="{BB962C8B-B14F-4D97-AF65-F5344CB8AC3E}">
        <p14:creationId xmlns:p14="http://schemas.microsoft.com/office/powerpoint/2010/main" val="2988102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Active Disposal Trenches</a:t>
            </a:r>
          </a:p>
          <a:p>
            <a:r>
              <a:rPr lang="en-US" dirty="0"/>
              <a:t>Trench 19 - Class A/B/C - Stable </a:t>
            </a:r>
          </a:p>
          <a:p>
            <a:r>
              <a:rPr lang="en-US" dirty="0"/>
              <a:t>Trench 18 - Class A Unstable – Almost at capacity</a:t>
            </a:r>
          </a:p>
          <a:p>
            <a:endParaRPr lang="en-US" dirty="0"/>
          </a:p>
        </p:txBody>
      </p:sp>
      <p:sp>
        <p:nvSpPr>
          <p:cNvPr id="4" name="Slide Number Placeholder 3"/>
          <p:cNvSpPr>
            <a:spLocks noGrp="1"/>
          </p:cNvSpPr>
          <p:nvPr>
            <p:ph type="sldNum" sz="quarter" idx="5"/>
          </p:nvPr>
        </p:nvSpPr>
        <p:spPr/>
        <p:txBody>
          <a:bodyPr/>
          <a:lstStyle/>
          <a:p>
            <a:fld id="{F465A515-3972-4181-9305-8E8EE2C5B513}" type="slidenum">
              <a:rPr lang="en-US" smtClean="0"/>
              <a:t>9</a:t>
            </a:fld>
            <a:endParaRPr lang="en-US"/>
          </a:p>
        </p:txBody>
      </p:sp>
    </p:spTree>
    <p:extLst>
      <p:ext uri="{BB962C8B-B14F-4D97-AF65-F5344CB8AC3E}">
        <p14:creationId xmlns:p14="http://schemas.microsoft.com/office/powerpoint/2010/main" val="31359991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ection 1 Hea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 y="0"/>
            <a:ext cx="9144001" cy="6878230"/>
          </a:xfrm>
          <a:prstGeom prst="rect">
            <a:avLst/>
          </a:prstGeom>
        </p:spPr>
      </p:pic>
      <p:sp>
        <p:nvSpPr>
          <p:cNvPr id="18" name="Text Placeholder 13"/>
          <p:cNvSpPr>
            <a:spLocks noGrp="1"/>
          </p:cNvSpPr>
          <p:nvPr>
            <p:ph type="body" sz="quarter" idx="10"/>
          </p:nvPr>
        </p:nvSpPr>
        <p:spPr>
          <a:xfrm>
            <a:off x="2574082" y="3123630"/>
            <a:ext cx="6211986" cy="914400"/>
          </a:xfrm>
          <a:prstGeom prst="rect">
            <a:avLst/>
          </a:prstGeom>
        </p:spPr>
        <p:txBody>
          <a:bodyPr vert="horz"/>
          <a:lstStyle>
            <a:lvl1pPr marL="0" indent="0" algn="ctr">
              <a:buNone/>
              <a:defRPr sz="2800">
                <a:solidFill>
                  <a:schemeClr val="bg2"/>
                </a:solidFill>
              </a:defRPr>
            </a:lvl1pPr>
            <a:lvl2pPr marL="457200" indent="0">
              <a:buNone/>
              <a:defRPr/>
            </a:lvl2pPr>
          </a:lstStyle>
          <a:p>
            <a:pPr lvl="0"/>
            <a:r>
              <a:rPr lang="en-US"/>
              <a:t>Click to edit Master text styles</a:t>
            </a:r>
          </a:p>
        </p:txBody>
      </p:sp>
      <p:sp>
        <p:nvSpPr>
          <p:cNvPr id="5" name="Slide Number Placeholder 2"/>
          <p:cNvSpPr txBox="1">
            <a:spLocks/>
          </p:cNvSpPr>
          <p:nvPr/>
        </p:nvSpPr>
        <p:spPr>
          <a:xfrm>
            <a:off x="153517" y="6485275"/>
            <a:ext cx="33425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chemeClr val="bg2"/>
                </a:solidFill>
              </a:rPr>
              <a:pPr/>
              <a:t>‹#›</a:t>
            </a:fld>
            <a:endParaRPr lang="en-US" sz="1000" dirty="0">
              <a:solidFill>
                <a:schemeClr val="bg2"/>
              </a:solidFill>
            </a:endParaRPr>
          </a:p>
        </p:txBody>
      </p:sp>
    </p:spTree>
    <p:extLst>
      <p:ext uri="{BB962C8B-B14F-4D97-AF65-F5344CB8AC3E}">
        <p14:creationId xmlns:p14="http://schemas.microsoft.com/office/powerpoint/2010/main" val="330953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875" y="35669"/>
            <a:ext cx="9175750" cy="6902112"/>
          </a:xfrm>
          <a:prstGeom prst="rect">
            <a:avLst/>
          </a:prstGeom>
        </p:spPr>
      </p:pic>
      <p:sp>
        <p:nvSpPr>
          <p:cNvPr id="4" name="Title 1"/>
          <p:cNvSpPr>
            <a:spLocks noGrp="1"/>
          </p:cNvSpPr>
          <p:nvPr>
            <p:ph type="title"/>
          </p:nvPr>
        </p:nvSpPr>
        <p:spPr>
          <a:xfrm>
            <a:off x="457200" y="274638"/>
            <a:ext cx="7766050" cy="752907"/>
          </a:xfrm>
          <a:prstGeom prst="rect">
            <a:avLst/>
          </a:prstGeom>
        </p:spPr>
        <p:txBody>
          <a:bodyPr vert="horz"/>
          <a:lstStyle>
            <a:lvl1pPr algn="l">
              <a:defRPr>
                <a:solidFill>
                  <a:schemeClr val="bg2"/>
                </a:solidFill>
              </a:defRPr>
            </a:lvl1pPr>
          </a:lstStyle>
          <a:p>
            <a:r>
              <a:rPr lang="en-US"/>
              <a:t>Click to edit Master title style</a:t>
            </a:r>
            <a:endParaRPr lang="en-US" dirty="0"/>
          </a:p>
        </p:txBody>
      </p:sp>
      <p:sp>
        <p:nvSpPr>
          <p:cNvPr id="5" name="Content Placeholder 2"/>
          <p:cNvSpPr>
            <a:spLocks noGrp="1"/>
          </p:cNvSpPr>
          <p:nvPr>
            <p:ph idx="1"/>
          </p:nvPr>
        </p:nvSpPr>
        <p:spPr>
          <a:xfrm>
            <a:off x="457200" y="1167269"/>
            <a:ext cx="4010891" cy="2162439"/>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0"/>
          </p:nvPr>
        </p:nvSpPr>
        <p:spPr>
          <a:xfrm>
            <a:off x="457200" y="3465943"/>
            <a:ext cx="4010891" cy="2479966"/>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1"/>
          </p:nvPr>
        </p:nvSpPr>
        <p:spPr>
          <a:xfrm>
            <a:off x="4675909" y="1169988"/>
            <a:ext cx="4010891" cy="4778640"/>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2"/>
          <p:cNvSpPr txBox="1">
            <a:spLocks/>
          </p:cNvSpPr>
          <p:nvPr/>
        </p:nvSpPr>
        <p:spPr>
          <a:xfrm>
            <a:off x="153517" y="6485275"/>
            <a:ext cx="33425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chemeClr val="bg2"/>
                </a:solidFill>
              </a:rPr>
              <a:pPr/>
              <a:t>‹#›</a:t>
            </a:fld>
            <a:endParaRPr lang="en-US" sz="1000" dirty="0">
              <a:solidFill>
                <a:schemeClr val="bg2"/>
              </a:solidFill>
            </a:endParaRPr>
          </a:p>
        </p:txBody>
      </p:sp>
    </p:spTree>
    <p:extLst>
      <p:ext uri="{BB962C8B-B14F-4D97-AF65-F5344CB8AC3E}">
        <p14:creationId xmlns:p14="http://schemas.microsoft.com/office/powerpoint/2010/main" val="1134155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0549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E58E7DB8-06DA-477D-AEDC-3CD6B7236195}" type="slidenum">
              <a:rPr lang="en-US" altLang="en-US"/>
              <a:pPr/>
              <a:t>‹#›</a:t>
            </a:fld>
            <a:endParaRPr lang="en-US" altLang="en-US"/>
          </a:p>
        </p:txBody>
      </p:sp>
    </p:spTree>
    <p:extLst>
      <p:ext uri="{BB962C8B-B14F-4D97-AF65-F5344CB8AC3E}">
        <p14:creationId xmlns:p14="http://schemas.microsoft.com/office/powerpoint/2010/main" val="1668080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ransition BlueLogo">
    <p:bg>
      <p:bgPr>
        <a:solidFill>
          <a:schemeClr val="tx2"/>
        </a:solidFill>
        <a:effectLst/>
      </p:bgPr>
    </p:bg>
    <p:spTree>
      <p:nvGrpSpPr>
        <p:cNvPr id="1" name=""/>
        <p:cNvGrpSpPr/>
        <p:nvPr/>
      </p:nvGrpSpPr>
      <p:grpSpPr>
        <a:xfrm>
          <a:off x="0" y="0"/>
          <a:ext cx="0" cy="0"/>
          <a:chOff x="0" y="0"/>
          <a:chExt cx="0" cy="0"/>
        </a:xfrm>
      </p:grpSpPr>
      <p:pic>
        <p:nvPicPr>
          <p:cNvPr id="5" name="Picture 4" descr="US-Ecology_Logo-Vert_4cp_Revers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2333" y="1670972"/>
            <a:ext cx="4904810" cy="2378090"/>
          </a:xfrm>
          <a:prstGeom prst="rect">
            <a:avLst/>
          </a:prstGeom>
        </p:spPr>
      </p:pic>
      <p:pic>
        <p:nvPicPr>
          <p:cNvPr id="3" name="Picture 2"/>
          <p:cNvPicPr>
            <a:picLocks noChangeAspect="1"/>
          </p:cNvPicPr>
          <p:nvPr/>
        </p:nvPicPr>
        <p:blipFill>
          <a:blip r:embed="rId3"/>
          <a:stretch>
            <a:fillRect/>
          </a:stretch>
        </p:blipFill>
        <p:spPr>
          <a:xfrm>
            <a:off x="1455486" y="4130832"/>
            <a:ext cx="6286500" cy="762000"/>
          </a:xfrm>
          <a:prstGeom prst="rect">
            <a:avLst/>
          </a:prstGeom>
        </p:spPr>
      </p:pic>
    </p:spTree>
    <p:extLst>
      <p:ext uri="{BB962C8B-B14F-4D97-AF65-F5344CB8AC3E}">
        <p14:creationId xmlns:p14="http://schemas.microsoft.com/office/powerpoint/2010/main" val="266671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4_Custom Layout">
    <p:bg>
      <p:bgPr>
        <a:solidFill>
          <a:schemeClr val="accent2"/>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123742" y="1680526"/>
            <a:ext cx="5226175" cy="2408140"/>
          </a:xfrm>
          <a:prstGeom prst="rect">
            <a:avLst/>
          </a:prstGeom>
        </p:spPr>
      </p:pic>
      <p:pic>
        <p:nvPicPr>
          <p:cNvPr id="10" name="Picture 9"/>
          <p:cNvPicPr>
            <a:picLocks noChangeAspect="1"/>
          </p:cNvPicPr>
          <p:nvPr/>
        </p:nvPicPr>
        <p:blipFill>
          <a:blip r:embed="rId3"/>
          <a:stretch>
            <a:fillRect/>
          </a:stretch>
        </p:blipFill>
        <p:spPr>
          <a:xfrm>
            <a:off x="1402014" y="4112160"/>
            <a:ext cx="6339972" cy="768482"/>
          </a:xfrm>
          <a:prstGeom prst="rect">
            <a:avLst/>
          </a:prstGeom>
        </p:spPr>
      </p:pic>
    </p:spTree>
    <p:extLst>
      <p:ext uri="{BB962C8B-B14F-4D97-AF65-F5344CB8AC3E}">
        <p14:creationId xmlns:p14="http://schemas.microsoft.com/office/powerpoint/2010/main" val="1768315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ansition GrayLogo">
    <p:bg>
      <p:bgPr>
        <a:solidFill>
          <a:schemeClr val="accent5">
            <a:lumMod val="75000"/>
          </a:schemeClr>
        </a:solidFill>
        <a:effectLst/>
      </p:bgPr>
    </p:bg>
    <p:spTree>
      <p:nvGrpSpPr>
        <p:cNvPr id="1" name=""/>
        <p:cNvGrpSpPr/>
        <p:nvPr/>
      </p:nvGrpSpPr>
      <p:grpSpPr>
        <a:xfrm>
          <a:off x="0" y="0"/>
          <a:ext cx="0" cy="0"/>
          <a:chOff x="0" y="0"/>
          <a:chExt cx="0" cy="0"/>
        </a:xfrm>
      </p:grpSpPr>
      <p:pic>
        <p:nvPicPr>
          <p:cNvPr id="5" name="Picture 4" descr="US-Ecology_Logo-Vert_4cp_Revers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2333" y="1670972"/>
            <a:ext cx="4904810" cy="2378090"/>
          </a:xfrm>
          <a:prstGeom prst="rect">
            <a:avLst/>
          </a:prstGeom>
        </p:spPr>
      </p:pic>
      <p:pic>
        <p:nvPicPr>
          <p:cNvPr id="7" name="Picture 6"/>
          <p:cNvPicPr>
            <a:picLocks noChangeAspect="1"/>
          </p:cNvPicPr>
          <p:nvPr/>
        </p:nvPicPr>
        <p:blipFill>
          <a:blip r:embed="rId3"/>
          <a:stretch>
            <a:fillRect/>
          </a:stretch>
        </p:blipFill>
        <p:spPr>
          <a:xfrm>
            <a:off x="1402014" y="4128770"/>
            <a:ext cx="6339972" cy="768482"/>
          </a:xfrm>
          <a:prstGeom prst="rect">
            <a:avLst/>
          </a:prstGeom>
        </p:spPr>
      </p:pic>
    </p:spTree>
    <p:extLst>
      <p:ext uri="{BB962C8B-B14F-4D97-AF65-F5344CB8AC3E}">
        <p14:creationId xmlns:p14="http://schemas.microsoft.com/office/powerpoint/2010/main" val="3387499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5_Custom Layout">
    <p:bg>
      <p:bgPr>
        <a:solidFill>
          <a:schemeClr val="tx1"/>
        </a:solidFill>
        <a:effectLst/>
      </p:bgPr>
    </p:bg>
    <p:spTree>
      <p:nvGrpSpPr>
        <p:cNvPr id="1" name=""/>
        <p:cNvGrpSpPr/>
        <p:nvPr/>
      </p:nvGrpSpPr>
      <p:grpSpPr>
        <a:xfrm>
          <a:off x="0" y="0"/>
          <a:ext cx="0" cy="0"/>
          <a:chOff x="0" y="0"/>
          <a:chExt cx="0" cy="0"/>
        </a:xfrm>
      </p:grpSpPr>
      <p:pic>
        <p:nvPicPr>
          <p:cNvPr id="3" name="Picture 2" descr="US-Ecology_Logo-Vert_4cp_Revers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2333" y="1670972"/>
            <a:ext cx="4904810" cy="2378090"/>
          </a:xfrm>
          <a:prstGeom prst="rect">
            <a:avLst/>
          </a:prstGeom>
        </p:spPr>
      </p:pic>
      <p:pic>
        <p:nvPicPr>
          <p:cNvPr id="4" name="Picture 3"/>
          <p:cNvPicPr>
            <a:picLocks noChangeAspect="1"/>
          </p:cNvPicPr>
          <p:nvPr/>
        </p:nvPicPr>
        <p:blipFill>
          <a:blip r:embed="rId3"/>
          <a:stretch>
            <a:fillRect/>
          </a:stretch>
        </p:blipFill>
        <p:spPr>
          <a:xfrm>
            <a:off x="1402014" y="4128770"/>
            <a:ext cx="6339972" cy="768482"/>
          </a:xfrm>
          <a:prstGeom prst="rect">
            <a:avLst/>
          </a:prstGeom>
        </p:spPr>
      </p:pic>
    </p:spTree>
    <p:extLst>
      <p:ext uri="{BB962C8B-B14F-4D97-AF65-F5344CB8AC3E}">
        <p14:creationId xmlns:p14="http://schemas.microsoft.com/office/powerpoint/2010/main" val="1752871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ection 1 Hea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 y="0"/>
            <a:ext cx="9144001" cy="6878230"/>
          </a:xfrm>
          <a:prstGeom prst="rect">
            <a:avLst/>
          </a:prstGeom>
        </p:spPr>
      </p:pic>
      <p:sp>
        <p:nvSpPr>
          <p:cNvPr id="18" name="Text Placeholder 13"/>
          <p:cNvSpPr>
            <a:spLocks noGrp="1"/>
          </p:cNvSpPr>
          <p:nvPr>
            <p:ph type="body" sz="quarter" idx="10"/>
          </p:nvPr>
        </p:nvSpPr>
        <p:spPr>
          <a:xfrm>
            <a:off x="2574082" y="3123630"/>
            <a:ext cx="6211986" cy="914400"/>
          </a:xfrm>
          <a:prstGeom prst="rect">
            <a:avLst/>
          </a:prstGeom>
        </p:spPr>
        <p:txBody>
          <a:bodyPr vert="horz"/>
          <a:lstStyle>
            <a:lvl1pPr marL="0" indent="0" algn="ctr">
              <a:buNone/>
              <a:defRPr sz="2800">
                <a:solidFill>
                  <a:schemeClr val="bg2"/>
                </a:solidFill>
              </a:defRPr>
            </a:lvl1pPr>
            <a:lvl2pPr marL="457200" indent="0">
              <a:buNone/>
              <a:defRPr/>
            </a:lvl2pPr>
          </a:lstStyle>
          <a:p>
            <a:pPr lvl="0"/>
            <a:r>
              <a:rPr lang="en-US"/>
              <a:t>Click to edit Master text styles</a:t>
            </a:r>
          </a:p>
        </p:txBody>
      </p:sp>
      <p:sp>
        <p:nvSpPr>
          <p:cNvPr id="5" name="Slide Number Placeholder 2"/>
          <p:cNvSpPr txBox="1">
            <a:spLocks/>
          </p:cNvSpPr>
          <p:nvPr/>
        </p:nvSpPr>
        <p:spPr>
          <a:xfrm>
            <a:off x="153517" y="6485275"/>
            <a:ext cx="33425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rgbClr val="A5A6A5"/>
                </a:solidFill>
              </a:rPr>
              <a:pPr/>
              <a:t>‹#›</a:t>
            </a:fld>
            <a:endParaRPr lang="en-US" sz="1000" dirty="0">
              <a:solidFill>
                <a:srgbClr val="A5A6A5"/>
              </a:solidFill>
            </a:endParaRPr>
          </a:p>
        </p:txBody>
      </p:sp>
    </p:spTree>
    <p:extLst>
      <p:ext uri="{BB962C8B-B14F-4D97-AF65-F5344CB8AC3E}">
        <p14:creationId xmlns:p14="http://schemas.microsoft.com/office/powerpoint/2010/main" val="3555411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box lef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287" y="0"/>
            <a:ext cx="3124200" cy="2781300"/>
          </a:xfrm>
          <a:prstGeom prst="rect">
            <a:avLst/>
          </a:prstGeom>
        </p:spPr>
      </p:pic>
      <p:sp>
        <p:nvSpPr>
          <p:cNvPr id="4" name="Title 1"/>
          <p:cNvSpPr>
            <a:spLocks noGrp="1"/>
          </p:cNvSpPr>
          <p:nvPr>
            <p:ph type="title"/>
          </p:nvPr>
        </p:nvSpPr>
        <p:spPr>
          <a:xfrm>
            <a:off x="914400" y="596664"/>
            <a:ext cx="7308850" cy="752907"/>
          </a:xfrm>
          <a:prstGeom prst="rect">
            <a:avLst/>
          </a:prstGeom>
        </p:spPr>
        <p:txBody>
          <a:bodyPr vert="horz"/>
          <a:lstStyle>
            <a:lvl1pPr algn="l">
              <a:defRPr>
                <a:solidFill>
                  <a:schemeClr val="tx2"/>
                </a:solidFill>
              </a:defRPr>
            </a:lvl1pPr>
          </a:lstStyle>
          <a:p>
            <a:r>
              <a:rPr lang="en-US"/>
              <a:t>Click to edit Master title style</a:t>
            </a:r>
            <a:endParaRPr lang="en-US" dirty="0"/>
          </a:p>
        </p:txBody>
      </p:sp>
      <p:sp>
        <p:nvSpPr>
          <p:cNvPr id="5" name="Content Placeholder 2"/>
          <p:cNvSpPr>
            <a:spLocks noGrp="1"/>
          </p:cNvSpPr>
          <p:nvPr>
            <p:ph idx="1"/>
          </p:nvPr>
        </p:nvSpPr>
        <p:spPr>
          <a:xfrm>
            <a:off x="914401" y="1503139"/>
            <a:ext cx="3553691" cy="4569770"/>
          </a:xfrm>
          <a:prstGeom prst="rect">
            <a:avLst/>
          </a:prstGeom>
        </p:spPr>
        <p:txBody>
          <a:bodyPr/>
          <a:lstStyle>
            <a:lvl1pPr marL="0" indent="0">
              <a:buNone/>
              <a:defRPr sz="1500"/>
            </a:lvl1pPr>
            <a:lvl2pPr marL="557213" indent="-214313">
              <a:buFont typeface="Arial"/>
              <a:buChar char="•"/>
              <a:defRPr sz="1500"/>
            </a:lvl2pPr>
            <a:lvl3pPr marL="857250" indent="-171450">
              <a:buFont typeface="Arial"/>
              <a:buChar char="•"/>
              <a:defRPr sz="1350"/>
            </a:lvl3pPr>
            <a:lvl4pPr marL="1200150" indent="-171450">
              <a:buFont typeface="Arial"/>
              <a:buChar char="•"/>
              <a:defRPr sz="1200"/>
            </a:lvl4pPr>
            <a:lvl5pPr marL="1543050" indent="-171450">
              <a:buFont typeface="Arial"/>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3"/>
          </p:nvPr>
        </p:nvSpPr>
        <p:spPr>
          <a:xfrm>
            <a:off x="4675910" y="1505858"/>
            <a:ext cx="3547341" cy="1953570"/>
          </a:xfrm>
          <a:prstGeom prst="rect">
            <a:avLst/>
          </a:prstGeom>
        </p:spPr>
        <p:txBody>
          <a:bodyPr/>
          <a:lstStyle>
            <a:lvl1pPr marL="0" indent="0">
              <a:buNone/>
              <a:defRPr sz="1500"/>
            </a:lvl1pPr>
            <a:lvl2pPr marL="557213" indent="-214313">
              <a:buFont typeface="Arial"/>
              <a:buChar char="•"/>
              <a:defRPr sz="1500"/>
            </a:lvl2pPr>
            <a:lvl3pPr marL="857250" indent="-171450">
              <a:buFont typeface="Arial"/>
              <a:buChar char="•"/>
              <a:defRPr sz="1350"/>
            </a:lvl3pPr>
            <a:lvl4pPr marL="1200150" indent="-171450">
              <a:buFont typeface="Arial"/>
              <a:buChar char="•"/>
              <a:defRPr sz="1200"/>
            </a:lvl4pPr>
            <a:lvl5pPr marL="1543050" indent="-171450">
              <a:buFont typeface="Arial"/>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4"/>
          </p:nvPr>
        </p:nvSpPr>
        <p:spPr>
          <a:xfrm>
            <a:off x="4675910" y="3683001"/>
            <a:ext cx="3547341" cy="2392628"/>
          </a:xfrm>
          <a:prstGeom prst="rect">
            <a:avLst/>
          </a:prstGeom>
        </p:spPr>
        <p:txBody>
          <a:bodyPr/>
          <a:lstStyle>
            <a:lvl1pPr marL="0" indent="0">
              <a:buNone/>
              <a:defRPr sz="1500"/>
            </a:lvl1pPr>
            <a:lvl2pPr marL="557213" indent="-214313">
              <a:buFont typeface="Arial"/>
              <a:buChar char="•"/>
              <a:defRPr sz="1500"/>
            </a:lvl2pPr>
            <a:lvl3pPr marL="857250" indent="-171450">
              <a:buFont typeface="Arial"/>
              <a:buChar char="•"/>
              <a:defRPr sz="1350"/>
            </a:lvl3pPr>
            <a:lvl4pPr marL="1200150" indent="-171450">
              <a:buFont typeface="Arial"/>
              <a:buChar char="•"/>
              <a:defRPr sz="1200"/>
            </a:lvl4pPr>
            <a:lvl5pPr marL="1543050" indent="-171450">
              <a:buFont typeface="Arial"/>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2"/>
          <p:cNvSpPr txBox="1">
            <a:spLocks/>
          </p:cNvSpPr>
          <p:nvPr userDrawn="1"/>
        </p:nvSpPr>
        <p:spPr>
          <a:xfrm>
            <a:off x="153518" y="6485277"/>
            <a:ext cx="33425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750" smtClean="0">
                <a:solidFill>
                  <a:schemeClr val="bg2"/>
                </a:solidFill>
              </a:rPr>
              <a:pPr/>
              <a:t>‹#›</a:t>
            </a:fld>
            <a:endParaRPr lang="en-US" sz="750" dirty="0">
              <a:solidFill>
                <a:schemeClr val="bg2"/>
              </a:solidFill>
            </a:endParaRPr>
          </a:p>
        </p:txBody>
      </p:sp>
    </p:spTree>
    <p:extLst>
      <p:ext uri="{BB962C8B-B14F-4D97-AF65-F5344CB8AC3E}">
        <p14:creationId xmlns:p14="http://schemas.microsoft.com/office/powerpoint/2010/main" val="23680060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a:defRPr/>
            </a:lvl1pPr>
          </a:lstStyle>
          <a:p>
            <a:endParaRPr lang="en-US" altLang="en-US" dirty="0"/>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a:defRPr/>
            </a:lvl1pPr>
          </a:lstStyle>
          <a:p>
            <a:endParaRPr lang="en-US" altLang="en-US" dirty="0"/>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a:defRPr/>
            </a:lvl1pPr>
          </a:lstStyle>
          <a:p>
            <a:fld id="{53C3AB46-9DC4-4DAF-BE3C-1D041CD60C7A}" type="slidenum">
              <a:rPr lang="en-US" altLang="en-US"/>
              <a:pPr/>
              <a:t>‹#›</a:t>
            </a:fld>
            <a:endParaRPr lang="en-US" altLang="en-US" dirty="0"/>
          </a:p>
        </p:txBody>
      </p:sp>
    </p:spTree>
    <p:extLst>
      <p:ext uri="{BB962C8B-B14F-4D97-AF65-F5344CB8AC3E}">
        <p14:creationId xmlns:p14="http://schemas.microsoft.com/office/powerpoint/2010/main" val="3174414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1 Hea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 y="0"/>
            <a:ext cx="9144001" cy="6878230"/>
          </a:xfrm>
          <a:prstGeom prst="rect">
            <a:avLst/>
          </a:prstGeom>
        </p:spPr>
      </p:pic>
      <p:sp>
        <p:nvSpPr>
          <p:cNvPr id="18" name="Text Placeholder 13"/>
          <p:cNvSpPr>
            <a:spLocks noGrp="1"/>
          </p:cNvSpPr>
          <p:nvPr>
            <p:ph type="body" sz="quarter" idx="10"/>
          </p:nvPr>
        </p:nvSpPr>
        <p:spPr>
          <a:xfrm>
            <a:off x="2574082" y="3123630"/>
            <a:ext cx="6211986" cy="914400"/>
          </a:xfrm>
          <a:prstGeom prst="rect">
            <a:avLst/>
          </a:prstGeom>
        </p:spPr>
        <p:txBody>
          <a:bodyPr vert="horz"/>
          <a:lstStyle>
            <a:lvl1pPr marL="0" indent="0" algn="ctr">
              <a:buNone/>
              <a:defRPr sz="2800">
                <a:solidFill>
                  <a:schemeClr val="tx2"/>
                </a:solidFill>
              </a:defRPr>
            </a:lvl1pPr>
            <a:lvl2pPr marL="457200" indent="0">
              <a:buNone/>
              <a:defRPr/>
            </a:lvl2pPr>
          </a:lstStyle>
          <a:p>
            <a:pPr lvl="0"/>
            <a:r>
              <a:rPr lang="en-US"/>
              <a:t>Click to edit Master text styles</a:t>
            </a:r>
          </a:p>
        </p:txBody>
      </p:sp>
      <p:sp>
        <p:nvSpPr>
          <p:cNvPr id="19" name="Title 6"/>
          <p:cNvSpPr>
            <a:spLocks noGrp="1"/>
          </p:cNvSpPr>
          <p:nvPr>
            <p:ph type="title"/>
          </p:nvPr>
        </p:nvSpPr>
        <p:spPr>
          <a:xfrm>
            <a:off x="2574637" y="1282289"/>
            <a:ext cx="6211454" cy="1840813"/>
          </a:xfrm>
          <a:prstGeom prst="rect">
            <a:avLst/>
          </a:prstGeom>
        </p:spPr>
        <p:txBody>
          <a:bodyPr vert="horz" anchor="b"/>
          <a:lstStyle>
            <a:lvl1pPr algn="ctr">
              <a:defRPr sz="4800">
                <a:solidFill>
                  <a:schemeClr val="bg2"/>
                </a:solidFill>
              </a:defRPr>
            </a:lvl1pPr>
          </a:lstStyle>
          <a:p>
            <a:r>
              <a:rPr lang="en-US"/>
              <a:t>Click to edit Master title style</a:t>
            </a:r>
            <a:endParaRPr lang="en-US" dirty="0"/>
          </a:p>
        </p:txBody>
      </p:sp>
      <p:sp>
        <p:nvSpPr>
          <p:cNvPr id="5" name="Slide Number Placeholder 2"/>
          <p:cNvSpPr txBox="1">
            <a:spLocks/>
          </p:cNvSpPr>
          <p:nvPr/>
        </p:nvSpPr>
        <p:spPr>
          <a:xfrm>
            <a:off x="153517" y="6485275"/>
            <a:ext cx="33425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chemeClr val="bg2"/>
                </a:solidFill>
              </a:rPr>
              <a:pPr/>
              <a:t>‹#›</a:t>
            </a:fld>
            <a:endParaRPr lang="en-US" sz="1000" dirty="0">
              <a:solidFill>
                <a:schemeClr val="bg2"/>
              </a:solidFill>
            </a:endParaRPr>
          </a:p>
        </p:txBody>
      </p:sp>
    </p:spTree>
    <p:extLst>
      <p:ext uri="{BB962C8B-B14F-4D97-AF65-F5344CB8AC3E}">
        <p14:creationId xmlns:p14="http://schemas.microsoft.com/office/powerpoint/2010/main" val="1018938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1">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5875" y="35669"/>
            <a:ext cx="9175750" cy="6902112"/>
          </a:xfrm>
          <a:prstGeom prst="rect">
            <a:avLst/>
          </a:prstGeom>
        </p:spPr>
      </p:pic>
      <p:sp>
        <p:nvSpPr>
          <p:cNvPr id="8" name="Content Placeholder 2"/>
          <p:cNvSpPr>
            <a:spLocks noGrp="1"/>
          </p:cNvSpPr>
          <p:nvPr>
            <p:ph idx="1"/>
          </p:nvPr>
        </p:nvSpPr>
        <p:spPr>
          <a:xfrm>
            <a:off x="914400" y="1537306"/>
            <a:ext cx="7308850" cy="4272944"/>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7"/>
          <p:cNvSpPr>
            <a:spLocks noGrp="1"/>
          </p:cNvSpPr>
          <p:nvPr>
            <p:ph type="title"/>
          </p:nvPr>
        </p:nvSpPr>
        <p:spPr>
          <a:xfrm>
            <a:off x="914400" y="646545"/>
            <a:ext cx="7308850" cy="803853"/>
          </a:xfrm>
          <a:prstGeom prst="rect">
            <a:avLst/>
          </a:prstGeom>
        </p:spPr>
        <p:txBody>
          <a:bodyPr vert="horz"/>
          <a:lstStyle>
            <a:lvl1pPr algn="l">
              <a:defRPr>
                <a:solidFill>
                  <a:schemeClr val="bg2"/>
                </a:solidFill>
              </a:defRPr>
            </a:lvl1pPr>
          </a:lstStyle>
          <a:p>
            <a:r>
              <a:rPr lang="en-US"/>
              <a:t>Click to edit Master title style</a:t>
            </a:r>
            <a:endParaRPr lang="en-US" dirty="0"/>
          </a:p>
        </p:txBody>
      </p:sp>
      <p:sp>
        <p:nvSpPr>
          <p:cNvPr id="5" name="Slide Number Placeholder 2"/>
          <p:cNvSpPr txBox="1">
            <a:spLocks/>
          </p:cNvSpPr>
          <p:nvPr/>
        </p:nvSpPr>
        <p:spPr>
          <a:xfrm>
            <a:off x="153517" y="6485275"/>
            <a:ext cx="33425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chemeClr val="bg2"/>
                </a:solidFill>
              </a:rPr>
              <a:pPr/>
              <a:t>‹#›</a:t>
            </a:fld>
            <a:endParaRPr lang="en-US" sz="1000" dirty="0">
              <a:solidFill>
                <a:schemeClr val="bg2"/>
              </a:solidFill>
            </a:endParaRPr>
          </a:p>
        </p:txBody>
      </p:sp>
    </p:spTree>
    <p:extLst>
      <p:ext uri="{BB962C8B-B14F-4D97-AF65-F5344CB8AC3E}">
        <p14:creationId xmlns:p14="http://schemas.microsoft.com/office/powerpoint/2010/main" val="2672412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1-1 Column">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875" y="35669"/>
            <a:ext cx="9175750" cy="6902112"/>
          </a:xfrm>
          <a:prstGeom prst="rect">
            <a:avLst/>
          </a:prstGeom>
        </p:spPr>
      </p:pic>
      <p:sp>
        <p:nvSpPr>
          <p:cNvPr id="8" name="Content Placeholder 2"/>
          <p:cNvSpPr>
            <a:spLocks noGrp="1"/>
          </p:cNvSpPr>
          <p:nvPr>
            <p:ph idx="1"/>
          </p:nvPr>
        </p:nvSpPr>
        <p:spPr>
          <a:xfrm>
            <a:off x="914400" y="646545"/>
            <a:ext cx="7308850" cy="5163705"/>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2"/>
          <p:cNvSpPr txBox="1">
            <a:spLocks/>
          </p:cNvSpPr>
          <p:nvPr/>
        </p:nvSpPr>
        <p:spPr>
          <a:xfrm>
            <a:off x="153517" y="6485275"/>
            <a:ext cx="33425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chemeClr val="bg2"/>
                </a:solidFill>
              </a:rPr>
              <a:pPr/>
              <a:t>‹#›</a:t>
            </a:fld>
            <a:endParaRPr lang="en-US" sz="1000" dirty="0">
              <a:solidFill>
                <a:schemeClr val="bg2"/>
              </a:solidFill>
            </a:endParaRPr>
          </a:p>
        </p:txBody>
      </p:sp>
    </p:spTree>
    <p:extLst>
      <p:ext uri="{BB962C8B-B14F-4D97-AF65-F5344CB8AC3E}">
        <p14:creationId xmlns:p14="http://schemas.microsoft.com/office/powerpoint/2010/main" val="144324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5875" y="35669"/>
            <a:ext cx="9175750" cy="6902112"/>
          </a:xfrm>
          <a:prstGeom prst="rect">
            <a:avLst/>
          </a:prstGeom>
        </p:spPr>
      </p:pic>
      <p:sp>
        <p:nvSpPr>
          <p:cNvPr id="5" name="Title 7"/>
          <p:cNvSpPr>
            <a:spLocks noGrp="1"/>
          </p:cNvSpPr>
          <p:nvPr>
            <p:ph type="title"/>
          </p:nvPr>
        </p:nvSpPr>
        <p:spPr>
          <a:xfrm>
            <a:off x="914400" y="646545"/>
            <a:ext cx="7308850" cy="803853"/>
          </a:xfrm>
          <a:prstGeom prst="rect">
            <a:avLst/>
          </a:prstGeom>
        </p:spPr>
        <p:txBody>
          <a:bodyPr vert="horz"/>
          <a:lstStyle>
            <a:lvl1pPr algn="l">
              <a:defRPr>
                <a:solidFill>
                  <a:schemeClr val="bg2"/>
                </a:solidFill>
              </a:defRPr>
            </a:lvl1pPr>
          </a:lstStyle>
          <a:p>
            <a:r>
              <a:rPr lang="en-US"/>
              <a:t>Click to edit Master title style</a:t>
            </a:r>
            <a:endParaRPr lang="en-US" dirty="0"/>
          </a:p>
        </p:txBody>
      </p:sp>
      <p:sp>
        <p:nvSpPr>
          <p:cNvPr id="8" name="Content Placeholder 2"/>
          <p:cNvSpPr>
            <a:spLocks noGrp="1"/>
          </p:cNvSpPr>
          <p:nvPr>
            <p:ph sz="half" idx="11"/>
          </p:nvPr>
        </p:nvSpPr>
        <p:spPr>
          <a:xfrm>
            <a:off x="4690373" y="1657708"/>
            <a:ext cx="3532877" cy="4152542"/>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sz="half" idx="12"/>
          </p:nvPr>
        </p:nvSpPr>
        <p:spPr>
          <a:xfrm>
            <a:off x="914400" y="1657708"/>
            <a:ext cx="3530872" cy="4152542"/>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2"/>
          <p:cNvSpPr txBox="1">
            <a:spLocks/>
          </p:cNvSpPr>
          <p:nvPr/>
        </p:nvSpPr>
        <p:spPr>
          <a:xfrm>
            <a:off x="153517" y="6485275"/>
            <a:ext cx="33425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chemeClr val="bg2"/>
                </a:solidFill>
              </a:rPr>
              <a:pPr/>
              <a:t>‹#›</a:t>
            </a:fld>
            <a:endParaRPr lang="en-US" sz="1000" dirty="0">
              <a:solidFill>
                <a:schemeClr val="bg2"/>
              </a:solidFill>
            </a:endParaRPr>
          </a:p>
        </p:txBody>
      </p:sp>
    </p:spTree>
    <p:extLst>
      <p:ext uri="{BB962C8B-B14F-4D97-AF65-F5344CB8AC3E}">
        <p14:creationId xmlns:p14="http://schemas.microsoft.com/office/powerpoint/2010/main" val="3676949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1-2 Column">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5875" y="35669"/>
            <a:ext cx="9175750" cy="6902112"/>
          </a:xfrm>
          <a:prstGeom prst="rect">
            <a:avLst/>
          </a:prstGeom>
        </p:spPr>
      </p:pic>
      <p:sp>
        <p:nvSpPr>
          <p:cNvPr id="11" name="Content Placeholder 2"/>
          <p:cNvSpPr>
            <a:spLocks noGrp="1"/>
          </p:cNvSpPr>
          <p:nvPr>
            <p:ph sz="half" idx="11"/>
          </p:nvPr>
        </p:nvSpPr>
        <p:spPr>
          <a:xfrm>
            <a:off x="4690373" y="646545"/>
            <a:ext cx="3532877" cy="5163705"/>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sz="half" idx="12"/>
          </p:nvPr>
        </p:nvSpPr>
        <p:spPr>
          <a:xfrm>
            <a:off x="914400" y="646545"/>
            <a:ext cx="3530872" cy="5163705"/>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2"/>
          <p:cNvSpPr txBox="1">
            <a:spLocks/>
          </p:cNvSpPr>
          <p:nvPr/>
        </p:nvSpPr>
        <p:spPr>
          <a:xfrm>
            <a:off x="153517" y="6485275"/>
            <a:ext cx="33425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chemeClr val="bg2"/>
                </a:solidFill>
              </a:rPr>
              <a:pPr/>
              <a:t>‹#›</a:t>
            </a:fld>
            <a:endParaRPr lang="en-US" sz="1000" dirty="0">
              <a:solidFill>
                <a:schemeClr val="bg2"/>
              </a:solidFill>
            </a:endParaRPr>
          </a:p>
        </p:txBody>
      </p:sp>
    </p:spTree>
    <p:extLst>
      <p:ext uri="{BB962C8B-B14F-4D97-AF65-F5344CB8AC3E}">
        <p14:creationId xmlns:p14="http://schemas.microsoft.com/office/powerpoint/2010/main" val="3880007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875" y="35669"/>
            <a:ext cx="9175750" cy="6902112"/>
          </a:xfrm>
          <a:prstGeom prst="rect">
            <a:avLst/>
          </a:prstGeom>
        </p:spPr>
      </p:pic>
      <p:sp>
        <p:nvSpPr>
          <p:cNvPr id="4" name="Title 1"/>
          <p:cNvSpPr>
            <a:spLocks noGrp="1"/>
          </p:cNvSpPr>
          <p:nvPr>
            <p:ph type="title"/>
          </p:nvPr>
        </p:nvSpPr>
        <p:spPr>
          <a:xfrm>
            <a:off x="457200" y="274638"/>
            <a:ext cx="7766050" cy="752907"/>
          </a:xfrm>
          <a:prstGeom prst="rect">
            <a:avLst/>
          </a:prstGeom>
        </p:spPr>
        <p:txBody>
          <a:bodyPr vert="horz"/>
          <a:lstStyle>
            <a:lvl1pPr algn="l">
              <a:defRPr>
                <a:solidFill>
                  <a:schemeClr val="bg2"/>
                </a:solidFill>
              </a:defRPr>
            </a:lvl1pPr>
          </a:lstStyle>
          <a:p>
            <a:r>
              <a:rPr lang="en-US"/>
              <a:t>Click to edit Master title style</a:t>
            </a:r>
            <a:endParaRPr lang="en-US" dirty="0"/>
          </a:p>
        </p:txBody>
      </p:sp>
      <p:sp>
        <p:nvSpPr>
          <p:cNvPr id="5" name="Content Placeholder 2"/>
          <p:cNvSpPr>
            <a:spLocks noGrp="1"/>
          </p:cNvSpPr>
          <p:nvPr>
            <p:ph idx="1"/>
          </p:nvPr>
        </p:nvSpPr>
        <p:spPr>
          <a:xfrm>
            <a:off x="457200" y="1167269"/>
            <a:ext cx="4010891" cy="2162439"/>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0"/>
          </p:nvPr>
        </p:nvSpPr>
        <p:spPr>
          <a:xfrm>
            <a:off x="457200" y="3465943"/>
            <a:ext cx="4010891" cy="2479966"/>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1"/>
          </p:nvPr>
        </p:nvSpPr>
        <p:spPr>
          <a:xfrm>
            <a:off x="4675909" y="1169988"/>
            <a:ext cx="4010891" cy="2162439"/>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2"/>
          </p:nvPr>
        </p:nvSpPr>
        <p:spPr>
          <a:xfrm>
            <a:off x="4675909" y="3468662"/>
            <a:ext cx="4010891" cy="2479966"/>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2"/>
          <p:cNvSpPr txBox="1">
            <a:spLocks/>
          </p:cNvSpPr>
          <p:nvPr/>
        </p:nvSpPr>
        <p:spPr>
          <a:xfrm>
            <a:off x="153517" y="6485275"/>
            <a:ext cx="33425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chemeClr val="bg2"/>
                </a:solidFill>
              </a:rPr>
              <a:pPr/>
              <a:t>‹#›</a:t>
            </a:fld>
            <a:endParaRPr lang="en-US" sz="1000" dirty="0">
              <a:solidFill>
                <a:schemeClr val="bg2"/>
              </a:solidFill>
            </a:endParaRPr>
          </a:p>
        </p:txBody>
      </p:sp>
    </p:spTree>
    <p:extLst>
      <p:ext uri="{BB962C8B-B14F-4D97-AF65-F5344CB8AC3E}">
        <p14:creationId xmlns:p14="http://schemas.microsoft.com/office/powerpoint/2010/main" val="3886570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quadrant">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875" y="35669"/>
            <a:ext cx="9175750" cy="6902112"/>
          </a:xfrm>
          <a:prstGeom prst="rect">
            <a:avLst/>
          </a:prstGeom>
        </p:spPr>
      </p:pic>
      <p:sp>
        <p:nvSpPr>
          <p:cNvPr id="4" name="Title 1"/>
          <p:cNvSpPr>
            <a:spLocks noGrp="1"/>
          </p:cNvSpPr>
          <p:nvPr>
            <p:ph type="title"/>
          </p:nvPr>
        </p:nvSpPr>
        <p:spPr>
          <a:xfrm>
            <a:off x="457200" y="274638"/>
            <a:ext cx="7766050" cy="752907"/>
          </a:xfrm>
          <a:prstGeom prst="rect">
            <a:avLst/>
          </a:prstGeom>
        </p:spPr>
        <p:txBody>
          <a:bodyPr vert="horz"/>
          <a:lstStyle>
            <a:lvl1pPr algn="l">
              <a:defRPr>
                <a:solidFill>
                  <a:schemeClr val="bg2"/>
                </a:solidFill>
              </a:defRPr>
            </a:lvl1pPr>
          </a:lstStyle>
          <a:p>
            <a:r>
              <a:rPr lang="en-US"/>
              <a:t>Click to edit Master title style</a:t>
            </a:r>
            <a:endParaRPr lang="en-US" dirty="0"/>
          </a:p>
        </p:txBody>
      </p:sp>
      <p:sp>
        <p:nvSpPr>
          <p:cNvPr id="6" name="Content Placeholder 2"/>
          <p:cNvSpPr>
            <a:spLocks noGrp="1"/>
          </p:cNvSpPr>
          <p:nvPr>
            <p:ph idx="1"/>
          </p:nvPr>
        </p:nvSpPr>
        <p:spPr>
          <a:xfrm>
            <a:off x="457200" y="1167269"/>
            <a:ext cx="4010891" cy="2162439"/>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p:cNvCxnSpPr/>
          <p:nvPr/>
        </p:nvCxnSpPr>
        <p:spPr>
          <a:xfrm>
            <a:off x="457200" y="3398978"/>
            <a:ext cx="8229600" cy="0"/>
          </a:xfrm>
          <a:prstGeom prst="line">
            <a:avLst/>
          </a:prstGeom>
          <a:ln/>
        </p:spPr>
        <p:style>
          <a:lnRef idx="1">
            <a:schemeClr val="accent2"/>
          </a:lnRef>
          <a:fillRef idx="0">
            <a:schemeClr val="accent2"/>
          </a:fillRef>
          <a:effectRef idx="0">
            <a:schemeClr val="accent2"/>
          </a:effectRef>
          <a:fontRef idx="minor">
            <a:schemeClr val="tx1"/>
          </a:fontRef>
        </p:style>
      </p:cxnSp>
      <p:sp>
        <p:nvSpPr>
          <p:cNvPr id="8" name="Content Placeholder 2"/>
          <p:cNvSpPr>
            <a:spLocks noGrp="1"/>
          </p:cNvSpPr>
          <p:nvPr>
            <p:ph idx="10"/>
          </p:nvPr>
        </p:nvSpPr>
        <p:spPr>
          <a:xfrm>
            <a:off x="457200" y="3465943"/>
            <a:ext cx="4010891" cy="2479966"/>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1"/>
          </p:nvPr>
        </p:nvSpPr>
        <p:spPr>
          <a:xfrm>
            <a:off x="4675909" y="1169988"/>
            <a:ext cx="4010891" cy="2162439"/>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2"/>
          </p:nvPr>
        </p:nvSpPr>
        <p:spPr>
          <a:xfrm>
            <a:off x="4675909" y="3468662"/>
            <a:ext cx="4010891" cy="2479966"/>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p:cNvCxnSpPr/>
          <p:nvPr/>
        </p:nvCxnSpPr>
        <p:spPr>
          <a:xfrm>
            <a:off x="4572000" y="1167269"/>
            <a:ext cx="0" cy="4781359"/>
          </a:xfrm>
          <a:prstGeom prst="line">
            <a:avLst/>
          </a:prstGeom>
        </p:spPr>
        <p:style>
          <a:lnRef idx="1">
            <a:schemeClr val="accent2"/>
          </a:lnRef>
          <a:fillRef idx="0">
            <a:schemeClr val="accent2"/>
          </a:fillRef>
          <a:effectRef idx="0">
            <a:schemeClr val="accent2"/>
          </a:effectRef>
          <a:fontRef idx="minor">
            <a:schemeClr val="tx1"/>
          </a:fontRef>
        </p:style>
      </p:cxnSp>
      <p:sp>
        <p:nvSpPr>
          <p:cNvPr id="12" name="Slide Number Placeholder 2"/>
          <p:cNvSpPr txBox="1">
            <a:spLocks/>
          </p:cNvSpPr>
          <p:nvPr/>
        </p:nvSpPr>
        <p:spPr>
          <a:xfrm>
            <a:off x="153517" y="6485275"/>
            <a:ext cx="33425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chemeClr val="bg2"/>
                </a:solidFill>
              </a:rPr>
              <a:pPr/>
              <a:t>‹#›</a:t>
            </a:fld>
            <a:endParaRPr lang="en-US" sz="1000" dirty="0">
              <a:solidFill>
                <a:schemeClr val="bg2"/>
              </a:solidFill>
            </a:endParaRPr>
          </a:p>
        </p:txBody>
      </p:sp>
    </p:spTree>
    <p:extLst>
      <p:ext uri="{BB962C8B-B14F-4D97-AF65-F5344CB8AC3E}">
        <p14:creationId xmlns:p14="http://schemas.microsoft.com/office/powerpoint/2010/main" val="638677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875" y="35669"/>
            <a:ext cx="9175750" cy="6902112"/>
          </a:xfrm>
          <a:prstGeom prst="rect">
            <a:avLst/>
          </a:prstGeom>
        </p:spPr>
      </p:pic>
      <p:sp>
        <p:nvSpPr>
          <p:cNvPr id="4" name="Title 1"/>
          <p:cNvSpPr>
            <a:spLocks noGrp="1"/>
          </p:cNvSpPr>
          <p:nvPr>
            <p:ph type="title"/>
          </p:nvPr>
        </p:nvSpPr>
        <p:spPr>
          <a:xfrm>
            <a:off x="457200" y="274638"/>
            <a:ext cx="7766050" cy="752907"/>
          </a:xfrm>
          <a:prstGeom prst="rect">
            <a:avLst/>
          </a:prstGeom>
        </p:spPr>
        <p:txBody>
          <a:bodyPr vert="horz"/>
          <a:lstStyle>
            <a:lvl1pPr algn="l">
              <a:defRPr>
                <a:solidFill>
                  <a:schemeClr val="bg2"/>
                </a:solidFill>
              </a:defRPr>
            </a:lvl1pPr>
          </a:lstStyle>
          <a:p>
            <a:r>
              <a:rPr lang="en-US"/>
              <a:t>Click to edit Master title style</a:t>
            </a:r>
            <a:endParaRPr lang="en-US" dirty="0"/>
          </a:p>
        </p:txBody>
      </p:sp>
      <p:sp>
        <p:nvSpPr>
          <p:cNvPr id="5" name="Content Placeholder 2"/>
          <p:cNvSpPr>
            <a:spLocks noGrp="1"/>
          </p:cNvSpPr>
          <p:nvPr>
            <p:ph idx="1"/>
          </p:nvPr>
        </p:nvSpPr>
        <p:spPr>
          <a:xfrm>
            <a:off x="457200" y="1167269"/>
            <a:ext cx="4010891" cy="4781359"/>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1"/>
          </p:nvPr>
        </p:nvSpPr>
        <p:spPr>
          <a:xfrm>
            <a:off x="4675909" y="1169988"/>
            <a:ext cx="4010891" cy="2162439"/>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2"/>
          </p:nvPr>
        </p:nvSpPr>
        <p:spPr>
          <a:xfrm>
            <a:off x="4675909" y="3468662"/>
            <a:ext cx="4010891" cy="2479966"/>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2"/>
          <p:cNvSpPr txBox="1">
            <a:spLocks/>
          </p:cNvSpPr>
          <p:nvPr/>
        </p:nvSpPr>
        <p:spPr>
          <a:xfrm>
            <a:off x="153517" y="6485275"/>
            <a:ext cx="33425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chemeClr val="bg2"/>
                </a:solidFill>
              </a:rPr>
              <a:pPr/>
              <a:t>‹#›</a:t>
            </a:fld>
            <a:endParaRPr lang="en-US" sz="1000" dirty="0">
              <a:solidFill>
                <a:schemeClr val="bg2"/>
              </a:solidFill>
            </a:endParaRPr>
          </a:p>
        </p:txBody>
      </p:sp>
    </p:spTree>
    <p:extLst>
      <p:ext uri="{BB962C8B-B14F-4D97-AF65-F5344CB8AC3E}">
        <p14:creationId xmlns:p14="http://schemas.microsoft.com/office/powerpoint/2010/main" val="146417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3.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4.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2.jpg"/><Relationship Id="rId5" Type="http://schemas.openxmlformats.org/officeDocument/2006/relationships/image" Target="../media/image1.emf"/><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355"/>
            <a:ext cx="9144001" cy="6878230"/>
          </a:xfrm>
          <a:prstGeom prst="rect">
            <a:avLst/>
          </a:prstGeom>
        </p:spPr>
      </p:pic>
      <p:pic>
        <p:nvPicPr>
          <p:cNvPr id="4" name="Picture 3" descr="US-Ecology_Logo-Vert_4cp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0125" y="763058"/>
            <a:ext cx="4254502" cy="2047436"/>
          </a:xfrm>
          <a:prstGeom prst="rect">
            <a:avLst/>
          </a:prstGeom>
        </p:spPr>
      </p:pic>
      <p:pic>
        <p:nvPicPr>
          <p:cNvPr id="5"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27920" y="6544692"/>
            <a:ext cx="3473749"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345879"/>
      </p:ext>
    </p:extLst>
  </p:cSld>
  <p:clrMap bg1="lt1" tx1="dk1" bg2="lt2" tx2="dk2" accent1="accent1" accent2="accent2" accent3="accent3" accent4="accent4" accent5="accent5" accent6="accent6" hlink="hlink" folHlink="folHlink"/>
  <p:sldLayoutIdLst>
    <p:sldLayoutId id="2147483701"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USEco_PPT_footerbit.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63788" y="6483096"/>
            <a:ext cx="3432048" cy="387096"/>
          </a:xfrm>
          <a:prstGeom prst="rect">
            <a:avLst/>
          </a:prstGeom>
        </p:spPr>
      </p:pic>
    </p:spTree>
    <p:extLst>
      <p:ext uri="{BB962C8B-B14F-4D97-AF65-F5344CB8AC3E}">
        <p14:creationId xmlns:p14="http://schemas.microsoft.com/office/powerpoint/2010/main" val="2717293476"/>
      </p:ext>
    </p:extLst>
  </p:cSld>
  <p:clrMap bg1="lt1" tx1="dk1" bg2="lt2" tx2="dk2" accent1="accent1" accent2="accent2" accent3="accent3" accent4="accent4" accent5="accent5" accent6="accent6" hlink="hlink" folHlink="folHlink"/>
  <p:sldLayoutIdLst>
    <p:sldLayoutId id="2147483654" r:id="rId1"/>
    <p:sldLayoutId id="2147483662" r:id="rId2"/>
    <p:sldLayoutId id="2147483655" r:id="rId3"/>
    <p:sldLayoutId id="2147483664" r:id="rId4"/>
    <p:sldLayoutId id="2147483653" r:id="rId5"/>
    <p:sldLayoutId id="2147483666" r:id="rId6"/>
    <p:sldLayoutId id="2147483663" r:id="rId7"/>
    <p:sldLayoutId id="2147483665" r:id="rId8"/>
    <p:sldLayoutId id="2147483667" r:id="rId9"/>
    <p:sldLayoutId id="2147483651" r:id="rId10"/>
    <p:sldLayoutId id="214748370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r" defTabSz="457200" rtl="0" eaLnBrk="1" latinLnBrk="0" hangingPunct="1">
        <a:spcBef>
          <a:spcPct val="0"/>
        </a:spcBef>
        <a:buNone/>
        <a:defRPr sz="38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10960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r" defTabSz="457200" rtl="0" eaLnBrk="1" latinLnBrk="0" hangingPunct="1">
        <a:spcBef>
          <a:spcPct val="0"/>
        </a:spcBef>
        <a:buNone/>
        <a:defRPr sz="38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4355"/>
            <a:ext cx="9144001" cy="6878230"/>
          </a:xfrm>
          <a:prstGeom prst="rect">
            <a:avLst/>
          </a:prstGeom>
        </p:spPr>
      </p:pic>
      <p:pic>
        <p:nvPicPr>
          <p:cNvPr id="4" name="Picture 3" descr="US-Ecology_Logo-Vert_4cp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0125" y="763058"/>
            <a:ext cx="4254502" cy="2047436"/>
          </a:xfrm>
          <a:prstGeom prst="rect">
            <a:avLst/>
          </a:prstGeom>
        </p:spPr>
      </p:pic>
      <p:pic>
        <p:nvPicPr>
          <p:cNvPr id="6" name="Picture 5" descr="USEco_PPT_footerbit.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63788" y="6483096"/>
            <a:ext cx="3432048" cy="387096"/>
          </a:xfrm>
          <a:prstGeom prst="rect">
            <a:avLst/>
          </a:prstGeom>
        </p:spPr>
      </p:pic>
    </p:spTree>
    <p:extLst>
      <p:ext uri="{BB962C8B-B14F-4D97-AF65-F5344CB8AC3E}">
        <p14:creationId xmlns:p14="http://schemas.microsoft.com/office/powerpoint/2010/main" val="315458367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3.jp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3.jpe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22573" y="2832848"/>
            <a:ext cx="8236601" cy="2035243"/>
          </a:xfrm>
        </p:spPr>
        <p:txBody>
          <a:bodyPr vert="horz" anchor="t"/>
          <a:lstStyle/>
          <a:p>
            <a:r>
              <a:rPr lang="en-US" dirty="0"/>
              <a:t>US Ecology Washington Disposal Site Update</a:t>
            </a:r>
            <a:endParaRPr lang="en-US" sz="2000" dirty="0">
              <a:cs typeface="Calibri"/>
            </a:endParaRPr>
          </a:p>
          <a:p>
            <a:endParaRPr lang="en-US" dirty="0">
              <a:solidFill>
                <a:srgbClr val="A5A6A5"/>
              </a:solidFill>
            </a:endParaRPr>
          </a:p>
          <a:p>
            <a:pPr algn="r">
              <a:spcBef>
                <a:spcPts val="0"/>
              </a:spcBef>
            </a:pPr>
            <a:r>
              <a:rPr lang="en-US" sz="2000" dirty="0">
                <a:solidFill>
                  <a:schemeClr val="tx1"/>
                </a:solidFill>
              </a:rPr>
              <a:t>Joseph J. Weismann, CHP</a:t>
            </a:r>
          </a:p>
          <a:p>
            <a:pPr algn="r">
              <a:spcBef>
                <a:spcPts val="0"/>
              </a:spcBef>
            </a:pPr>
            <a:r>
              <a:rPr lang="en-US" sz="2000" dirty="0">
                <a:solidFill>
                  <a:schemeClr val="tx1"/>
                </a:solidFill>
              </a:rPr>
              <a:t>VP, Government and Radiological Affairs</a:t>
            </a:r>
          </a:p>
          <a:p>
            <a:pPr algn="r">
              <a:spcBef>
                <a:spcPts val="0"/>
              </a:spcBef>
            </a:pPr>
            <a:r>
              <a:rPr lang="en-US" sz="2000" dirty="0">
                <a:solidFill>
                  <a:schemeClr val="tx1"/>
                </a:solidFill>
              </a:rPr>
              <a:t>LLW Forum - Spring 2019, Alexandria, VA </a:t>
            </a:r>
            <a:endParaRPr lang="en-US" sz="2000" dirty="0">
              <a:solidFill>
                <a:schemeClr val="tx1"/>
              </a:solidFill>
              <a:cs typeface="Calibri"/>
            </a:endParaRPr>
          </a:p>
        </p:txBody>
      </p:sp>
      <p:pic>
        <p:nvPicPr>
          <p:cNvPr id="3" name="Picture 2"/>
          <p:cNvPicPr>
            <a:picLocks noChangeAspect="1"/>
          </p:cNvPicPr>
          <p:nvPr/>
        </p:nvPicPr>
        <p:blipFill>
          <a:blip r:embed="rId3">
            <a:lum bright="-78000"/>
          </a:blip>
          <a:stretch>
            <a:fillRect/>
          </a:stretch>
        </p:blipFill>
        <p:spPr>
          <a:xfrm>
            <a:off x="522573" y="511276"/>
            <a:ext cx="1646885" cy="1737302"/>
          </a:xfrm>
          <a:prstGeom prst="rect">
            <a:avLst/>
          </a:prstGeom>
        </p:spPr>
      </p:pic>
    </p:spTree>
    <p:extLst>
      <p:ext uri="{BB962C8B-B14F-4D97-AF65-F5344CB8AC3E}">
        <p14:creationId xmlns:p14="http://schemas.microsoft.com/office/powerpoint/2010/main" val="3947019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New Trench 12</a:t>
            </a:r>
          </a:p>
        </p:txBody>
      </p:sp>
      <p:pic>
        <p:nvPicPr>
          <p:cNvPr id="6" name="Picture 5"/>
          <p:cNvPicPr>
            <a:picLocks noChangeAspect="1"/>
          </p:cNvPicPr>
          <p:nvPr/>
        </p:nvPicPr>
        <p:blipFill rotWithShape="1">
          <a:blip r:embed="rId3" cstate="print">
            <a:lum contrast="11000"/>
            <a:extLst>
              <a:ext uri="{28A0092B-C50C-407E-A947-70E740481C1C}">
                <a14:useLocalDpi xmlns:a14="http://schemas.microsoft.com/office/drawing/2010/main" val="0"/>
              </a:ext>
            </a:extLst>
          </a:blip>
          <a:srcRect b="10631"/>
          <a:stretch/>
        </p:blipFill>
        <p:spPr>
          <a:xfrm>
            <a:off x="4767985" y="3262277"/>
            <a:ext cx="4097234" cy="2746252"/>
          </a:xfrm>
          <a:prstGeom prst="rect">
            <a:avLst/>
          </a:prstGeom>
          <a:noFill/>
          <a:ln w="28575">
            <a:solidFill>
              <a:schemeClr val="tx1"/>
            </a:solidFill>
            <a:miter lim="800000"/>
            <a:headEnd/>
            <a:tailEnd/>
          </a:ln>
        </p:spPr>
      </p:pic>
      <p:pic>
        <p:nvPicPr>
          <p:cNvPr id="2" name="Picture 1"/>
          <p:cNvPicPr>
            <a:picLocks noChangeAspect="1"/>
          </p:cNvPicPr>
          <p:nvPr/>
        </p:nvPicPr>
        <p:blipFill>
          <a:blip r:embed="rId4">
            <a:lum contrast="11000"/>
          </a:blip>
          <a:stretch>
            <a:fillRect/>
          </a:stretch>
        </p:blipFill>
        <p:spPr>
          <a:xfrm>
            <a:off x="190051" y="3262277"/>
            <a:ext cx="4452662" cy="2746252"/>
          </a:xfrm>
          <a:prstGeom prst="rect">
            <a:avLst/>
          </a:prstGeom>
          <a:noFill/>
          <a:ln w="28575">
            <a:solidFill>
              <a:schemeClr val="tx1"/>
            </a:solidFill>
            <a:miter lim="800000"/>
            <a:headEnd/>
            <a:tailEnd/>
          </a:ln>
        </p:spPr>
      </p:pic>
      <p:sp>
        <p:nvSpPr>
          <p:cNvPr id="8" name="Content Placeholder 1">
            <a:extLst>
              <a:ext uri="{FF2B5EF4-FFF2-40B4-BE49-F238E27FC236}">
                <a16:creationId xmlns:a16="http://schemas.microsoft.com/office/drawing/2014/main" id="{6E28B8EC-97D6-4C3F-BB42-7E9CA82B5BFC}"/>
              </a:ext>
            </a:extLst>
          </p:cNvPr>
          <p:cNvSpPr>
            <a:spLocks noGrp="1"/>
          </p:cNvSpPr>
          <p:nvPr>
            <p:ph idx="1"/>
          </p:nvPr>
        </p:nvSpPr>
        <p:spPr>
          <a:xfrm>
            <a:off x="626991" y="1551998"/>
            <a:ext cx="7140791" cy="1468293"/>
          </a:xfrm>
        </p:spPr>
        <p:txBody>
          <a:bodyPr/>
          <a:lstStyle/>
          <a:p>
            <a:pPr marL="342900" indent="-342900" fontAlgn="auto">
              <a:spcBef>
                <a:spcPts val="0"/>
              </a:spcBef>
              <a:spcAft>
                <a:spcPts val="600"/>
              </a:spcAft>
              <a:buClr>
                <a:schemeClr val="accent1"/>
              </a:buClr>
              <a:buSzPct val="100000"/>
              <a:buFont typeface="Wingdings" pitchFamily="2" charset="2"/>
              <a:buChar char="n"/>
              <a:defRPr/>
            </a:pPr>
            <a:r>
              <a:rPr lang="en-US" sz="1800" dirty="0">
                <a:cs typeface="Tahoma" pitchFamily="34" charset="0"/>
              </a:rPr>
              <a:t>Class A Unstable Waste</a:t>
            </a:r>
          </a:p>
          <a:p>
            <a:pPr marL="342900" indent="-342900" fontAlgn="auto">
              <a:spcBef>
                <a:spcPts val="0"/>
              </a:spcBef>
              <a:spcAft>
                <a:spcPts val="600"/>
              </a:spcAft>
              <a:buClr>
                <a:schemeClr val="accent1"/>
              </a:buClr>
              <a:buSzPct val="100000"/>
              <a:buFont typeface="Wingdings" pitchFamily="2" charset="2"/>
              <a:buChar char="n"/>
              <a:defRPr/>
            </a:pPr>
            <a:r>
              <a:rPr lang="en-US" sz="1800" dirty="0">
                <a:cs typeface="Tahoma" pitchFamily="34" charset="0"/>
              </a:rPr>
              <a:t>150’x150’ (at top) with 1.5x1 side slopes</a:t>
            </a:r>
          </a:p>
          <a:p>
            <a:pPr marL="342900" indent="-342900" fontAlgn="auto">
              <a:spcBef>
                <a:spcPts val="0"/>
              </a:spcBef>
              <a:spcAft>
                <a:spcPts val="600"/>
              </a:spcAft>
              <a:buClr>
                <a:schemeClr val="accent1"/>
              </a:buClr>
              <a:buSzPct val="100000"/>
              <a:buFont typeface="Wingdings" pitchFamily="2" charset="2"/>
              <a:buChar char="n"/>
              <a:defRPr/>
            </a:pPr>
            <a:r>
              <a:rPr lang="en-US" sz="1800" dirty="0">
                <a:cs typeface="Tahoma" pitchFamily="34" charset="0"/>
              </a:rPr>
              <a:t>35’ deep (27’ for waste)</a:t>
            </a:r>
          </a:p>
          <a:p>
            <a:pPr marL="342900" indent="-342900" fontAlgn="auto">
              <a:spcBef>
                <a:spcPts val="0"/>
              </a:spcBef>
              <a:spcAft>
                <a:spcPts val="600"/>
              </a:spcAft>
              <a:buClr>
                <a:schemeClr val="accent1"/>
              </a:buClr>
              <a:buSzPct val="100000"/>
              <a:buFont typeface="Wingdings" pitchFamily="2" charset="2"/>
              <a:buChar char="n"/>
              <a:defRPr/>
            </a:pPr>
            <a:r>
              <a:rPr lang="en-US" sz="1800" dirty="0">
                <a:cs typeface="Tahoma" pitchFamily="34" charset="0"/>
              </a:rPr>
              <a:t>Constructed capacity of 270,000 ft</a:t>
            </a:r>
            <a:r>
              <a:rPr lang="en-US" sz="1800" baseline="30000" dirty="0">
                <a:cs typeface="Tahoma" pitchFamily="34" charset="0"/>
              </a:rPr>
              <a:t>3</a:t>
            </a:r>
            <a:r>
              <a:rPr lang="en-US" sz="1800" dirty="0">
                <a:cs typeface="Tahoma" pitchFamily="34" charset="0"/>
              </a:rPr>
              <a:t>, will expand as needed</a:t>
            </a:r>
            <a:endParaRPr lang="en-US" sz="1800" baseline="30000" dirty="0">
              <a:cs typeface="Tahoma" pitchFamily="34" charset="0"/>
            </a:endParaRPr>
          </a:p>
          <a:p>
            <a:pPr marL="342900" indent="-342900" fontAlgn="auto">
              <a:spcBef>
                <a:spcPts val="0"/>
              </a:spcBef>
              <a:spcAft>
                <a:spcPts val="600"/>
              </a:spcAft>
              <a:buClr>
                <a:schemeClr val="accent1"/>
              </a:buClr>
              <a:buSzPct val="100000"/>
              <a:buFont typeface="Wingdings" pitchFamily="2" charset="2"/>
              <a:buChar char="n"/>
              <a:defRPr/>
            </a:pPr>
            <a:endParaRPr lang="en-US" sz="1600" dirty="0">
              <a:cs typeface="Tahoma" pitchFamily="34" charset="0"/>
            </a:endParaRPr>
          </a:p>
        </p:txBody>
      </p:sp>
    </p:spTree>
    <p:extLst>
      <p:ext uri="{BB962C8B-B14F-4D97-AF65-F5344CB8AC3E}">
        <p14:creationId xmlns:p14="http://schemas.microsoft.com/office/powerpoint/2010/main" val="409151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Annual Disposal Volumes</a:t>
            </a:r>
          </a:p>
        </p:txBody>
      </p:sp>
      <p:pic>
        <p:nvPicPr>
          <p:cNvPr id="8" name="Content Placeholder 7"/>
          <p:cNvPicPr>
            <a:picLocks noGrp="1" noChangeAspect="1"/>
          </p:cNvPicPr>
          <p:nvPr>
            <p:ph sz="half" idx="11"/>
          </p:nvPr>
        </p:nvPicPr>
        <p:blipFill>
          <a:blip r:embed="rId3">
            <a:lum contrast="11000"/>
          </a:blip>
          <a:stretch>
            <a:fillRect/>
          </a:stretch>
        </p:blipFill>
        <p:spPr>
          <a:xfrm>
            <a:off x="4296616" y="1576086"/>
            <a:ext cx="4076419" cy="4021032"/>
          </a:xfrm>
          <a:prstGeom prst="rect">
            <a:avLst/>
          </a:prstGeom>
          <a:noFill/>
          <a:ln w="28575">
            <a:solidFill>
              <a:schemeClr val="tx1"/>
            </a:solidFill>
            <a:miter lim="800000"/>
            <a:headEnd/>
            <a:tailEnd/>
          </a:ln>
        </p:spPr>
      </p:pic>
      <p:sp>
        <p:nvSpPr>
          <p:cNvPr id="6" name="Content Placeholder 5"/>
          <p:cNvSpPr>
            <a:spLocks noGrp="1"/>
          </p:cNvSpPr>
          <p:nvPr>
            <p:ph sz="half" idx="12"/>
          </p:nvPr>
        </p:nvSpPr>
        <p:spPr>
          <a:xfrm>
            <a:off x="914400" y="1657708"/>
            <a:ext cx="3191435" cy="4152542"/>
          </a:xfrm>
        </p:spPr>
        <p:txBody>
          <a:bodyPr/>
          <a:lstStyle/>
          <a:p>
            <a:r>
              <a:rPr lang="en-US" dirty="0">
                <a:cs typeface="Times New Roman" pitchFamily="18" charset="0"/>
              </a:rPr>
              <a:t>2012: 23,233.4 </a:t>
            </a:r>
            <a:r>
              <a:rPr lang="en-US" dirty="0"/>
              <a:t>ft</a:t>
            </a:r>
            <a:r>
              <a:rPr lang="en-US" baseline="30000" dirty="0"/>
              <a:t>3</a:t>
            </a:r>
          </a:p>
          <a:p>
            <a:r>
              <a:rPr lang="en-US" dirty="0"/>
              <a:t>2013: 24,959.4</a:t>
            </a:r>
            <a:r>
              <a:rPr lang="en-US" dirty="0">
                <a:cs typeface="Times New Roman" pitchFamily="18" charset="0"/>
              </a:rPr>
              <a:t> </a:t>
            </a:r>
            <a:r>
              <a:rPr lang="en-US" dirty="0"/>
              <a:t>ft</a:t>
            </a:r>
            <a:r>
              <a:rPr lang="en-US" baseline="30000" dirty="0"/>
              <a:t>3</a:t>
            </a:r>
          </a:p>
          <a:p>
            <a:r>
              <a:rPr lang="en-US" dirty="0"/>
              <a:t>2014: 20,466.8</a:t>
            </a:r>
            <a:r>
              <a:rPr lang="en-US" dirty="0">
                <a:cs typeface="Times New Roman" pitchFamily="18" charset="0"/>
              </a:rPr>
              <a:t> </a:t>
            </a:r>
            <a:r>
              <a:rPr lang="en-US" dirty="0"/>
              <a:t>ft</a:t>
            </a:r>
            <a:r>
              <a:rPr lang="en-US" baseline="30000" dirty="0"/>
              <a:t>3</a:t>
            </a:r>
            <a:endParaRPr lang="en-US" dirty="0"/>
          </a:p>
          <a:p>
            <a:r>
              <a:rPr lang="en-US" dirty="0"/>
              <a:t>2015: 27,400.1</a:t>
            </a:r>
            <a:r>
              <a:rPr lang="en-US" dirty="0">
                <a:cs typeface="Times New Roman" pitchFamily="18" charset="0"/>
              </a:rPr>
              <a:t> </a:t>
            </a:r>
            <a:r>
              <a:rPr lang="en-US" dirty="0"/>
              <a:t>ft</a:t>
            </a:r>
            <a:r>
              <a:rPr lang="en-US" baseline="30000" dirty="0"/>
              <a:t>3</a:t>
            </a:r>
          </a:p>
          <a:p>
            <a:pPr lvl="0"/>
            <a:r>
              <a:rPr lang="en-US" dirty="0">
                <a:solidFill>
                  <a:prstClr val="black"/>
                </a:solidFill>
              </a:rPr>
              <a:t>2016: 21,218.1</a:t>
            </a:r>
            <a:r>
              <a:rPr lang="en-US" dirty="0">
                <a:solidFill>
                  <a:prstClr val="black"/>
                </a:solidFill>
                <a:cs typeface="Times New Roman" pitchFamily="18" charset="0"/>
              </a:rPr>
              <a:t> </a:t>
            </a:r>
            <a:r>
              <a:rPr lang="en-US" dirty="0">
                <a:solidFill>
                  <a:prstClr val="black"/>
                </a:solidFill>
              </a:rPr>
              <a:t>ft</a:t>
            </a:r>
            <a:r>
              <a:rPr lang="en-US" baseline="30000" dirty="0">
                <a:solidFill>
                  <a:prstClr val="black"/>
                </a:solidFill>
              </a:rPr>
              <a:t>3</a:t>
            </a:r>
          </a:p>
          <a:p>
            <a:pPr lvl="0"/>
            <a:r>
              <a:rPr lang="en-US" dirty="0">
                <a:solidFill>
                  <a:prstClr val="black"/>
                </a:solidFill>
              </a:rPr>
              <a:t>2017: 13,809.7</a:t>
            </a:r>
            <a:r>
              <a:rPr lang="en-US" dirty="0">
                <a:solidFill>
                  <a:prstClr val="black"/>
                </a:solidFill>
                <a:cs typeface="Times New Roman" pitchFamily="18" charset="0"/>
              </a:rPr>
              <a:t> </a:t>
            </a:r>
            <a:r>
              <a:rPr lang="en-US" dirty="0">
                <a:solidFill>
                  <a:prstClr val="black"/>
                </a:solidFill>
              </a:rPr>
              <a:t>ft</a:t>
            </a:r>
            <a:r>
              <a:rPr lang="en-US" baseline="30000" dirty="0">
                <a:solidFill>
                  <a:prstClr val="black"/>
                </a:solidFill>
              </a:rPr>
              <a:t>3</a:t>
            </a:r>
          </a:p>
          <a:p>
            <a:r>
              <a:rPr lang="en-US" dirty="0"/>
              <a:t>2018: 15,285.5 ft</a:t>
            </a:r>
            <a:r>
              <a:rPr lang="en-US" baseline="30000" dirty="0"/>
              <a:t>3</a:t>
            </a:r>
          </a:p>
          <a:p>
            <a:endParaRPr lang="en-US" sz="1050" dirty="0">
              <a:solidFill>
                <a:srgbClr val="FF0000"/>
              </a:solidFill>
            </a:endParaRPr>
          </a:p>
          <a:p>
            <a:r>
              <a:rPr lang="en-US" dirty="0"/>
              <a:t>Site has ample capacity to last through life of lease. (2056)</a:t>
            </a:r>
          </a:p>
          <a:p>
            <a:endParaRPr lang="en-US" dirty="0"/>
          </a:p>
        </p:txBody>
      </p:sp>
    </p:spTree>
    <p:extLst>
      <p:ext uri="{BB962C8B-B14F-4D97-AF65-F5344CB8AC3E}">
        <p14:creationId xmlns:p14="http://schemas.microsoft.com/office/powerpoint/2010/main" val="2797314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USEW License Renewal</a:t>
            </a:r>
            <a:endParaRPr lang="en-US" sz="2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988" y="3054995"/>
            <a:ext cx="6813176" cy="1919205"/>
          </a:xfrm>
          <a:prstGeom prst="rect">
            <a:avLst/>
          </a:prstGeom>
          <a:ln>
            <a:solidFill>
              <a:schemeClr val="tx1"/>
            </a:solidFill>
          </a:ln>
        </p:spPr>
      </p:pic>
      <p:sp>
        <p:nvSpPr>
          <p:cNvPr id="6" name="Content Placeholder 1"/>
          <p:cNvSpPr>
            <a:spLocks noGrp="1"/>
          </p:cNvSpPr>
          <p:nvPr>
            <p:ph idx="1"/>
          </p:nvPr>
        </p:nvSpPr>
        <p:spPr>
          <a:xfrm>
            <a:off x="834151" y="1536700"/>
            <a:ext cx="7308850" cy="2171438"/>
          </a:xfrm>
        </p:spPr>
        <p:txBody>
          <a:bodyPr/>
          <a:lstStyle/>
          <a:p>
            <a:pPr marL="342900" indent="-342900" fontAlgn="auto">
              <a:spcBef>
                <a:spcPts val="0"/>
              </a:spcBef>
              <a:spcAft>
                <a:spcPts val="600"/>
              </a:spcAft>
              <a:buClr>
                <a:schemeClr val="accent1"/>
              </a:buClr>
              <a:buSzPct val="100000"/>
              <a:buFont typeface="Wingdings" pitchFamily="2" charset="2"/>
              <a:buChar char="n"/>
              <a:defRPr/>
            </a:pPr>
            <a:r>
              <a:rPr lang="en-US" dirty="0">
                <a:cs typeface="Tahoma" pitchFamily="34" charset="0"/>
              </a:rPr>
              <a:t>WDOH issued license expired 12/31/2018</a:t>
            </a:r>
          </a:p>
          <a:p>
            <a:pPr marL="342900" indent="-342900" fontAlgn="auto">
              <a:spcBef>
                <a:spcPts val="0"/>
              </a:spcBef>
              <a:spcAft>
                <a:spcPts val="600"/>
              </a:spcAft>
              <a:buClr>
                <a:schemeClr val="accent1"/>
              </a:buClr>
              <a:buSzPct val="100000"/>
              <a:buFont typeface="Wingdings" pitchFamily="2" charset="2"/>
              <a:buChar char="n"/>
              <a:defRPr/>
            </a:pPr>
            <a:r>
              <a:rPr lang="en-US" dirty="0">
                <a:cs typeface="Tahoma" pitchFamily="34" charset="0"/>
              </a:rPr>
              <a:t>Renewal Application submitted October 2018</a:t>
            </a:r>
          </a:p>
          <a:p>
            <a:pPr marL="342900" indent="-342900" fontAlgn="auto">
              <a:spcBef>
                <a:spcPts val="0"/>
              </a:spcBef>
              <a:spcAft>
                <a:spcPts val="600"/>
              </a:spcAft>
              <a:buClr>
                <a:schemeClr val="accent1"/>
              </a:buClr>
              <a:buSzPct val="100000"/>
              <a:buFont typeface="Wingdings" pitchFamily="2" charset="2"/>
              <a:buChar char="n"/>
              <a:defRPr/>
            </a:pPr>
            <a:r>
              <a:rPr lang="en-US" dirty="0">
                <a:cs typeface="Tahoma" pitchFamily="34" charset="0"/>
              </a:rPr>
              <a:t>License Currently in Timely Renewal</a:t>
            </a:r>
          </a:p>
        </p:txBody>
      </p:sp>
    </p:spTree>
    <p:extLst>
      <p:ext uri="{BB962C8B-B14F-4D97-AF65-F5344CB8AC3E}">
        <p14:creationId xmlns:p14="http://schemas.microsoft.com/office/powerpoint/2010/main" val="2801864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vert="horz" anchor="t"/>
          <a:lstStyle/>
          <a:p>
            <a:r>
              <a:rPr lang="en-US" dirty="0"/>
              <a:t>USEW Revenue Requirement</a:t>
            </a:r>
            <a:endParaRPr lang="en-US" sz="2800" dirty="0"/>
          </a:p>
        </p:txBody>
      </p:sp>
      <p:sp>
        <p:nvSpPr>
          <p:cNvPr id="6" name="Content Placeholder 1"/>
          <p:cNvSpPr>
            <a:spLocks noGrp="1"/>
          </p:cNvSpPr>
          <p:nvPr>
            <p:ph idx="1"/>
          </p:nvPr>
        </p:nvSpPr>
        <p:spPr>
          <a:xfrm>
            <a:off x="824546" y="1536700"/>
            <a:ext cx="7308850" cy="4236522"/>
          </a:xfrm>
        </p:spPr>
        <p:txBody>
          <a:bodyPr anchor="t"/>
          <a:lstStyle/>
          <a:p>
            <a:pPr marL="342900" indent="-342900">
              <a:spcBef>
                <a:spcPts val="0"/>
              </a:spcBef>
              <a:spcAft>
                <a:spcPts val="600"/>
              </a:spcAft>
              <a:buClr>
                <a:schemeClr val="accent1"/>
              </a:buClr>
              <a:buSzPct val="100000"/>
              <a:buFont typeface="Wingdings" pitchFamily="2" charset="2"/>
              <a:buChar char="n"/>
              <a:defRPr/>
            </a:pPr>
            <a:r>
              <a:rPr lang="en-US" dirty="0">
                <a:cs typeface="Tahoma"/>
              </a:rPr>
              <a:t>USEW Operates Under a Base Revenue Requirement</a:t>
            </a:r>
            <a:endParaRPr lang="en-US" dirty="0"/>
          </a:p>
          <a:p>
            <a:pPr marL="1085850" lvl="1" indent="-342900">
              <a:spcBef>
                <a:spcPts val="0"/>
              </a:spcBef>
              <a:spcAft>
                <a:spcPts val="600"/>
              </a:spcAft>
              <a:buClr>
                <a:schemeClr val="accent1"/>
              </a:buClr>
              <a:buSzPct val="100000"/>
              <a:buFont typeface="Wingdings" pitchFamily="2" charset="2"/>
              <a:buChar char="n"/>
              <a:defRPr/>
            </a:pPr>
            <a:r>
              <a:rPr lang="en-US" dirty="0">
                <a:cs typeface="Tahoma"/>
              </a:rPr>
              <a:t>Set by WUTC every 6 years</a:t>
            </a:r>
            <a:endParaRPr lang="en-US" dirty="0"/>
          </a:p>
          <a:p>
            <a:pPr marL="1085850" lvl="1" indent="-342900">
              <a:spcBef>
                <a:spcPts val="0"/>
              </a:spcBef>
              <a:spcAft>
                <a:spcPts val="600"/>
              </a:spcAft>
              <a:buClr>
                <a:schemeClr val="accent1"/>
              </a:buClr>
              <a:buSzPct val="100000"/>
              <a:buFont typeface="Wingdings" pitchFamily="2" charset="2"/>
              <a:buChar char="n"/>
              <a:defRPr/>
            </a:pPr>
            <a:r>
              <a:rPr lang="en-US" dirty="0">
                <a:cs typeface="Tahoma"/>
              </a:rPr>
              <a:t>Facility Cost of Operation + 29% margin</a:t>
            </a:r>
            <a:endParaRPr lang="en-US" dirty="0">
              <a:cs typeface="Tahoma" pitchFamily="34" charset="0"/>
            </a:endParaRPr>
          </a:p>
          <a:p>
            <a:pPr marL="342900" indent="-342900">
              <a:spcBef>
                <a:spcPts val="0"/>
              </a:spcBef>
              <a:spcAft>
                <a:spcPts val="600"/>
              </a:spcAft>
              <a:buClr>
                <a:schemeClr val="accent1"/>
              </a:buClr>
              <a:buSzPct val="100000"/>
              <a:buFont typeface="Wingdings" pitchFamily="2" charset="2"/>
              <a:buChar char="n"/>
              <a:defRPr/>
            </a:pPr>
            <a:r>
              <a:rPr lang="en-US" dirty="0">
                <a:cs typeface="Tahoma"/>
              </a:rPr>
              <a:t>Adjustments to Rev Req are allowed based on over/under collection</a:t>
            </a:r>
            <a:endParaRPr lang="en-US" dirty="0"/>
          </a:p>
          <a:p>
            <a:pPr marL="1085850" lvl="1" indent="-342900">
              <a:spcBef>
                <a:spcPts val="0"/>
              </a:spcBef>
              <a:spcAft>
                <a:spcPts val="600"/>
              </a:spcAft>
              <a:buClr>
                <a:schemeClr val="accent1"/>
              </a:buClr>
              <a:buSzPct val="100000"/>
              <a:buFont typeface="Wingdings" pitchFamily="2" charset="2"/>
              <a:buChar char="n"/>
              <a:defRPr/>
            </a:pPr>
            <a:r>
              <a:rPr lang="en-US" dirty="0"/>
              <a:t>Overcollection in any category results in  generator refunds</a:t>
            </a:r>
          </a:p>
          <a:p>
            <a:pPr marL="1085850" lvl="1" indent="-342900">
              <a:spcBef>
                <a:spcPts val="0"/>
              </a:spcBef>
              <a:spcAft>
                <a:spcPts val="600"/>
              </a:spcAft>
              <a:buClr>
                <a:schemeClr val="accent1"/>
              </a:buClr>
              <a:buSzPct val="100000"/>
              <a:buFont typeface="Wingdings" pitchFamily="2" charset="2"/>
              <a:buChar char="n"/>
              <a:defRPr/>
            </a:pPr>
            <a:r>
              <a:rPr lang="en-US" dirty="0">
                <a:cs typeface="Tahoma"/>
              </a:rPr>
              <a:t>Uncollected amounts may be rolled over into next year's Rev Req</a:t>
            </a:r>
            <a:endParaRPr lang="en-US" dirty="0">
              <a:cs typeface="Tahoma" pitchFamily="34" charset="0"/>
            </a:endParaRPr>
          </a:p>
          <a:p>
            <a:pPr marL="1085850" lvl="1" indent="-342900">
              <a:spcBef>
                <a:spcPts val="0"/>
              </a:spcBef>
              <a:spcAft>
                <a:spcPts val="600"/>
              </a:spcAft>
              <a:buClr>
                <a:schemeClr val="accent1"/>
              </a:buClr>
              <a:buSzPct val="100000"/>
              <a:buFont typeface="Wingdings" pitchFamily="2" charset="2"/>
              <a:buChar char="n"/>
              <a:defRPr/>
            </a:pPr>
            <a:endParaRPr lang="en-US" dirty="0">
              <a:cs typeface="Tahoma" pitchFamily="34" charset="0"/>
            </a:endParaRPr>
          </a:p>
          <a:p>
            <a:pPr marL="1085850" lvl="1" indent="-342900">
              <a:spcBef>
                <a:spcPts val="0"/>
              </a:spcBef>
              <a:spcAft>
                <a:spcPts val="600"/>
              </a:spcAft>
              <a:buClr>
                <a:schemeClr val="accent1"/>
              </a:buClr>
              <a:buSzPct val="100000"/>
              <a:buFont typeface="Wingdings" pitchFamily="2" charset="2"/>
              <a:buChar char="n"/>
              <a:defRPr/>
            </a:pPr>
            <a:endParaRPr lang="en-US" dirty="0">
              <a:cs typeface="Tahoma" pitchFamily="34" charset="0"/>
            </a:endParaRPr>
          </a:p>
          <a:p>
            <a:pPr marL="342900" indent="-342900">
              <a:spcBef>
                <a:spcPts val="0"/>
              </a:spcBef>
              <a:spcAft>
                <a:spcPts val="600"/>
              </a:spcAft>
              <a:buClr>
                <a:schemeClr val="accent1"/>
              </a:buClr>
              <a:buSzPct val="100000"/>
              <a:buFont typeface="Wingdings" pitchFamily="2" charset="2"/>
              <a:buChar char="n"/>
              <a:defRPr/>
            </a:pPr>
            <a:endParaRPr lang="en-US" dirty="0">
              <a:cs typeface="Tahoma" pitchFamily="34" charset="0"/>
            </a:endParaRPr>
          </a:p>
        </p:txBody>
      </p:sp>
    </p:spTree>
    <p:extLst>
      <p:ext uri="{BB962C8B-B14F-4D97-AF65-F5344CB8AC3E}">
        <p14:creationId xmlns:p14="http://schemas.microsoft.com/office/powerpoint/2010/main" val="1266677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vert="horz" anchor="t"/>
          <a:lstStyle/>
          <a:p>
            <a:r>
              <a:rPr lang="en-US" dirty="0"/>
              <a:t>USEW Revenue Requirement</a:t>
            </a:r>
            <a:endParaRPr lang="en-US" sz="2800" dirty="0"/>
          </a:p>
        </p:txBody>
      </p:sp>
      <p:sp>
        <p:nvSpPr>
          <p:cNvPr id="6" name="Content Placeholder 1"/>
          <p:cNvSpPr>
            <a:spLocks noGrp="1"/>
          </p:cNvSpPr>
          <p:nvPr>
            <p:ph idx="1"/>
          </p:nvPr>
        </p:nvSpPr>
        <p:spPr>
          <a:xfrm>
            <a:off x="824546" y="1536700"/>
            <a:ext cx="7308850" cy="4236522"/>
          </a:xfrm>
        </p:spPr>
        <p:txBody>
          <a:bodyPr anchor="t"/>
          <a:lstStyle/>
          <a:p>
            <a:pPr marL="342900" indent="-342900">
              <a:spcBef>
                <a:spcPts val="0"/>
              </a:spcBef>
              <a:spcAft>
                <a:spcPts val="600"/>
              </a:spcAft>
              <a:buClr>
                <a:schemeClr val="accent1"/>
              </a:buClr>
              <a:buSzPct val="100000"/>
              <a:buFont typeface="Wingdings" pitchFamily="2" charset="2"/>
              <a:buChar char="n"/>
              <a:defRPr/>
            </a:pPr>
            <a:r>
              <a:rPr lang="en-US" dirty="0">
                <a:cs typeface="Tahoma"/>
              </a:rPr>
              <a:t>Rates are set using generator supplied volume estimates</a:t>
            </a:r>
          </a:p>
          <a:p>
            <a:pPr marL="1085850" lvl="1" indent="-342900">
              <a:spcBef>
                <a:spcPts val="0"/>
              </a:spcBef>
              <a:spcAft>
                <a:spcPts val="600"/>
              </a:spcAft>
              <a:buClr>
                <a:schemeClr val="accent1"/>
              </a:buClr>
              <a:buSzPct val="100000"/>
              <a:buFont typeface="Wingdings" pitchFamily="2" charset="2"/>
              <a:buChar char="n"/>
              <a:defRPr/>
            </a:pPr>
            <a:r>
              <a:rPr lang="en-US" dirty="0">
                <a:cs typeface="Tahoma"/>
              </a:rPr>
              <a:t>Total Rate = Rev Req / Volume Estimates*</a:t>
            </a:r>
          </a:p>
          <a:p>
            <a:pPr marL="1085850" lvl="1" indent="-342900">
              <a:spcBef>
                <a:spcPts val="0"/>
              </a:spcBef>
              <a:spcAft>
                <a:spcPts val="600"/>
              </a:spcAft>
              <a:buClr>
                <a:schemeClr val="accent1"/>
              </a:buClr>
              <a:buSzPct val="100000"/>
              <a:buFont typeface="Wingdings" pitchFamily="2" charset="2"/>
              <a:buChar char="n"/>
              <a:defRPr/>
            </a:pPr>
            <a:r>
              <a:rPr lang="en-US" dirty="0">
                <a:cs typeface="Tahoma"/>
              </a:rPr>
              <a:t>Rate Total is then split into 5 categories</a:t>
            </a:r>
          </a:p>
          <a:p>
            <a:pPr marL="342900" indent="-342900">
              <a:spcBef>
                <a:spcPts val="0"/>
              </a:spcBef>
              <a:spcAft>
                <a:spcPts val="600"/>
              </a:spcAft>
              <a:buClr>
                <a:schemeClr val="accent1"/>
              </a:buClr>
              <a:buSzPct val="100000"/>
              <a:buFont typeface="Wingdings" pitchFamily="2" charset="2"/>
              <a:buChar char="n"/>
              <a:defRPr/>
            </a:pPr>
            <a:r>
              <a:rPr lang="en-US" dirty="0">
                <a:cs typeface="Tahoma"/>
              </a:rPr>
              <a:t>Rev Req is split into 5 categories</a:t>
            </a:r>
            <a:endParaRPr lang="en-US" dirty="0">
              <a:cs typeface="Tahoma" pitchFamily="34" charset="0"/>
            </a:endParaRPr>
          </a:p>
          <a:p>
            <a:pPr marL="1085850" lvl="1" indent="-342900">
              <a:spcBef>
                <a:spcPts val="0"/>
              </a:spcBef>
              <a:spcAft>
                <a:spcPts val="600"/>
              </a:spcAft>
              <a:buClr>
                <a:schemeClr val="accent1"/>
              </a:buClr>
              <a:buSzPct val="100000"/>
              <a:buFont typeface="Wingdings" pitchFamily="2" charset="2"/>
              <a:buChar char="n"/>
              <a:defRPr/>
            </a:pPr>
            <a:r>
              <a:rPr lang="en-US" dirty="0">
                <a:cs typeface="Tahoma"/>
              </a:rPr>
              <a:t>Site Availability (22%)</a:t>
            </a:r>
          </a:p>
          <a:p>
            <a:pPr marL="1085850" lvl="1" indent="-342900">
              <a:spcBef>
                <a:spcPts val="0"/>
              </a:spcBef>
              <a:spcAft>
                <a:spcPts val="600"/>
              </a:spcAft>
              <a:buClr>
                <a:schemeClr val="accent1"/>
              </a:buClr>
              <a:buSzPct val="100000"/>
              <a:buFont typeface="Wingdings" pitchFamily="2" charset="2"/>
              <a:buChar char="n"/>
              <a:defRPr/>
            </a:pPr>
            <a:r>
              <a:rPr lang="en-US" dirty="0">
                <a:cs typeface="Tahoma"/>
              </a:rPr>
              <a:t>Volume (31.6%)</a:t>
            </a:r>
            <a:endParaRPr lang="en-US" dirty="0"/>
          </a:p>
          <a:p>
            <a:pPr marL="1085850" lvl="1" indent="-342900">
              <a:spcBef>
                <a:spcPts val="0"/>
              </a:spcBef>
              <a:spcAft>
                <a:spcPts val="600"/>
              </a:spcAft>
              <a:buClr>
                <a:schemeClr val="accent1"/>
              </a:buClr>
              <a:buSzPct val="100000"/>
              <a:buFont typeface="Wingdings" pitchFamily="2" charset="2"/>
              <a:buChar char="n"/>
              <a:defRPr/>
            </a:pPr>
            <a:r>
              <a:rPr lang="en-US" dirty="0">
                <a:cs typeface="Tahoma"/>
              </a:rPr>
              <a:t>Shipments (10.7%)</a:t>
            </a:r>
          </a:p>
          <a:p>
            <a:pPr marL="1085850" lvl="1" indent="-342900">
              <a:spcBef>
                <a:spcPts val="0"/>
              </a:spcBef>
              <a:spcAft>
                <a:spcPts val="600"/>
              </a:spcAft>
              <a:buClr>
                <a:schemeClr val="accent1"/>
              </a:buClr>
              <a:buSzPct val="100000"/>
              <a:buFont typeface="Wingdings" pitchFamily="2" charset="2"/>
              <a:buChar char="n"/>
              <a:defRPr/>
            </a:pPr>
            <a:r>
              <a:rPr lang="en-US" dirty="0">
                <a:cs typeface="Tahoma"/>
              </a:rPr>
              <a:t>Containers (21.5%)</a:t>
            </a:r>
          </a:p>
          <a:p>
            <a:pPr marL="1085850" lvl="1" indent="-342900">
              <a:spcBef>
                <a:spcPts val="0"/>
              </a:spcBef>
              <a:spcAft>
                <a:spcPts val="600"/>
              </a:spcAft>
              <a:buClr>
                <a:schemeClr val="accent1"/>
              </a:buClr>
              <a:buSzPct val="100000"/>
              <a:buFont typeface="Wingdings" pitchFamily="2" charset="2"/>
              <a:buChar char="n"/>
              <a:defRPr/>
            </a:pPr>
            <a:r>
              <a:rPr lang="en-US" dirty="0">
                <a:cs typeface="Tahoma"/>
              </a:rPr>
              <a:t>Dose Rate (14.2%)</a:t>
            </a:r>
            <a:endParaRPr lang="en-US" dirty="0">
              <a:cs typeface="Tahoma" pitchFamily="34" charset="0"/>
            </a:endParaRPr>
          </a:p>
          <a:p>
            <a:pPr>
              <a:spcBef>
                <a:spcPts val="0"/>
              </a:spcBef>
              <a:spcAft>
                <a:spcPts val="600"/>
              </a:spcAft>
              <a:buClr>
                <a:schemeClr val="accent1"/>
              </a:buClr>
              <a:buSzPct val="100000"/>
              <a:defRPr/>
            </a:pPr>
            <a:endParaRPr lang="en-US" sz="1400" i="1" dirty="0">
              <a:cs typeface="Tahoma"/>
            </a:endParaRPr>
          </a:p>
          <a:p>
            <a:pPr>
              <a:spcBef>
                <a:spcPts val="0"/>
              </a:spcBef>
              <a:spcAft>
                <a:spcPts val="600"/>
              </a:spcAft>
              <a:buClr>
                <a:schemeClr val="accent1"/>
              </a:buClr>
              <a:buSzPct val="100000"/>
              <a:defRPr/>
            </a:pPr>
            <a:r>
              <a:rPr lang="en-US" sz="1400" i="1" dirty="0">
                <a:cs typeface="Tahoma"/>
              </a:rPr>
              <a:t>*may be adjusted using a safety margin</a:t>
            </a:r>
            <a:endParaRPr lang="en-US" dirty="0"/>
          </a:p>
        </p:txBody>
      </p:sp>
    </p:spTree>
    <p:extLst>
      <p:ext uri="{BB962C8B-B14F-4D97-AF65-F5344CB8AC3E}">
        <p14:creationId xmlns:p14="http://schemas.microsoft.com/office/powerpoint/2010/main" val="2363279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16796" y="620859"/>
            <a:ext cx="7669658" cy="803853"/>
          </a:xfrm>
        </p:spPr>
        <p:txBody>
          <a:bodyPr vert="horz" anchor="t"/>
          <a:lstStyle/>
          <a:p>
            <a:r>
              <a:rPr lang="en-US" dirty="0"/>
              <a:t>Revenue Requirement Last 5 </a:t>
            </a:r>
            <a:r>
              <a:rPr lang="en-US" dirty="0" err="1"/>
              <a:t>yrs</a:t>
            </a:r>
            <a:endParaRPr lang="en-US" sz="2800" dirty="0"/>
          </a:p>
        </p:txBody>
      </p:sp>
      <p:graphicFrame>
        <p:nvGraphicFramePr>
          <p:cNvPr id="5" name="Table 6">
            <a:extLst>
              <a:ext uri="{FF2B5EF4-FFF2-40B4-BE49-F238E27FC236}">
                <a16:creationId xmlns:a16="http://schemas.microsoft.com/office/drawing/2014/main" id="{79F4B742-5984-4E3A-8580-3B1453036A82}"/>
              </a:ext>
            </a:extLst>
          </p:cNvPr>
          <p:cNvGraphicFramePr>
            <a:graphicFrameLocks noGrp="1"/>
          </p:cNvGraphicFramePr>
          <p:nvPr>
            <p:ph idx="1"/>
            <p:extLst>
              <p:ext uri="{D42A27DB-BD31-4B8C-83A1-F6EECF244321}">
                <p14:modId xmlns:p14="http://schemas.microsoft.com/office/powerpoint/2010/main" val="336528492"/>
              </p:ext>
            </p:extLst>
          </p:nvPr>
        </p:nvGraphicFramePr>
        <p:xfrm>
          <a:off x="655064" y="1507885"/>
          <a:ext cx="8097240" cy="3756083"/>
        </p:xfrm>
        <a:graphic>
          <a:graphicData uri="http://schemas.openxmlformats.org/drawingml/2006/table">
            <a:tbl>
              <a:tblPr firstRow="1" bandRow="1">
                <a:tableStyleId>{5C22544A-7EE6-4342-B048-85BDC9FD1C3A}</a:tableStyleId>
              </a:tblPr>
              <a:tblGrid>
                <a:gridCol w="1665337">
                  <a:extLst>
                    <a:ext uri="{9D8B030D-6E8A-4147-A177-3AD203B41FA5}">
                      <a16:colId xmlns:a16="http://schemas.microsoft.com/office/drawing/2014/main" val="2518428725"/>
                    </a:ext>
                  </a:extLst>
                </a:gridCol>
                <a:gridCol w="2405486">
                  <a:extLst>
                    <a:ext uri="{9D8B030D-6E8A-4147-A177-3AD203B41FA5}">
                      <a16:colId xmlns:a16="http://schemas.microsoft.com/office/drawing/2014/main" val="2930057014"/>
                    </a:ext>
                  </a:extLst>
                </a:gridCol>
                <a:gridCol w="2055755">
                  <a:extLst>
                    <a:ext uri="{9D8B030D-6E8A-4147-A177-3AD203B41FA5}">
                      <a16:colId xmlns:a16="http://schemas.microsoft.com/office/drawing/2014/main" val="337398305"/>
                    </a:ext>
                  </a:extLst>
                </a:gridCol>
                <a:gridCol w="1970662">
                  <a:extLst>
                    <a:ext uri="{9D8B030D-6E8A-4147-A177-3AD203B41FA5}">
                      <a16:colId xmlns:a16="http://schemas.microsoft.com/office/drawing/2014/main" val="125307055"/>
                    </a:ext>
                  </a:extLst>
                </a:gridCol>
              </a:tblGrid>
              <a:tr h="623175">
                <a:tc>
                  <a:txBody>
                    <a:bodyPr/>
                    <a:lstStyle/>
                    <a:p>
                      <a:pPr algn="ctr"/>
                      <a:r>
                        <a:rPr lang="en-US" sz="2200" dirty="0"/>
                        <a:t>Year</a:t>
                      </a:r>
                    </a:p>
                  </a:txBody>
                  <a:tcPr anchor="b"/>
                </a:tc>
                <a:tc>
                  <a:txBody>
                    <a:bodyPr/>
                    <a:lstStyle/>
                    <a:p>
                      <a:pPr algn="ctr"/>
                      <a:r>
                        <a:rPr lang="en-US" sz="2200" dirty="0"/>
                        <a:t>Base RR</a:t>
                      </a:r>
                    </a:p>
                  </a:txBody>
                  <a:tcPr anchor="b"/>
                </a:tc>
                <a:tc>
                  <a:txBody>
                    <a:bodyPr/>
                    <a:lstStyle/>
                    <a:p>
                      <a:pPr algn="ctr"/>
                      <a:r>
                        <a:rPr lang="en-US" sz="2200" dirty="0"/>
                        <a:t>Total Adjustments</a:t>
                      </a:r>
                    </a:p>
                  </a:txBody>
                  <a:tcPr anchor="b"/>
                </a:tc>
                <a:tc>
                  <a:txBody>
                    <a:bodyPr/>
                    <a:lstStyle/>
                    <a:p>
                      <a:pPr algn="ctr"/>
                      <a:r>
                        <a:rPr lang="en-US" sz="2200" dirty="0"/>
                        <a:t>Final RR</a:t>
                      </a:r>
                    </a:p>
                  </a:txBody>
                  <a:tcPr anchor="b"/>
                </a:tc>
                <a:extLst>
                  <a:ext uri="{0D108BD9-81ED-4DB2-BD59-A6C34878D82A}">
                    <a16:rowId xmlns:a16="http://schemas.microsoft.com/office/drawing/2014/main" val="991719598"/>
                  </a:ext>
                </a:extLst>
              </a:tr>
              <a:tr h="623175">
                <a:tc>
                  <a:txBody>
                    <a:bodyPr/>
                    <a:lstStyle/>
                    <a:p>
                      <a:pPr algn="ctr"/>
                      <a:r>
                        <a:rPr lang="en-US" sz="2200" dirty="0"/>
                        <a:t>2015</a:t>
                      </a:r>
                    </a:p>
                  </a:txBody>
                  <a:tcPr/>
                </a:tc>
                <a:tc>
                  <a:txBody>
                    <a:bodyPr/>
                    <a:lstStyle/>
                    <a:p>
                      <a:pPr algn="ctr"/>
                      <a:r>
                        <a:rPr lang="en-US" sz="2200" dirty="0"/>
                        <a:t>$5,730,577</a:t>
                      </a:r>
                    </a:p>
                  </a:txBody>
                  <a:tcPr/>
                </a:tc>
                <a:tc>
                  <a:txBody>
                    <a:bodyPr/>
                    <a:lstStyle/>
                    <a:p>
                      <a:pPr algn="ctr"/>
                      <a:r>
                        <a:rPr lang="en-US" sz="2200" dirty="0"/>
                        <a:t>$68,407</a:t>
                      </a:r>
                    </a:p>
                  </a:txBody>
                  <a:tcPr/>
                </a:tc>
                <a:tc>
                  <a:txBody>
                    <a:bodyPr/>
                    <a:lstStyle/>
                    <a:p>
                      <a:pPr algn="ctr"/>
                      <a:r>
                        <a:rPr lang="en-US" sz="2200" dirty="0"/>
                        <a:t>$5,798,984</a:t>
                      </a:r>
                    </a:p>
                  </a:txBody>
                  <a:tcPr/>
                </a:tc>
                <a:extLst>
                  <a:ext uri="{0D108BD9-81ED-4DB2-BD59-A6C34878D82A}">
                    <a16:rowId xmlns:a16="http://schemas.microsoft.com/office/drawing/2014/main" val="1885695325"/>
                  </a:ext>
                </a:extLst>
              </a:tr>
              <a:tr h="592727">
                <a:tc>
                  <a:txBody>
                    <a:bodyPr/>
                    <a:lstStyle/>
                    <a:p>
                      <a:pPr algn="ctr"/>
                      <a:r>
                        <a:rPr lang="en-US" sz="2200" dirty="0"/>
                        <a:t>2016</a:t>
                      </a:r>
                    </a:p>
                  </a:txBody>
                  <a:tcPr/>
                </a:tc>
                <a:tc>
                  <a:txBody>
                    <a:bodyPr/>
                    <a:lstStyle/>
                    <a:p>
                      <a:pPr algn="ctr"/>
                      <a:r>
                        <a:rPr lang="en-US" sz="2200" dirty="0"/>
                        <a:t>$5,787,001</a:t>
                      </a:r>
                    </a:p>
                  </a:txBody>
                  <a:tcPr/>
                </a:tc>
                <a:tc>
                  <a:txBody>
                    <a:bodyPr/>
                    <a:lstStyle/>
                    <a:p>
                      <a:pPr algn="ctr"/>
                      <a:r>
                        <a:rPr lang="en-US" sz="2200" dirty="0"/>
                        <a:t>$102,382</a:t>
                      </a:r>
                    </a:p>
                  </a:txBody>
                  <a:tcPr/>
                </a:tc>
                <a:tc>
                  <a:txBody>
                    <a:bodyPr/>
                    <a:lstStyle/>
                    <a:p>
                      <a:pPr algn="ctr"/>
                      <a:r>
                        <a:rPr lang="en-US" sz="2200" dirty="0"/>
                        <a:t>$5,889,383</a:t>
                      </a:r>
                    </a:p>
                  </a:txBody>
                  <a:tcPr/>
                </a:tc>
                <a:extLst>
                  <a:ext uri="{0D108BD9-81ED-4DB2-BD59-A6C34878D82A}">
                    <a16:rowId xmlns:a16="http://schemas.microsoft.com/office/drawing/2014/main" val="2259065873"/>
                  </a:ext>
                </a:extLst>
              </a:tr>
              <a:tr h="592727">
                <a:tc>
                  <a:txBody>
                    <a:bodyPr/>
                    <a:lstStyle/>
                    <a:p>
                      <a:pPr algn="ctr"/>
                      <a:r>
                        <a:rPr lang="en-US" sz="2200" dirty="0"/>
                        <a:t>2017</a:t>
                      </a:r>
                    </a:p>
                  </a:txBody>
                  <a:tcPr/>
                </a:tc>
                <a:tc>
                  <a:txBody>
                    <a:bodyPr/>
                    <a:lstStyle/>
                    <a:p>
                      <a:pPr algn="ctr"/>
                      <a:r>
                        <a:rPr lang="en-US" sz="2200" dirty="0"/>
                        <a:t>$5,859,534</a:t>
                      </a:r>
                    </a:p>
                  </a:txBody>
                  <a:tcPr/>
                </a:tc>
                <a:tc>
                  <a:txBody>
                    <a:bodyPr/>
                    <a:lstStyle/>
                    <a:p>
                      <a:pPr algn="ctr"/>
                      <a:r>
                        <a:rPr lang="en-US" sz="2200" dirty="0"/>
                        <a:t>$370,747</a:t>
                      </a:r>
                    </a:p>
                  </a:txBody>
                  <a:tcPr/>
                </a:tc>
                <a:tc>
                  <a:txBody>
                    <a:bodyPr/>
                    <a:lstStyle/>
                    <a:p>
                      <a:pPr algn="ctr"/>
                      <a:r>
                        <a:rPr lang="en-US" sz="2200" dirty="0"/>
                        <a:t>$6,230,381</a:t>
                      </a:r>
                    </a:p>
                  </a:txBody>
                  <a:tcPr/>
                </a:tc>
                <a:extLst>
                  <a:ext uri="{0D108BD9-81ED-4DB2-BD59-A6C34878D82A}">
                    <a16:rowId xmlns:a16="http://schemas.microsoft.com/office/drawing/2014/main" val="3883463687"/>
                  </a:ext>
                </a:extLst>
              </a:tr>
              <a:tr h="592727">
                <a:tc>
                  <a:txBody>
                    <a:bodyPr/>
                    <a:lstStyle/>
                    <a:p>
                      <a:pPr algn="ctr"/>
                      <a:r>
                        <a:rPr lang="en-US" sz="2200" dirty="0"/>
                        <a:t>2018</a:t>
                      </a:r>
                    </a:p>
                  </a:txBody>
                  <a:tcPr/>
                </a:tc>
                <a:tc>
                  <a:txBody>
                    <a:bodyPr/>
                    <a:lstStyle/>
                    <a:p>
                      <a:pPr algn="ctr"/>
                      <a:r>
                        <a:rPr lang="en-US" sz="2200" dirty="0"/>
                        <a:t>$5,976,482</a:t>
                      </a:r>
                    </a:p>
                  </a:txBody>
                  <a:tcPr/>
                </a:tc>
                <a:tc>
                  <a:txBody>
                    <a:bodyPr/>
                    <a:lstStyle/>
                    <a:p>
                      <a:pPr algn="ctr"/>
                      <a:r>
                        <a:rPr lang="en-US" sz="2200" dirty="0"/>
                        <a:t>$1,895,058*</a:t>
                      </a:r>
                    </a:p>
                  </a:txBody>
                  <a:tcPr/>
                </a:tc>
                <a:tc>
                  <a:txBody>
                    <a:bodyPr/>
                    <a:lstStyle/>
                    <a:p>
                      <a:pPr algn="ctr"/>
                      <a:r>
                        <a:rPr lang="en-US" sz="2200" dirty="0"/>
                        <a:t>$7,871,540</a:t>
                      </a:r>
                    </a:p>
                  </a:txBody>
                  <a:tcPr/>
                </a:tc>
                <a:extLst>
                  <a:ext uri="{0D108BD9-81ED-4DB2-BD59-A6C34878D82A}">
                    <a16:rowId xmlns:a16="http://schemas.microsoft.com/office/drawing/2014/main" val="1716004971"/>
                  </a:ext>
                </a:extLst>
              </a:tr>
              <a:tr h="592727">
                <a:tc>
                  <a:txBody>
                    <a:bodyPr/>
                    <a:lstStyle/>
                    <a:p>
                      <a:pPr lvl="0" algn="ctr">
                        <a:buNone/>
                      </a:pPr>
                      <a:r>
                        <a:rPr lang="en-US" sz="2200" dirty="0"/>
                        <a:t>2019</a:t>
                      </a:r>
                    </a:p>
                  </a:txBody>
                  <a:tcPr/>
                </a:tc>
                <a:tc>
                  <a:txBody>
                    <a:bodyPr/>
                    <a:lstStyle/>
                    <a:p>
                      <a:pPr lvl="0" algn="ctr">
                        <a:buNone/>
                      </a:pPr>
                      <a:r>
                        <a:rPr lang="en-US" sz="2200" dirty="0"/>
                        <a:t>$6,151,681</a:t>
                      </a:r>
                    </a:p>
                  </a:txBody>
                  <a:tcPr/>
                </a:tc>
                <a:tc>
                  <a:txBody>
                    <a:bodyPr/>
                    <a:lstStyle/>
                    <a:p>
                      <a:pPr lvl="0" algn="ctr">
                        <a:buNone/>
                      </a:pPr>
                      <a:r>
                        <a:rPr lang="en-US" sz="2200" dirty="0"/>
                        <a:t>$1,727,783*</a:t>
                      </a:r>
                    </a:p>
                  </a:txBody>
                  <a:tcPr/>
                </a:tc>
                <a:tc>
                  <a:txBody>
                    <a:bodyPr/>
                    <a:lstStyle/>
                    <a:p>
                      <a:pPr lvl="0" algn="ctr">
                        <a:buNone/>
                      </a:pPr>
                      <a:r>
                        <a:rPr lang="en-US" sz="2200" dirty="0"/>
                        <a:t>$7,879,464</a:t>
                      </a:r>
                    </a:p>
                  </a:txBody>
                  <a:tcPr/>
                </a:tc>
                <a:extLst>
                  <a:ext uri="{0D108BD9-81ED-4DB2-BD59-A6C34878D82A}">
                    <a16:rowId xmlns:a16="http://schemas.microsoft.com/office/drawing/2014/main" val="3247434730"/>
                  </a:ext>
                </a:extLst>
              </a:tr>
            </a:tbl>
          </a:graphicData>
        </a:graphic>
      </p:graphicFrame>
      <p:sp>
        <p:nvSpPr>
          <p:cNvPr id="2" name="TextBox 1">
            <a:extLst>
              <a:ext uri="{FF2B5EF4-FFF2-40B4-BE49-F238E27FC236}">
                <a16:creationId xmlns:a16="http://schemas.microsoft.com/office/drawing/2014/main" id="{010357C9-1E51-498B-9709-87CF3DCF7C06}"/>
              </a:ext>
            </a:extLst>
          </p:cNvPr>
          <p:cNvSpPr txBox="1"/>
          <p:nvPr/>
        </p:nvSpPr>
        <p:spPr>
          <a:xfrm>
            <a:off x="562700" y="5745018"/>
            <a:ext cx="6142900" cy="584775"/>
          </a:xfrm>
          <a:prstGeom prst="rect">
            <a:avLst/>
          </a:prstGeom>
          <a:noFill/>
        </p:spPr>
        <p:txBody>
          <a:bodyPr wrap="square" rtlCol="0">
            <a:spAutoFit/>
          </a:bodyPr>
          <a:lstStyle/>
          <a:p>
            <a:r>
              <a:rPr lang="en-US" sz="1400" i="1" dirty="0">
                <a:cs typeface="Tahoma"/>
              </a:rPr>
              <a:t>*Unusually large carryovers due to fewer shipments from Energy NW</a:t>
            </a:r>
            <a:endParaRPr lang="en-US" sz="1400" dirty="0"/>
          </a:p>
          <a:p>
            <a:endParaRPr lang="en-US" dirty="0"/>
          </a:p>
        </p:txBody>
      </p:sp>
    </p:spTree>
    <p:extLst>
      <p:ext uri="{BB962C8B-B14F-4D97-AF65-F5344CB8AC3E}">
        <p14:creationId xmlns:p14="http://schemas.microsoft.com/office/powerpoint/2010/main" val="4234300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16796" y="620859"/>
            <a:ext cx="7669658" cy="803853"/>
          </a:xfrm>
        </p:spPr>
        <p:txBody>
          <a:bodyPr vert="horz" anchor="t"/>
          <a:lstStyle/>
          <a:p>
            <a:r>
              <a:rPr lang="en-US" dirty="0"/>
              <a:t>2019 Revenue Requirement</a:t>
            </a:r>
            <a:endParaRPr lang="en-US" sz="2800" dirty="0"/>
          </a:p>
        </p:txBody>
      </p:sp>
      <p:graphicFrame>
        <p:nvGraphicFramePr>
          <p:cNvPr id="7" name="Content Placeholder 6">
            <a:extLst>
              <a:ext uri="{FF2B5EF4-FFF2-40B4-BE49-F238E27FC236}">
                <a16:creationId xmlns:a16="http://schemas.microsoft.com/office/drawing/2014/main" id="{82A73135-C987-49BB-AD87-9D99D42C278B}"/>
              </a:ext>
            </a:extLst>
          </p:cNvPr>
          <p:cNvGraphicFramePr>
            <a:graphicFrameLocks noGrp="1"/>
          </p:cNvGraphicFramePr>
          <p:nvPr>
            <p:ph idx="1"/>
            <p:extLst>
              <p:ext uri="{D42A27DB-BD31-4B8C-83A1-F6EECF244321}">
                <p14:modId xmlns:p14="http://schemas.microsoft.com/office/powerpoint/2010/main" val="683404002"/>
              </p:ext>
            </p:extLst>
          </p:nvPr>
        </p:nvGraphicFramePr>
        <p:xfrm>
          <a:off x="277090" y="1915923"/>
          <a:ext cx="8644273" cy="2396931"/>
        </p:xfrm>
        <a:graphic>
          <a:graphicData uri="http://schemas.openxmlformats.org/drawingml/2006/table">
            <a:tbl>
              <a:tblPr>
                <a:tableStyleId>{5C22544A-7EE6-4342-B048-85BDC9FD1C3A}</a:tableStyleId>
              </a:tblPr>
              <a:tblGrid>
                <a:gridCol w="489528">
                  <a:extLst>
                    <a:ext uri="{9D8B030D-6E8A-4147-A177-3AD203B41FA5}">
                      <a16:colId xmlns:a16="http://schemas.microsoft.com/office/drawing/2014/main" val="3566030886"/>
                    </a:ext>
                  </a:extLst>
                </a:gridCol>
                <a:gridCol w="2223072">
                  <a:extLst>
                    <a:ext uri="{9D8B030D-6E8A-4147-A177-3AD203B41FA5}">
                      <a16:colId xmlns:a16="http://schemas.microsoft.com/office/drawing/2014/main" val="4190031785"/>
                    </a:ext>
                  </a:extLst>
                </a:gridCol>
                <a:gridCol w="978011">
                  <a:extLst>
                    <a:ext uri="{9D8B030D-6E8A-4147-A177-3AD203B41FA5}">
                      <a16:colId xmlns:a16="http://schemas.microsoft.com/office/drawing/2014/main" val="3814318974"/>
                    </a:ext>
                  </a:extLst>
                </a:gridCol>
                <a:gridCol w="1089329">
                  <a:extLst>
                    <a:ext uri="{9D8B030D-6E8A-4147-A177-3AD203B41FA5}">
                      <a16:colId xmlns:a16="http://schemas.microsoft.com/office/drawing/2014/main" val="3234269950"/>
                    </a:ext>
                  </a:extLst>
                </a:gridCol>
                <a:gridCol w="1025718">
                  <a:extLst>
                    <a:ext uri="{9D8B030D-6E8A-4147-A177-3AD203B41FA5}">
                      <a16:colId xmlns:a16="http://schemas.microsoft.com/office/drawing/2014/main" val="385174933"/>
                    </a:ext>
                  </a:extLst>
                </a:gridCol>
                <a:gridCol w="993913">
                  <a:extLst>
                    <a:ext uri="{9D8B030D-6E8A-4147-A177-3AD203B41FA5}">
                      <a16:colId xmlns:a16="http://schemas.microsoft.com/office/drawing/2014/main" val="2699674930"/>
                    </a:ext>
                  </a:extLst>
                </a:gridCol>
                <a:gridCol w="962108">
                  <a:extLst>
                    <a:ext uri="{9D8B030D-6E8A-4147-A177-3AD203B41FA5}">
                      <a16:colId xmlns:a16="http://schemas.microsoft.com/office/drawing/2014/main" val="2489658038"/>
                    </a:ext>
                  </a:extLst>
                </a:gridCol>
                <a:gridCol w="36008">
                  <a:extLst>
                    <a:ext uri="{9D8B030D-6E8A-4147-A177-3AD203B41FA5}">
                      <a16:colId xmlns:a16="http://schemas.microsoft.com/office/drawing/2014/main" val="2229420011"/>
                    </a:ext>
                  </a:extLst>
                </a:gridCol>
                <a:gridCol w="846586">
                  <a:extLst>
                    <a:ext uri="{9D8B030D-6E8A-4147-A177-3AD203B41FA5}">
                      <a16:colId xmlns:a16="http://schemas.microsoft.com/office/drawing/2014/main" val="1204793720"/>
                    </a:ext>
                  </a:extLst>
                </a:gridCol>
              </a:tblGrid>
              <a:tr h="270686">
                <a:tc>
                  <a:txBody>
                    <a:bodyPr/>
                    <a:lstStyle/>
                    <a:p>
                      <a:pPr algn="ctr" fontAlgn="b"/>
                      <a:endParaRPr lang="en-US" sz="1200" b="0" i="0" u="none" strike="noStrike" dirty="0">
                        <a:effectLst/>
                        <a:latin typeface="Calibri" panose="020F0502020204030204" pitchFamily="34" charset="0"/>
                        <a:cs typeface="Calibri" panose="020F0502020204030204" pitchFamily="34" charset="0"/>
                      </a:endParaRPr>
                    </a:p>
                  </a:txBody>
                  <a:tcPr marL="5304" marR="5304" marT="5304" marB="0" anchor="b"/>
                </a:tc>
                <a:tc>
                  <a:txBody>
                    <a:bodyPr/>
                    <a:lstStyle/>
                    <a:p>
                      <a:pPr algn="ctr" fontAlgn="b"/>
                      <a:endParaRPr lang="en-US" sz="1200" b="0" i="0" u="none" strike="noStrike" dirty="0">
                        <a:effectLst/>
                        <a:latin typeface="Calibri" panose="020F0502020204030204" pitchFamily="34" charset="0"/>
                        <a:cs typeface="Calibri" panose="020F0502020204030204" pitchFamily="34" charset="0"/>
                      </a:endParaRPr>
                    </a:p>
                  </a:txBody>
                  <a:tcPr marL="5304" marR="5304" marT="5304" marB="0" anchor="b"/>
                </a:tc>
                <a:tc gridSpan="7">
                  <a:txBody>
                    <a:bodyPr/>
                    <a:lstStyle/>
                    <a:p>
                      <a:pPr algn="ctr" fontAlgn="b"/>
                      <a:r>
                        <a:rPr lang="en-US" sz="1200" b="1" i="0" u="none" strike="noStrike" dirty="0">
                          <a:effectLst/>
                          <a:latin typeface="Calibri" panose="020F0502020204030204" pitchFamily="34" charset="0"/>
                          <a:cs typeface="Calibri" panose="020F0502020204030204" pitchFamily="34" charset="0"/>
                        </a:rPr>
                        <a:t>RR Rate Components</a:t>
                      </a:r>
                    </a:p>
                  </a:txBody>
                  <a:tcPr marL="5304" marR="5304" marT="5304" marB="0" anchor="b">
                    <a:lnB w="12700" cap="flat" cmpd="sng" algn="ctr">
                      <a:solidFill>
                        <a:schemeClr val="tx1"/>
                      </a:solidFill>
                      <a:prstDash val="solid"/>
                      <a:round/>
                      <a:headEnd type="none" w="med" len="med"/>
                      <a:tailEnd type="none" w="med" len="med"/>
                    </a:lnB>
                  </a:tcPr>
                </a:tc>
                <a:tc hMerge="1">
                  <a:txBody>
                    <a:bodyPr/>
                    <a:lstStyle/>
                    <a:p>
                      <a:pPr algn="ctr" fontAlgn="b"/>
                      <a:endParaRPr lang="en-US" sz="1200" b="1" i="0" u="none" strike="noStrike" dirty="0">
                        <a:effectLst/>
                        <a:latin typeface="Calibri" panose="020F0502020204030204" pitchFamily="34" charset="0"/>
                        <a:cs typeface="Calibri" panose="020F0502020204030204" pitchFamily="34" charset="0"/>
                      </a:endParaRPr>
                    </a:p>
                  </a:txBody>
                  <a:tcPr marL="5304" marR="5304" marT="5304" marB="0" anchor="b"/>
                </a:tc>
                <a:tc hMerge="1">
                  <a:txBody>
                    <a:bodyPr/>
                    <a:lstStyle/>
                    <a:p>
                      <a:pPr algn="ctr" fontAlgn="b"/>
                      <a:endParaRPr lang="en-US" sz="1200" b="1" i="0" u="none" strike="noStrike" dirty="0">
                        <a:effectLst/>
                        <a:latin typeface="Calibri" panose="020F0502020204030204" pitchFamily="34" charset="0"/>
                        <a:cs typeface="Calibri" panose="020F0502020204030204" pitchFamily="34" charset="0"/>
                      </a:endParaRPr>
                    </a:p>
                  </a:txBody>
                  <a:tcPr marL="5304" marR="5304" marT="5304" marB="0" anchor="b"/>
                </a:tc>
                <a:tc hMerge="1">
                  <a:txBody>
                    <a:bodyPr/>
                    <a:lstStyle/>
                    <a:p>
                      <a:pPr algn="ctr" fontAlgn="b"/>
                      <a:endParaRPr lang="en-US" sz="1200" b="1" i="0" u="none" strike="noStrike" dirty="0">
                        <a:effectLst/>
                        <a:latin typeface="Calibri" panose="020F0502020204030204" pitchFamily="34" charset="0"/>
                        <a:cs typeface="Calibri" panose="020F0502020204030204" pitchFamily="34" charset="0"/>
                      </a:endParaRPr>
                    </a:p>
                  </a:txBody>
                  <a:tcPr marL="5304" marR="5304" marT="5304" marB="0" anchor="b"/>
                </a:tc>
                <a:tc hMerge="1">
                  <a:txBody>
                    <a:bodyPr/>
                    <a:lstStyle/>
                    <a:p>
                      <a:pPr algn="ctr" fontAlgn="b"/>
                      <a:endParaRPr lang="en-US" sz="1200" b="1" i="0" u="none" strike="noStrike" dirty="0">
                        <a:effectLst/>
                        <a:latin typeface="Calibri" panose="020F0502020204030204" pitchFamily="34" charset="0"/>
                        <a:cs typeface="Calibri" panose="020F0502020204030204" pitchFamily="34" charset="0"/>
                      </a:endParaRPr>
                    </a:p>
                  </a:txBody>
                  <a:tcPr marL="5304" marR="5304" marT="5304" marB="0" anchor="b"/>
                </a:tc>
                <a:tc hMerge="1">
                  <a:txBody>
                    <a:bodyPr/>
                    <a:lstStyle/>
                    <a:p>
                      <a:pPr algn="ctr" fontAlgn="b"/>
                      <a:endParaRPr lang="en-US" sz="1200" b="1" i="0" u="none" strike="noStrike" dirty="0">
                        <a:effectLst/>
                        <a:latin typeface="Calibri" panose="020F0502020204030204" pitchFamily="34" charset="0"/>
                        <a:cs typeface="Calibri" panose="020F0502020204030204" pitchFamily="34" charset="0"/>
                      </a:endParaRPr>
                    </a:p>
                  </a:txBody>
                  <a:tcPr marL="5304" marR="5304" marT="5304" marB="0" anchor="b"/>
                </a:tc>
                <a:tc hMerge="1">
                  <a:txBody>
                    <a:bodyPr/>
                    <a:lstStyle/>
                    <a:p>
                      <a:pPr algn="ctr" fontAlgn="b"/>
                      <a:endParaRPr lang="en-US" sz="1200" b="1" i="0" u="none" strike="noStrike" dirty="0">
                        <a:effectLst/>
                        <a:latin typeface="Calibri" panose="020F0502020204030204" pitchFamily="34" charset="0"/>
                        <a:cs typeface="Calibri" panose="020F0502020204030204" pitchFamily="34" charset="0"/>
                      </a:endParaRPr>
                    </a:p>
                  </a:txBody>
                  <a:tcPr marL="5304" marR="5304" marT="5304" marB="0" anchor="b"/>
                </a:tc>
                <a:extLst>
                  <a:ext uri="{0D108BD9-81ED-4DB2-BD59-A6C34878D82A}">
                    <a16:rowId xmlns:a16="http://schemas.microsoft.com/office/drawing/2014/main" val="414472112"/>
                  </a:ext>
                </a:extLst>
              </a:tr>
              <a:tr h="620802">
                <a:tc>
                  <a:txBody>
                    <a:bodyPr/>
                    <a:lstStyle/>
                    <a:p>
                      <a:pPr algn="ctr" fontAlgn="b"/>
                      <a:endParaRPr lang="en-US" sz="1200" b="0" i="0" u="none" strike="noStrike">
                        <a:effectLst/>
                        <a:latin typeface="Calibri" panose="020F0502020204030204" pitchFamily="34" charset="0"/>
                        <a:cs typeface="Calibri" panose="020F0502020204030204" pitchFamily="34" charset="0"/>
                      </a:endParaRPr>
                    </a:p>
                  </a:txBody>
                  <a:tcPr marL="5304" marR="5304" marT="5304" marB="0" anchor="b"/>
                </a:tc>
                <a:tc>
                  <a:txBody>
                    <a:bodyPr/>
                    <a:lstStyle/>
                    <a:p>
                      <a:pPr algn="ctr" fontAlgn="b"/>
                      <a:endParaRPr lang="en-US" sz="1200" b="0" i="0" u="none" strike="noStrike" dirty="0">
                        <a:effectLst/>
                        <a:latin typeface="Calibri" panose="020F0502020204030204" pitchFamily="34" charset="0"/>
                        <a:cs typeface="Calibri" panose="020F0502020204030204" pitchFamily="34" charset="0"/>
                      </a:endParaRPr>
                    </a:p>
                  </a:txBody>
                  <a:tcPr marL="5304" marR="5304" marT="5304" marB="0" anchor="b"/>
                </a:tc>
                <a:tc>
                  <a:txBody>
                    <a:bodyPr/>
                    <a:lstStyle/>
                    <a:p>
                      <a:pPr algn="ctr" fontAlgn="b"/>
                      <a:r>
                        <a:rPr lang="en-US" sz="1200" b="1" u="none" strike="noStrike" dirty="0">
                          <a:effectLst/>
                          <a:latin typeface="Calibri" panose="020F0502020204030204" pitchFamily="34" charset="0"/>
                          <a:cs typeface="Calibri" panose="020F0502020204030204" pitchFamily="34" charset="0"/>
                        </a:rPr>
                        <a:t>Site </a:t>
                      </a:r>
                    </a:p>
                    <a:p>
                      <a:pPr algn="ctr" fontAlgn="b"/>
                      <a:r>
                        <a:rPr lang="en-US" sz="1200" b="1" u="none" strike="noStrike" dirty="0">
                          <a:effectLst/>
                          <a:latin typeface="Calibri" panose="020F0502020204030204" pitchFamily="34" charset="0"/>
                          <a:cs typeface="Calibri" panose="020F0502020204030204" pitchFamily="34" charset="0"/>
                        </a:rPr>
                        <a:t>Availability Charge (SAC)</a:t>
                      </a:r>
                      <a:endParaRPr lang="en-US" sz="1200" b="1" i="0" u="none" strike="noStrike" dirty="0">
                        <a:effectLst/>
                        <a:latin typeface="Calibri" panose="020F0502020204030204" pitchFamily="34" charset="0"/>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tcPr>
                </a:tc>
                <a:tc>
                  <a:txBody>
                    <a:bodyPr/>
                    <a:lstStyle/>
                    <a:p>
                      <a:pPr algn="ctr" fontAlgn="b"/>
                      <a:r>
                        <a:rPr lang="en-US" sz="1200" b="1" u="none" strike="noStrike" dirty="0">
                          <a:effectLst/>
                          <a:latin typeface="Calibri" panose="020F0502020204030204" pitchFamily="34" charset="0"/>
                          <a:cs typeface="Calibri" panose="020F0502020204030204" pitchFamily="34" charset="0"/>
                        </a:rPr>
                        <a:t>Volume</a:t>
                      </a:r>
                      <a:endParaRPr lang="en-US" sz="1200" b="1" i="0" u="none" strike="noStrike" dirty="0">
                        <a:effectLst/>
                        <a:latin typeface="Calibri" panose="020F0502020204030204" pitchFamily="34" charset="0"/>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tcPr>
                </a:tc>
                <a:tc>
                  <a:txBody>
                    <a:bodyPr/>
                    <a:lstStyle/>
                    <a:p>
                      <a:pPr algn="ctr" fontAlgn="b"/>
                      <a:r>
                        <a:rPr lang="en-US" sz="1200" b="1" u="none" strike="noStrike" dirty="0">
                          <a:effectLst/>
                          <a:latin typeface="Calibri" panose="020F0502020204030204" pitchFamily="34" charset="0"/>
                          <a:cs typeface="Calibri" panose="020F0502020204030204" pitchFamily="34" charset="0"/>
                        </a:rPr>
                        <a:t>Shipments</a:t>
                      </a:r>
                      <a:endParaRPr lang="en-US" sz="1200" b="1" i="0" u="none" strike="noStrike" dirty="0">
                        <a:effectLst/>
                        <a:latin typeface="Calibri" panose="020F0502020204030204" pitchFamily="34" charset="0"/>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tcPr>
                </a:tc>
                <a:tc>
                  <a:txBody>
                    <a:bodyPr/>
                    <a:lstStyle/>
                    <a:p>
                      <a:pPr algn="ctr" fontAlgn="b"/>
                      <a:r>
                        <a:rPr lang="en-US" sz="1200" b="1" u="none" strike="noStrike" dirty="0">
                          <a:effectLst/>
                          <a:latin typeface="Calibri" panose="020F0502020204030204" pitchFamily="34" charset="0"/>
                          <a:cs typeface="Calibri" panose="020F0502020204030204" pitchFamily="34" charset="0"/>
                        </a:rPr>
                        <a:t>Containers</a:t>
                      </a:r>
                      <a:endParaRPr lang="en-US" sz="1200" b="1" i="0" u="none" strike="noStrike" dirty="0">
                        <a:effectLst/>
                        <a:latin typeface="Calibri" panose="020F0502020204030204" pitchFamily="34" charset="0"/>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tcPr>
                </a:tc>
                <a:tc>
                  <a:txBody>
                    <a:bodyPr/>
                    <a:lstStyle/>
                    <a:p>
                      <a:pPr algn="ctr" fontAlgn="b"/>
                      <a:r>
                        <a:rPr lang="en-US" sz="1200" b="1" u="none" strike="noStrike" dirty="0">
                          <a:effectLst/>
                          <a:latin typeface="Calibri" panose="020F0502020204030204" pitchFamily="34" charset="0"/>
                          <a:cs typeface="Calibri" panose="020F0502020204030204" pitchFamily="34" charset="0"/>
                        </a:rPr>
                        <a:t>Dose </a:t>
                      </a:r>
                    </a:p>
                    <a:p>
                      <a:pPr algn="ctr" fontAlgn="b"/>
                      <a:r>
                        <a:rPr lang="en-US" sz="1200" b="1" u="none" strike="noStrike" dirty="0">
                          <a:effectLst/>
                          <a:latin typeface="Calibri" panose="020F0502020204030204" pitchFamily="34" charset="0"/>
                          <a:cs typeface="Calibri" panose="020F0502020204030204" pitchFamily="34" charset="0"/>
                        </a:rPr>
                        <a:t>Rate</a:t>
                      </a:r>
                      <a:endParaRPr lang="en-US" sz="1200" b="1" i="0" u="none" strike="noStrike" dirty="0">
                        <a:effectLst/>
                        <a:latin typeface="Calibri" panose="020F0502020204030204" pitchFamily="34" charset="0"/>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tcPr>
                </a:tc>
                <a:tc>
                  <a:txBody>
                    <a:bodyPr/>
                    <a:lstStyle/>
                    <a:p>
                      <a:pPr algn="ctr" fontAlgn="b"/>
                      <a:endParaRPr lang="en-US" sz="1200" b="1" i="0" u="none" strike="noStrike" dirty="0">
                        <a:effectLst/>
                        <a:latin typeface="Calibri" panose="020F0502020204030204" pitchFamily="34" charset="0"/>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tcPr>
                </a:tc>
                <a:tc>
                  <a:txBody>
                    <a:bodyPr/>
                    <a:lstStyle/>
                    <a:p>
                      <a:pPr algn="ctr" fontAlgn="b"/>
                      <a:r>
                        <a:rPr lang="en-US" sz="1200" b="1" u="none" strike="noStrike" dirty="0">
                          <a:effectLst/>
                          <a:latin typeface="Calibri" panose="020F0502020204030204" pitchFamily="34" charset="0"/>
                          <a:cs typeface="Calibri" panose="020F0502020204030204" pitchFamily="34" charset="0"/>
                        </a:rPr>
                        <a:t>TOTAL</a:t>
                      </a:r>
                      <a:endParaRPr lang="en-US" sz="1200" b="1" i="0" u="none" strike="noStrike" dirty="0">
                        <a:effectLst/>
                        <a:latin typeface="Calibri" panose="020F0502020204030204" pitchFamily="34" charset="0"/>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768875692"/>
                  </a:ext>
                </a:extLst>
              </a:tr>
              <a:tr h="243420">
                <a:tc>
                  <a:txBody>
                    <a:bodyPr/>
                    <a:lstStyle/>
                    <a:p>
                      <a:pPr algn="l" fontAlgn="b"/>
                      <a:r>
                        <a:rPr lang="en-US" sz="1200" b="0" i="0" u="none" strike="noStrike" dirty="0">
                          <a:effectLst/>
                          <a:latin typeface="Calibri" panose="020F0502020204030204" pitchFamily="34" charset="0"/>
                          <a:cs typeface="Calibri" panose="020F0502020204030204" pitchFamily="34" charset="0"/>
                        </a:rPr>
                        <a:t>Year</a:t>
                      </a:r>
                    </a:p>
                  </a:txBody>
                  <a:tcPr marL="5304" marR="5304" marT="5304" marB="0" anchor="b">
                    <a:lnB w="12700" cap="flat" cmpd="sng" algn="ctr">
                      <a:solidFill>
                        <a:schemeClr val="tx1"/>
                      </a:solidFill>
                      <a:prstDash val="solid"/>
                      <a:round/>
                      <a:headEnd type="none" w="med" len="med"/>
                      <a:tailEnd type="none" w="med" len="med"/>
                    </a:lnB>
                  </a:tcPr>
                </a:tc>
                <a:tc>
                  <a:txBody>
                    <a:bodyPr/>
                    <a:lstStyle/>
                    <a:p>
                      <a:pPr algn="l" fontAlgn="b"/>
                      <a:r>
                        <a:rPr lang="en-US" sz="1200" b="0" i="0" u="none" strike="noStrike" dirty="0">
                          <a:effectLst/>
                          <a:latin typeface="Calibri" panose="020F0502020204030204" pitchFamily="34" charset="0"/>
                          <a:cs typeface="Calibri" panose="020F0502020204030204" pitchFamily="34" charset="0"/>
                        </a:rPr>
                        <a:t>Revenue Requirement Component</a:t>
                      </a:r>
                    </a:p>
                  </a:txBody>
                  <a:tcPr marL="5304" marR="5304" marT="5304" marB="0" anchor="b">
                    <a:lnB w="12700" cap="flat" cmpd="sng" algn="ctr">
                      <a:solidFill>
                        <a:schemeClr val="tx1"/>
                      </a:solidFill>
                      <a:prstDash val="solid"/>
                      <a:round/>
                      <a:headEnd type="none" w="med" len="med"/>
                      <a:tailEnd type="none" w="med" len="med"/>
                    </a:lnB>
                  </a:tcPr>
                </a:tc>
                <a:tc>
                  <a:txBody>
                    <a:bodyPr/>
                    <a:lstStyle/>
                    <a:p>
                      <a:pPr algn="ctr" fontAlgn="b"/>
                      <a:r>
                        <a:rPr lang="en-US" sz="1000" i="1" u="none" strike="noStrike" dirty="0">
                          <a:effectLst/>
                          <a:latin typeface="Calibri" panose="020F0502020204030204" pitchFamily="34" charset="0"/>
                          <a:cs typeface="Calibri" panose="020F0502020204030204" pitchFamily="34" charset="0"/>
                        </a:rPr>
                        <a:t>22.0%</a:t>
                      </a:r>
                      <a:endParaRPr lang="en-US" sz="1000" b="1" i="1" u="none" strike="noStrike" dirty="0">
                        <a:effectLst/>
                        <a:latin typeface="Calibri" panose="020F0502020204030204" pitchFamily="34" charset="0"/>
                        <a:cs typeface="Calibri" panose="020F0502020204030204" pitchFamily="34" charset="0"/>
                      </a:endParaRPr>
                    </a:p>
                  </a:txBody>
                  <a:tcPr marL="5304" marR="5304" marT="5304" marB="0" anchor="b">
                    <a:lnB w="12700" cap="flat" cmpd="sng" algn="ctr">
                      <a:solidFill>
                        <a:schemeClr val="tx1"/>
                      </a:solidFill>
                      <a:prstDash val="solid"/>
                      <a:round/>
                      <a:headEnd type="none" w="med" len="med"/>
                      <a:tailEnd type="none" w="med" len="med"/>
                    </a:lnB>
                  </a:tcPr>
                </a:tc>
                <a:tc>
                  <a:txBody>
                    <a:bodyPr/>
                    <a:lstStyle/>
                    <a:p>
                      <a:pPr algn="ctr" fontAlgn="b"/>
                      <a:r>
                        <a:rPr lang="en-US" sz="1000" i="1" u="none" strike="noStrike" dirty="0">
                          <a:effectLst/>
                          <a:latin typeface="Calibri" panose="020F0502020204030204" pitchFamily="34" charset="0"/>
                          <a:cs typeface="Calibri" panose="020F0502020204030204" pitchFamily="34" charset="0"/>
                        </a:rPr>
                        <a:t>31.6%</a:t>
                      </a:r>
                      <a:endParaRPr lang="en-US" sz="1000" b="1" i="1" u="none" strike="noStrike" dirty="0">
                        <a:effectLst/>
                        <a:latin typeface="Calibri" panose="020F0502020204030204" pitchFamily="34" charset="0"/>
                        <a:cs typeface="Calibri" panose="020F0502020204030204" pitchFamily="34" charset="0"/>
                      </a:endParaRPr>
                    </a:p>
                  </a:txBody>
                  <a:tcPr marL="5304" marR="5304" marT="5304" marB="0" anchor="b">
                    <a:lnB w="12700" cap="flat" cmpd="sng" algn="ctr">
                      <a:solidFill>
                        <a:schemeClr val="tx1"/>
                      </a:solidFill>
                      <a:prstDash val="solid"/>
                      <a:round/>
                      <a:headEnd type="none" w="med" len="med"/>
                      <a:tailEnd type="none" w="med" len="med"/>
                    </a:lnB>
                  </a:tcPr>
                </a:tc>
                <a:tc>
                  <a:txBody>
                    <a:bodyPr/>
                    <a:lstStyle/>
                    <a:p>
                      <a:pPr algn="ctr" fontAlgn="b"/>
                      <a:r>
                        <a:rPr lang="en-US" sz="1000" i="1" u="none" strike="noStrike" dirty="0">
                          <a:effectLst/>
                          <a:latin typeface="Calibri" panose="020F0502020204030204" pitchFamily="34" charset="0"/>
                          <a:cs typeface="Calibri" panose="020F0502020204030204" pitchFamily="34" charset="0"/>
                        </a:rPr>
                        <a:t>10.7%</a:t>
                      </a:r>
                      <a:endParaRPr lang="en-US" sz="1000" b="1" i="1" u="none" strike="noStrike" dirty="0">
                        <a:effectLst/>
                        <a:latin typeface="Calibri" panose="020F0502020204030204" pitchFamily="34" charset="0"/>
                        <a:cs typeface="Calibri" panose="020F0502020204030204" pitchFamily="34" charset="0"/>
                      </a:endParaRPr>
                    </a:p>
                  </a:txBody>
                  <a:tcPr marL="5304" marR="5304" marT="5304" marB="0" anchor="b">
                    <a:lnB w="12700" cap="flat" cmpd="sng" algn="ctr">
                      <a:solidFill>
                        <a:schemeClr val="tx1"/>
                      </a:solidFill>
                      <a:prstDash val="solid"/>
                      <a:round/>
                      <a:headEnd type="none" w="med" len="med"/>
                      <a:tailEnd type="none" w="med" len="med"/>
                    </a:lnB>
                  </a:tcPr>
                </a:tc>
                <a:tc>
                  <a:txBody>
                    <a:bodyPr/>
                    <a:lstStyle/>
                    <a:p>
                      <a:pPr algn="ctr" fontAlgn="b"/>
                      <a:r>
                        <a:rPr lang="en-US" sz="1000" i="1" u="none" strike="noStrike" dirty="0">
                          <a:effectLst/>
                          <a:latin typeface="Calibri" panose="020F0502020204030204" pitchFamily="34" charset="0"/>
                          <a:cs typeface="Calibri" panose="020F0502020204030204" pitchFamily="34" charset="0"/>
                        </a:rPr>
                        <a:t>21.5%</a:t>
                      </a:r>
                      <a:endParaRPr lang="en-US" sz="1000" b="1" i="1" u="none" strike="noStrike" dirty="0">
                        <a:effectLst/>
                        <a:latin typeface="Calibri" panose="020F0502020204030204" pitchFamily="34" charset="0"/>
                        <a:cs typeface="Calibri" panose="020F0502020204030204" pitchFamily="34" charset="0"/>
                      </a:endParaRPr>
                    </a:p>
                  </a:txBody>
                  <a:tcPr marL="5304" marR="5304" marT="5304" marB="0" anchor="b">
                    <a:lnB w="12700" cap="flat" cmpd="sng" algn="ctr">
                      <a:solidFill>
                        <a:schemeClr val="tx1"/>
                      </a:solidFill>
                      <a:prstDash val="solid"/>
                      <a:round/>
                      <a:headEnd type="none" w="med" len="med"/>
                      <a:tailEnd type="none" w="med" len="med"/>
                    </a:lnB>
                  </a:tcPr>
                </a:tc>
                <a:tc>
                  <a:txBody>
                    <a:bodyPr/>
                    <a:lstStyle/>
                    <a:p>
                      <a:pPr algn="ctr" fontAlgn="b"/>
                      <a:r>
                        <a:rPr lang="en-US" sz="1000" i="1" u="none" strike="noStrike" dirty="0">
                          <a:effectLst/>
                          <a:latin typeface="Calibri" panose="020F0502020204030204" pitchFamily="34" charset="0"/>
                          <a:cs typeface="Calibri" panose="020F0502020204030204" pitchFamily="34" charset="0"/>
                        </a:rPr>
                        <a:t>14.2%</a:t>
                      </a:r>
                      <a:endParaRPr lang="en-US" sz="1000" b="1" i="1" u="none" strike="noStrike" dirty="0">
                        <a:effectLst/>
                        <a:latin typeface="Calibri" panose="020F0502020204030204" pitchFamily="34" charset="0"/>
                        <a:cs typeface="Calibri" panose="020F0502020204030204" pitchFamily="34" charset="0"/>
                      </a:endParaRPr>
                    </a:p>
                  </a:txBody>
                  <a:tcPr marL="5304" marR="5304" marT="5304" marB="0" anchor="b">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effectLst/>
                        <a:latin typeface="Calibri" panose="020F0502020204030204" pitchFamily="34" charset="0"/>
                        <a:cs typeface="Calibri" panose="020F0502020204030204" pitchFamily="34" charset="0"/>
                      </a:endParaRPr>
                    </a:p>
                  </a:txBody>
                  <a:tcPr marL="5304" marR="5304" marT="5304" marB="0" anchor="b">
                    <a:lnB w="12700"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n-US" sz="1000" i="1" u="none" strike="noStrike" kern="1200" dirty="0">
                          <a:solidFill>
                            <a:schemeClr val="dk1"/>
                          </a:solidFill>
                          <a:effectLst/>
                          <a:latin typeface="Calibri" panose="020F0502020204030204" pitchFamily="34" charset="0"/>
                          <a:ea typeface="+mn-ea"/>
                          <a:cs typeface="Calibri" panose="020F0502020204030204" pitchFamily="34" charset="0"/>
                        </a:rPr>
                        <a:t>100%</a:t>
                      </a:r>
                    </a:p>
                  </a:txBody>
                  <a:tcPr marL="5304" marR="5304" marT="5304"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1669707"/>
                  </a:ext>
                </a:extLst>
              </a:tr>
              <a:tr h="258668">
                <a:tc>
                  <a:txBody>
                    <a:bodyPr/>
                    <a:lstStyle/>
                    <a:p>
                      <a:pPr algn="l" fontAlgn="b"/>
                      <a:r>
                        <a:rPr lang="en-US" sz="1200" u="none" strike="noStrike" dirty="0">
                          <a:effectLst/>
                          <a:latin typeface="Calibri" panose="020F0502020204030204" pitchFamily="34" charset="0"/>
                          <a:cs typeface="Calibri" panose="020F0502020204030204" pitchFamily="34" charset="0"/>
                        </a:rPr>
                        <a:t>2019</a:t>
                      </a:r>
                      <a:endParaRPr lang="en-US" sz="1200" b="0" i="0" u="none" strike="noStrike" dirty="0">
                        <a:effectLst/>
                        <a:latin typeface="Calibri" panose="020F0502020204030204" pitchFamily="34" charset="0"/>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tcPr>
                </a:tc>
                <a:tc>
                  <a:txBody>
                    <a:bodyPr/>
                    <a:lstStyle/>
                    <a:p>
                      <a:pPr algn="l" fontAlgn="b"/>
                      <a:r>
                        <a:rPr lang="en-US" sz="1200" u="none" strike="noStrike" dirty="0">
                          <a:effectLst/>
                          <a:latin typeface="Calibri" panose="020F0502020204030204" pitchFamily="34" charset="0"/>
                          <a:cs typeface="Calibri" panose="020F0502020204030204" pitchFamily="34" charset="0"/>
                        </a:rPr>
                        <a:t>Base Revenue Requirement</a:t>
                      </a:r>
                      <a:endParaRPr lang="en-US" sz="1200" b="0" i="0" u="none" strike="noStrike" dirty="0">
                        <a:effectLst/>
                        <a:latin typeface="Calibri" panose="020F0502020204030204" pitchFamily="34" charset="0"/>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tcPr>
                </a:tc>
                <a:tc>
                  <a:txBody>
                    <a:bodyPr/>
                    <a:lstStyle/>
                    <a:p>
                      <a:pPr algn="ctr" fontAlgn="b"/>
                      <a:r>
                        <a:rPr lang="en-US" sz="1200" u="none" strike="noStrike" dirty="0">
                          <a:effectLst/>
                          <a:latin typeface="Calibri" panose="020F0502020204030204" pitchFamily="34" charset="0"/>
                          <a:cs typeface="Calibri" panose="020F0502020204030204" pitchFamily="34" charset="0"/>
                        </a:rPr>
                        <a:t>    $1,353,370 </a:t>
                      </a:r>
                      <a:endParaRPr lang="en-US" sz="1200" b="0" i="0" u="none" strike="noStrike" dirty="0">
                        <a:effectLst/>
                        <a:latin typeface="Calibri" panose="020F0502020204030204" pitchFamily="34" charset="0"/>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tcPr>
                </a:tc>
                <a:tc>
                  <a:txBody>
                    <a:bodyPr/>
                    <a:lstStyle/>
                    <a:p>
                      <a:pPr algn="ctr" fontAlgn="b"/>
                      <a:r>
                        <a:rPr lang="en-US" sz="1200" u="none" strike="noStrike" dirty="0">
                          <a:effectLst/>
                          <a:latin typeface="Calibri" panose="020F0502020204030204" pitchFamily="34" charset="0"/>
                          <a:cs typeface="Calibri" panose="020F0502020204030204" pitchFamily="34" charset="0"/>
                        </a:rPr>
                        <a:t>    $1,943,931 </a:t>
                      </a:r>
                      <a:endParaRPr lang="en-US" sz="1200" b="0" i="0" u="none" strike="noStrike" dirty="0">
                        <a:effectLst/>
                        <a:latin typeface="Calibri" panose="020F0502020204030204" pitchFamily="34" charset="0"/>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tcPr>
                </a:tc>
                <a:tc>
                  <a:txBody>
                    <a:bodyPr/>
                    <a:lstStyle/>
                    <a:p>
                      <a:pPr algn="ctr" fontAlgn="b"/>
                      <a:r>
                        <a:rPr lang="en-US" sz="1200" u="none" strike="noStrike" dirty="0">
                          <a:effectLst/>
                          <a:latin typeface="Calibri" panose="020F0502020204030204" pitchFamily="34" charset="0"/>
                          <a:cs typeface="Calibri" panose="020F0502020204030204" pitchFamily="34" charset="0"/>
                        </a:rPr>
                        <a:t>      $658,230 </a:t>
                      </a:r>
                      <a:endParaRPr lang="en-US" sz="1200" b="0" i="0" u="none" strike="noStrike" dirty="0">
                        <a:effectLst/>
                        <a:latin typeface="Calibri" panose="020F0502020204030204" pitchFamily="34" charset="0"/>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tcPr>
                </a:tc>
                <a:tc>
                  <a:txBody>
                    <a:bodyPr/>
                    <a:lstStyle/>
                    <a:p>
                      <a:pPr algn="ctr" fontAlgn="b"/>
                      <a:r>
                        <a:rPr lang="en-US" sz="1200" u="none" strike="noStrike" dirty="0">
                          <a:effectLst/>
                          <a:latin typeface="Calibri" panose="020F0502020204030204" pitchFamily="34" charset="0"/>
                          <a:cs typeface="Calibri" panose="020F0502020204030204" pitchFamily="34" charset="0"/>
                        </a:rPr>
                        <a:t>    1,322,611 </a:t>
                      </a:r>
                      <a:endParaRPr lang="en-US" sz="1200" b="0" i="0" u="none" strike="noStrike" dirty="0">
                        <a:effectLst/>
                        <a:latin typeface="Calibri" panose="020F0502020204030204" pitchFamily="34" charset="0"/>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tcPr>
                </a:tc>
                <a:tc>
                  <a:txBody>
                    <a:bodyPr/>
                    <a:lstStyle/>
                    <a:p>
                      <a:pPr algn="ctr" fontAlgn="b"/>
                      <a:r>
                        <a:rPr lang="en-US" sz="1200" u="none" strike="noStrike" dirty="0">
                          <a:effectLst/>
                          <a:latin typeface="Calibri" panose="020F0502020204030204" pitchFamily="34" charset="0"/>
                          <a:cs typeface="Calibri" panose="020F0502020204030204" pitchFamily="34" charset="0"/>
                        </a:rPr>
                        <a:t>       $873,539 </a:t>
                      </a:r>
                      <a:endParaRPr lang="en-US" sz="1200" b="0" i="0" u="none" strike="noStrike" dirty="0">
                        <a:effectLst/>
                        <a:latin typeface="Calibri" panose="020F0502020204030204" pitchFamily="34" charset="0"/>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tcPr>
                </a:tc>
                <a:tc>
                  <a:txBody>
                    <a:bodyPr/>
                    <a:lstStyle/>
                    <a:p>
                      <a:pPr algn="ctr" fontAlgn="b"/>
                      <a:endParaRPr lang="en-US" sz="1200" b="0" i="0" u="none" strike="noStrike">
                        <a:effectLst/>
                        <a:latin typeface="Calibri" panose="020F0502020204030204" pitchFamily="34" charset="0"/>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tcPr>
                </a:tc>
                <a:tc>
                  <a:txBody>
                    <a:bodyPr/>
                    <a:lstStyle/>
                    <a:p>
                      <a:pPr algn="ctr" fontAlgn="b"/>
                      <a:r>
                        <a:rPr lang="en-US" sz="1200" u="none" strike="noStrike" dirty="0">
                          <a:effectLst/>
                          <a:latin typeface="Calibri" panose="020F0502020204030204" pitchFamily="34" charset="0"/>
                          <a:cs typeface="Calibri" panose="020F0502020204030204" pitchFamily="34" charset="0"/>
                        </a:rPr>
                        <a:t>   $6,151,681 </a:t>
                      </a:r>
                      <a:endParaRPr lang="en-US" sz="1200" b="0" i="0" u="none" strike="noStrike" dirty="0">
                        <a:effectLst/>
                        <a:latin typeface="Calibri" panose="020F0502020204030204" pitchFamily="34" charset="0"/>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788496961"/>
                  </a:ext>
                </a:extLst>
              </a:tr>
              <a:tr h="258668">
                <a:tc>
                  <a:txBody>
                    <a:bodyPr/>
                    <a:lstStyle/>
                    <a:p>
                      <a:pPr algn="l" fontAlgn="b"/>
                      <a:r>
                        <a:rPr lang="en-US" sz="1200" u="none" strike="noStrike" dirty="0">
                          <a:effectLst/>
                          <a:latin typeface="Calibri" panose="020F0502020204030204" pitchFamily="34" charset="0"/>
                          <a:cs typeface="Calibri" panose="020F0502020204030204" pitchFamily="34" charset="0"/>
                        </a:rPr>
                        <a:t>2018</a:t>
                      </a:r>
                      <a:endParaRPr lang="en-US" sz="1200" b="0" i="0" u="none" strike="noStrike" dirty="0">
                        <a:effectLst/>
                        <a:latin typeface="Calibri" panose="020F0502020204030204" pitchFamily="34" charset="0"/>
                        <a:cs typeface="Calibri" panose="020F0502020204030204" pitchFamily="34" charset="0"/>
                      </a:endParaRPr>
                    </a:p>
                  </a:txBody>
                  <a:tcPr marL="5304" marR="5304" marT="5304" marB="0" anchor="b"/>
                </a:tc>
                <a:tc>
                  <a:txBody>
                    <a:bodyPr/>
                    <a:lstStyle/>
                    <a:p>
                      <a:pPr algn="l" fontAlgn="b"/>
                      <a:r>
                        <a:rPr lang="en-US" sz="1200" u="none" strike="noStrike" dirty="0">
                          <a:effectLst/>
                          <a:latin typeface="Calibri" panose="020F0502020204030204" pitchFamily="34" charset="0"/>
                          <a:cs typeface="Calibri" panose="020F0502020204030204" pitchFamily="34" charset="0"/>
                        </a:rPr>
                        <a:t>Carryover/(Refunds)</a:t>
                      </a:r>
                      <a:endParaRPr lang="en-US" sz="1200" b="0" i="0" u="none" strike="noStrike" dirty="0">
                        <a:effectLst/>
                        <a:latin typeface="Calibri" panose="020F0502020204030204" pitchFamily="34" charset="0"/>
                        <a:cs typeface="Calibri" panose="020F0502020204030204" pitchFamily="34" charset="0"/>
                      </a:endParaRPr>
                    </a:p>
                  </a:txBody>
                  <a:tcPr marL="5304" marR="5304" marT="5304" marB="0" anchor="b"/>
                </a:tc>
                <a:tc>
                  <a:txBody>
                    <a:bodyPr/>
                    <a:lstStyle/>
                    <a:p>
                      <a:pPr algn="ctr" fontAlgn="b"/>
                      <a:r>
                        <a:rPr lang="en-US" sz="1200" u="none" strike="noStrike" dirty="0">
                          <a:effectLst/>
                          <a:latin typeface="Calibri" panose="020F0502020204030204" pitchFamily="34" charset="0"/>
                          <a:cs typeface="Calibri" panose="020F0502020204030204" pitchFamily="34" charset="0"/>
                        </a:rPr>
                        <a:t>       $21,394 </a:t>
                      </a:r>
                      <a:endParaRPr lang="en-US" sz="1200" b="0" i="0" u="none" strike="noStrike" dirty="0">
                        <a:effectLst/>
                        <a:latin typeface="Calibri" panose="020F0502020204030204" pitchFamily="34" charset="0"/>
                        <a:cs typeface="Calibri" panose="020F0502020204030204" pitchFamily="34" charset="0"/>
                      </a:endParaRPr>
                    </a:p>
                  </a:txBody>
                  <a:tcPr marL="5304" marR="5304" marT="5304" marB="0" anchor="b"/>
                </a:tc>
                <a:tc>
                  <a:txBody>
                    <a:bodyPr/>
                    <a:lstStyle/>
                    <a:p>
                      <a:pPr algn="ctr" fontAlgn="b"/>
                      <a:r>
                        <a:rPr lang="en-US" sz="1200" u="none" strike="noStrike" dirty="0">
                          <a:effectLst/>
                          <a:latin typeface="Calibri" panose="020F0502020204030204" pitchFamily="34" charset="0"/>
                          <a:cs typeface="Calibri" panose="020F0502020204030204" pitchFamily="34" charset="0"/>
                        </a:rPr>
                        <a:t>       $473,089 </a:t>
                      </a:r>
                      <a:endParaRPr lang="en-US" sz="1200" b="0" i="0" u="none" strike="noStrike" dirty="0">
                        <a:effectLst/>
                        <a:latin typeface="Calibri" panose="020F0502020204030204" pitchFamily="34" charset="0"/>
                        <a:cs typeface="Calibri" panose="020F0502020204030204" pitchFamily="34" charset="0"/>
                      </a:endParaRPr>
                    </a:p>
                  </a:txBody>
                  <a:tcPr marL="5304" marR="5304" marT="5304" marB="0" anchor="b"/>
                </a:tc>
                <a:tc>
                  <a:txBody>
                    <a:bodyPr/>
                    <a:lstStyle/>
                    <a:p>
                      <a:pPr algn="ctr" fontAlgn="b"/>
                      <a:r>
                        <a:rPr lang="en-US" sz="1200" u="none" strike="noStrike" dirty="0">
                          <a:effectLst/>
                          <a:latin typeface="Calibri" panose="020F0502020204030204" pitchFamily="34" charset="0"/>
                          <a:cs typeface="Calibri" panose="020F0502020204030204" pitchFamily="34" charset="0"/>
                        </a:rPr>
                        <a:t>        $22,708 </a:t>
                      </a:r>
                      <a:endParaRPr lang="en-US" sz="1200" b="0" i="0" u="none" strike="noStrike" dirty="0">
                        <a:effectLst/>
                        <a:latin typeface="Calibri" panose="020F0502020204030204" pitchFamily="34" charset="0"/>
                        <a:cs typeface="Calibri" panose="020F0502020204030204" pitchFamily="34" charset="0"/>
                      </a:endParaRPr>
                    </a:p>
                  </a:txBody>
                  <a:tcPr marL="5304" marR="5304" marT="5304" marB="0" anchor="b"/>
                </a:tc>
                <a:tc>
                  <a:txBody>
                    <a:bodyPr/>
                    <a:lstStyle/>
                    <a:p>
                      <a:pPr algn="ctr" fontAlgn="b"/>
                      <a:r>
                        <a:rPr lang="en-US" sz="1200" u="none" strike="noStrike" dirty="0">
                          <a:effectLst/>
                          <a:latin typeface="Calibri" panose="020F0502020204030204" pitchFamily="34" charset="0"/>
                          <a:cs typeface="Calibri" panose="020F0502020204030204" pitchFamily="34" charset="0"/>
                        </a:rPr>
                        <a:t>       $772,485 </a:t>
                      </a:r>
                      <a:endParaRPr lang="en-US" sz="1200" b="0" i="0" u="none" strike="noStrike" dirty="0">
                        <a:effectLst/>
                        <a:latin typeface="Calibri" panose="020F0502020204030204" pitchFamily="34" charset="0"/>
                        <a:cs typeface="Calibri" panose="020F0502020204030204" pitchFamily="34" charset="0"/>
                      </a:endParaRPr>
                    </a:p>
                  </a:txBody>
                  <a:tcPr marL="5304" marR="5304" marT="5304" marB="0" anchor="b"/>
                </a:tc>
                <a:tc>
                  <a:txBody>
                    <a:bodyPr/>
                    <a:lstStyle/>
                    <a:p>
                      <a:pPr algn="ctr" fontAlgn="b"/>
                      <a:r>
                        <a:rPr lang="en-US" sz="1200" u="none" strike="noStrike" dirty="0">
                          <a:effectLst/>
                          <a:latin typeface="Calibri" panose="020F0502020204030204" pitchFamily="34" charset="0"/>
                          <a:cs typeface="Calibri" panose="020F0502020204030204" pitchFamily="34" charset="0"/>
                        </a:rPr>
                        <a:t>       $438,107 </a:t>
                      </a:r>
                      <a:endParaRPr lang="en-US" sz="1200" b="0" i="0" u="none" strike="noStrike" dirty="0">
                        <a:effectLst/>
                        <a:latin typeface="Calibri" panose="020F0502020204030204" pitchFamily="34" charset="0"/>
                        <a:cs typeface="Calibri" panose="020F0502020204030204" pitchFamily="34" charset="0"/>
                      </a:endParaRPr>
                    </a:p>
                  </a:txBody>
                  <a:tcPr marL="5304" marR="5304" marT="5304" marB="0" anchor="b"/>
                </a:tc>
                <a:tc>
                  <a:txBody>
                    <a:bodyPr/>
                    <a:lstStyle/>
                    <a:p>
                      <a:pPr algn="ctr" fontAlgn="b"/>
                      <a:endParaRPr lang="en-US" sz="1200" b="0" i="0" u="none" strike="noStrike">
                        <a:effectLst/>
                        <a:latin typeface="Calibri" panose="020F0502020204030204" pitchFamily="34" charset="0"/>
                        <a:cs typeface="Calibri" panose="020F0502020204030204" pitchFamily="34" charset="0"/>
                      </a:endParaRPr>
                    </a:p>
                  </a:txBody>
                  <a:tcPr marL="5304" marR="5304" marT="5304" marB="0" anchor="b"/>
                </a:tc>
                <a:tc>
                  <a:txBody>
                    <a:bodyPr/>
                    <a:lstStyle/>
                    <a:p>
                      <a:pPr algn="ctr" fontAlgn="b"/>
                      <a:r>
                        <a:rPr lang="en-US" sz="1200" u="none" strike="noStrike" dirty="0">
                          <a:effectLst/>
                          <a:latin typeface="Calibri" panose="020F0502020204030204" pitchFamily="34" charset="0"/>
                          <a:cs typeface="Calibri" panose="020F0502020204030204" pitchFamily="34" charset="0"/>
                        </a:rPr>
                        <a:t>   $1,727,783 </a:t>
                      </a:r>
                      <a:endParaRPr lang="en-US" sz="1200" b="0" i="0" u="none" strike="noStrike" dirty="0">
                        <a:effectLst/>
                        <a:latin typeface="Calibri" panose="020F0502020204030204" pitchFamily="34" charset="0"/>
                        <a:cs typeface="Calibri" panose="020F0502020204030204" pitchFamily="34" charset="0"/>
                      </a:endParaRPr>
                    </a:p>
                  </a:txBody>
                  <a:tcPr marL="5304" marR="5304" marT="5304" marB="0" anchor="b"/>
                </a:tc>
                <a:extLst>
                  <a:ext uri="{0D108BD9-81ED-4DB2-BD59-A6C34878D82A}">
                    <a16:rowId xmlns:a16="http://schemas.microsoft.com/office/drawing/2014/main" val="1592437073"/>
                  </a:ext>
                </a:extLst>
              </a:tr>
              <a:tr h="486019">
                <a:tc>
                  <a:txBody>
                    <a:bodyPr/>
                    <a:lstStyle/>
                    <a:p>
                      <a:pPr algn="l" fontAlgn="b"/>
                      <a:r>
                        <a:rPr lang="en-US" sz="1200" u="none" strike="noStrike" dirty="0">
                          <a:effectLst/>
                          <a:latin typeface="Calibri" panose="020F0502020204030204" pitchFamily="34" charset="0"/>
                          <a:cs typeface="Calibri" panose="020F0502020204030204" pitchFamily="34" charset="0"/>
                        </a:rPr>
                        <a:t>2019</a:t>
                      </a:r>
                      <a:endParaRPr lang="en-US" sz="1200" b="0" i="0" u="none" strike="noStrike" dirty="0">
                        <a:effectLst/>
                        <a:latin typeface="Calibri" panose="020F0502020204030204" pitchFamily="34" charset="0"/>
                        <a:cs typeface="Calibri" panose="020F0502020204030204" pitchFamily="34" charset="0"/>
                      </a:endParaRPr>
                    </a:p>
                  </a:txBody>
                  <a:tcPr marL="5304" marR="5304" marT="5304" marB="0" anchor="b">
                    <a:lnB w="12700" cap="flat" cmpd="sng" algn="ctr">
                      <a:solidFill>
                        <a:schemeClr val="tx1"/>
                      </a:solidFill>
                      <a:prstDash val="solid"/>
                      <a:round/>
                      <a:headEnd type="none" w="med" len="med"/>
                      <a:tailEnd type="none" w="med" len="med"/>
                    </a:lnB>
                  </a:tcPr>
                </a:tc>
                <a:tc>
                  <a:txBody>
                    <a:bodyPr/>
                    <a:lstStyle/>
                    <a:p>
                      <a:pPr algn="l" fontAlgn="b"/>
                      <a:r>
                        <a:rPr lang="en-US" sz="1200" u="none" strike="noStrike" dirty="0">
                          <a:effectLst/>
                          <a:latin typeface="Calibri" panose="020F0502020204030204" pitchFamily="34" charset="0"/>
                          <a:cs typeface="Calibri" panose="020F0502020204030204" pitchFamily="34" charset="0"/>
                        </a:rPr>
                        <a:t>SAC Under-recovery Allocated to Other Rate Components</a:t>
                      </a:r>
                      <a:endParaRPr lang="en-US" sz="1200" b="0" i="0" u="none" strike="noStrike" dirty="0">
                        <a:effectLst/>
                        <a:latin typeface="Calibri" panose="020F0502020204030204" pitchFamily="34" charset="0"/>
                        <a:cs typeface="Calibri" panose="020F0502020204030204" pitchFamily="34" charset="0"/>
                      </a:endParaRPr>
                    </a:p>
                  </a:txBody>
                  <a:tcPr marL="5304" marR="5304" marT="5304" marB="0" anchor="b">
                    <a:lnB w="12700" cap="flat" cmpd="sng" algn="ctr">
                      <a:solidFill>
                        <a:schemeClr val="tx1"/>
                      </a:solidFill>
                      <a:prstDash val="solid"/>
                      <a:round/>
                      <a:headEnd type="none" w="med" len="med"/>
                      <a:tailEnd type="none" w="med" len="med"/>
                    </a:lnB>
                  </a:tcPr>
                </a:tc>
                <a:tc>
                  <a:txBody>
                    <a:bodyPr/>
                    <a:lstStyle/>
                    <a:p>
                      <a:pPr algn="ctr" fontAlgn="b"/>
                      <a:r>
                        <a:rPr lang="en-US" sz="1200" u="none" strike="noStrike" dirty="0">
                          <a:effectLst/>
                          <a:latin typeface="Calibri" panose="020F0502020204030204" pitchFamily="34" charset="0"/>
                          <a:cs typeface="Calibri" panose="020F0502020204030204" pitchFamily="34" charset="0"/>
                        </a:rPr>
                        <a:t>      $(674,232)</a:t>
                      </a:r>
                      <a:endParaRPr lang="en-US" sz="1200" b="0" i="0" u="none" strike="noStrike" dirty="0">
                        <a:effectLst/>
                        <a:latin typeface="Calibri" panose="020F0502020204030204" pitchFamily="34" charset="0"/>
                        <a:cs typeface="Calibri" panose="020F0502020204030204" pitchFamily="34" charset="0"/>
                      </a:endParaRPr>
                    </a:p>
                  </a:txBody>
                  <a:tcPr marL="5304" marR="5304" marT="5304" marB="0" anchor="b">
                    <a:lnB w="12700" cap="flat" cmpd="sng" algn="ctr">
                      <a:solidFill>
                        <a:schemeClr val="tx1"/>
                      </a:solidFill>
                      <a:prstDash val="solid"/>
                      <a:round/>
                      <a:headEnd type="none" w="med" len="med"/>
                      <a:tailEnd type="none" w="med" len="med"/>
                    </a:lnB>
                  </a:tcPr>
                </a:tc>
                <a:tc>
                  <a:txBody>
                    <a:bodyPr/>
                    <a:lstStyle/>
                    <a:p>
                      <a:pPr algn="ctr" fontAlgn="b"/>
                      <a:r>
                        <a:rPr lang="en-US" sz="1200" u="none" strike="noStrike" dirty="0">
                          <a:effectLst/>
                          <a:latin typeface="Calibri" panose="020F0502020204030204" pitchFamily="34" charset="0"/>
                          <a:cs typeface="Calibri" panose="020F0502020204030204" pitchFamily="34" charset="0"/>
                        </a:rPr>
                        <a:t>       $273,151 </a:t>
                      </a:r>
                      <a:endParaRPr lang="en-US" sz="1200" b="0" i="0" u="none" strike="noStrike" dirty="0">
                        <a:effectLst/>
                        <a:latin typeface="Calibri" panose="020F0502020204030204" pitchFamily="34" charset="0"/>
                        <a:cs typeface="Calibri" panose="020F0502020204030204" pitchFamily="34" charset="0"/>
                      </a:endParaRPr>
                    </a:p>
                  </a:txBody>
                  <a:tcPr marL="5304" marR="5304" marT="5304" marB="0" anchor="b">
                    <a:lnB w="12700" cap="flat" cmpd="sng" algn="ctr">
                      <a:solidFill>
                        <a:schemeClr val="tx1"/>
                      </a:solidFill>
                      <a:prstDash val="solid"/>
                      <a:round/>
                      <a:headEnd type="none" w="med" len="med"/>
                      <a:tailEnd type="none" w="med" len="med"/>
                    </a:lnB>
                  </a:tcPr>
                </a:tc>
                <a:tc>
                  <a:txBody>
                    <a:bodyPr/>
                    <a:lstStyle/>
                    <a:p>
                      <a:pPr algn="ctr" fontAlgn="b"/>
                      <a:r>
                        <a:rPr lang="en-US" sz="1200" u="none" strike="noStrike" dirty="0">
                          <a:effectLst/>
                          <a:latin typeface="Calibri" panose="020F0502020204030204" pitchFamily="34" charset="0"/>
                          <a:cs typeface="Calibri" panose="020F0502020204030204" pitchFamily="34" charset="0"/>
                        </a:rPr>
                        <a:t>        $92,491 </a:t>
                      </a:r>
                      <a:endParaRPr lang="en-US" sz="1200" b="0" i="0" u="none" strike="noStrike" dirty="0">
                        <a:effectLst/>
                        <a:latin typeface="Calibri" panose="020F0502020204030204" pitchFamily="34" charset="0"/>
                        <a:cs typeface="Calibri" panose="020F0502020204030204" pitchFamily="34" charset="0"/>
                      </a:endParaRPr>
                    </a:p>
                  </a:txBody>
                  <a:tcPr marL="5304" marR="5304" marT="5304" marB="0" anchor="b">
                    <a:lnB w="12700" cap="flat" cmpd="sng" algn="ctr">
                      <a:solidFill>
                        <a:schemeClr val="tx1"/>
                      </a:solidFill>
                      <a:prstDash val="solid"/>
                      <a:round/>
                      <a:headEnd type="none" w="med" len="med"/>
                      <a:tailEnd type="none" w="med" len="med"/>
                    </a:lnB>
                  </a:tcPr>
                </a:tc>
                <a:tc>
                  <a:txBody>
                    <a:bodyPr/>
                    <a:lstStyle/>
                    <a:p>
                      <a:pPr algn="ctr" fontAlgn="b"/>
                      <a:r>
                        <a:rPr lang="en-US" sz="1200" u="none" strike="noStrike" dirty="0">
                          <a:effectLst/>
                          <a:latin typeface="Calibri" panose="020F0502020204030204" pitchFamily="34" charset="0"/>
                          <a:cs typeface="Calibri" panose="020F0502020204030204" pitchFamily="34" charset="0"/>
                        </a:rPr>
                        <a:t>       $185,846 </a:t>
                      </a:r>
                      <a:endParaRPr lang="en-US" sz="1200" b="0" i="0" u="none" strike="noStrike" dirty="0">
                        <a:effectLst/>
                        <a:latin typeface="Calibri" panose="020F0502020204030204" pitchFamily="34" charset="0"/>
                        <a:cs typeface="Calibri" panose="020F0502020204030204" pitchFamily="34" charset="0"/>
                      </a:endParaRPr>
                    </a:p>
                  </a:txBody>
                  <a:tcPr marL="5304" marR="5304" marT="5304" marB="0" anchor="b">
                    <a:lnB w="12700" cap="flat" cmpd="sng" algn="ctr">
                      <a:solidFill>
                        <a:schemeClr val="tx1"/>
                      </a:solidFill>
                      <a:prstDash val="solid"/>
                      <a:round/>
                      <a:headEnd type="none" w="med" len="med"/>
                      <a:tailEnd type="none" w="med" len="med"/>
                    </a:lnB>
                  </a:tcPr>
                </a:tc>
                <a:tc>
                  <a:txBody>
                    <a:bodyPr/>
                    <a:lstStyle/>
                    <a:p>
                      <a:pPr algn="ctr" fontAlgn="b"/>
                      <a:r>
                        <a:rPr lang="en-US" sz="1200" u="none" strike="noStrike" dirty="0">
                          <a:effectLst/>
                          <a:latin typeface="Calibri" panose="020F0502020204030204" pitchFamily="34" charset="0"/>
                          <a:cs typeface="Calibri" panose="020F0502020204030204" pitchFamily="34" charset="0"/>
                        </a:rPr>
                        <a:t>       $122,744 </a:t>
                      </a:r>
                      <a:endParaRPr lang="en-US" sz="1200" b="0" i="0" u="none" strike="noStrike" dirty="0">
                        <a:effectLst/>
                        <a:latin typeface="Calibri" panose="020F0502020204030204" pitchFamily="34" charset="0"/>
                        <a:cs typeface="Calibri" panose="020F0502020204030204" pitchFamily="34" charset="0"/>
                      </a:endParaRPr>
                    </a:p>
                  </a:txBody>
                  <a:tcPr marL="5304" marR="5304" marT="5304" marB="0" anchor="b">
                    <a:lnB w="12700" cap="flat" cmpd="sng" algn="ctr">
                      <a:solidFill>
                        <a:schemeClr val="tx1"/>
                      </a:solidFill>
                      <a:prstDash val="solid"/>
                      <a:round/>
                      <a:headEnd type="none" w="med" len="med"/>
                      <a:tailEnd type="none" w="med" len="med"/>
                    </a:lnB>
                  </a:tcPr>
                </a:tc>
                <a:tc>
                  <a:txBody>
                    <a:bodyPr/>
                    <a:lstStyle/>
                    <a:p>
                      <a:pPr algn="ctr" fontAlgn="b"/>
                      <a:endParaRPr lang="en-US" sz="1200" b="0" i="0" u="none" strike="noStrike">
                        <a:effectLst/>
                        <a:latin typeface="Calibri" panose="020F0502020204030204" pitchFamily="34" charset="0"/>
                        <a:cs typeface="Calibri" panose="020F0502020204030204" pitchFamily="34" charset="0"/>
                      </a:endParaRPr>
                    </a:p>
                  </a:txBody>
                  <a:tcPr marL="5304" marR="5304" marT="5304" marB="0" anchor="b">
                    <a:lnB w="12700" cap="flat" cmpd="sng" algn="ctr">
                      <a:solidFill>
                        <a:schemeClr val="tx1"/>
                      </a:solidFill>
                      <a:prstDash val="solid"/>
                      <a:round/>
                      <a:headEnd type="none" w="med" len="med"/>
                      <a:tailEnd type="none" w="med" len="med"/>
                    </a:lnB>
                  </a:tcPr>
                </a:tc>
                <a:tc>
                  <a:txBody>
                    <a:bodyPr/>
                    <a:lstStyle/>
                    <a:p>
                      <a:pPr algn="ctr" fontAlgn="b"/>
                      <a:r>
                        <a:rPr lang="en-US" sz="1200" u="none" strike="noStrike" dirty="0">
                          <a:effectLst/>
                          <a:latin typeface="Calibri" panose="020F0502020204030204" pitchFamily="34" charset="0"/>
                          <a:cs typeface="Calibri" panose="020F0502020204030204" pitchFamily="34" charset="0"/>
                        </a:rPr>
                        <a:t>               -   </a:t>
                      </a:r>
                      <a:endParaRPr lang="en-US" sz="1200" b="0" i="0" u="none" strike="noStrike" dirty="0">
                        <a:effectLst/>
                        <a:latin typeface="Calibri" panose="020F0502020204030204" pitchFamily="34" charset="0"/>
                        <a:cs typeface="Calibri" panose="020F0502020204030204" pitchFamily="34" charset="0"/>
                      </a:endParaRPr>
                    </a:p>
                  </a:txBody>
                  <a:tcPr marL="5304" marR="5304" marT="5304"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927956"/>
                  </a:ext>
                </a:extLst>
              </a:tr>
              <a:tr h="258668">
                <a:tc>
                  <a:txBody>
                    <a:bodyPr/>
                    <a:lstStyle/>
                    <a:p>
                      <a:pPr algn="l" fontAlgn="b"/>
                      <a:r>
                        <a:rPr lang="en-US" sz="1200" b="1" u="none" strike="noStrike" dirty="0">
                          <a:effectLst/>
                          <a:latin typeface="Calibri" panose="020F0502020204030204" pitchFamily="34" charset="0"/>
                          <a:cs typeface="Calibri" panose="020F0502020204030204" pitchFamily="34" charset="0"/>
                        </a:rPr>
                        <a:t>2019</a:t>
                      </a:r>
                      <a:endParaRPr lang="en-US" sz="1200" b="1" i="0" u="none" strike="noStrike" dirty="0">
                        <a:effectLst/>
                        <a:latin typeface="Calibri" panose="020F0502020204030204" pitchFamily="34" charset="0"/>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tcPr>
                </a:tc>
                <a:tc>
                  <a:txBody>
                    <a:bodyPr/>
                    <a:lstStyle/>
                    <a:p>
                      <a:pPr algn="l" fontAlgn="b"/>
                      <a:r>
                        <a:rPr lang="en-US" sz="1200" b="1" u="none" strike="noStrike" dirty="0">
                          <a:effectLst/>
                          <a:latin typeface="Calibri" panose="020F0502020204030204" pitchFamily="34" charset="0"/>
                          <a:cs typeface="Calibri" panose="020F0502020204030204" pitchFamily="34" charset="0"/>
                        </a:rPr>
                        <a:t>Final Revenue Requirement</a:t>
                      </a:r>
                      <a:endParaRPr lang="en-US" sz="1200" b="1" i="0" u="none" strike="noStrike" dirty="0">
                        <a:effectLst/>
                        <a:latin typeface="Calibri" panose="020F0502020204030204" pitchFamily="34" charset="0"/>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tcPr>
                </a:tc>
                <a:tc>
                  <a:txBody>
                    <a:bodyPr/>
                    <a:lstStyle/>
                    <a:p>
                      <a:pPr algn="ctr" fontAlgn="b"/>
                      <a:r>
                        <a:rPr lang="en-US" sz="1200" b="1" u="none" strike="noStrike" dirty="0">
                          <a:effectLst/>
                          <a:latin typeface="Calibri" panose="020F0502020204030204" pitchFamily="34" charset="0"/>
                          <a:cs typeface="Calibri" panose="020F0502020204030204" pitchFamily="34" charset="0"/>
                        </a:rPr>
                        <a:t>       $700,532 </a:t>
                      </a:r>
                      <a:endParaRPr lang="en-US" sz="1200" b="1" i="0" u="none" strike="noStrike" dirty="0">
                        <a:effectLst/>
                        <a:latin typeface="Calibri" panose="020F0502020204030204" pitchFamily="34" charset="0"/>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tcPr>
                </a:tc>
                <a:tc>
                  <a:txBody>
                    <a:bodyPr/>
                    <a:lstStyle/>
                    <a:p>
                      <a:pPr algn="ctr" fontAlgn="b"/>
                      <a:r>
                        <a:rPr lang="en-US" sz="1200" b="1" u="none" strike="noStrike" dirty="0">
                          <a:effectLst/>
                          <a:latin typeface="Calibri" panose="020F0502020204030204" pitchFamily="34" charset="0"/>
                          <a:cs typeface="Calibri" panose="020F0502020204030204" pitchFamily="34" charset="0"/>
                        </a:rPr>
                        <a:t>   $2,690,171 </a:t>
                      </a:r>
                      <a:endParaRPr lang="en-US" sz="1200" b="1" i="0" u="none" strike="noStrike" dirty="0">
                        <a:effectLst/>
                        <a:latin typeface="Calibri" panose="020F0502020204030204" pitchFamily="34" charset="0"/>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tcPr>
                </a:tc>
                <a:tc>
                  <a:txBody>
                    <a:bodyPr/>
                    <a:lstStyle/>
                    <a:p>
                      <a:pPr algn="ctr" fontAlgn="b"/>
                      <a:r>
                        <a:rPr lang="en-US" sz="1200" b="1" u="none" strike="noStrike" dirty="0">
                          <a:effectLst/>
                          <a:latin typeface="Calibri" panose="020F0502020204030204" pitchFamily="34" charset="0"/>
                          <a:cs typeface="Calibri" panose="020F0502020204030204" pitchFamily="34" charset="0"/>
                        </a:rPr>
                        <a:t>       $773,429 </a:t>
                      </a:r>
                      <a:endParaRPr lang="en-US" sz="1200" b="1" i="0" u="none" strike="noStrike" dirty="0">
                        <a:effectLst/>
                        <a:latin typeface="Calibri" panose="020F0502020204030204" pitchFamily="34" charset="0"/>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tcPr>
                </a:tc>
                <a:tc>
                  <a:txBody>
                    <a:bodyPr/>
                    <a:lstStyle/>
                    <a:p>
                      <a:pPr algn="ctr" fontAlgn="b"/>
                      <a:r>
                        <a:rPr lang="en-US" sz="1200" b="1" u="none" strike="noStrike" dirty="0">
                          <a:effectLst/>
                          <a:latin typeface="Calibri" panose="020F0502020204030204" pitchFamily="34" charset="0"/>
                          <a:cs typeface="Calibri" panose="020F0502020204030204" pitchFamily="34" charset="0"/>
                        </a:rPr>
                        <a:t>    $2,280,942 </a:t>
                      </a:r>
                      <a:endParaRPr lang="en-US" sz="1200" b="1" i="0" u="none" strike="noStrike" dirty="0">
                        <a:effectLst/>
                        <a:latin typeface="Calibri" panose="020F0502020204030204" pitchFamily="34" charset="0"/>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tcPr>
                </a:tc>
                <a:tc>
                  <a:txBody>
                    <a:bodyPr/>
                    <a:lstStyle/>
                    <a:p>
                      <a:pPr algn="ctr" fontAlgn="b"/>
                      <a:r>
                        <a:rPr lang="en-US" sz="1200" b="1" u="none" strike="noStrike" dirty="0">
                          <a:effectLst/>
                          <a:latin typeface="Calibri" panose="020F0502020204030204" pitchFamily="34" charset="0"/>
                          <a:cs typeface="Calibri" panose="020F0502020204030204" pitchFamily="34" charset="0"/>
                        </a:rPr>
                        <a:t>    $1,434,390 </a:t>
                      </a:r>
                      <a:endParaRPr lang="en-US" sz="1200" b="1" i="0" u="none" strike="noStrike" dirty="0">
                        <a:effectLst/>
                        <a:latin typeface="Calibri" panose="020F0502020204030204" pitchFamily="34" charset="0"/>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tcPr>
                </a:tc>
                <a:tc>
                  <a:txBody>
                    <a:bodyPr/>
                    <a:lstStyle/>
                    <a:p>
                      <a:pPr algn="ctr" fontAlgn="b"/>
                      <a:endParaRPr lang="en-US" sz="1200" b="1" i="0" u="none" strike="noStrike" dirty="0">
                        <a:effectLst/>
                        <a:latin typeface="Calibri" panose="020F0502020204030204" pitchFamily="34" charset="0"/>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tcPr>
                </a:tc>
                <a:tc>
                  <a:txBody>
                    <a:bodyPr/>
                    <a:lstStyle/>
                    <a:p>
                      <a:pPr algn="ctr" fontAlgn="b"/>
                      <a:r>
                        <a:rPr lang="en-US" sz="1200" b="1" u="none" strike="noStrike" dirty="0">
                          <a:effectLst/>
                          <a:latin typeface="Calibri" panose="020F0502020204030204" pitchFamily="34" charset="0"/>
                          <a:cs typeface="Calibri" panose="020F0502020204030204" pitchFamily="34" charset="0"/>
                        </a:rPr>
                        <a:t>   $7,879,464 </a:t>
                      </a:r>
                      <a:endParaRPr lang="en-US" sz="1200" b="1" i="0" u="none" strike="noStrike" dirty="0">
                        <a:effectLst/>
                        <a:latin typeface="Calibri" panose="020F0502020204030204" pitchFamily="34" charset="0"/>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749164579"/>
                  </a:ext>
                </a:extLst>
              </a:tr>
            </a:tbl>
          </a:graphicData>
        </a:graphic>
      </p:graphicFrame>
    </p:spTree>
    <p:extLst>
      <p:ext uri="{BB962C8B-B14F-4D97-AF65-F5344CB8AC3E}">
        <p14:creationId xmlns:p14="http://schemas.microsoft.com/office/powerpoint/2010/main" val="201267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996593" y="132837"/>
            <a:ext cx="7308850" cy="1171981"/>
          </a:xfrm>
        </p:spPr>
        <p:txBody>
          <a:bodyPr/>
          <a:lstStyle/>
          <a:p>
            <a:pPr eaLnBrk="1" hangingPunct="1"/>
            <a:r>
              <a:rPr lang="en-US" altLang="en-US" sz="3600" dirty="0"/>
              <a:t>Irradiated Hardware in TN-RAM Cask</a:t>
            </a:r>
          </a:p>
        </p:txBody>
      </p:sp>
      <p:pic>
        <p:nvPicPr>
          <p:cNvPr id="26627" name="Picture 3" descr="100_2045.JPG"/>
          <p:cNvPicPr>
            <a:picLocks noChangeAspect="1"/>
          </p:cNvPicPr>
          <p:nvPr/>
        </p:nvPicPr>
        <p:blipFill>
          <a:blip r:embed="rId3" cstate="print">
            <a:lum contrast="11000"/>
            <a:extLst>
              <a:ext uri="{28A0092B-C50C-407E-A947-70E740481C1C}">
                <a14:useLocalDpi xmlns:a14="http://schemas.microsoft.com/office/drawing/2010/main" val="0"/>
              </a:ext>
            </a:extLst>
          </a:blip>
          <a:srcRect/>
          <a:stretch>
            <a:fillRect/>
          </a:stretch>
        </p:blipFill>
        <p:spPr bwMode="auto">
          <a:xfrm>
            <a:off x="163111" y="1352793"/>
            <a:ext cx="2125445" cy="2833926"/>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4" descr="100_2050.JPG">
            <a:extLst>
              <a:ext uri="{FF2B5EF4-FFF2-40B4-BE49-F238E27FC236}">
                <a16:creationId xmlns:a16="http://schemas.microsoft.com/office/drawing/2014/main" id="{265FE1CE-EBD5-4A7A-B572-FE2F406CA7D6}"/>
              </a:ext>
            </a:extLst>
          </p:cNvPr>
          <p:cNvPicPr>
            <a:picLocks noChangeAspect="1"/>
          </p:cNvPicPr>
          <p:nvPr/>
        </p:nvPicPr>
        <p:blipFill>
          <a:blip r:embed="rId4" cstate="print">
            <a:lum contrast="11000"/>
            <a:extLst>
              <a:ext uri="{28A0092B-C50C-407E-A947-70E740481C1C}">
                <a14:useLocalDpi xmlns:a14="http://schemas.microsoft.com/office/drawing/2010/main" val="0"/>
              </a:ext>
            </a:extLst>
          </a:blip>
          <a:srcRect/>
          <a:stretch>
            <a:fillRect/>
          </a:stretch>
        </p:blipFill>
        <p:spPr bwMode="auto">
          <a:xfrm>
            <a:off x="2370832" y="2200412"/>
            <a:ext cx="2044535" cy="2726046"/>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5">
            <a:extLst>
              <a:ext uri="{FF2B5EF4-FFF2-40B4-BE49-F238E27FC236}">
                <a16:creationId xmlns:a16="http://schemas.microsoft.com/office/drawing/2014/main" id="{D18DA5A6-19B0-4959-8669-90024D3BC073}"/>
              </a:ext>
            </a:extLst>
          </p:cNvPr>
          <p:cNvPicPr>
            <a:picLocks noChangeAspect="1"/>
          </p:cNvPicPr>
          <p:nvPr/>
        </p:nvPicPr>
        <p:blipFill>
          <a:blip r:embed="rId5">
            <a:lum contrast="11000"/>
            <a:extLst>
              <a:ext uri="{28A0092B-C50C-407E-A947-70E740481C1C}">
                <a14:useLocalDpi xmlns:a14="http://schemas.microsoft.com/office/drawing/2010/main" val="0"/>
              </a:ext>
            </a:extLst>
          </a:blip>
          <a:stretch>
            <a:fillRect/>
          </a:stretch>
        </p:blipFill>
        <p:spPr bwMode="auto">
          <a:xfrm>
            <a:off x="4502780" y="3419599"/>
            <a:ext cx="4592771" cy="264802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134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7575" y="357361"/>
            <a:ext cx="7308850" cy="803853"/>
          </a:xfrm>
        </p:spPr>
        <p:txBody>
          <a:bodyPr/>
          <a:lstStyle/>
          <a:p>
            <a:r>
              <a:rPr lang="en-US" dirty="0"/>
              <a:t>Lovelace Blood Irradiator</a:t>
            </a:r>
          </a:p>
        </p:txBody>
      </p:sp>
      <p:pic>
        <p:nvPicPr>
          <p:cNvPr id="4" name="Content Placeholder 3"/>
          <p:cNvPicPr>
            <a:picLocks noGrp="1" noChangeAspect="1"/>
          </p:cNvPicPr>
          <p:nvPr>
            <p:ph idx="1"/>
          </p:nvPr>
        </p:nvPicPr>
        <p:blipFill>
          <a:blip r:embed="rId3">
            <a:lum contrast="11000"/>
          </a:blip>
          <a:stretch>
            <a:fillRect/>
          </a:stretch>
        </p:blipFill>
        <p:spPr>
          <a:xfrm>
            <a:off x="165463" y="1450398"/>
            <a:ext cx="5281870" cy="2973556"/>
          </a:xfrm>
          <a:prstGeom prst="rect">
            <a:avLst/>
          </a:prstGeom>
          <a:noFill/>
          <a:ln w="28575">
            <a:solidFill>
              <a:schemeClr val="tx1"/>
            </a:solidFill>
            <a:miter lim="800000"/>
            <a:headEnd/>
            <a:tailEnd/>
          </a:ln>
        </p:spPr>
      </p:pic>
      <p:pic>
        <p:nvPicPr>
          <p:cNvPr id="5" name="Content Placeholder 3">
            <a:extLst>
              <a:ext uri="{FF2B5EF4-FFF2-40B4-BE49-F238E27FC236}">
                <a16:creationId xmlns:a16="http://schemas.microsoft.com/office/drawing/2014/main" id="{88010BD7-FEA7-44F7-98A2-0747E77FAAC1}"/>
              </a:ext>
            </a:extLst>
          </p:cNvPr>
          <p:cNvPicPr>
            <a:picLocks noChangeAspect="1"/>
          </p:cNvPicPr>
          <p:nvPr/>
        </p:nvPicPr>
        <p:blipFill>
          <a:blip r:embed="rId4">
            <a:lum contrast="11000"/>
          </a:blip>
          <a:stretch>
            <a:fillRect/>
          </a:stretch>
        </p:blipFill>
        <p:spPr>
          <a:xfrm>
            <a:off x="4406537" y="3524794"/>
            <a:ext cx="4572000" cy="2573918"/>
          </a:xfrm>
          <a:prstGeom prst="rect">
            <a:avLst/>
          </a:prstGeom>
          <a:noFill/>
          <a:ln w="28575">
            <a:solidFill>
              <a:schemeClr val="tx1"/>
            </a:solidFill>
            <a:miter lim="800000"/>
            <a:headEnd/>
            <a:tailEnd/>
          </a:ln>
        </p:spPr>
      </p:pic>
    </p:spTree>
    <p:extLst>
      <p:ext uri="{BB962C8B-B14F-4D97-AF65-F5344CB8AC3E}">
        <p14:creationId xmlns:p14="http://schemas.microsoft.com/office/powerpoint/2010/main" val="3384886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914400" y="646545"/>
            <a:ext cx="7308850" cy="803853"/>
          </a:xfrm>
        </p:spPr>
        <p:txBody>
          <a:bodyPr/>
          <a:lstStyle/>
          <a:p>
            <a:pPr>
              <a:spcAft>
                <a:spcPct val="0"/>
              </a:spcAft>
            </a:pPr>
            <a:r>
              <a:rPr lang="en-US" sz="4000" dirty="0"/>
              <a:t>Questions?</a:t>
            </a:r>
          </a:p>
        </p:txBody>
      </p:sp>
      <p:pic>
        <p:nvPicPr>
          <p:cNvPr id="7" name="Picture 6">
            <a:extLst>
              <a:ext uri="{FF2B5EF4-FFF2-40B4-BE49-F238E27FC236}">
                <a16:creationId xmlns:a16="http://schemas.microsoft.com/office/drawing/2014/main" id="{A87881DF-46BD-4ED6-84EC-64BE10375934}"/>
              </a:ext>
            </a:extLst>
          </p:cNvPr>
          <p:cNvPicPr>
            <a:picLocks noChangeAspect="1"/>
          </p:cNvPicPr>
          <p:nvPr/>
        </p:nvPicPr>
        <p:blipFill rotWithShape="1">
          <a:blip r:embed="rId3" cstate="print">
            <a:lum contrast="11000"/>
            <a:extLst>
              <a:ext uri="{28A0092B-C50C-407E-A947-70E740481C1C}">
                <a14:useLocalDpi xmlns:a14="http://schemas.microsoft.com/office/drawing/2010/main" val="0"/>
              </a:ext>
            </a:extLst>
          </a:blip>
          <a:srcRect/>
          <a:stretch/>
        </p:blipFill>
        <p:spPr>
          <a:xfrm>
            <a:off x="267441" y="2047890"/>
            <a:ext cx="8609118" cy="3460281"/>
          </a:xfrm>
          <a:prstGeom prst="rect">
            <a:avLst/>
          </a:prstGeom>
          <a:noFill/>
          <a:ln w="28575">
            <a:solidFill>
              <a:schemeClr val="tx1"/>
            </a:solidFill>
            <a:miter lim="800000"/>
            <a:headEnd/>
            <a:tailEnd/>
          </a:ln>
        </p:spPr>
      </p:pic>
    </p:spTree>
    <p:extLst>
      <p:ext uri="{BB962C8B-B14F-4D97-AF65-F5344CB8AC3E}">
        <p14:creationId xmlns:p14="http://schemas.microsoft.com/office/powerpoint/2010/main" val="4075299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7575" y="641624"/>
            <a:ext cx="7308850" cy="803853"/>
          </a:xfrm>
        </p:spPr>
        <p:txBody>
          <a:bodyPr/>
          <a:lstStyle/>
          <a:p>
            <a:r>
              <a:rPr lang="en-US" dirty="0"/>
              <a:t>Agenda</a:t>
            </a:r>
          </a:p>
        </p:txBody>
      </p:sp>
      <p:sp>
        <p:nvSpPr>
          <p:cNvPr id="7" name="Content Placeholder 1"/>
          <p:cNvSpPr>
            <a:spLocks noGrp="1"/>
          </p:cNvSpPr>
          <p:nvPr>
            <p:ph idx="1"/>
          </p:nvPr>
        </p:nvSpPr>
        <p:spPr>
          <a:xfrm>
            <a:off x="814207" y="1773912"/>
            <a:ext cx="3386571" cy="3278125"/>
          </a:xfrm>
        </p:spPr>
        <p:txBody>
          <a:bodyPr/>
          <a:lstStyle/>
          <a:p>
            <a:pPr marL="342900" indent="-342900" fontAlgn="auto">
              <a:spcBef>
                <a:spcPts val="0"/>
              </a:spcBef>
              <a:spcAft>
                <a:spcPts val="600"/>
              </a:spcAft>
              <a:buClr>
                <a:schemeClr val="accent1"/>
              </a:buClr>
              <a:buSzPct val="100000"/>
              <a:buFont typeface="Wingdings" pitchFamily="2" charset="2"/>
              <a:buChar char="n"/>
              <a:defRPr/>
            </a:pPr>
            <a:r>
              <a:rPr lang="en-US" sz="1800" dirty="0">
                <a:cs typeface="Tahoma" pitchFamily="34" charset="0"/>
              </a:rPr>
              <a:t>Company &amp; USEW Overview</a:t>
            </a:r>
          </a:p>
          <a:p>
            <a:pPr marL="342900" indent="-342900" fontAlgn="auto">
              <a:spcBef>
                <a:spcPts val="0"/>
              </a:spcBef>
              <a:spcAft>
                <a:spcPts val="600"/>
              </a:spcAft>
              <a:buClr>
                <a:schemeClr val="accent1"/>
              </a:buClr>
              <a:buSzPct val="100000"/>
              <a:buFont typeface="Wingdings" pitchFamily="2" charset="2"/>
              <a:buChar char="n"/>
              <a:defRPr/>
            </a:pPr>
            <a:r>
              <a:rPr lang="en-US" sz="1800" dirty="0">
                <a:cs typeface="Tahoma" pitchFamily="34" charset="0"/>
              </a:rPr>
              <a:t>Site Status Update</a:t>
            </a:r>
          </a:p>
          <a:p>
            <a:pPr marL="342900" indent="-342900" fontAlgn="auto">
              <a:spcBef>
                <a:spcPts val="0"/>
              </a:spcBef>
              <a:spcAft>
                <a:spcPts val="600"/>
              </a:spcAft>
              <a:buClr>
                <a:schemeClr val="accent1"/>
              </a:buClr>
              <a:buSzPct val="100000"/>
              <a:buFont typeface="Wingdings" pitchFamily="2" charset="2"/>
              <a:buChar char="n"/>
              <a:defRPr/>
            </a:pPr>
            <a:r>
              <a:rPr lang="en-US" sz="1800" dirty="0">
                <a:cs typeface="Tahoma" pitchFamily="34" charset="0"/>
              </a:rPr>
              <a:t>New Trench 12</a:t>
            </a:r>
          </a:p>
          <a:p>
            <a:pPr marL="342900" indent="-342900" fontAlgn="auto">
              <a:spcBef>
                <a:spcPts val="0"/>
              </a:spcBef>
              <a:spcAft>
                <a:spcPts val="600"/>
              </a:spcAft>
              <a:buClr>
                <a:schemeClr val="accent1"/>
              </a:buClr>
              <a:buSzPct val="100000"/>
              <a:buFont typeface="Wingdings" pitchFamily="2" charset="2"/>
              <a:buChar char="n"/>
              <a:defRPr/>
            </a:pPr>
            <a:r>
              <a:rPr lang="en-US" sz="1800" dirty="0">
                <a:cs typeface="Tahoma" pitchFamily="34" charset="0"/>
              </a:rPr>
              <a:t>Rate Requirement Primer</a:t>
            </a:r>
          </a:p>
          <a:p>
            <a:pPr marL="342900" indent="-342900" fontAlgn="auto">
              <a:spcBef>
                <a:spcPts val="0"/>
              </a:spcBef>
              <a:spcAft>
                <a:spcPts val="600"/>
              </a:spcAft>
              <a:buClr>
                <a:schemeClr val="accent1"/>
              </a:buClr>
              <a:buSzPct val="100000"/>
              <a:buFont typeface="Wingdings" pitchFamily="2" charset="2"/>
              <a:buChar char="n"/>
              <a:defRPr/>
            </a:pPr>
            <a:r>
              <a:rPr lang="en-US" sz="1800" dirty="0">
                <a:cs typeface="Tahoma" pitchFamily="34" charset="0"/>
              </a:rPr>
              <a:t>Operations &amp; Shipment Case Studies</a:t>
            </a:r>
          </a:p>
          <a:p>
            <a:pPr marL="342900" indent="-342900" fontAlgn="auto">
              <a:spcBef>
                <a:spcPts val="0"/>
              </a:spcBef>
              <a:spcAft>
                <a:spcPts val="600"/>
              </a:spcAft>
              <a:buClr>
                <a:schemeClr val="accent1"/>
              </a:buClr>
              <a:buSzPct val="100000"/>
              <a:buFont typeface="Wingdings" pitchFamily="2" charset="2"/>
              <a:buChar char="n"/>
              <a:defRPr/>
            </a:pPr>
            <a:endParaRPr lang="en-US" sz="1600" dirty="0">
              <a:cs typeface="Tahoma" pitchFamily="34" charset="0"/>
            </a:endParaRPr>
          </a:p>
          <a:p>
            <a:pPr marL="342900" indent="-342900" fontAlgn="auto">
              <a:spcBef>
                <a:spcPts val="0"/>
              </a:spcBef>
              <a:spcAft>
                <a:spcPts val="600"/>
              </a:spcAft>
              <a:buClr>
                <a:schemeClr val="accent1"/>
              </a:buClr>
              <a:buSzPct val="100000"/>
              <a:buFont typeface="Wingdings" pitchFamily="2" charset="2"/>
              <a:buChar char="n"/>
              <a:defRPr/>
            </a:pPr>
            <a:endParaRPr lang="en-US" sz="1600" dirty="0">
              <a:cs typeface="Tahoma" pitchFamily="34" charset="0"/>
            </a:endParaRPr>
          </a:p>
        </p:txBody>
      </p:sp>
      <p:pic>
        <p:nvPicPr>
          <p:cNvPr id="6" name="Picture 4" descr="Swinging of Iiner">
            <a:extLst>
              <a:ext uri="{FF2B5EF4-FFF2-40B4-BE49-F238E27FC236}">
                <a16:creationId xmlns:a16="http://schemas.microsoft.com/office/drawing/2014/main" id="{A13D59BB-9E95-4CEC-8DDF-C955A7C98E92}"/>
              </a:ext>
            </a:extLst>
          </p:cNvPr>
          <p:cNvPicPr>
            <a:picLocks noChangeAspect="1" noChangeArrowheads="1"/>
          </p:cNvPicPr>
          <p:nvPr/>
        </p:nvPicPr>
        <p:blipFill>
          <a:blip r:embed="rId3" cstate="print">
            <a:lum contrast="11000"/>
            <a:extLst>
              <a:ext uri="{28A0092B-C50C-407E-A947-70E740481C1C}">
                <a14:useLocalDpi xmlns:a14="http://schemas.microsoft.com/office/drawing/2010/main" val="0"/>
              </a:ext>
            </a:extLst>
          </a:blip>
          <a:srcRect/>
          <a:stretch>
            <a:fillRect/>
          </a:stretch>
        </p:blipFill>
        <p:spPr bwMode="auto">
          <a:xfrm>
            <a:off x="4572000" y="1805963"/>
            <a:ext cx="4237930" cy="3246074"/>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482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sz="2800" dirty="0"/>
              <a:t>Joseph J. Weismann, CHP</a:t>
            </a:r>
          </a:p>
          <a:p>
            <a:r>
              <a:rPr lang="en-US" sz="2200" dirty="0"/>
              <a:t>Vice President, Government and Radiological Affairs</a:t>
            </a:r>
          </a:p>
          <a:p>
            <a:pPr lvl="1"/>
            <a:r>
              <a:rPr lang="en-US" dirty="0"/>
              <a:t>208.319.1634</a:t>
            </a:r>
          </a:p>
          <a:p>
            <a:pPr lvl="1"/>
            <a:r>
              <a:rPr lang="en-US" dirty="0"/>
              <a:t>Joe.Weismann@Usecology.com</a:t>
            </a:r>
          </a:p>
          <a:p>
            <a:endParaRPr lang="en-US" dirty="0"/>
          </a:p>
          <a:p>
            <a:r>
              <a:rPr lang="en-US" sz="2800" dirty="0"/>
              <a:t>Mike Ault</a:t>
            </a:r>
          </a:p>
          <a:p>
            <a:r>
              <a:rPr lang="en-US" sz="2200" dirty="0"/>
              <a:t>General Manager, US Ecology Washington</a:t>
            </a:r>
          </a:p>
          <a:p>
            <a:pPr lvl="1"/>
            <a:r>
              <a:rPr lang="en-US" dirty="0"/>
              <a:t>509-541-5409</a:t>
            </a:r>
          </a:p>
          <a:p>
            <a:pPr lvl="1"/>
            <a:r>
              <a:rPr lang="en-US" dirty="0"/>
              <a:t>Mike.Ault@Usecology.com</a:t>
            </a:r>
          </a:p>
          <a:p>
            <a:endParaRPr lang="en-US" dirty="0"/>
          </a:p>
          <a:p>
            <a:endParaRPr lang="en-US" dirty="0"/>
          </a:p>
        </p:txBody>
      </p:sp>
      <p:sp>
        <p:nvSpPr>
          <p:cNvPr id="5" name="Title 4"/>
          <p:cNvSpPr>
            <a:spLocks noGrp="1"/>
          </p:cNvSpPr>
          <p:nvPr>
            <p:ph type="title"/>
          </p:nvPr>
        </p:nvSpPr>
        <p:spPr/>
        <p:txBody>
          <a:bodyPr/>
          <a:lstStyle/>
          <a:p>
            <a:r>
              <a:rPr lang="en-US" dirty="0"/>
              <a:t>Contact Information</a:t>
            </a:r>
          </a:p>
        </p:txBody>
      </p:sp>
    </p:spTree>
    <p:extLst>
      <p:ext uri="{BB962C8B-B14F-4D97-AF65-F5344CB8AC3E}">
        <p14:creationId xmlns:p14="http://schemas.microsoft.com/office/powerpoint/2010/main" val="4143032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vert="horz"/>
          <a:lstStyle/>
          <a:p>
            <a:r>
              <a:rPr lang="en-US" dirty="0"/>
              <a:t>US Ecology Overview</a:t>
            </a:r>
          </a:p>
        </p:txBody>
      </p:sp>
      <p:sp>
        <p:nvSpPr>
          <p:cNvPr id="78" name="TextBox 77"/>
          <p:cNvSpPr txBox="1"/>
          <p:nvPr/>
        </p:nvSpPr>
        <p:spPr>
          <a:xfrm>
            <a:off x="53637" y="2071727"/>
            <a:ext cx="3888530" cy="3924151"/>
          </a:xfrm>
          <a:prstGeom prst="rect">
            <a:avLst/>
          </a:prstGeom>
          <a:noFill/>
        </p:spPr>
        <p:txBody>
          <a:bodyPr wrap="square" rtlCol="0">
            <a:spAutoFit/>
          </a:bodyPr>
          <a:lstStyle/>
          <a:p>
            <a:pPr marL="170260" indent="-170260">
              <a:spcAft>
                <a:spcPts val="450"/>
              </a:spcAft>
              <a:buClr>
                <a:srgbClr val="517120"/>
              </a:buClr>
              <a:buFont typeface="Century Gothic" panose="020B0502020202020204" pitchFamily="34" charset="0"/>
              <a:buChar char="■"/>
            </a:pPr>
            <a:r>
              <a:rPr lang="en-US" sz="1600" dirty="0">
                <a:cs typeface="Tahoma" pitchFamily="34" charset="0"/>
              </a:rPr>
              <a:t>Leading N. American provider of Environmental Services</a:t>
            </a:r>
          </a:p>
          <a:p>
            <a:pPr marL="170260" indent="-170260">
              <a:spcAft>
                <a:spcPts val="450"/>
              </a:spcAft>
              <a:buClr>
                <a:srgbClr val="517120"/>
              </a:buClr>
              <a:buFont typeface="Century Gothic" panose="020B0502020202020204" pitchFamily="34" charset="0"/>
              <a:buChar char="■"/>
            </a:pPr>
            <a:r>
              <a:rPr lang="en-US" sz="1600" dirty="0"/>
              <a:t>5 Haz/Non-Haz </a:t>
            </a:r>
            <a:br>
              <a:rPr lang="en-US" sz="1600" dirty="0"/>
            </a:br>
            <a:r>
              <a:rPr lang="en-US" sz="1600" dirty="0"/>
              <a:t>Landfills, 1 Radioactive Waste </a:t>
            </a:r>
            <a:br>
              <a:rPr lang="en-US" sz="1600" dirty="0"/>
            </a:br>
            <a:r>
              <a:rPr lang="en-US" sz="1600" dirty="0"/>
              <a:t>Landfill (Class A, B, C)</a:t>
            </a:r>
          </a:p>
          <a:p>
            <a:pPr marL="170260" indent="-170260">
              <a:spcAft>
                <a:spcPts val="450"/>
              </a:spcAft>
              <a:buClr>
                <a:srgbClr val="517120"/>
              </a:buClr>
              <a:buFont typeface="Century Gothic" panose="020B0502020202020204" pitchFamily="34" charset="0"/>
              <a:buChar char="■"/>
            </a:pPr>
            <a:r>
              <a:rPr lang="en-US" sz="1600" dirty="0"/>
              <a:t>22 Treatment &amp; Recycling </a:t>
            </a:r>
            <a:br>
              <a:rPr lang="en-US" sz="1600" dirty="0"/>
            </a:br>
            <a:r>
              <a:rPr lang="en-US" sz="1600" dirty="0"/>
              <a:t>Facilities </a:t>
            </a:r>
            <a:r>
              <a:rPr lang="en-US" sz="1600" baseline="30000" dirty="0"/>
              <a:t>1</a:t>
            </a:r>
          </a:p>
          <a:p>
            <a:pPr marL="170260" indent="-170260">
              <a:spcAft>
                <a:spcPts val="450"/>
              </a:spcAft>
              <a:buClr>
                <a:srgbClr val="517120"/>
              </a:buClr>
              <a:buFont typeface="Century Gothic" panose="020B0502020202020204" pitchFamily="34" charset="0"/>
              <a:buChar char="■"/>
            </a:pPr>
            <a:r>
              <a:rPr lang="en-US" sz="1600" dirty="0"/>
              <a:t>Rail-accessible Facilities &amp; Infrastructure</a:t>
            </a:r>
          </a:p>
          <a:p>
            <a:pPr marL="170260" indent="-170260">
              <a:spcAft>
                <a:spcPts val="450"/>
              </a:spcAft>
              <a:buClr>
                <a:srgbClr val="517120"/>
              </a:buClr>
              <a:buFont typeface="Century Gothic" panose="020B0502020202020204" pitchFamily="34" charset="0"/>
              <a:buChar char="■"/>
            </a:pPr>
            <a:r>
              <a:rPr lang="en-US" sz="1600" dirty="0"/>
              <a:t>24 Field Service Centers &amp; Retail Satellites</a:t>
            </a:r>
          </a:p>
          <a:p>
            <a:pPr marL="170260" indent="-170260">
              <a:spcAft>
                <a:spcPts val="450"/>
              </a:spcAft>
              <a:buClr>
                <a:srgbClr val="517120"/>
              </a:buClr>
              <a:buFont typeface="Century Gothic" panose="020B0502020202020204" pitchFamily="34" charset="0"/>
              <a:buChar char="■"/>
            </a:pPr>
            <a:r>
              <a:rPr lang="en-US" sz="1600" dirty="0"/>
              <a:t>Over 4,000 Customers covering diverse mix of industries and segments </a:t>
            </a:r>
          </a:p>
        </p:txBody>
      </p:sp>
      <p:sp>
        <p:nvSpPr>
          <p:cNvPr id="275" name="TextBox 274"/>
          <p:cNvSpPr txBox="1"/>
          <p:nvPr/>
        </p:nvSpPr>
        <p:spPr>
          <a:xfrm>
            <a:off x="6990240" y="5002134"/>
            <a:ext cx="789484" cy="219291"/>
          </a:xfrm>
          <a:prstGeom prst="rect">
            <a:avLst/>
          </a:prstGeom>
          <a:noFill/>
        </p:spPr>
        <p:txBody>
          <a:bodyPr wrap="square" rtlCol="0">
            <a:spAutoFit/>
          </a:bodyPr>
          <a:lstStyle/>
          <a:p>
            <a:r>
              <a:rPr lang="en-US" sz="825" b="1" dirty="0">
                <a:solidFill>
                  <a:prstClr val="black"/>
                </a:solidFill>
                <a:latin typeface="+mj-lt"/>
                <a:cs typeface="Arial" panose="020B0604020202020204" pitchFamily="34" charset="0"/>
              </a:rPr>
              <a:t>Landfills</a:t>
            </a:r>
            <a:endParaRPr lang="en-US" sz="825" b="1" baseline="30000" dirty="0">
              <a:solidFill>
                <a:prstClr val="black"/>
              </a:solidFill>
              <a:latin typeface="+mj-lt"/>
              <a:cs typeface="Arial" panose="020B0604020202020204" pitchFamily="34" charset="0"/>
            </a:endParaRPr>
          </a:p>
        </p:txBody>
      </p:sp>
      <p:sp>
        <p:nvSpPr>
          <p:cNvPr id="276" name="TextBox 275"/>
          <p:cNvSpPr txBox="1"/>
          <p:nvPr/>
        </p:nvSpPr>
        <p:spPr>
          <a:xfrm>
            <a:off x="6995086" y="5163745"/>
            <a:ext cx="1458448" cy="219291"/>
          </a:xfrm>
          <a:prstGeom prst="rect">
            <a:avLst/>
          </a:prstGeom>
          <a:noFill/>
        </p:spPr>
        <p:txBody>
          <a:bodyPr wrap="square" rtlCol="0">
            <a:spAutoFit/>
          </a:bodyPr>
          <a:lstStyle/>
          <a:p>
            <a:r>
              <a:rPr lang="en-US" sz="825" b="1" dirty="0">
                <a:latin typeface="+mj-lt"/>
                <a:cs typeface="Arial" panose="020B0604020202020204" pitchFamily="34" charset="0"/>
              </a:rPr>
              <a:t>Treatment &amp; Recycling</a:t>
            </a:r>
          </a:p>
        </p:txBody>
      </p:sp>
      <p:sp>
        <p:nvSpPr>
          <p:cNvPr id="277" name="TextBox 276"/>
          <p:cNvSpPr txBox="1"/>
          <p:nvPr/>
        </p:nvSpPr>
        <p:spPr>
          <a:xfrm>
            <a:off x="6992739" y="5325355"/>
            <a:ext cx="1112430" cy="219291"/>
          </a:xfrm>
          <a:prstGeom prst="rect">
            <a:avLst/>
          </a:prstGeom>
          <a:noFill/>
        </p:spPr>
        <p:txBody>
          <a:bodyPr wrap="square" rtlCol="0">
            <a:spAutoFit/>
          </a:bodyPr>
          <a:lstStyle/>
          <a:p>
            <a:r>
              <a:rPr lang="en-US" sz="825" b="1" dirty="0">
                <a:solidFill>
                  <a:prstClr val="black"/>
                </a:solidFill>
                <a:latin typeface="+mj-lt"/>
                <a:cs typeface="Arial" panose="020B0604020202020204" pitchFamily="34" charset="0"/>
              </a:rPr>
              <a:t>Service Centers</a:t>
            </a:r>
          </a:p>
        </p:txBody>
      </p:sp>
      <p:sp>
        <p:nvSpPr>
          <p:cNvPr id="278" name="5-Point Star 277"/>
          <p:cNvSpPr/>
          <p:nvPr/>
        </p:nvSpPr>
        <p:spPr>
          <a:xfrm>
            <a:off x="6839166" y="4878335"/>
            <a:ext cx="136176" cy="114531"/>
          </a:xfrm>
          <a:prstGeom prst="star5">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sp>
        <p:nvSpPr>
          <p:cNvPr id="279" name="TextBox 278"/>
          <p:cNvSpPr txBox="1"/>
          <p:nvPr/>
        </p:nvSpPr>
        <p:spPr>
          <a:xfrm>
            <a:off x="6992097" y="4840523"/>
            <a:ext cx="924038" cy="219291"/>
          </a:xfrm>
          <a:prstGeom prst="rect">
            <a:avLst/>
          </a:prstGeom>
          <a:noFill/>
        </p:spPr>
        <p:txBody>
          <a:bodyPr wrap="square" rtlCol="0">
            <a:spAutoFit/>
          </a:bodyPr>
          <a:lstStyle/>
          <a:p>
            <a:r>
              <a:rPr lang="en-US" sz="825" b="1" dirty="0">
                <a:solidFill>
                  <a:prstClr val="black"/>
                </a:solidFill>
                <a:latin typeface="+mj-lt"/>
                <a:cs typeface="Arial" panose="020B0604020202020204" pitchFamily="34" charset="0"/>
              </a:rPr>
              <a:t>Headquarters</a:t>
            </a:r>
            <a:endParaRPr lang="en-US" sz="825" b="1" baseline="30000" dirty="0">
              <a:solidFill>
                <a:prstClr val="black"/>
              </a:solidFill>
              <a:latin typeface="+mj-lt"/>
              <a:cs typeface="Arial" panose="020B0604020202020204" pitchFamily="34" charset="0"/>
            </a:endParaRPr>
          </a:p>
        </p:txBody>
      </p:sp>
      <p:sp>
        <p:nvSpPr>
          <p:cNvPr id="280" name="Rounded Rectangle 279"/>
          <p:cNvSpPr/>
          <p:nvPr/>
        </p:nvSpPr>
        <p:spPr>
          <a:xfrm rot="2679631">
            <a:off x="6864731" y="5221061"/>
            <a:ext cx="84109" cy="84004"/>
          </a:xfrm>
          <a:prstGeom prst="roundRect">
            <a:avLst>
              <a:gd name="adj" fmla="val 10338"/>
            </a:avLst>
          </a:prstGeom>
          <a:solidFill>
            <a:srgbClr val="244A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sp>
        <p:nvSpPr>
          <p:cNvPr id="281" name="Rounded Rectangle 280"/>
          <p:cNvSpPr/>
          <p:nvPr/>
        </p:nvSpPr>
        <p:spPr>
          <a:xfrm rot="2679631">
            <a:off x="6864731" y="5389365"/>
            <a:ext cx="84109" cy="84004"/>
          </a:xfrm>
          <a:prstGeom prst="roundRect">
            <a:avLst>
              <a:gd name="adj" fmla="val 10338"/>
            </a:avLst>
          </a:prstGeom>
          <a:solidFill>
            <a:srgbClr val="7BB2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pic>
        <p:nvPicPr>
          <p:cNvPr id="282" name="Picture 281" descr="US-Ecology_Logo-Vert_4cp2.jp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843082" y="5037792"/>
            <a:ext cx="128297" cy="129901"/>
          </a:xfrm>
          <a:prstGeom prst="ellipse">
            <a:avLst/>
          </a:prstGeom>
          <a:ln w="6350" cap="rnd">
            <a:solidFill>
              <a:schemeClr val="bg1">
                <a:lumMod val="85000"/>
              </a:schemeClr>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543" name="TextBox 542"/>
          <p:cNvSpPr txBox="1"/>
          <p:nvPr/>
        </p:nvSpPr>
        <p:spPr>
          <a:xfrm>
            <a:off x="6992479" y="5486966"/>
            <a:ext cx="1046226" cy="219291"/>
          </a:xfrm>
          <a:prstGeom prst="rect">
            <a:avLst/>
          </a:prstGeom>
          <a:noFill/>
        </p:spPr>
        <p:txBody>
          <a:bodyPr wrap="square" rtlCol="0">
            <a:spAutoFit/>
          </a:bodyPr>
          <a:lstStyle/>
          <a:p>
            <a:r>
              <a:rPr lang="en-US" sz="825" b="1" dirty="0">
                <a:solidFill>
                  <a:prstClr val="black"/>
                </a:solidFill>
                <a:latin typeface="+mj-lt"/>
                <a:cs typeface="Arial" panose="020B0604020202020204" pitchFamily="34" charset="0"/>
              </a:rPr>
              <a:t>Retail Satellites</a:t>
            </a:r>
          </a:p>
        </p:txBody>
      </p:sp>
      <p:sp>
        <p:nvSpPr>
          <p:cNvPr id="544" name="Oval 543"/>
          <p:cNvSpPr/>
          <p:nvPr/>
        </p:nvSpPr>
        <p:spPr>
          <a:xfrm>
            <a:off x="6867728" y="5542711"/>
            <a:ext cx="78686" cy="78587"/>
          </a:xfrm>
          <a:prstGeom prst="ellipse">
            <a:avLst/>
          </a:prstGeom>
          <a:solidFill>
            <a:srgbClr val="7BB2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nvGrpSpPr>
          <p:cNvPr id="283" name="Gruppe 251"/>
          <p:cNvGrpSpPr/>
          <p:nvPr/>
        </p:nvGrpSpPr>
        <p:grpSpPr bwMode="auto">
          <a:xfrm>
            <a:off x="3395382" y="1926291"/>
            <a:ext cx="5454274" cy="3173872"/>
            <a:chOff x="1449633" y="627625"/>
            <a:chExt cx="7103818" cy="4930930"/>
          </a:xfrm>
          <a:solidFill>
            <a:srgbClr val="EEECE1"/>
          </a:solidFill>
          <a:effectLst>
            <a:outerShdw blurRad="50800" dist="38100" dir="2700000" algn="tl" rotWithShape="0">
              <a:prstClr val="black">
                <a:alpha val="40000"/>
              </a:prstClr>
            </a:outerShdw>
          </a:effectLst>
        </p:grpSpPr>
        <p:sp>
          <p:nvSpPr>
            <p:cNvPr id="284" name="Freeform 283"/>
            <p:cNvSpPr>
              <a:spLocks/>
            </p:cNvSpPr>
            <p:nvPr/>
          </p:nvSpPr>
          <p:spPr bwMode="auto">
            <a:xfrm>
              <a:off x="6058304" y="2788155"/>
              <a:ext cx="1017834" cy="564136"/>
            </a:xfrm>
            <a:custGeom>
              <a:avLst/>
              <a:gdLst/>
              <a:ahLst/>
              <a:cxnLst>
                <a:cxn ang="0">
                  <a:pos x="630" y="82"/>
                </a:cxn>
                <a:cxn ang="0">
                  <a:pos x="616" y="40"/>
                </a:cxn>
                <a:cxn ang="0">
                  <a:pos x="592" y="24"/>
                </a:cxn>
                <a:cxn ang="0">
                  <a:pos x="502" y="36"/>
                </a:cxn>
                <a:cxn ang="0">
                  <a:pos x="396" y="0"/>
                </a:cxn>
                <a:cxn ang="0">
                  <a:pos x="400" y="12"/>
                </a:cxn>
                <a:cxn ang="0">
                  <a:pos x="360" y="52"/>
                </a:cxn>
                <a:cxn ang="0">
                  <a:pos x="310" y="162"/>
                </a:cxn>
                <a:cxn ang="0">
                  <a:pos x="280" y="148"/>
                </a:cxn>
                <a:cxn ang="0">
                  <a:pos x="200" y="204"/>
                </a:cxn>
                <a:cxn ang="0">
                  <a:pos x="176" y="188"/>
                </a:cxn>
                <a:cxn ang="0">
                  <a:pos x="122" y="232"/>
                </a:cxn>
                <a:cxn ang="0">
                  <a:pos x="122" y="228"/>
                </a:cxn>
                <a:cxn ang="0">
                  <a:pos x="176" y="184"/>
                </a:cxn>
                <a:cxn ang="0">
                  <a:pos x="122" y="224"/>
                </a:cxn>
                <a:cxn ang="0">
                  <a:pos x="118" y="256"/>
                </a:cxn>
                <a:cxn ang="0">
                  <a:pos x="76" y="312"/>
                </a:cxn>
                <a:cxn ang="0">
                  <a:pos x="26" y="286"/>
                </a:cxn>
                <a:cxn ang="0">
                  <a:pos x="4" y="330"/>
                </a:cxn>
                <a:cxn ang="0">
                  <a:pos x="0" y="322"/>
                </a:cxn>
                <a:cxn ang="0">
                  <a:pos x="6" y="378"/>
                </a:cxn>
                <a:cxn ang="0">
                  <a:pos x="26" y="376"/>
                </a:cxn>
                <a:cxn ang="0">
                  <a:pos x="306" y="330"/>
                </a:cxn>
                <a:cxn ang="0">
                  <a:pos x="568" y="276"/>
                </a:cxn>
                <a:cxn ang="0">
                  <a:pos x="632" y="202"/>
                </a:cxn>
                <a:cxn ang="0">
                  <a:pos x="682" y="104"/>
                </a:cxn>
                <a:cxn ang="0">
                  <a:pos x="630" y="82"/>
                </a:cxn>
              </a:cxnLst>
              <a:rect l="0" t="0" r="r" b="b"/>
              <a:pathLst>
                <a:path w="682" h="378">
                  <a:moveTo>
                    <a:pt x="630" y="82"/>
                  </a:moveTo>
                  <a:lnTo>
                    <a:pt x="616" y="40"/>
                  </a:lnTo>
                  <a:lnTo>
                    <a:pt x="592" y="24"/>
                  </a:lnTo>
                  <a:lnTo>
                    <a:pt x="502" y="36"/>
                  </a:lnTo>
                  <a:lnTo>
                    <a:pt x="396" y="0"/>
                  </a:lnTo>
                  <a:lnTo>
                    <a:pt x="400" y="12"/>
                  </a:lnTo>
                  <a:lnTo>
                    <a:pt x="360" y="52"/>
                  </a:lnTo>
                  <a:lnTo>
                    <a:pt x="310" y="162"/>
                  </a:lnTo>
                  <a:lnTo>
                    <a:pt x="280" y="148"/>
                  </a:lnTo>
                  <a:lnTo>
                    <a:pt x="200" y="204"/>
                  </a:lnTo>
                  <a:lnTo>
                    <a:pt x="176" y="188"/>
                  </a:lnTo>
                  <a:lnTo>
                    <a:pt x="122" y="232"/>
                  </a:lnTo>
                  <a:lnTo>
                    <a:pt x="122" y="228"/>
                  </a:lnTo>
                  <a:lnTo>
                    <a:pt x="176" y="184"/>
                  </a:lnTo>
                  <a:lnTo>
                    <a:pt x="122" y="224"/>
                  </a:lnTo>
                  <a:lnTo>
                    <a:pt x="118" y="256"/>
                  </a:lnTo>
                  <a:lnTo>
                    <a:pt x="76" y="312"/>
                  </a:lnTo>
                  <a:lnTo>
                    <a:pt x="26" y="286"/>
                  </a:lnTo>
                  <a:lnTo>
                    <a:pt x="4" y="330"/>
                  </a:lnTo>
                  <a:lnTo>
                    <a:pt x="0" y="322"/>
                  </a:lnTo>
                  <a:lnTo>
                    <a:pt x="6" y="378"/>
                  </a:lnTo>
                  <a:lnTo>
                    <a:pt x="26" y="376"/>
                  </a:lnTo>
                  <a:lnTo>
                    <a:pt x="306" y="330"/>
                  </a:lnTo>
                  <a:lnTo>
                    <a:pt x="568" y="276"/>
                  </a:lnTo>
                  <a:lnTo>
                    <a:pt x="632" y="202"/>
                  </a:lnTo>
                  <a:lnTo>
                    <a:pt x="682" y="104"/>
                  </a:lnTo>
                  <a:lnTo>
                    <a:pt x="630" y="82"/>
                  </a:lnTo>
                  <a:close/>
                </a:path>
              </a:pathLst>
            </a:custGeom>
            <a:grpFill/>
            <a:ln w="4">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285" name="Freeform 284"/>
            <p:cNvSpPr>
              <a:spLocks/>
            </p:cNvSpPr>
            <p:nvPr/>
          </p:nvSpPr>
          <p:spPr bwMode="auto">
            <a:xfrm>
              <a:off x="5200601" y="2732497"/>
              <a:ext cx="877545" cy="761136"/>
            </a:xfrm>
            <a:custGeom>
              <a:avLst/>
              <a:gdLst/>
              <a:ahLst/>
              <a:cxnLst>
                <a:cxn ang="0">
                  <a:pos x="556" y="278"/>
                </a:cxn>
                <a:cxn ang="0">
                  <a:pos x="476" y="220"/>
                </a:cxn>
                <a:cxn ang="0">
                  <a:pos x="476" y="140"/>
                </a:cxn>
                <a:cxn ang="0">
                  <a:pos x="444" y="140"/>
                </a:cxn>
                <a:cxn ang="0">
                  <a:pos x="346" y="14"/>
                </a:cxn>
                <a:cxn ang="0">
                  <a:pos x="346" y="0"/>
                </a:cxn>
                <a:cxn ang="0">
                  <a:pos x="0" y="8"/>
                </a:cxn>
                <a:cxn ang="0">
                  <a:pos x="22" y="70"/>
                </a:cxn>
                <a:cxn ang="0">
                  <a:pos x="68" y="70"/>
                </a:cxn>
                <a:cxn ang="0">
                  <a:pos x="50" y="136"/>
                </a:cxn>
                <a:cxn ang="0">
                  <a:pos x="104" y="160"/>
                </a:cxn>
                <a:cxn ang="0">
                  <a:pos x="132" y="470"/>
                </a:cxn>
                <a:cxn ang="0">
                  <a:pos x="522" y="462"/>
                </a:cxn>
                <a:cxn ang="0">
                  <a:pos x="506" y="510"/>
                </a:cxn>
                <a:cxn ang="0">
                  <a:pos x="586" y="504"/>
                </a:cxn>
                <a:cxn ang="0">
                  <a:pos x="586" y="410"/>
                </a:cxn>
                <a:cxn ang="0">
                  <a:pos x="588" y="408"/>
                </a:cxn>
                <a:cxn ang="0">
                  <a:pos x="582" y="352"/>
                </a:cxn>
                <a:cxn ang="0">
                  <a:pos x="556" y="278"/>
                </a:cxn>
              </a:cxnLst>
              <a:rect l="0" t="0" r="r" b="b"/>
              <a:pathLst>
                <a:path w="588" h="510">
                  <a:moveTo>
                    <a:pt x="556" y="278"/>
                  </a:moveTo>
                  <a:lnTo>
                    <a:pt x="476" y="220"/>
                  </a:lnTo>
                  <a:lnTo>
                    <a:pt x="476" y="140"/>
                  </a:lnTo>
                  <a:lnTo>
                    <a:pt x="444" y="140"/>
                  </a:lnTo>
                  <a:lnTo>
                    <a:pt x="346" y="14"/>
                  </a:lnTo>
                  <a:lnTo>
                    <a:pt x="346" y="0"/>
                  </a:lnTo>
                  <a:lnTo>
                    <a:pt x="0" y="8"/>
                  </a:lnTo>
                  <a:lnTo>
                    <a:pt x="22" y="70"/>
                  </a:lnTo>
                  <a:lnTo>
                    <a:pt x="68" y="70"/>
                  </a:lnTo>
                  <a:lnTo>
                    <a:pt x="50" y="136"/>
                  </a:lnTo>
                  <a:lnTo>
                    <a:pt x="104" y="160"/>
                  </a:lnTo>
                  <a:lnTo>
                    <a:pt x="132" y="470"/>
                  </a:lnTo>
                  <a:lnTo>
                    <a:pt x="522" y="462"/>
                  </a:lnTo>
                  <a:lnTo>
                    <a:pt x="506" y="510"/>
                  </a:lnTo>
                  <a:lnTo>
                    <a:pt x="586" y="504"/>
                  </a:lnTo>
                  <a:lnTo>
                    <a:pt x="586" y="410"/>
                  </a:lnTo>
                  <a:lnTo>
                    <a:pt x="588" y="408"/>
                  </a:lnTo>
                  <a:lnTo>
                    <a:pt x="582" y="352"/>
                  </a:lnTo>
                  <a:lnTo>
                    <a:pt x="556" y="278"/>
                  </a:lnTo>
                  <a:close/>
                </a:path>
              </a:pathLst>
            </a:custGeom>
            <a:grpFill/>
            <a:ln w="4">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grpSp>
          <p:nvGrpSpPr>
            <p:cNvPr id="286" name="Gruppe 360"/>
            <p:cNvGrpSpPr/>
            <p:nvPr/>
          </p:nvGrpSpPr>
          <p:grpSpPr>
            <a:xfrm>
              <a:off x="1449633" y="627625"/>
              <a:ext cx="7103818" cy="4930930"/>
              <a:chOff x="1449633" y="627625"/>
              <a:chExt cx="7103818" cy="4930930"/>
            </a:xfrm>
            <a:grpFill/>
          </p:grpSpPr>
          <p:sp>
            <p:nvSpPr>
              <p:cNvPr id="287" name="Freeform 6"/>
              <p:cNvSpPr>
                <a:spLocks/>
              </p:cNvSpPr>
              <p:nvPr/>
            </p:nvSpPr>
            <p:spPr bwMode="auto">
              <a:xfrm>
                <a:off x="5419725" y="1465886"/>
                <a:ext cx="751181" cy="872831"/>
              </a:xfrm>
              <a:custGeom>
                <a:avLst/>
                <a:gdLst/>
                <a:ahLst/>
                <a:cxnLst>
                  <a:cxn ang="0">
                    <a:pos x="404" y="538"/>
                  </a:cxn>
                  <a:cxn ang="0">
                    <a:pos x="490" y="542"/>
                  </a:cxn>
                  <a:cxn ang="0">
                    <a:pos x="464" y="400"/>
                  </a:cxn>
                  <a:cxn ang="0">
                    <a:pos x="494" y="172"/>
                  </a:cxn>
                  <a:cxn ang="0">
                    <a:pos x="446" y="160"/>
                  </a:cxn>
                  <a:cxn ang="0">
                    <a:pos x="414" y="160"/>
                  </a:cxn>
                  <a:cxn ang="0">
                    <a:pos x="404" y="122"/>
                  </a:cxn>
                  <a:cxn ang="0">
                    <a:pos x="196" y="96"/>
                  </a:cxn>
                  <a:cxn ang="0">
                    <a:pos x="174" y="38"/>
                  </a:cxn>
                  <a:cxn ang="0">
                    <a:pos x="146" y="38"/>
                  </a:cxn>
                  <a:cxn ang="0">
                    <a:pos x="146" y="0"/>
                  </a:cxn>
                  <a:cxn ang="0">
                    <a:pos x="78" y="24"/>
                  </a:cxn>
                  <a:cxn ang="0">
                    <a:pos x="36" y="116"/>
                  </a:cxn>
                  <a:cxn ang="0">
                    <a:pos x="0" y="158"/>
                  </a:cxn>
                  <a:cxn ang="0">
                    <a:pos x="28" y="292"/>
                  </a:cxn>
                  <a:cxn ang="0">
                    <a:pos x="166" y="374"/>
                  </a:cxn>
                  <a:cxn ang="0">
                    <a:pos x="194" y="508"/>
                  </a:cxn>
                  <a:cxn ang="0">
                    <a:pos x="264" y="574"/>
                  </a:cxn>
                  <a:cxn ang="0">
                    <a:pos x="352" y="568"/>
                  </a:cxn>
                  <a:cxn ang="0">
                    <a:pos x="404" y="538"/>
                  </a:cxn>
                </a:cxnLst>
                <a:rect l="0" t="0" r="r" b="b"/>
                <a:pathLst>
                  <a:path w="494" h="574">
                    <a:moveTo>
                      <a:pt x="404" y="538"/>
                    </a:moveTo>
                    <a:lnTo>
                      <a:pt x="490" y="542"/>
                    </a:lnTo>
                    <a:lnTo>
                      <a:pt x="464" y="400"/>
                    </a:lnTo>
                    <a:lnTo>
                      <a:pt x="494" y="172"/>
                    </a:lnTo>
                    <a:lnTo>
                      <a:pt x="446" y="160"/>
                    </a:lnTo>
                    <a:lnTo>
                      <a:pt x="414" y="160"/>
                    </a:lnTo>
                    <a:lnTo>
                      <a:pt x="404" y="122"/>
                    </a:lnTo>
                    <a:lnTo>
                      <a:pt x="196" y="96"/>
                    </a:lnTo>
                    <a:lnTo>
                      <a:pt x="174" y="38"/>
                    </a:lnTo>
                    <a:lnTo>
                      <a:pt x="146" y="38"/>
                    </a:lnTo>
                    <a:lnTo>
                      <a:pt x="146" y="0"/>
                    </a:lnTo>
                    <a:lnTo>
                      <a:pt x="78" y="24"/>
                    </a:lnTo>
                    <a:lnTo>
                      <a:pt x="36" y="116"/>
                    </a:lnTo>
                    <a:lnTo>
                      <a:pt x="0" y="158"/>
                    </a:lnTo>
                    <a:lnTo>
                      <a:pt x="28" y="292"/>
                    </a:lnTo>
                    <a:lnTo>
                      <a:pt x="166" y="374"/>
                    </a:lnTo>
                    <a:lnTo>
                      <a:pt x="194" y="508"/>
                    </a:lnTo>
                    <a:lnTo>
                      <a:pt x="264" y="574"/>
                    </a:lnTo>
                    <a:lnTo>
                      <a:pt x="352" y="568"/>
                    </a:lnTo>
                    <a:lnTo>
                      <a:pt x="404" y="538"/>
                    </a:lnTo>
                    <a:close/>
                  </a:path>
                </a:pathLst>
              </a:custGeom>
              <a:grpFill/>
              <a:ln w="4">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288" name="Freeform 7"/>
              <p:cNvSpPr>
                <a:spLocks/>
              </p:cNvSpPr>
              <p:nvPr/>
            </p:nvSpPr>
            <p:spPr bwMode="auto">
              <a:xfrm>
                <a:off x="5714724" y="2283975"/>
                <a:ext cx="571750" cy="1000561"/>
              </a:xfrm>
              <a:custGeom>
                <a:avLst/>
                <a:gdLst/>
                <a:ahLst/>
                <a:cxnLst>
                  <a:cxn ang="0">
                    <a:pos x="336" y="64"/>
                  </a:cxn>
                  <a:cxn ang="0">
                    <a:pos x="300" y="26"/>
                  </a:cxn>
                  <a:cxn ang="0">
                    <a:pos x="296" y="4"/>
                  </a:cxn>
                  <a:cxn ang="0">
                    <a:pos x="210" y="0"/>
                  </a:cxn>
                  <a:cxn ang="0">
                    <a:pos x="158" y="30"/>
                  </a:cxn>
                  <a:cxn ang="0">
                    <a:pos x="70" y="36"/>
                  </a:cxn>
                  <a:cxn ang="0">
                    <a:pos x="78" y="96"/>
                  </a:cxn>
                  <a:cxn ang="0">
                    <a:pos x="22" y="162"/>
                  </a:cxn>
                  <a:cxn ang="0">
                    <a:pos x="42" y="202"/>
                  </a:cxn>
                  <a:cxn ang="0">
                    <a:pos x="0" y="272"/>
                  </a:cxn>
                  <a:cxn ang="0">
                    <a:pos x="0" y="320"/>
                  </a:cxn>
                  <a:cxn ang="0">
                    <a:pos x="96" y="442"/>
                  </a:cxn>
                  <a:cxn ang="0">
                    <a:pos x="130" y="442"/>
                  </a:cxn>
                  <a:cxn ang="0">
                    <a:pos x="130" y="526"/>
                  </a:cxn>
                  <a:cxn ang="0">
                    <a:pos x="208" y="580"/>
                  </a:cxn>
                  <a:cxn ang="0">
                    <a:pos x="236" y="658"/>
                  </a:cxn>
                  <a:cxn ang="0">
                    <a:pos x="258" y="616"/>
                  </a:cxn>
                  <a:cxn ang="0">
                    <a:pos x="308" y="644"/>
                  </a:cxn>
                  <a:cxn ang="0">
                    <a:pos x="348" y="592"/>
                  </a:cxn>
                  <a:cxn ang="0">
                    <a:pos x="356" y="510"/>
                  </a:cxn>
                  <a:cxn ang="0">
                    <a:pos x="376" y="428"/>
                  </a:cxn>
                  <a:cxn ang="0">
                    <a:pos x="336" y="64"/>
                  </a:cxn>
                </a:cxnLst>
                <a:rect l="0" t="0" r="r" b="b"/>
                <a:pathLst>
                  <a:path w="376" h="658">
                    <a:moveTo>
                      <a:pt x="336" y="64"/>
                    </a:moveTo>
                    <a:lnTo>
                      <a:pt x="300" y="26"/>
                    </a:lnTo>
                    <a:lnTo>
                      <a:pt x="296" y="4"/>
                    </a:lnTo>
                    <a:lnTo>
                      <a:pt x="210" y="0"/>
                    </a:lnTo>
                    <a:lnTo>
                      <a:pt x="158" y="30"/>
                    </a:lnTo>
                    <a:lnTo>
                      <a:pt x="70" y="36"/>
                    </a:lnTo>
                    <a:lnTo>
                      <a:pt x="78" y="96"/>
                    </a:lnTo>
                    <a:lnTo>
                      <a:pt x="22" y="162"/>
                    </a:lnTo>
                    <a:lnTo>
                      <a:pt x="42" y="202"/>
                    </a:lnTo>
                    <a:lnTo>
                      <a:pt x="0" y="272"/>
                    </a:lnTo>
                    <a:lnTo>
                      <a:pt x="0" y="320"/>
                    </a:lnTo>
                    <a:lnTo>
                      <a:pt x="96" y="442"/>
                    </a:lnTo>
                    <a:lnTo>
                      <a:pt x="130" y="442"/>
                    </a:lnTo>
                    <a:lnTo>
                      <a:pt x="130" y="526"/>
                    </a:lnTo>
                    <a:lnTo>
                      <a:pt x="208" y="580"/>
                    </a:lnTo>
                    <a:lnTo>
                      <a:pt x="236" y="658"/>
                    </a:lnTo>
                    <a:lnTo>
                      <a:pt x="258" y="616"/>
                    </a:lnTo>
                    <a:lnTo>
                      <a:pt x="308" y="644"/>
                    </a:lnTo>
                    <a:lnTo>
                      <a:pt x="348" y="592"/>
                    </a:lnTo>
                    <a:lnTo>
                      <a:pt x="356" y="510"/>
                    </a:lnTo>
                    <a:lnTo>
                      <a:pt x="376" y="428"/>
                    </a:lnTo>
                    <a:lnTo>
                      <a:pt x="336" y="64"/>
                    </a:lnTo>
                    <a:close/>
                  </a:path>
                </a:pathLst>
              </a:custGeom>
              <a:grpFill/>
              <a:ln w="4">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grpSp>
            <p:nvGrpSpPr>
              <p:cNvPr id="289" name="Gruppe 313"/>
              <p:cNvGrpSpPr/>
              <p:nvPr/>
            </p:nvGrpSpPr>
            <p:grpSpPr>
              <a:xfrm>
                <a:off x="1449633" y="627625"/>
                <a:ext cx="7103818" cy="4930930"/>
                <a:chOff x="1449633" y="456175"/>
                <a:chExt cx="7103818" cy="4930930"/>
              </a:xfrm>
              <a:grpFill/>
            </p:grpSpPr>
            <p:sp>
              <p:nvSpPr>
                <p:cNvPr id="290" name="Freeform 3053"/>
                <p:cNvSpPr>
                  <a:spLocks/>
                </p:cNvSpPr>
                <p:nvPr/>
              </p:nvSpPr>
              <p:spPr bwMode="auto">
                <a:xfrm>
                  <a:off x="7807144" y="1160689"/>
                  <a:ext cx="149261" cy="570179"/>
                </a:xfrm>
                <a:custGeom>
                  <a:avLst/>
                  <a:gdLst/>
                  <a:ahLst/>
                  <a:cxnLst>
                    <a:cxn ang="0">
                      <a:pos x="0" y="0"/>
                    </a:cxn>
                    <a:cxn ang="0">
                      <a:pos x="86" y="312"/>
                    </a:cxn>
                    <a:cxn ang="0">
                      <a:pos x="100" y="382"/>
                    </a:cxn>
                    <a:cxn ang="0">
                      <a:pos x="94" y="324"/>
                    </a:cxn>
                    <a:cxn ang="0">
                      <a:pos x="30" y="98"/>
                    </a:cxn>
                    <a:cxn ang="0">
                      <a:pos x="0" y="0"/>
                    </a:cxn>
                  </a:cxnLst>
                  <a:rect l="0" t="0" r="r" b="b"/>
                  <a:pathLst>
                    <a:path w="100" h="382">
                      <a:moveTo>
                        <a:pt x="0" y="0"/>
                      </a:moveTo>
                      <a:lnTo>
                        <a:pt x="86" y="312"/>
                      </a:lnTo>
                      <a:lnTo>
                        <a:pt x="100" y="382"/>
                      </a:lnTo>
                      <a:lnTo>
                        <a:pt x="94" y="324"/>
                      </a:lnTo>
                      <a:lnTo>
                        <a:pt x="30" y="98"/>
                      </a:lnTo>
                      <a:lnTo>
                        <a:pt x="0" y="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291" name="Freeform 3054"/>
                <p:cNvSpPr>
                  <a:spLocks/>
                </p:cNvSpPr>
                <p:nvPr/>
              </p:nvSpPr>
              <p:spPr bwMode="auto">
                <a:xfrm>
                  <a:off x="7147408" y="1109940"/>
                  <a:ext cx="895569" cy="814968"/>
                </a:xfrm>
                <a:custGeom>
                  <a:avLst/>
                  <a:gdLst/>
                  <a:ahLst/>
                  <a:cxnLst>
                    <a:cxn ang="0">
                      <a:pos x="546" y="442"/>
                    </a:cxn>
                    <a:cxn ang="0">
                      <a:pos x="542" y="416"/>
                    </a:cxn>
                    <a:cxn ang="0">
                      <a:pos x="528" y="346"/>
                    </a:cxn>
                    <a:cxn ang="0">
                      <a:pos x="442" y="34"/>
                    </a:cxn>
                    <a:cxn ang="0">
                      <a:pos x="434" y="0"/>
                    </a:cxn>
                    <a:cxn ang="0">
                      <a:pos x="434" y="0"/>
                    </a:cxn>
                    <a:cxn ang="0">
                      <a:pos x="434" y="0"/>
                    </a:cxn>
                    <a:cxn ang="0">
                      <a:pos x="308" y="48"/>
                    </a:cxn>
                    <a:cxn ang="0">
                      <a:pos x="238" y="208"/>
                    </a:cxn>
                    <a:cxn ang="0">
                      <a:pos x="246" y="234"/>
                    </a:cxn>
                    <a:cxn ang="0">
                      <a:pos x="216" y="290"/>
                    </a:cxn>
                    <a:cxn ang="0">
                      <a:pos x="84" y="318"/>
                    </a:cxn>
                    <a:cxn ang="0">
                      <a:pos x="46" y="398"/>
                    </a:cxn>
                    <a:cxn ang="0">
                      <a:pos x="58" y="426"/>
                    </a:cxn>
                    <a:cxn ang="0">
                      <a:pos x="0" y="494"/>
                    </a:cxn>
                    <a:cxn ang="0">
                      <a:pos x="16" y="546"/>
                    </a:cxn>
                    <a:cxn ang="0">
                      <a:pos x="380" y="426"/>
                    </a:cxn>
                    <a:cxn ang="0">
                      <a:pos x="456" y="492"/>
                    </a:cxn>
                    <a:cxn ang="0">
                      <a:pos x="478" y="498"/>
                    </a:cxn>
                    <a:cxn ang="0">
                      <a:pos x="588" y="522"/>
                    </a:cxn>
                    <a:cxn ang="0">
                      <a:pos x="600" y="496"/>
                    </a:cxn>
                    <a:cxn ang="0">
                      <a:pos x="594" y="490"/>
                    </a:cxn>
                    <a:cxn ang="0">
                      <a:pos x="546" y="442"/>
                    </a:cxn>
                  </a:cxnLst>
                  <a:rect l="0" t="0" r="r" b="b"/>
                  <a:pathLst>
                    <a:path w="600" h="546">
                      <a:moveTo>
                        <a:pt x="546" y="442"/>
                      </a:moveTo>
                      <a:lnTo>
                        <a:pt x="542" y="416"/>
                      </a:lnTo>
                      <a:lnTo>
                        <a:pt x="528" y="346"/>
                      </a:lnTo>
                      <a:lnTo>
                        <a:pt x="442" y="34"/>
                      </a:lnTo>
                      <a:lnTo>
                        <a:pt x="434" y="0"/>
                      </a:lnTo>
                      <a:lnTo>
                        <a:pt x="434" y="0"/>
                      </a:lnTo>
                      <a:lnTo>
                        <a:pt x="434" y="0"/>
                      </a:lnTo>
                      <a:lnTo>
                        <a:pt x="308" y="48"/>
                      </a:lnTo>
                      <a:lnTo>
                        <a:pt x="238" y="208"/>
                      </a:lnTo>
                      <a:lnTo>
                        <a:pt x="246" y="234"/>
                      </a:lnTo>
                      <a:lnTo>
                        <a:pt x="216" y="290"/>
                      </a:lnTo>
                      <a:lnTo>
                        <a:pt x="84" y="318"/>
                      </a:lnTo>
                      <a:lnTo>
                        <a:pt x="46" y="398"/>
                      </a:lnTo>
                      <a:lnTo>
                        <a:pt x="58" y="426"/>
                      </a:lnTo>
                      <a:lnTo>
                        <a:pt x="0" y="494"/>
                      </a:lnTo>
                      <a:lnTo>
                        <a:pt x="16" y="546"/>
                      </a:lnTo>
                      <a:lnTo>
                        <a:pt x="380" y="426"/>
                      </a:lnTo>
                      <a:lnTo>
                        <a:pt x="456" y="492"/>
                      </a:lnTo>
                      <a:lnTo>
                        <a:pt x="478" y="498"/>
                      </a:lnTo>
                      <a:lnTo>
                        <a:pt x="588" y="522"/>
                      </a:lnTo>
                      <a:lnTo>
                        <a:pt x="600" y="496"/>
                      </a:lnTo>
                      <a:lnTo>
                        <a:pt x="594" y="490"/>
                      </a:lnTo>
                      <a:lnTo>
                        <a:pt x="546" y="442"/>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292" name="Freeform 3055"/>
                <p:cNvSpPr>
                  <a:spLocks/>
                </p:cNvSpPr>
                <p:nvPr/>
              </p:nvSpPr>
              <p:spPr bwMode="auto">
                <a:xfrm>
                  <a:off x="8183283" y="1315921"/>
                  <a:ext cx="59705" cy="41793"/>
                </a:xfrm>
                <a:custGeom>
                  <a:avLst/>
                  <a:gdLst/>
                  <a:ahLst/>
                  <a:cxnLst>
                    <a:cxn ang="0">
                      <a:pos x="40" y="28"/>
                    </a:cxn>
                    <a:cxn ang="0">
                      <a:pos x="40" y="24"/>
                    </a:cxn>
                    <a:cxn ang="0">
                      <a:pos x="0" y="0"/>
                    </a:cxn>
                    <a:cxn ang="0">
                      <a:pos x="40" y="28"/>
                    </a:cxn>
                  </a:cxnLst>
                  <a:rect l="0" t="0" r="r" b="b"/>
                  <a:pathLst>
                    <a:path w="40" h="28">
                      <a:moveTo>
                        <a:pt x="40" y="28"/>
                      </a:moveTo>
                      <a:lnTo>
                        <a:pt x="40" y="24"/>
                      </a:lnTo>
                      <a:lnTo>
                        <a:pt x="0" y="0"/>
                      </a:lnTo>
                      <a:lnTo>
                        <a:pt x="40" y="28"/>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293" name="Freeform 3056"/>
                <p:cNvSpPr>
                  <a:spLocks/>
                </p:cNvSpPr>
                <p:nvPr/>
              </p:nvSpPr>
              <p:spPr bwMode="auto">
                <a:xfrm>
                  <a:off x="7995213" y="456175"/>
                  <a:ext cx="558238" cy="895569"/>
                </a:xfrm>
                <a:custGeom>
                  <a:avLst/>
                  <a:gdLst/>
                  <a:ahLst/>
                  <a:cxnLst>
                    <a:cxn ang="0">
                      <a:pos x="284" y="228"/>
                    </a:cxn>
                    <a:cxn ang="0">
                      <a:pos x="244" y="202"/>
                    </a:cxn>
                    <a:cxn ang="0">
                      <a:pos x="136" y="0"/>
                    </a:cxn>
                    <a:cxn ang="0">
                      <a:pos x="84" y="68"/>
                    </a:cxn>
                    <a:cxn ang="0">
                      <a:pos x="46" y="54"/>
                    </a:cxn>
                    <a:cxn ang="0">
                      <a:pos x="46" y="228"/>
                    </a:cxn>
                    <a:cxn ang="0">
                      <a:pos x="0" y="356"/>
                    </a:cxn>
                    <a:cxn ang="0">
                      <a:pos x="126" y="576"/>
                    </a:cxn>
                    <a:cxn ang="0">
                      <a:pos x="166" y="600"/>
                    </a:cxn>
                    <a:cxn ang="0">
                      <a:pos x="166" y="540"/>
                    </a:cxn>
                    <a:cxn ang="0">
                      <a:pos x="244" y="404"/>
                    </a:cxn>
                    <a:cxn ang="0">
                      <a:pos x="294" y="378"/>
                    </a:cxn>
                    <a:cxn ang="0">
                      <a:pos x="294" y="336"/>
                    </a:cxn>
                    <a:cxn ang="0">
                      <a:pos x="374" y="202"/>
                    </a:cxn>
                    <a:cxn ang="0">
                      <a:pos x="284" y="228"/>
                    </a:cxn>
                  </a:cxnLst>
                  <a:rect l="0" t="0" r="r" b="b"/>
                  <a:pathLst>
                    <a:path w="374" h="600">
                      <a:moveTo>
                        <a:pt x="284" y="228"/>
                      </a:moveTo>
                      <a:lnTo>
                        <a:pt x="244" y="202"/>
                      </a:lnTo>
                      <a:lnTo>
                        <a:pt x="136" y="0"/>
                      </a:lnTo>
                      <a:lnTo>
                        <a:pt x="84" y="68"/>
                      </a:lnTo>
                      <a:lnTo>
                        <a:pt x="46" y="54"/>
                      </a:lnTo>
                      <a:lnTo>
                        <a:pt x="46" y="228"/>
                      </a:lnTo>
                      <a:lnTo>
                        <a:pt x="0" y="356"/>
                      </a:lnTo>
                      <a:lnTo>
                        <a:pt x="126" y="576"/>
                      </a:lnTo>
                      <a:lnTo>
                        <a:pt x="166" y="600"/>
                      </a:lnTo>
                      <a:lnTo>
                        <a:pt x="166" y="540"/>
                      </a:lnTo>
                      <a:lnTo>
                        <a:pt x="244" y="404"/>
                      </a:lnTo>
                      <a:lnTo>
                        <a:pt x="294" y="378"/>
                      </a:lnTo>
                      <a:lnTo>
                        <a:pt x="294" y="336"/>
                      </a:lnTo>
                      <a:lnTo>
                        <a:pt x="374" y="202"/>
                      </a:lnTo>
                      <a:lnTo>
                        <a:pt x="284" y="228"/>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294" name="Freeform 3057"/>
                <p:cNvSpPr>
                  <a:spLocks/>
                </p:cNvSpPr>
                <p:nvPr/>
              </p:nvSpPr>
              <p:spPr bwMode="auto">
                <a:xfrm>
                  <a:off x="7798188" y="1047250"/>
                  <a:ext cx="176129" cy="504504"/>
                </a:xfrm>
                <a:custGeom>
                  <a:avLst/>
                  <a:gdLst/>
                  <a:ahLst/>
                  <a:cxnLst>
                    <a:cxn ang="0">
                      <a:pos x="110" y="84"/>
                    </a:cxn>
                    <a:cxn ang="0">
                      <a:pos x="110" y="84"/>
                    </a:cxn>
                    <a:cxn ang="0">
                      <a:pos x="112" y="64"/>
                    </a:cxn>
                    <a:cxn ang="0">
                      <a:pos x="112" y="42"/>
                    </a:cxn>
                    <a:cxn ang="0">
                      <a:pos x="110" y="20"/>
                    </a:cxn>
                    <a:cxn ang="0">
                      <a:pos x="106" y="0"/>
                    </a:cxn>
                    <a:cxn ang="0">
                      <a:pos x="0" y="40"/>
                    </a:cxn>
                    <a:cxn ang="0">
                      <a:pos x="0" y="42"/>
                    </a:cxn>
                    <a:cxn ang="0">
                      <a:pos x="2" y="42"/>
                    </a:cxn>
                    <a:cxn ang="0">
                      <a:pos x="40" y="174"/>
                    </a:cxn>
                    <a:cxn ang="0">
                      <a:pos x="80" y="318"/>
                    </a:cxn>
                    <a:cxn ang="0">
                      <a:pos x="86" y="338"/>
                    </a:cxn>
                    <a:cxn ang="0">
                      <a:pos x="86" y="338"/>
                    </a:cxn>
                    <a:cxn ang="0">
                      <a:pos x="118" y="330"/>
                    </a:cxn>
                    <a:cxn ang="0">
                      <a:pos x="118" y="330"/>
                    </a:cxn>
                    <a:cxn ang="0">
                      <a:pos x="110" y="302"/>
                    </a:cxn>
                    <a:cxn ang="0">
                      <a:pos x="106" y="270"/>
                    </a:cxn>
                    <a:cxn ang="0">
                      <a:pos x="104" y="234"/>
                    </a:cxn>
                    <a:cxn ang="0">
                      <a:pos x="104" y="198"/>
                    </a:cxn>
                    <a:cxn ang="0">
                      <a:pos x="106" y="132"/>
                    </a:cxn>
                    <a:cxn ang="0">
                      <a:pos x="108" y="104"/>
                    </a:cxn>
                    <a:cxn ang="0">
                      <a:pos x="110" y="84"/>
                    </a:cxn>
                    <a:cxn ang="0">
                      <a:pos x="110" y="84"/>
                    </a:cxn>
                  </a:cxnLst>
                  <a:rect l="0" t="0" r="r" b="b"/>
                  <a:pathLst>
                    <a:path w="118" h="338">
                      <a:moveTo>
                        <a:pt x="110" y="84"/>
                      </a:moveTo>
                      <a:lnTo>
                        <a:pt x="110" y="84"/>
                      </a:lnTo>
                      <a:lnTo>
                        <a:pt x="112" y="64"/>
                      </a:lnTo>
                      <a:lnTo>
                        <a:pt x="112" y="42"/>
                      </a:lnTo>
                      <a:lnTo>
                        <a:pt x="110" y="20"/>
                      </a:lnTo>
                      <a:lnTo>
                        <a:pt x="106" y="0"/>
                      </a:lnTo>
                      <a:lnTo>
                        <a:pt x="0" y="40"/>
                      </a:lnTo>
                      <a:lnTo>
                        <a:pt x="0" y="42"/>
                      </a:lnTo>
                      <a:lnTo>
                        <a:pt x="2" y="42"/>
                      </a:lnTo>
                      <a:lnTo>
                        <a:pt x="40" y="174"/>
                      </a:lnTo>
                      <a:lnTo>
                        <a:pt x="80" y="318"/>
                      </a:lnTo>
                      <a:lnTo>
                        <a:pt x="86" y="338"/>
                      </a:lnTo>
                      <a:lnTo>
                        <a:pt x="86" y="338"/>
                      </a:lnTo>
                      <a:lnTo>
                        <a:pt x="118" y="330"/>
                      </a:lnTo>
                      <a:lnTo>
                        <a:pt x="118" y="330"/>
                      </a:lnTo>
                      <a:lnTo>
                        <a:pt x="110" y="302"/>
                      </a:lnTo>
                      <a:lnTo>
                        <a:pt x="106" y="270"/>
                      </a:lnTo>
                      <a:lnTo>
                        <a:pt x="104" y="234"/>
                      </a:lnTo>
                      <a:lnTo>
                        <a:pt x="104" y="198"/>
                      </a:lnTo>
                      <a:lnTo>
                        <a:pt x="106" y="132"/>
                      </a:lnTo>
                      <a:lnTo>
                        <a:pt x="108" y="104"/>
                      </a:lnTo>
                      <a:lnTo>
                        <a:pt x="110" y="84"/>
                      </a:lnTo>
                      <a:lnTo>
                        <a:pt x="110" y="84"/>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295" name="Freeform 3058"/>
                <p:cNvSpPr>
                  <a:spLocks/>
                </p:cNvSpPr>
                <p:nvPr/>
              </p:nvSpPr>
              <p:spPr bwMode="auto">
                <a:xfrm>
                  <a:off x="7953420" y="984561"/>
                  <a:ext cx="292552" cy="555253"/>
                </a:xfrm>
                <a:custGeom>
                  <a:avLst/>
                  <a:gdLst/>
                  <a:ahLst/>
                  <a:cxnLst>
                    <a:cxn ang="0">
                      <a:pos x="156" y="224"/>
                    </a:cxn>
                    <a:cxn ang="0">
                      <a:pos x="30" y="6"/>
                    </a:cxn>
                    <a:cxn ang="0">
                      <a:pos x="30" y="4"/>
                    </a:cxn>
                    <a:cxn ang="0">
                      <a:pos x="156" y="222"/>
                    </a:cxn>
                    <a:cxn ang="0">
                      <a:pos x="30" y="0"/>
                    </a:cxn>
                    <a:cxn ang="0">
                      <a:pos x="16" y="36"/>
                    </a:cxn>
                    <a:cxn ang="0">
                      <a:pos x="2" y="42"/>
                    </a:cxn>
                    <a:cxn ang="0">
                      <a:pos x="2" y="42"/>
                    </a:cxn>
                    <a:cxn ang="0">
                      <a:pos x="6" y="62"/>
                    </a:cxn>
                    <a:cxn ang="0">
                      <a:pos x="8" y="84"/>
                    </a:cxn>
                    <a:cxn ang="0">
                      <a:pos x="8" y="106"/>
                    </a:cxn>
                    <a:cxn ang="0">
                      <a:pos x="6" y="126"/>
                    </a:cxn>
                    <a:cxn ang="0">
                      <a:pos x="6" y="126"/>
                    </a:cxn>
                    <a:cxn ang="0">
                      <a:pos x="4" y="146"/>
                    </a:cxn>
                    <a:cxn ang="0">
                      <a:pos x="2" y="174"/>
                    </a:cxn>
                    <a:cxn ang="0">
                      <a:pos x="0" y="240"/>
                    </a:cxn>
                    <a:cxn ang="0">
                      <a:pos x="0" y="276"/>
                    </a:cxn>
                    <a:cxn ang="0">
                      <a:pos x="2" y="312"/>
                    </a:cxn>
                    <a:cxn ang="0">
                      <a:pos x="6" y="344"/>
                    </a:cxn>
                    <a:cxn ang="0">
                      <a:pos x="14" y="372"/>
                    </a:cxn>
                    <a:cxn ang="0">
                      <a:pos x="14" y="372"/>
                    </a:cxn>
                    <a:cxn ang="0">
                      <a:pos x="44" y="362"/>
                    </a:cxn>
                    <a:cxn ang="0">
                      <a:pos x="74" y="350"/>
                    </a:cxn>
                    <a:cxn ang="0">
                      <a:pos x="100" y="334"/>
                    </a:cxn>
                    <a:cxn ang="0">
                      <a:pos x="114" y="326"/>
                    </a:cxn>
                    <a:cxn ang="0">
                      <a:pos x="124" y="316"/>
                    </a:cxn>
                    <a:cxn ang="0">
                      <a:pos x="124" y="316"/>
                    </a:cxn>
                    <a:cxn ang="0">
                      <a:pos x="134" y="308"/>
                    </a:cxn>
                    <a:cxn ang="0">
                      <a:pos x="144" y="300"/>
                    </a:cxn>
                    <a:cxn ang="0">
                      <a:pos x="154" y="296"/>
                    </a:cxn>
                    <a:cxn ang="0">
                      <a:pos x="164" y="292"/>
                    </a:cxn>
                    <a:cxn ang="0">
                      <a:pos x="182" y="288"/>
                    </a:cxn>
                    <a:cxn ang="0">
                      <a:pos x="196" y="288"/>
                    </a:cxn>
                    <a:cxn ang="0">
                      <a:pos x="196" y="250"/>
                    </a:cxn>
                    <a:cxn ang="0">
                      <a:pos x="156" y="224"/>
                    </a:cxn>
                  </a:cxnLst>
                  <a:rect l="0" t="0" r="r" b="b"/>
                  <a:pathLst>
                    <a:path w="196" h="372">
                      <a:moveTo>
                        <a:pt x="156" y="224"/>
                      </a:moveTo>
                      <a:lnTo>
                        <a:pt x="30" y="6"/>
                      </a:lnTo>
                      <a:lnTo>
                        <a:pt x="30" y="4"/>
                      </a:lnTo>
                      <a:lnTo>
                        <a:pt x="156" y="222"/>
                      </a:lnTo>
                      <a:lnTo>
                        <a:pt x="30" y="0"/>
                      </a:lnTo>
                      <a:lnTo>
                        <a:pt x="16" y="36"/>
                      </a:lnTo>
                      <a:lnTo>
                        <a:pt x="2" y="42"/>
                      </a:lnTo>
                      <a:lnTo>
                        <a:pt x="2" y="42"/>
                      </a:lnTo>
                      <a:lnTo>
                        <a:pt x="6" y="62"/>
                      </a:lnTo>
                      <a:lnTo>
                        <a:pt x="8" y="84"/>
                      </a:lnTo>
                      <a:lnTo>
                        <a:pt x="8" y="106"/>
                      </a:lnTo>
                      <a:lnTo>
                        <a:pt x="6" y="126"/>
                      </a:lnTo>
                      <a:lnTo>
                        <a:pt x="6" y="126"/>
                      </a:lnTo>
                      <a:lnTo>
                        <a:pt x="4" y="146"/>
                      </a:lnTo>
                      <a:lnTo>
                        <a:pt x="2" y="174"/>
                      </a:lnTo>
                      <a:lnTo>
                        <a:pt x="0" y="240"/>
                      </a:lnTo>
                      <a:lnTo>
                        <a:pt x="0" y="276"/>
                      </a:lnTo>
                      <a:lnTo>
                        <a:pt x="2" y="312"/>
                      </a:lnTo>
                      <a:lnTo>
                        <a:pt x="6" y="344"/>
                      </a:lnTo>
                      <a:lnTo>
                        <a:pt x="14" y="372"/>
                      </a:lnTo>
                      <a:lnTo>
                        <a:pt x="14" y="372"/>
                      </a:lnTo>
                      <a:lnTo>
                        <a:pt x="44" y="362"/>
                      </a:lnTo>
                      <a:lnTo>
                        <a:pt x="74" y="350"/>
                      </a:lnTo>
                      <a:lnTo>
                        <a:pt x="100" y="334"/>
                      </a:lnTo>
                      <a:lnTo>
                        <a:pt x="114" y="326"/>
                      </a:lnTo>
                      <a:lnTo>
                        <a:pt x="124" y="316"/>
                      </a:lnTo>
                      <a:lnTo>
                        <a:pt x="124" y="316"/>
                      </a:lnTo>
                      <a:lnTo>
                        <a:pt x="134" y="308"/>
                      </a:lnTo>
                      <a:lnTo>
                        <a:pt x="144" y="300"/>
                      </a:lnTo>
                      <a:lnTo>
                        <a:pt x="154" y="296"/>
                      </a:lnTo>
                      <a:lnTo>
                        <a:pt x="164" y="292"/>
                      </a:lnTo>
                      <a:lnTo>
                        <a:pt x="182" y="288"/>
                      </a:lnTo>
                      <a:lnTo>
                        <a:pt x="196" y="288"/>
                      </a:lnTo>
                      <a:lnTo>
                        <a:pt x="196" y="250"/>
                      </a:lnTo>
                      <a:lnTo>
                        <a:pt x="156" y="224"/>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296" name="Freeform 3059"/>
                <p:cNvSpPr>
                  <a:spLocks/>
                </p:cNvSpPr>
                <p:nvPr/>
              </p:nvSpPr>
              <p:spPr bwMode="auto">
                <a:xfrm>
                  <a:off x="7947449" y="1575636"/>
                  <a:ext cx="247774" cy="271656"/>
                </a:xfrm>
                <a:custGeom>
                  <a:avLst/>
                  <a:gdLst/>
                  <a:ahLst/>
                  <a:cxnLst>
                    <a:cxn ang="0">
                      <a:pos x="2" y="46"/>
                    </a:cxn>
                    <a:cxn ang="0">
                      <a:pos x="12" y="128"/>
                    </a:cxn>
                    <a:cxn ang="0">
                      <a:pos x="64" y="182"/>
                    </a:cxn>
                    <a:cxn ang="0">
                      <a:pos x="60" y="178"/>
                    </a:cxn>
                    <a:cxn ang="0">
                      <a:pos x="64" y="182"/>
                    </a:cxn>
                    <a:cxn ang="0">
                      <a:pos x="66" y="178"/>
                    </a:cxn>
                    <a:cxn ang="0">
                      <a:pos x="150" y="138"/>
                    </a:cxn>
                    <a:cxn ang="0">
                      <a:pos x="164" y="138"/>
                    </a:cxn>
                    <a:cxn ang="0">
                      <a:pos x="166" y="138"/>
                    </a:cxn>
                    <a:cxn ang="0">
                      <a:pos x="138" y="0"/>
                    </a:cxn>
                    <a:cxn ang="0">
                      <a:pos x="0" y="44"/>
                    </a:cxn>
                    <a:cxn ang="0">
                      <a:pos x="2" y="46"/>
                    </a:cxn>
                  </a:cxnLst>
                  <a:rect l="0" t="0" r="r" b="b"/>
                  <a:pathLst>
                    <a:path w="166" h="182">
                      <a:moveTo>
                        <a:pt x="2" y="46"/>
                      </a:moveTo>
                      <a:lnTo>
                        <a:pt x="12" y="128"/>
                      </a:lnTo>
                      <a:lnTo>
                        <a:pt x="64" y="182"/>
                      </a:lnTo>
                      <a:lnTo>
                        <a:pt x="60" y="178"/>
                      </a:lnTo>
                      <a:lnTo>
                        <a:pt x="64" y="182"/>
                      </a:lnTo>
                      <a:lnTo>
                        <a:pt x="66" y="178"/>
                      </a:lnTo>
                      <a:lnTo>
                        <a:pt x="150" y="138"/>
                      </a:lnTo>
                      <a:lnTo>
                        <a:pt x="164" y="138"/>
                      </a:lnTo>
                      <a:lnTo>
                        <a:pt x="166" y="138"/>
                      </a:lnTo>
                      <a:lnTo>
                        <a:pt x="138" y="0"/>
                      </a:lnTo>
                      <a:lnTo>
                        <a:pt x="0" y="44"/>
                      </a:lnTo>
                      <a:lnTo>
                        <a:pt x="2" y="46"/>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297" name="Freeform 3060"/>
                <p:cNvSpPr>
                  <a:spLocks/>
                </p:cNvSpPr>
                <p:nvPr/>
              </p:nvSpPr>
              <p:spPr bwMode="auto">
                <a:xfrm>
                  <a:off x="7923568" y="1417419"/>
                  <a:ext cx="498533" cy="226877"/>
                </a:xfrm>
                <a:custGeom>
                  <a:avLst/>
                  <a:gdLst/>
                  <a:ahLst/>
                  <a:cxnLst>
                    <a:cxn ang="0">
                      <a:pos x="292" y="16"/>
                    </a:cxn>
                    <a:cxn ang="0">
                      <a:pos x="264" y="68"/>
                    </a:cxn>
                    <a:cxn ang="0">
                      <a:pos x="214" y="2"/>
                    </a:cxn>
                    <a:cxn ang="0">
                      <a:pos x="214" y="0"/>
                    </a:cxn>
                    <a:cxn ang="0">
                      <a:pos x="214" y="0"/>
                    </a:cxn>
                    <a:cxn ang="0">
                      <a:pos x="202" y="0"/>
                    </a:cxn>
                    <a:cxn ang="0">
                      <a:pos x="184" y="2"/>
                    </a:cxn>
                    <a:cxn ang="0">
                      <a:pos x="174" y="6"/>
                    </a:cxn>
                    <a:cxn ang="0">
                      <a:pos x="162" y="12"/>
                    </a:cxn>
                    <a:cxn ang="0">
                      <a:pos x="152" y="18"/>
                    </a:cxn>
                    <a:cxn ang="0">
                      <a:pos x="142" y="26"/>
                    </a:cxn>
                    <a:cxn ang="0">
                      <a:pos x="142" y="26"/>
                    </a:cxn>
                    <a:cxn ang="0">
                      <a:pos x="128" y="38"/>
                    </a:cxn>
                    <a:cxn ang="0">
                      <a:pos x="112" y="50"/>
                    </a:cxn>
                    <a:cxn ang="0">
                      <a:pos x="96" y="60"/>
                    </a:cxn>
                    <a:cxn ang="0">
                      <a:pos x="76" y="68"/>
                    </a:cxn>
                    <a:cxn ang="0">
                      <a:pos x="38" y="82"/>
                    </a:cxn>
                    <a:cxn ang="0">
                      <a:pos x="0" y="90"/>
                    </a:cxn>
                    <a:cxn ang="0">
                      <a:pos x="16" y="150"/>
                    </a:cxn>
                    <a:cxn ang="0">
                      <a:pos x="154" y="106"/>
                    </a:cxn>
                    <a:cxn ang="0">
                      <a:pos x="154" y="102"/>
                    </a:cxn>
                    <a:cxn ang="0">
                      <a:pos x="170" y="96"/>
                    </a:cxn>
                    <a:cxn ang="0">
                      <a:pos x="206" y="82"/>
                    </a:cxn>
                    <a:cxn ang="0">
                      <a:pos x="242" y="122"/>
                    </a:cxn>
                    <a:cxn ang="0">
                      <a:pos x="244" y="122"/>
                    </a:cxn>
                    <a:cxn ang="0">
                      <a:pos x="254" y="152"/>
                    </a:cxn>
                    <a:cxn ang="0">
                      <a:pos x="334" y="152"/>
                    </a:cxn>
                    <a:cxn ang="0">
                      <a:pos x="334" y="84"/>
                    </a:cxn>
                    <a:cxn ang="0">
                      <a:pos x="292" y="16"/>
                    </a:cxn>
                  </a:cxnLst>
                  <a:rect l="0" t="0" r="r" b="b"/>
                  <a:pathLst>
                    <a:path w="334" h="152">
                      <a:moveTo>
                        <a:pt x="292" y="16"/>
                      </a:moveTo>
                      <a:lnTo>
                        <a:pt x="264" y="68"/>
                      </a:lnTo>
                      <a:lnTo>
                        <a:pt x="214" y="2"/>
                      </a:lnTo>
                      <a:lnTo>
                        <a:pt x="214" y="0"/>
                      </a:lnTo>
                      <a:lnTo>
                        <a:pt x="214" y="0"/>
                      </a:lnTo>
                      <a:lnTo>
                        <a:pt x="202" y="0"/>
                      </a:lnTo>
                      <a:lnTo>
                        <a:pt x="184" y="2"/>
                      </a:lnTo>
                      <a:lnTo>
                        <a:pt x="174" y="6"/>
                      </a:lnTo>
                      <a:lnTo>
                        <a:pt x="162" y="12"/>
                      </a:lnTo>
                      <a:lnTo>
                        <a:pt x="152" y="18"/>
                      </a:lnTo>
                      <a:lnTo>
                        <a:pt x="142" y="26"/>
                      </a:lnTo>
                      <a:lnTo>
                        <a:pt x="142" y="26"/>
                      </a:lnTo>
                      <a:lnTo>
                        <a:pt x="128" y="38"/>
                      </a:lnTo>
                      <a:lnTo>
                        <a:pt x="112" y="50"/>
                      </a:lnTo>
                      <a:lnTo>
                        <a:pt x="96" y="60"/>
                      </a:lnTo>
                      <a:lnTo>
                        <a:pt x="76" y="68"/>
                      </a:lnTo>
                      <a:lnTo>
                        <a:pt x="38" y="82"/>
                      </a:lnTo>
                      <a:lnTo>
                        <a:pt x="0" y="90"/>
                      </a:lnTo>
                      <a:lnTo>
                        <a:pt x="16" y="150"/>
                      </a:lnTo>
                      <a:lnTo>
                        <a:pt x="154" y="106"/>
                      </a:lnTo>
                      <a:lnTo>
                        <a:pt x="154" y="102"/>
                      </a:lnTo>
                      <a:lnTo>
                        <a:pt x="170" y="96"/>
                      </a:lnTo>
                      <a:lnTo>
                        <a:pt x="206" y="82"/>
                      </a:lnTo>
                      <a:lnTo>
                        <a:pt x="242" y="122"/>
                      </a:lnTo>
                      <a:lnTo>
                        <a:pt x="244" y="122"/>
                      </a:lnTo>
                      <a:lnTo>
                        <a:pt x="254" y="152"/>
                      </a:lnTo>
                      <a:lnTo>
                        <a:pt x="334" y="152"/>
                      </a:lnTo>
                      <a:lnTo>
                        <a:pt x="334" y="84"/>
                      </a:lnTo>
                      <a:lnTo>
                        <a:pt x="292" y="16"/>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grpSp>
              <p:nvGrpSpPr>
                <p:cNvPr id="298" name="Gruppe 312"/>
                <p:cNvGrpSpPr/>
                <p:nvPr/>
              </p:nvGrpSpPr>
              <p:grpSpPr>
                <a:xfrm>
                  <a:off x="1449633" y="664433"/>
                  <a:ext cx="6841620" cy="4722672"/>
                  <a:chOff x="1449633" y="664433"/>
                  <a:chExt cx="6841620" cy="4722672"/>
                </a:xfrm>
                <a:grpFill/>
              </p:grpSpPr>
              <p:grpSp>
                <p:nvGrpSpPr>
                  <p:cNvPr id="303" name="Group 3052"/>
                  <p:cNvGrpSpPr>
                    <a:grpSpLocks/>
                  </p:cNvGrpSpPr>
                  <p:nvPr/>
                </p:nvGrpSpPr>
                <p:grpSpPr bwMode="auto">
                  <a:xfrm>
                    <a:off x="1449633" y="664433"/>
                    <a:ext cx="6841620" cy="4644660"/>
                    <a:chOff x="698" y="593"/>
                    <a:chExt cx="4584" cy="3112"/>
                  </a:xfrm>
                  <a:grpFill/>
                </p:grpSpPr>
                <p:sp>
                  <p:nvSpPr>
                    <p:cNvPr id="305" name="Freeform 2853"/>
                    <p:cNvSpPr>
                      <a:spLocks/>
                    </p:cNvSpPr>
                    <p:nvPr/>
                  </p:nvSpPr>
                  <p:spPr bwMode="auto">
                    <a:xfrm>
                      <a:off x="5218" y="1345"/>
                      <a:ext cx="2" cy="2"/>
                    </a:xfrm>
                    <a:custGeom>
                      <a:avLst/>
                      <a:gdLst/>
                      <a:ahLst/>
                      <a:cxnLst>
                        <a:cxn ang="0">
                          <a:pos x="0" y="0"/>
                        </a:cxn>
                        <a:cxn ang="0">
                          <a:pos x="0" y="2"/>
                        </a:cxn>
                        <a:cxn ang="0">
                          <a:pos x="2" y="2"/>
                        </a:cxn>
                        <a:cxn ang="0">
                          <a:pos x="0" y="0"/>
                        </a:cxn>
                      </a:cxnLst>
                      <a:rect l="0" t="0" r="r" b="b"/>
                      <a:pathLst>
                        <a:path w="2" h="2">
                          <a:moveTo>
                            <a:pt x="0" y="0"/>
                          </a:moveTo>
                          <a:lnTo>
                            <a:pt x="0" y="2"/>
                          </a:lnTo>
                          <a:lnTo>
                            <a:pt x="2" y="2"/>
                          </a:lnTo>
                          <a:lnTo>
                            <a:pt x="0" y="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06" name="Freeform 2854"/>
                    <p:cNvSpPr>
                      <a:spLocks/>
                    </p:cNvSpPr>
                    <p:nvPr/>
                  </p:nvSpPr>
                  <p:spPr bwMode="auto">
                    <a:xfrm>
                      <a:off x="1372" y="2223"/>
                      <a:ext cx="580" cy="784"/>
                    </a:xfrm>
                    <a:custGeom>
                      <a:avLst/>
                      <a:gdLst/>
                      <a:ahLst/>
                      <a:cxnLst>
                        <a:cxn ang="0">
                          <a:pos x="128" y="0"/>
                        </a:cxn>
                        <a:cxn ang="0">
                          <a:pos x="112" y="120"/>
                        </a:cxn>
                        <a:cxn ang="0">
                          <a:pos x="72" y="106"/>
                        </a:cxn>
                        <a:cxn ang="0">
                          <a:pos x="42" y="254"/>
                        </a:cxn>
                        <a:cxn ang="0">
                          <a:pos x="74" y="350"/>
                        </a:cxn>
                        <a:cxn ang="0">
                          <a:pos x="62" y="364"/>
                        </a:cxn>
                        <a:cxn ang="0">
                          <a:pos x="12" y="472"/>
                        </a:cxn>
                        <a:cxn ang="0">
                          <a:pos x="24" y="526"/>
                        </a:cxn>
                        <a:cxn ang="0">
                          <a:pos x="0" y="568"/>
                        </a:cxn>
                        <a:cxn ang="0">
                          <a:pos x="362" y="768"/>
                        </a:cxn>
                        <a:cxn ang="0">
                          <a:pos x="538" y="784"/>
                        </a:cxn>
                        <a:cxn ang="0">
                          <a:pos x="580" y="80"/>
                        </a:cxn>
                        <a:cxn ang="0">
                          <a:pos x="128" y="0"/>
                        </a:cxn>
                      </a:cxnLst>
                      <a:rect l="0" t="0" r="r" b="b"/>
                      <a:pathLst>
                        <a:path w="580" h="784">
                          <a:moveTo>
                            <a:pt x="128" y="0"/>
                          </a:moveTo>
                          <a:lnTo>
                            <a:pt x="112" y="120"/>
                          </a:lnTo>
                          <a:lnTo>
                            <a:pt x="72" y="106"/>
                          </a:lnTo>
                          <a:lnTo>
                            <a:pt x="42" y="254"/>
                          </a:lnTo>
                          <a:lnTo>
                            <a:pt x="74" y="350"/>
                          </a:lnTo>
                          <a:lnTo>
                            <a:pt x="62" y="364"/>
                          </a:lnTo>
                          <a:lnTo>
                            <a:pt x="12" y="472"/>
                          </a:lnTo>
                          <a:lnTo>
                            <a:pt x="24" y="526"/>
                          </a:lnTo>
                          <a:lnTo>
                            <a:pt x="0" y="568"/>
                          </a:lnTo>
                          <a:lnTo>
                            <a:pt x="362" y="768"/>
                          </a:lnTo>
                          <a:lnTo>
                            <a:pt x="538" y="784"/>
                          </a:lnTo>
                          <a:lnTo>
                            <a:pt x="580" y="80"/>
                          </a:lnTo>
                          <a:lnTo>
                            <a:pt x="128" y="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07" name="Freeform 2855"/>
                    <p:cNvSpPr>
                      <a:spLocks/>
                    </p:cNvSpPr>
                    <p:nvPr/>
                  </p:nvSpPr>
                  <p:spPr bwMode="auto">
                    <a:xfrm>
                      <a:off x="3418" y="2739"/>
                      <a:ext cx="560" cy="468"/>
                    </a:xfrm>
                    <a:custGeom>
                      <a:avLst/>
                      <a:gdLst/>
                      <a:ahLst/>
                      <a:cxnLst>
                        <a:cxn ang="0">
                          <a:pos x="276" y="240"/>
                        </a:cxn>
                        <a:cxn ang="0">
                          <a:pos x="310" y="90"/>
                        </a:cxn>
                        <a:cxn ang="0">
                          <a:pos x="280" y="0"/>
                        </a:cxn>
                        <a:cxn ang="0">
                          <a:pos x="0" y="20"/>
                        </a:cxn>
                        <a:cxn ang="0">
                          <a:pos x="16" y="154"/>
                        </a:cxn>
                        <a:cxn ang="0">
                          <a:pos x="84" y="274"/>
                        </a:cxn>
                        <a:cxn ang="0">
                          <a:pos x="76" y="372"/>
                        </a:cxn>
                        <a:cxn ang="0">
                          <a:pos x="62" y="416"/>
                        </a:cxn>
                        <a:cxn ang="0">
                          <a:pos x="174" y="440"/>
                        </a:cxn>
                        <a:cxn ang="0">
                          <a:pos x="282" y="426"/>
                        </a:cxn>
                        <a:cxn ang="0">
                          <a:pos x="264" y="468"/>
                        </a:cxn>
                        <a:cxn ang="0">
                          <a:pos x="354" y="468"/>
                        </a:cxn>
                        <a:cxn ang="0">
                          <a:pos x="390" y="426"/>
                        </a:cxn>
                        <a:cxn ang="0">
                          <a:pos x="412" y="454"/>
                        </a:cxn>
                        <a:cxn ang="0">
                          <a:pos x="480" y="400"/>
                        </a:cxn>
                        <a:cxn ang="0">
                          <a:pos x="502" y="454"/>
                        </a:cxn>
                        <a:cxn ang="0">
                          <a:pos x="540" y="454"/>
                        </a:cxn>
                        <a:cxn ang="0">
                          <a:pos x="560" y="412"/>
                        </a:cxn>
                        <a:cxn ang="0">
                          <a:pos x="512" y="344"/>
                        </a:cxn>
                        <a:cxn ang="0">
                          <a:pos x="480" y="304"/>
                        </a:cxn>
                        <a:cxn ang="0">
                          <a:pos x="486" y="302"/>
                        </a:cxn>
                        <a:cxn ang="0">
                          <a:pos x="448" y="230"/>
                        </a:cxn>
                        <a:cxn ang="0">
                          <a:pos x="276" y="240"/>
                        </a:cxn>
                      </a:cxnLst>
                      <a:rect l="0" t="0" r="r" b="b"/>
                      <a:pathLst>
                        <a:path w="560" h="468">
                          <a:moveTo>
                            <a:pt x="276" y="240"/>
                          </a:moveTo>
                          <a:lnTo>
                            <a:pt x="310" y="90"/>
                          </a:lnTo>
                          <a:lnTo>
                            <a:pt x="280" y="0"/>
                          </a:lnTo>
                          <a:lnTo>
                            <a:pt x="0" y="20"/>
                          </a:lnTo>
                          <a:lnTo>
                            <a:pt x="16" y="154"/>
                          </a:lnTo>
                          <a:lnTo>
                            <a:pt x="84" y="274"/>
                          </a:lnTo>
                          <a:lnTo>
                            <a:pt x="76" y="372"/>
                          </a:lnTo>
                          <a:lnTo>
                            <a:pt x="62" y="416"/>
                          </a:lnTo>
                          <a:lnTo>
                            <a:pt x="174" y="440"/>
                          </a:lnTo>
                          <a:lnTo>
                            <a:pt x="282" y="426"/>
                          </a:lnTo>
                          <a:lnTo>
                            <a:pt x="264" y="468"/>
                          </a:lnTo>
                          <a:lnTo>
                            <a:pt x="354" y="468"/>
                          </a:lnTo>
                          <a:lnTo>
                            <a:pt x="390" y="426"/>
                          </a:lnTo>
                          <a:lnTo>
                            <a:pt x="412" y="454"/>
                          </a:lnTo>
                          <a:lnTo>
                            <a:pt x="480" y="400"/>
                          </a:lnTo>
                          <a:lnTo>
                            <a:pt x="502" y="454"/>
                          </a:lnTo>
                          <a:lnTo>
                            <a:pt x="540" y="454"/>
                          </a:lnTo>
                          <a:lnTo>
                            <a:pt x="560" y="412"/>
                          </a:lnTo>
                          <a:lnTo>
                            <a:pt x="512" y="344"/>
                          </a:lnTo>
                          <a:lnTo>
                            <a:pt x="480" y="304"/>
                          </a:lnTo>
                          <a:lnTo>
                            <a:pt x="486" y="302"/>
                          </a:lnTo>
                          <a:lnTo>
                            <a:pt x="448" y="230"/>
                          </a:lnTo>
                          <a:lnTo>
                            <a:pt x="276" y="24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08" name="Freeform 2856"/>
                    <p:cNvSpPr>
                      <a:spLocks/>
                    </p:cNvSpPr>
                    <p:nvPr/>
                  </p:nvSpPr>
                  <p:spPr bwMode="auto">
                    <a:xfrm>
                      <a:off x="1918" y="2303"/>
                      <a:ext cx="632" cy="712"/>
                    </a:xfrm>
                    <a:custGeom>
                      <a:avLst/>
                      <a:gdLst/>
                      <a:ahLst/>
                      <a:cxnLst>
                        <a:cxn ang="0">
                          <a:pos x="254" y="634"/>
                        </a:cxn>
                        <a:cxn ang="0">
                          <a:pos x="620" y="642"/>
                        </a:cxn>
                        <a:cxn ang="0">
                          <a:pos x="612" y="82"/>
                        </a:cxn>
                        <a:cxn ang="0">
                          <a:pos x="632" y="82"/>
                        </a:cxn>
                        <a:cxn ang="0">
                          <a:pos x="632" y="14"/>
                        </a:cxn>
                        <a:cxn ang="0">
                          <a:pos x="40" y="0"/>
                        </a:cxn>
                        <a:cxn ang="0">
                          <a:pos x="0" y="704"/>
                        </a:cxn>
                        <a:cxn ang="0">
                          <a:pos x="104" y="712"/>
                        </a:cxn>
                        <a:cxn ang="0">
                          <a:pos x="104" y="660"/>
                        </a:cxn>
                        <a:cxn ang="0">
                          <a:pos x="252" y="676"/>
                        </a:cxn>
                        <a:cxn ang="0">
                          <a:pos x="256" y="678"/>
                        </a:cxn>
                        <a:cxn ang="0">
                          <a:pos x="252" y="674"/>
                        </a:cxn>
                        <a:cxn ang="0">
                          <a:pos x="254" y="634"/>
                        </a:cxn>
                      </a:cxnLst>
                      <a:rect l="0" t="0" r="r" b="b"/>
                      <a:pathLst>
                        <a:path w="632" h="712">
                          <a:moveTo>
                            <a:pt x="254" y="634"/>
                          </a:moveTo>
                          <a:lnTo>
                            <a:pt x="620" y="642"/>
                          </a:lnTo>
                          <a:lnTo>
                            <a:pt x="612" y="82"/>
                          </a:lnTo>
                          <a:lnTo>
                            <a:pt x="632" y="82"/>
                          </a:lnTo>
                          <a:lnTo>
                            <a:pt x="632" y="14"/>
                          </a:lnTo>
                          <a:lnTo>
                            <a:pt x="40" y="0"/>
                          </a:lnTo>
                          <a:lnTo>
                            <a:pt x="0" y="704"/>
                          </a:lnTo>
                          <a:lnTo>
                            <a:pt x="104" y="712"/>
                          </a:lnTo>
                          <a:lnTo>
                            <a:pt x="104" y="660"/>
                          </a:lnTo>
                          <a:lnTo>
                            <a:pt x="252" y="676"/>
                          </a:lnTo>
                          <a:lnTo>
                            <a:pt x="256" y="678"/>
                          </a:lnTo>
                          <a:lnTo>
                            <a:pt x="252" y="674"/>
                          </a:lnTo>
                          <a:lnTo>
                            <a:pt x="254" y="634"/>
                          </a:lnTo>
                          <a:close/>
                        </a:path>
                      </a:pathLst>
                    </a:custGeom>
                    <a:grpFill/>
                    <a:ln w="4">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09" name="Freeform 2857"/>
                    <p:cNvSpPr>
                      <a:spLocks/>
                    </p:cNvSpPr>
                    <p:nvPr/>
                  </p:nvSpPr>
                  <p:spPr bwMode="auto">
                    <a:xfrm>
                      <a:off x="2176" y="2383"/>
                      <a:ext cx="1322" cy="1322"/>
                    </a:xfrm>
                    <a:custGeom>
                      <a:avLst/>
                      <a:gdLst/>
                      <a:ahLst/>
                      <a:cxnLst>
                        <a:cxn ang="0">
                          <a:pos x="1312" y="726"/>
                        </a:cxn>
                        <a:cxn ang="0">
                          <a:pos x="1322" y="630"/>
                        </a:cxn>
                        <a:cxn ang="0">
                          <a:pos x="1252" y="512"/>
                        </a:cxn>
                        <a:cxn ang="0">
                          <a:pos x="1234" y="376"/>
                        </a:cxn>
                        <a:cxn ang="0">
                          <a:pos x="1234" y="376"/>
                        </a:cxn>
                        <a:cxn ang="0">
                          <a:pos x="1234" y="376"/>
                        </a:cxn>
                        <a:cxn ang="0">
                          <a:pos x="1230" y="338"/>
                        </a:cxn>
                        <a:cxn ang="0">
                          <a:pos x="1120" y="292"/>
                        </a:cxn>
                        <a:cxn ang="0">
                          <a:pos x="852" y="304"/>
                        </a:cxn>
                        <a:cxn ang="0">
                          <a:pos x="644" y="236"/>
                        </a:cxn>
                        <a:cxn ang="0">
                          <a:pos x="632" y="0"/>
                        </a:cxn>
                        <a:cxn ang="0">
                          <a:pos x="362" y="10"/>
                        </a:cxn>
                        <a:cxn ang="0">
                          <a:pos x="370" y="572"/>
                        </a:cxn>
                        <a:cxn ang="0">
                          <a:pos x="0" y="562"/>
                        </a:cxn>
                        <a:cxn ang="0">
                          <a:pos x="0" y="600"/>
                        </a:cxn>
                        <a:cxn ang="0">
                          <a:pos x="174" y="756"/>
                        </a:cxn>
                        <a:cxn ang="0">
                          <a:pos x="212" y="878"/>
                        </a:cxn>
                        <a:cxn ang="0">
                          <a:pos x="372" y="958"/>
                        </a:cxn>
                        <a:cxn ang="0">
                          <a:pos x="442" y="850"/>
                        </a:cxn>
                        <a:cxn ang="0">
                          <a:pos x="562" y="864"/>
                        </a:cxn>
                        <a:cxn ang="0">
                          <a:pos x="770" y="1254"/>
                        </a:cxn>
                        <a:cxn ang="0">
                          <a:pos x="978" y="1322"/>
                        </a:cxn>
                        <a:cxn ang="0">
                          <a:pos x="1008" y="1268"/>
                        </a:cxn>
                        <a:cxn ang="0">
                          <a:pos x="968" y="1146"/>
                        </a:cxn>
                        <a:cxn ang="0">
                          <a:pos x="968" y="1014"/>
                        </a:cxn>
                        <a:cxn ang="0">
                          <a:pos x="1286" y="768"/>
                        </a:cxn>
                        <a:cxn ang="0">
                          <a:pos x="1300" y="772"/>
                        </a:cxn>
                        <a:cxn ang="0">
                          <a:pos x="1298" y="770"/>
                        </a:cxn>
                        <a:cxn ang="0">
                          <a:pos x="1312" y="726"/>
                        </a:cxn>
                      </a:cxnLst>
                      <a:rect l="0" t="0" r="r" b="b"/>
                      <a:pathLst>
                        <a:path w="1322" h="1322">
                          <a:moveTo>
                            <a:pt x="1312" y="726"/>
                          </a:moveTo>
                          <a:lnTo>
                            <a:pt x="1322" y="630"/>
                          </a:lnTo>
                          <a:lnTo>
                            <a:pt x="1252" y="512"/>
                          </a:lnTo>
                          <a:lnTo>
                            <a:pt x="1234" y="376"/>
                          </a:lnTo>
                          <a:lnTo>
                            <a:pt x="1234" y="376"/>
                          </a:lnTo>
                          <a:lnTo>
                            <a:pt x="1234" y="376"/>
                          </a:lnTo>
                          <a:lnTo>
                            <a:pt x="1230" y="338"/>
                          </a:lnTo>
                          <a:lnTo>
                            <a:pt x="1120" y="292"/>
                          </a:lnTo>
                          <a:lnTo>
                            <a:pt x="852" y="304"/>
                          </a:lnTo>
                          <a:lnTo>
                            <a:pt x="644" y="236"/>
                          </a:lnTo>
                          <a:lnTo>
                            <a:pt x="632" y="0"/>
                          </a:lnTo>
                          <a:lnTo>
                            <a:pt x="362" y="10"/>
                          </a:lnTo>
                          <a:lnTo>
                            <a:pt x="370" y="572"/>
                          </a:lnTo>
                          <a:lnTo>
                            <a:pt x="0" y="562"/>
                          </a:lnTo>
                          <a:lnTo>
                            <a:pt x="0" y="600"/>
                          </a:lnTo>
                          <a:lnTo>
                            <a:pt x="174" y="756"/>
                          </a:lnTo>
                          <a:lnTo>
                            <a:pt x="212" y="878"/>
                          </a:lnTo>
                          <a:lnTo>
                            <a:pt x="372" y="958"/>
                          </a:lnTo>
                          <a:lnTo>
                            <a:pt x="442" y="850"/>
                          </a:lnTo>
                          <a:lnTo>
                            <a:pt x="562" y="864"/>
                          </a:lnTo>
                          <a:lnTo>
                            <a:pt x="770" y="1254"/>
                          </a:lnTo>
                          <a:lnTo>
                            <a:pt x="978" y="1322"/>
                          </a:lnTo>
                          <a:lnTo>
                            <a:pt x="1008" y="1268"/>
                          </a:lnTo>
                          <a:lnTo>
                            <a:pt x="968" y="1146"/>
                          </a:lnTo>
                          <a:lnTo>
                            <a:pt x="968" y="1014"/>
                          </a:lnTo>
                          <a:lnTo>
                            <a:pt x="1286" y="768"/>
                          </a:lnTo>
                          <a:lnTo>
                            <a:pt x="1300" y="772"/>
                          </a:lnTo>
                          <a:lnTo>
                            <a:pt x="1298" y="770"/>
                          </a:lnTo>
                          <a:lnTo>
                            <a:pt x="1312" y="726"/>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10" name="Freeform 2858"/>
                    <p:cNvSpPr>
                      <a:spLocks/>
                    </p:cNvSpPr>
                    <p:nvPr/>
                  </p:nvSpPr>
                  <p:spPr bwMode="auto">
                    <a:xfrm>
                      <a:off x="3342" y="2335"/>
                      <a:ext cx="450" cy="420"/>
                    </a:xfrm>
                    <a:custGeom>
                      <a:avLst/>
                      <a:gdLst/>
                      <a:ahLst/>
                      <a:cxnLst>
                        <a:cxn ang="0">
                          <a:pos x="72" y="382"/>
                        </a:cxn>
                        <a:cxn ang="0">
                          <a:pos x="76" y="420"/>
                        </a:cxn>
                        <a:cxn ang="0">
                          <a:pos x="356" y="400"/>
                        </a:cxn>
                        <a:cxn ang="0">
                          <a:pos x="346" y="360"/>
                        </a:cxn>
                        <a:cxn ang="0">
                          <a:pos x="450" y="42"/>
                        </a:cxn>
                        <a:cxn ang="0">
                          <a:pos x="366" y="48"/>
                        </a:cxn>
                        <a:cxn ang="0">
                          <a:pos x="384" y="0"/>
                        </a:cxn>
                        <a:cxn ang="0">
                          <a:pos x="0" y="8"/>
                        </a:cxn>
                        <a:cxn ang="0">
                          <a:pos x="32" y="366"/>
                        </a:cxn>
                        <a:cxn ang="0">
                          <a:pos x="72" y="382"/>
                        </a:cxn>
                      </a:cxnLst>
                      <a:rect l="0" t="0" r="r" b="b"/>
                      <a:pathLst>
                        <a:path w="450" h="420">
                          <a:moveTo>
                            <a:pt x="72" y="382"/>
                          </a:moveTo>
                          <a:lnTo>
                            <a:pt x="76" y="420"/>
                          </a:lnTo>
                          <a:lnTo>
                            <a:pt x="356" y="400"/>
                          </a:lnTo>
                          <a:lnTo>
                            <a:pt x="346" y="360"/>
                          </a:lnTo>
                          <a:lnTo>
                            <a:pt x="450" y="42"/>
                          </a:lnTo>
                          <a:lnTo>
                            <a:pt x="366" y="48"/>
                          </a:lnTo>
                          <a:lnTo>
                            <a:pt x="384" y="0"/>
                          </a:lnTo>
                          <a:lnTo>
                            <a:pt x="0" y="8"/>
                          </a:lnTo>
                          <a:lnTo>
                            <a:pt x="32" y="366"/>
                          </a:lnTo>
                          <a:lnTo>
                            <a:pt x="72" y="382"/>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11" name="Freeform 2859"/>
                    <p:cNvSpPr>
                      <a:spLocks/>
                    </p:cNvSpPr>
                    <p:nvPr/>
                  </p:nvSpPr>
                  <p:spPr bwMode="auto">
                    <a:xfrm>
                      <a:off x="2556" y="2289"/>
                      <a:ext cx="808" cy="408"/>
                    </a:xfrm>
                    <a:custGeom>
                      <a:avLst/>
                      <a:gdLst/>
                      <a:ahLst/>
                      <a:cxnLst>
                        <a:cxn ang="0">
                          <a:pos x="0" y="28"/>
                        </a:cxn>
                        <a:cxn ang="0">
                          <a:pos x="2" y="96"/>
                        </a:cxn>
                        <a:cxn ang="0">
                          <a:pos x="256" y="88"/>
                        </a:cxn>
                        <a:cxn ang="0">
                          <a:pos x="270" y="326"/>
                        </a:cxn>
                        <a:cxn ang="0">
                          <a:pos x="472" y="394"/>
                        </a:cxn>
                        <a:cxn ang="0">
                          <a:pos x="742" y="380"/>
                        </a:cxn>
                        <a:cxn ang="0">
                          <a:pos x="808" y="408"/>
                        </a:cxn>
                        <a:cxn ang="0">
                          <a:pos x="774" y="0"/>
                        </a:cxn>
                        <a:cxn ang="0">
                          <a:pos x="0" y="28"/>
                        </a:cxn>
                      </a:cxnLst>
                      <a:rect l="0" t="0" r="r" b="b"/>
                      <a:pathLst>
                        <a:path w="808" h="408">
                          <a:moveTo>
                            <a:pt x="0" y="28"/>
                          </a:moveTo>
                          <a:lnTo>
                            <a:pt x="2" y="96"/>
                          </a:lnTo>
                          <a:lnTo>
                            <a:pt x="256" y="88"/>
                          </a:lnTo>
                          <a:lnTo>
                            <a:pt x="270" y="326"/>
                          </a:lnTo>
                          <a:lnTo>
                            <a:pt x="472" y="394"/>
                          </a:lnTo>
                          <a:lnTo>
                            <a:pt x="742" y="380"/>
                          </a:lnTo>
                          <a:lnTo>
                            <a:pt x="808" y="408"/>
                          </a:lnTo>
                          <a:lnTo>
                            <a:pt x="774" y="0"/>
                          </a:lnTo>
                          <a:lnTo>
                            <a:pt x="0" y="28"/>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12" name="Freeform 2860"/>
                    <p:cNvSpPr>
                      <a:spLocks/>
                    </p:cNvSpPr>
                    <p:nvPr/>
                  </p:nvSpPr>
                  <p:spPr bwMode="auto">
                    <a:xfrm>
                      <a:off x="1500" y="1631"/>
                      <a:ext cx="500" cy="668"/>
                    </a:xfrm>
                    <a:custGeom>
                      <a:avLst/>
                      <a:gdLst/>
                      <a:ahLst/>
                      <a:cxnLst>
                        <a:cxn ang="0">
                          <a:pos x="0" y="588"/>
                        </a:cxn>
                        <a:cxn ang="0">
                          <a:pos x="452" y="668"/>
                        </a:cxn>
                        <a:cxn ang="0">
                          <a:pos x="500" y="202"/>
                        </a:cxn>
                        <a:cxn ang="0">
                          <a:pos x="312" y="176"/>
                        </a:cxn>
                        <a:cxn ang="0">
                          <a:pos x="336" y="54"/>
                        </a:cxn>
                        <a:cxn ang="0">
                          <a:pos x="76" y="0"/>
                        </a:cxn>
                        <a:cxn ang="0">
                          <a:pos x="0" y="588"/>
                        </a:cxn>
                      </a:cxnLst>
                      <a:rect l="0" t="0" r="r" b="b"/>
                      <a:pathLst>
                        <a:path w="500" h="668">
                          <a:moveTo>
                            <a:pt x="0" y="588"/>
                          </a:moveTo>
                          <a:lnTo>
                            <a:pt x="452" y="668"/>
                          </a:lnTo>
                          <a:lnTo>
                            <a:pt x="500" y="202"/>
                          </a:lnTo>
                          <a:lnTo>
                            <a:pt x="312" y="176"/>
                          </a:lnTo>
                          <a:lnTo>
                            <a:pt x="336" y="54"/>
                          </a:lnTo>
                          <a:lnTo>
                            <a:pt x="76" y="0"/>
                          </a:lnTo>
                          <a:lnTo>
                            <a:pt x="0" y="588"/>
                          </a:lnTo>
                          <a:close/>
                        </a:path>
                      </a:pathLst>
                    </a:custGeom>
                    <a:grpFill/>
                    <a:ln w="4">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13" name="Freeform 2861"/>
                    <p:cNvSpPr>
                      <a:spLocks/>
                    </p:cNvSpPr>
                    <p:nvPr/>
                  </p:nvSpPr>
                  <p:spPr bwMode="auto">
                    <a:xfrm>
                      <a:off x="3546" y="929"/>
                      <a:ext cx="532" cy="252"/>
                    </a:xfrm>
                    <a:custGeom>
                      <a:avLst/>
                      <a:gdLst/>
                      <a:ahLst/>
                      <a:cxnLst>
                        <a:cxn ang="0">
                          <a:pos x="230" y="214"/>
                        </a:cxn>
                        <a:cxn ang="0">
                          <a:pos x="236" y="252"/>
                        </a:cxn>
                        <a:cxn ang="0">
                          <a:pos x="262" y="252"/>
                        </a:cxn>
                        <a:cxn ang="0">
                          <a:pos x="284" y="200"/>
                        </a:cxn>
                        <a:cxn ang="0">
                          <a:pos x="362" y="160"/>
                        </a:cxn>
                        <a:cxn ang="0">
                          <a:pos x="444" y="122"/>
                        </a:cxn>
                        <a:cxn ang="0">
                          <a:pos x="532" y="122"/>
                        </a:cxn>
                        <a:cxn ang="0">
                          <a:pos x="444" y="14"/>
                        </a:cxn>
                        <a:cxn ang="0">
                          <a:pos x="306" y="96"/>
                        </a:cxn>
                        <a:cxn ang="0">
                          <a:pos x="244" y="106"/>
                        </a:cxn>
                        <a:cxn ang="0">
                          <a:pos x="206" y="70"/>
                        </a:cxn>
                        <a:cxn ang="0">
                          <a:pos x="154" y="80"/>
                        </a:cxn>
                        <a:cxn ang="0">
                          <a:pos x="174" y="0"/>
                        </a:cxn>
                        <a:cxn ang="0">
                          <a:pos x="4" y="134"/>
                        </a:cxn>
                        <a:cxn ang="0">
                          <a:pos x="0" y="134"/>
                        </a:cxn>
                        <a:cxn ang="0">
                          <a:pos x="18" y="186"/>
                        </a:cxn>
                        <a:cxn ang="0">
                          <a:pos x="230" y="214"/>
                        </a:cxn>
                      </a:cxnLst>
                      <a:rect l="0" t="0" r="r" b="b"/>
                      <a:pathLst>
                        <a:path w="532" h="252">
                          <a:moveTo>
                            <a:pt x="230" y="214"/>
                          </a:moveTo>
                          <a:lnTo>
                            <a:pt x="236" y="252"/>
                          </a:lnTo>
                          <a:lnTo>
                            <a:pt x="262" y="252"/>
                          </a:lnTo>
                          <a:lnTo>
                            <a:pt x="284" y="200"/>
                          </a:lnTo>
                          <a:lnTo>
                            <a:pt x="362" y="160"/>
                          </a:lnTo>
                          <a:lnTo>
                            <a:pt x="444" y="122"/>
                          </a:lnTo>
                          <a:lnTo>
                            <a:pt x="532" y="122"/>
                          </a:lnTo>
                          <a:lnTo>
                            <a:pt x="444" y="14"/>
                          </a:lnTo>
                          <a:lnTo>
                            <a:pt x="306" y="96"/>
                          </a:lnTo>
                          <a:lnTo>
                            <a:pt x="244" y="106"/>
                          </a:lnTo>
                          <a:lnTo>
                            <a:pt x="206" y="70"/>
                          </a:lnTo>
                          <a:lnTo>
                            <a:pt x="154" y="80"/>
                          </a:lnTo>
                          <a:lnTo>
                            <a:pt x="174" y="0"/>
                          </a:lnTo>
                          <a:lnTo>
                            <a:pt x="4" y="134"/>
                          </a:lnTo>
                          <a:lnTo>
                            <a:pt x="0" y="134"/>
                          </a:lnTo>
                          <a:lnTo>
                            <a:pt x="18" y="186"/>
                          </a:lnTo>
                          <a:lnTo>
                            <a:pt x="230" y="214"/>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14" name="Freeform 2862"/>
                    <p:cNvSpPr>
                      <a:spLocks/>
                    </p:cNvSpPr>
                    <p:nvPr/>
                  </p:nvSpPr>
                  <p:spPr bwMode="auto">
                    <a:xfrm>
                      <a:off x="1958" y="1833"/>
                      <a:ext cx="676" cy="476"/>
                    </a:xfrm>
                    <a:custGeom>
                      <a:avLst/>
                      <a:gdLst/>
                      <a:ahLst/>
                      <a:cxnLst>
                        <a:cxn ang="0">
                          <a:pos x="670" y="118"/>
                        </a:cxn>
                        <a:cxn ang="0">
                          <a:pos x="662" y="26"/>
                        </a:cxn>
                        <a:cxn ang="0">
                          <a:pos x="50" y="0"/>
                        </a:cxn>
                        <a:cxn ang="0">
                          <a:pos x="0" y="466"/>
                        </a:cxn>
                        <a:cxn ang="0">
                          <a:pos x="594" y="476"/>
                        </a:cxn>
                        <a:cxn ang="0">
                          <a:pos x="676" y="474"/>
                        </a:cxn>
                        <a:cxn ang="0">
                          <a:pos x="668" y="118"/>
                        </a:cxn>
                        <a:cxn ang="0">
                          <a:pos x="670" y="118"/>
                        </a:cxn>
                      </a:cxnLst>
                      <a:rect l="0" t="0" r="r" b="b"/>
                      <a:pathLst>
                        <a:path w="676" h="476">
                          <a:moveTo>
                            <a:pt x="670" y="118"/>
                          </a:moveTo>
                          <a:lnTo>
                            <a:pt x="662" y="26"/>
                          </a:lnTo>
                          <a:lnTo>
                            <a:pt x="50" y="0"/>
                          </a:lnTo>
                          <a:lnTo>
                            <a:pt x="0" y="466"/>
                          </a:lnTo>
                          <a:lnTo>
                            <a:pt x="594" y="476"/>
                          </a:lnTo>
                          <a:lnTo>
                            <a:pt x="676" y="474"/>
                          </a:lnTo>
                          <a:lnTo>
                            <a:pt x="668" y="118"/>
                          </a:lnTo>
                          <a:lnTo>
                            <a:pt x="670" y="118"/>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15" name="Freeform 2863"/>
                    <p:cNvSpPr>
                      <a:spLocks/>
                    </p:cNvSpPr>
                    <p:nvPr/>
                  </p:nvSpPr>
                  <p:spPr bwMode="auto">
                    <a:xfrm>
                      <a:off x="698" y="1433"/>
                      <a:ext cx="742" cy="1358"/>
                    </a:xfrm>
                    <a:custGeom>
                      <a:avLst/>
                      <a:gdLst/>
                      <a:ahLst/>
                      <a:cxnLst>
                        <a:cxn ang="0">
                          <a:pos x="694" y="1314"/>
                        </a:cxn>
                        <a:cxn ang="0">
                          <a:pos x="682" y="1260"/>
                        </a:cxn>
                        <a:cxn ang="0">
                          <a:pos x="732" y="1150"/>
                        </a:cxn>
                        <a:cxn ang="0">
                          <a:pos x="742" y="1140"/>
                        </a:cxn>
                        <a:cxn ang="0">
                          <a:pos x="712" y="1044"/>
                        </a:cxn>
                        <a:cxn ang="0">
                          <a:pos x="324" y="482"/>
                        </a:cxn>
                        <a:cxn ang="0">
                          <a:pos x="334" y="454"/>
                        </a:cxn>
                        <a:cxn ang="0">
                          <a:pos x="324" y="426"/>
                        </a:cxn>
                        <a:cxn ang="0">
                          <a:pos x="402" y="98"/>
                        </a:cxn>
                        <a:cxn ang="0">
                          <a:pos x="70" y="8"/>
                        </a:cxn>
                        <a:cxn ang="0">
                          <a:pos x="68" y="0"/>
                        </a:cxn>
                        <a:cxn ang="0">
                          <a:pos x="70" y="34"/>
                        </a:cxn>
                        <a:cxn ang="0">
                          <a:pos x="0" y="156"/>
                        </a:cxn>
                        <a:cxn ang="0">
                          <a:pos x="42" y="278"/>
                        </a:cxn>
                        <a:cxn ang="0">
                          <a:pos x="32" y="384"/>
                        </a:cxn>
                        <a:cxn ang="0">
                          <a:pos x="102" y="534"/>
                        </a:cxn>
                        <a:cxn ang="0">
                          <a:pos x="102" y="614"/>
                        </a:cxn>
                        <a:cxn ang="0">
                          <a:pos x="122" y="682"/>
                        </a:cxn>
                        <a:cxn ang="0">
                          <a:pos x="90" y="734"/>
                        </a:cxn>
                        <a:cxn ang="0">
                          <a:pos x="190" y="870"/>
                        </a:cxn>
                        <a:cxn ang="0">
                          <a:pos x="190" y="1006"/>
                        </a:cxn>
                        <a:cxn ang="0">
                          <a:pos x="360" y="1114"/>
                        </a:cxn>
                        <a:cxn ang="0">
                          <a:pos x="360" y="1178"/>
                        </a:cxn>
                        <a:cxn ang="0">
                          <a:pos x="450" y="1236"/>
                        </a:cxn>
                        <a:cxn ang="0">
                          <a:pos x="450" y="1342"/>
                        </a:cxn>
                        <a:cxn ang="0">
                          <a:pos x="668" y="1354"/>
                        </a:cxn>
                        <a:cxn ang="0">
                          <a:pos x="672" y="1358"/>
                        </a:cxn>
                        <a:cxn ang="0">
                          <a:pos x="668" y="1354"/>
                        </a:cxn>
                        <a:cxn ang="0">
                          <a:pos x="694" y="1314"/>
                        </a:cxn>
                      </a:cxnLst>
                      <a:rect l="0" t="0" r="r" b="b"/>
                      <a:pathLst>
                        <a:path w="742" h="1358">
                          <a:moveTo>
                            <a:pt x="694" y="1314"/>
                          </a:moveTo>
                          <a:lnTo>
                            <a:pt x="682" y="1260"/>
                          </a:lnTo>
                          <a:lnTo>
                            <a:pt x="732" y="1150"/>
                          </a:lnTo>
                          <a:lnTo>
                            <a:pt x="742" y="1140"/>
                          </a:lnTo>
                          <a:lnTo>
                            <a:pt x="712" y="1044"/>
                          </a:lnTo>
                          <a:lnTo>
                            <a:pt x="324" y="482"/>
                          </a:lnTo>
                          <a:lnTo>
                            <a:pt x="334" y="454"/>
                          </a:lnTo>
                          <a:lnTo>
                            <a:pt x="324" y="426"/>
                          </a:lnTo>
                          <a:lnTo>
                            <a:pt x="402" y="98"/>
                          </a:lnTo>
                          <a:lnTo>
                            <a:pt x="70" y="8"/>
                          </a:lnTo>
                          <a:lnTo>
                            <a:pt x="68" y="0"/>
                          </a:lnTo>
                          <a:lnTo>
                            <a:pt x="70" y="34"/>
                          </a:lnTo>
                          <a:lnTo>
                            <a:pt x="0" y="156"/>
                          </a:lnTo>
                          <a:lnTo>
                            <a:pt x="42" y="278"/>
                          </a:lnTo>
                          <a:lnTo>
                            <a:pt x="32" y="384"/>
                          </a:lnTo>
                          <a:lnTo>
                            <a:pt x="102" y="534"/>
                          </a:lnTo>
                          <a:lnTo>
                            <a:pt x="102" y="614"/>
                          </a:lnTo>
                          <a:lnTo>
                            <a:pt x="122" y="682"/>
                          </a:lnTo>
                          <a:lnTo>
                            <a:pt x="90" y="734"/>
                          </a:lnTo>
                          <a:lnTo>
                            <a:pt x="190" y="870"/>
                          </a:lnTo>
                          <a:lnTo>
                            <a:pt x="190" y="1006"/>
                          </a:lnTo>
                          <a:lnTo>
                            <a:pt x="360" y="1114"/>
                          </a:lnTo>
                          <a:lnTo>
                            <a:pt x="360" y="1178"/>
                          </a:lnTo>
                          <a:lnTo>
                            <a:pt x="450" y="1236"/>
                          </a:lnTo>
                          <a:lnTo>
                            <a:pt x="450" y="1342"/>
                          </a:lnTo>
                          <a:lnTo>
                            <a:pt x="668" y="1354"/>
                          </a:lnTo>
                          <a:lnTo>
                            <a:pt x="672" y="1358"/>
                          </a:lnTo>
                          <a:lnTo>
                            <a:pt x="668" y="1354"/>
                          </a:lnTo>
                          <a:lnTo>
                            <a:pt x="694" y="1314"/>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16" name="Freeform 2864"/>
                    <p:cNvSpPr>
                      <a:spLocks/>
                    </p:cNvSpPr>
                    <p:nvPr/>
                  </p:nvSpPr>
                  <p:spPr bwMode="auto">
                    <a:xfrm>
                      <a:off x="1816" y="1295"/>
                      <a:ext cx="656" cy="550"/>
                    </a:xfrm>
                    <a:custGeom>
                      <a:avLst/>
                      <a:gdLst/>
                      <a:ahLst/>
                      <a:cxnLst>
                        <a:cxn ang="0">
                          <a:pos x="26" y="388"/>
                        </a:cxn>
                        <a:cxn ang="0">
                          <a:pos x="28" y="388"/>
                        </a:cxn>
                        <a:cxn ang="0">
                          <a:pos x="0" y="508"/>
                        </a:cxn>
                        <a:cxn ang="0">
                          <a:pos x="192" y="536"/>
                        </a:cxn>
                        <a:cxn ang="0">
                          <a:pos x="650" y="550"/>
                        </a:cxn>
                        <a:cxn ang="0">
                          <a:pos x="656" y="40"/>
                        </a:cxn>
                        <a:cxn ang="0">
                          <a:pos x="64" y="0"/>
                        </a:cxn>
                        <a:cxn ang="0">
                          <a:pos x="26" y="388"/>
                        </a:cxn>
                      </a:cxnLst>
                      <a:rect l="0" t="0" r="r" b="b"/>
                      <a:pathLst>
                        <a:path w="656" h="550">
                          <a:moveTo>
                            <a:pt x="26" y="388"/>
                          </a:moveTo>
                          <a:lnTo>
                            <a:pt x="28" y="388"/>
                          </a:lnTo>
                          <a:lnTo>
                            <a:pt x="0" y="508"/>
                          </a:lnTo>
                          <a:lnTo>
                            <a:pt x="192" y="536"/>
                          </a:lnTo>
                          <a:lnTo>
                            <a:pt x="650" y="550"/>
                          </a:lnTo>
                          <a:lnTo>
                            <a:pt x="656" y="40"/>
                          </a:lnTo>
                          <a:lnTo>
                            <a:pt x="64" y="0"/>
                          </a:lnTo>
                          <a:lnTo>
                            <a:pt x="26" y="388"/>
                          </a:lnTo>
                          <a:close/>
                        </a:path>
                      </a:pathLst>
                    </a:custGeom>
                    <a:grpFill/>
                    <a:ln w="4">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17" name="Freeform 2865"/>
                    <p:cNvSpPr>
                      <a:spLocks/>
                    </p:cNvSpPr>
                    <p:nvPr/>
                  </p:nvSpPr>
                  <p:spPr bwMode="auto">
                    <a:xfrm>
                      <a:off x="3766" y="2147"/>
                      <a:ext cx="762" cy="324"/>
                    </a:xfrm>
                    <a:custGeom>
                      <a:avLst/>
                      <a:gdLst/>
                      <a:ahLst/>
                      <a:cxnLst>
                        <a:cxn ang="0">
                          <a:pos x="206" y="304"/>
                        </a:cxn>
                        <a:cxn ang="0">
                          <a:pos x="554" y="246"/>
                        </a:cxn>
                        <a:cxn ang="0">
                          <a:pos x="580" y="154"/>
                        </a:cxn>
                        <a:cxn ang="0">
                          <a:pos x="752" y="30"/>
                        </a:cxn>
                        <a:cxn ang="0">
                          <a:pos x="762" y="0"/>
                        </a:cxn>
                        <a:cxn ang="0">
                          <a:pos x="762" y="0"/>
                        </a:cxn>
                        <a:cxn ang="0">
                          <a:pos x="332" y="88"/>
                        </a:cxn>
                        <a:cxn ang="0">
                          <a:pos x="54" y="134"/>
                        </a:cxn>
                        <a:cxn ang="0">
                          <a:pos x="32" y="134"/>
                        </a:cxn>
                        <a:cxn ang="0">
                          <a:pos x="32" y="230"/>
                        </a:cxn>
                        <a:cxn ang="0">
                          <a:pos x="30" y="230"/>
                        </a:cxn>
                        <a:cxn ang="0">
                          <a:pos x="0" y="324"/>
                        </a:cxn>
                        <a:cxn ang="0">
                          <a:pos x="206" y="304"/>
                        </a:cxn>
                      </a:cxnLst>
                      <a:rect l="0" t="0" r="r" b="b"/>
                      <a:pathLst>
                        <a:path w="762" h="324">
                          <a:moveTo>
                            <a:pt x="206" y="304"/>
                          </a:moveTo>
                          <a:lnTo>
                            <a:pt x="554" y="246"/>
                          </a:lnTo>
                          <a:lnTo>
                            <a:pt x="580" y="154"/>
                          </a:lnTo>
                          <a:lnTo>
                            <a:pt x="752" y="30"/>
                          </a:lnTo>
                          <a:lnTo>
                            <a:pt x="762" y="0"/>
                          </a:lnTo>
                          <a:lnTo>
                            <a:pt x="762" y="0"/>
                          </a:lnTo>
                          <a:lnTo>
                            <a:pt x="332" y="88"/>
                          </a:lnTo>
                          <a:lnTo>
                            <a:pt x="54" y="134"/>
                          </a:lnTo>
                          <a:lnTo>
                            <a:pt x="32" y="134"/>
                          </a:lnTo>
                          <a:lnTo>
                            <a:pt x="32" y="230"/>
                          </a:lnTo>
                          <a:lnTo>
                            <a:pt x="30" y="230"/>
                          </a:lnTo>
                          <a:lnTo>
                            <a:pt x="0" y="324"/>
                          </a:lnTo>
                          <a:lnTo>
                            <a:pt x="206" y="304"/>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18" name="Freeform 2866"/>
                    <p:cNvSpPr>
                      <a:spLocks/>
                    </p:cNvSpPr>
                    <p:nvPr/>
                  </p:nvSpPr>
                  <p:spPr bwMode="auto">
                    <a:xfrm>
                      <a:off x="4324" y="1975"/>
                      <a:ext cx="788" cy="418"/>
                    </a:xfrm>
                    <a:custGeom>
                      <a:avLst/>
                      <a:gdLst/>
                      <a:ahLst/>
                      <a:cxnLst>
                        <a:cxn ang="0">
                          <a:pos x="196" y="202"/>
                        </a:cxn>
                        <a:cxn ang="0">
                          <a:pos x="26" y="326"/>
                        </a:cxn>
                        <a:cxn ang="0">
                          <a:pos x="0" y="418"/>
                        </a:cxn>
                        <a:cxn ang="0">
                          <a:pos x="62" y="408"/>
                        </a:cxn>
                        <a:cxn ang="0">
                          <a:pos x="312" y="310"/>
                        </a:cxn>
                        <a:cxn ang="0">
                          <a:pos x="344" y="344"/>
                        </a:cxn>
                        <a:cxn ang="0">
                          <a:pos x="424" y="326"/>
                        </a:cxn>
                        <a:cxn ang="0">
                          <a:pos x="558" y="414"/>
                        </a:cxn>
                        <a:cxn ang="0">
                          <a:pos x="560" y="408"/>
                        </a:cxn>
                        <a:cxn ang="0">
                          <a:pos x="628" y="368"/>
                        </a:cxn>
                        <a:cxn ang="0">
                          <a:pos x="628" y="328"/>
                        </a:cxn>
                        <a:cxn ang="0">
                          <a:pos x="678" y="248"/>
                        </a:cxn>
                        <a:cxn ang="0">
                          <a:pos x="738" y="248"/>
                        </a:cxn>
                        <a:cxn ang="0">
                          <a:pos x="788" y="128"/>
                        </a:cxn>
                        <a:cxn ang="0">
                          <a:pos x="788" y="46"/>
                        </a:cxn>
                        <a:cxn ang="0">
                          <a:pos x="754" y="0"/>
                        </a:cxn>
                        <a:cxn ang="0">
                          <a:pos x="208" y="170"/>
                        </a:cxn>
                        <a:cxn ang="0">
                          <a:pos x="196" y="202"/>
                        </a:cxn>
                      </a:cxnLst>
                      <a:rect l="0" t="0" r="r" b="b"/>
                      <a:pathLst>
                        <a:path w="788" h="418">
                          <a:moveTo>
                            <a:pt x="196" y="202"/>
                          </a:moveTo>
                          <a:lnTo>
                            <a:pt x="26" y="326"/>
                          </a:lnTo>
                          <a:lnTo>
                            <a:pt x="0" y="418"/>
                          </a:lnTo>
                          <a:lnTo>
                            <a:pt x="62" y="408"/>
                          </a:lnTo>
                          <a:lnTo>
                            <a:pt x="312" y="310"/>
                          </a:lnTo>
                          <a:lnTo>
                            <a:pt x="344" y="344"/>
                          </a:lnTo>
                          <a:lnTo>
                            <a:pt x="424" y="326"/>
                          </a:lnTo>
                          <a:lnTo>
                            <a:pt x="558" y="414"/>
                          </a:lnTo>
                          <a:lnTo>
                            <a:pt x="560" y="408"/>
                          </a:lnTo>
                          <a:lnTo>
                            <a:pt x="628" y="368"/>
                          </a:lnTo>
                          <a:lnTo>
                            <a:pt x="628" y="328"/>
                          </a:lnTo>
                          <a:lnTo>
                            <a:pt x="678" y="248"/>
                          </a:lnTo>
                          <a:lnTo>
                            <a:pt x="738" y="248"/>
                          </a:lnTo>
                          <a:lnTo>
                            <a:pt x="788" y="128"/>
                          </a:lnTo>
                          <a:lnTo>
                            <a:pt x="788" y="46"/>
                          </a:lnTo>
                          <a:lnTo>
                            <a:pt x="754" y="0"/>
                          </a:lnTo>
                          <a:lnTo>
                            <a:pt x="208" y="170"/>
                          </a:lnTo>
                          <a:lnTo>
                            <a:pt x="196" y="202"/>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19" name="Freeform 2867"/>
                    <p:cNvSpPr>
                      <a:spLocks/>
                    </p:cNvSpPr>
                    <p:nvPr/>
                  </p:nvSpPr>
                  <p:spPr bwMode="auto">
                    <a:xfrm>
                      <a:off x="5106" y="1349"/>
                      <a:ext cx="110" cy="76"/>
                    </a:xfrm>
                    <a:custGeom>
                      <a:avLst/>
                      <a:gdLst/>
                      <a:ahLst/>
                      <a:cxnLst>
                        <a:cxn ang="0">
                          <a:pos x="14" y="38"/>
                        </a:cxn>
                        <a:cxn ang="0">
                          <a:pos x="0" y="76"/>
                        </a:cxn>
                        <a:cxn ang="0">
                          <a:pos x="46" y="52"/>
                        </a:cxn>
                        <a:cxn ang="0">
                          <a:pos x="106" y="12"/>
                        </a:cxn>
                        <a:cxn ang="0">
                          <a:pos x="110" y="0"/>
                        </a:cxn>
                        <a:cxn ang="0">
                          <a:pos x="98" y="0"/>
                        </a:cxn>
                        <a:cxn ang="0">
                          <a:pos x="14" y="38"/>
                        </a:cxn>
                      </a:cxnLst>
                      <a:rect l="0" t="0" r="r" b="b"/>
                      <a:pathLst>
                        <a:path w="110" h="76">
                          <a:moveTo>
                            <a:pt x="14" y="38"/>
                          </a:moveTo>
                          <a:lnTo>
                            <a:pt x="0" y="76"/>
                          </a:lnTo>
                          <a:lnTo>
                            <a:pt x="46" y="52"/>
                          </a:lnTo>
                          <a:lnTo>
                            <a:pt x="106" y="12"/>
                          </a:lnTo>
                          <a:lnTo>
                            <a:pt x="110" y="0"/>
                          </a:lnTo>
                          <a:lnTo>
                            <a:pt x="98" y="0"/>
                          </a:lnTo>
                          <a:lnTo>
                            <a:pt x="14" y="38"/>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20" name="Freeform 2868"/>
                    <p:cNvSpPr>
                      <a:spLocks/>
                    </p:cNvSpPr>
                    <p:nvPr/>
                  </p:nvSpPr>
                  <p:spPr bwMode="auto">
                    <a:xfrm>
                      <a:off x="2628" y="1945"/>
                      <a:ext cx="700" cy="362"/>
                    </a:xfrm>
                    <a:custGeom>
                      <a:avLst/>
                      <a:gdLst/>
                      <a:ahLst/>
                      <a:cxnLst>
                        <a:cxn ang="0">
                          <a:pos x="626" y="62"/>
                        </a:cxn>
                        <a:cxn ang="0">
                          <a:pos x="642" y="0"/>
                        </a:cxn>
                        <a:cxn ang="0">
                          <a:pos x="606" y="0"/>
                        </a:cxn>
                        <a:cxn ang="0">
                          <a:pos x="608" y="0"/>
                        </a:cxn>
                        <a:cxn ang="0">
                          <a:pos x="0" y="8"/>
                        </a:cxn>
                        <a:cxn ang="0">
                          <a:pos x="10" y="362"/>
                        </a:cxn>
                        <a:cxn ang="0">
                          <a:pos x="700" y="338"/>
                        </a:cxn>
                        <a:cxn ang="0">
                          <a:pos x="680" y="90"/>
                        </a:cxn>
                        <a:cxn ang="0">
                          <a:pos x="626" y="62"/>
                        </a:cxn>
                      </a:cxnLst>
                      <a:rect l="0" t="0" r="r" b="b"/>
                      <a:pathLst>
                        <a:path w="700" h="362">
                          <a:moveTo>
                            <a:pt x="626" y="62"/>
                          </a:moveTo>
                          <a:lnTo>
                            <a:pt x="642" y="0"/>
                          </a:lnTo>
                          <a:lnTo>
                            <a:pt x="606" y="0"/>
                          </a:lnTo>
                          <a:lnTo>
                            <a:pt x="608" y="0"/>
                          </a:lnTo>
                          <a:lnTo>
                            <a:pt x="0" y="8"/>
                          </a:lnTo>
                          <a:lnTo>
                            <a:pt x="10" y="362"/>
                          </a:lnTo>
                          <a:lnTo>
                            <a:pt x="700" y="338"/>
                          </a:lnTo>
                          <a:lnTo>
                            <a:pt x="680" y="90"/>
                          </a:lnTo>
                          <a:lnTo>
                            <a:pt x="626" y="62"/>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21" name="Freeform 2869"/>
                    <p:cNvSpPr>
                      <a:spLocks/>
                    </p:cNvSpPr>
                    <p:nvPr/>
                  </p:nvSpPr>
                  <p:spPr bwMode="auto">
                    <a:xfrm>
                      <a:off x="3908" y="1089"/>
                      <a:ext cx="390" cy="510"/>
                    </a:xfrm>
                    <a:custGeom>
                      <a:avLst/>
                      <a:gdLst/>
                      <a:ahLst/>
                      <a:cxnLst>
                        <a:cxn ang="0">
                          <a:pos x="350" y="464"/>
                        </a:cxn>
                        <a:cxn ang="0">
                          <a:pos x="338" y="460"/>
                        </a:cxn>
                        <a:cxn ang="0">
                          <a:pos x="390" y="284"/>
                        </a:cxn>
                        <a:cxn ang="0">
                          <a:pos x="320" y="164"/>
                        </a:cxn>
                        <a:cxn ang="0">
                          <a:pos x="280" y="190"/>
                        </a:cxn>
                        <a:cxn ang="0">
                          <a:pos x="250" y="14"/>
                        </a:cxn>
                        <a:cxn ang="0">
                          <a:pos x="100" y="0"/>
                        </a:cxn>
                        <a:cxn ang="0">
                          <a:pos x="100" y="28"/>
                        </a:cxn>
                        <a:cxn ang="0">
                          <a:pos x="22" y="124"/>
                        </a:cxn>
                        <a:cxn ang="0">
                          <a:pos x="0" y="232"/>
                        </a:cxn>
                        <a:cxn ang="0">
                          <a:pos x="12" y="272"/>
                        </a:cxn>
                        <a:cxn ang="0">
                          <a:pos x="50" y="378"/>
                        </a:cxn>
                        <a:cxn ang="0">
                          <a:pos x="50" y="486"/>
                        </a:cxn>
                        <a:cxn ang="0">
                          <a:pos x="24" y="510"/>
                        </a:cxn>
                        <a:cxn ang="0">
                          <a:pos x="212" y="506"/>
                        </a:cxn>
                        <a:cxn ang="0">
                          <a:pos x="350" y="464"/>
                        </a:cxn>
                      </a:cxnLst>
                      <a:rect l="0" t="0" r="r" b="b"/>
                      <a:pathLst>
                        <a:path w="390" h="510">
                          <a:moveTo>
                            <a:pt x="350" y="464"/>
                          </a:moveTo>
                          <a:lnTo>
                            <a:pt x="338" y="460"/>
                          </a:lnTo>
                          <a:lnTo>
                            <a:pt x="390" y="284"/>
                          </a:lnTo>
                          <a:lnTo>
                            <a:pt x="320" y="164"/>
                          </a:lnTo>
                          <a:lnTo>
                            <a:pt x="280" y="190"/>
                          </a:lnTo>
                          <a:lnTo>
                            <a:pt x="250" y="14"/>
                          </a:lnTo>
                          <a:lnTo>
                            <a:pt x="100" y="0"/>
                          </a:lnTo>
                          <a:lnTo>
                            <a:pt x="100" y="28"/>
                          </a:lnTo>
                          <a:lnTo>
                            <a:pt x="22" y="124"/>
                          </a:lnTo>
                          <a:lnTo>
                            <a:pt x="0" y="232"/>
                          </a:lnTo>
                          <a:lnTo>
                            <a:pt x="12" y="272"/>
                          </a:lnTo>
                          <a:lnTo>
                            <a:pt x="50" y="378"/>
                          </a:lnTo>
                          <a:lnTo>
                            <a:pt x="50" y="486"/>
                          </a:lnTo>
                          <a:lnTo>
                            <a:pt x="24" y="510"/>
                          </a:lnTo>
                          <a:lnTo>
                            <a:pt x="212" y="506"/>
                          </a:lnTo>
                          <a:lnTo>
                            <a:pt x="350" y="464"/>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22" name="Freeform 2870"/>
                    <p:cNvSpPr>
                      <a:spLocks/>
                    </p:cNvSpPr>
                    <p:nvPr/>
                  </p:nvSpPr>
                  <p:spPr bwMode="auto">
                    <a:xfrm>
                      <a:off x="1028" y="1531"/>
                      <a:ext cx="540" cy="942"/>
                    </a:xfrm>
                    <a:custGeom>
                      <a:avLst/>
                      <a:gdLst/>
                      <a:ahLst/>
                      <a:cxnLst>
                        <a:cxn ang="0">
                          <a:pos x="468" y="688"/>
                        </a:cxn>
                        <a:cxn ang="0">
                          <a:pos x="540" y="98"/>
                        </a:cxn>
                        <a:cxn ang="0">
                          <a:pos x="302" y="50"/>
                        </a:cxn>
                        <a:cxn ang="0">
                          <a:pos x="302" y="46"/>
                        </a:cxn>
                        <a:cxn ang="0">
                          <a:pos x="76" y="0"/>
                        </a:cxn>
                        <a:cxn ang="0">
                          <a:pos x="0" y="328"/>
                        </a:cxn>
                        <a:cxn ang="0">
                          <a:pos x="10" y="356"/>
                        </a:cxn>
                        <a:cxn ang="0">
                          <a:pos x="0" y="384"/>
                        </a:cxn>
                        <a:cxn ang="0">
                          <a:pos x="384" y="942"/>
                        </a:cxn>
                        <a:cxn ang="0">
                          <a:pos x="414" y="794"/>
                        </a:cxn>
                        <a:cxn ang="0">
                          <a:pos x="454" y="806"/>
                        </a:cxn>
                        <a:cxn ang="0">
                          <a:pos x="468" y="688"/>
                        </a:cxn>
                        <a:cxn ang="0">
                          <a:pos x="468" y="688"/>
                        </a:cxn>
                        <a:cxn ang="0">
                          <a:pos x="468" y="688"/>
                        </a:cxn>
                      </a:cxnLst>
                      <a:rect l="0" t="0" r="r" b="b"/>
                      <a:pathLst>
                        <a:path w="540" h="942">
                          <a:moveTo>
                            <a:pt x="468" y="688"/>
                          </a:moveTo>
                          <a:lnTo>
                            <a:pt x="540" y="98"/>
                          </a:lnTo>
                          <a:lnTo>
                            <a:pt x="302" y="50"/>
                          </a:lnTo>
                          <a:lnTo>
                            <a:pt x="302" y="46"/>
                          </a:lnTo>
                          <a:lnTo>
                            <a:pt x="76" y="0"/>
                          </a:lnTo>
                          <a:lnTo>
                            <a:pt x="0" y="328"/>
                          </a:lnTo>
                          <a:lnTo>
                            <a:pt x="10" y="356"/>
                          </a:lnTo>
                          <a:lnTo>
                            <a:pt x="0" y="384"/>
                          </a:lnTo>
                          <a:lnTo>
                            <a:pt x="384" y="942"/>
                          </a:lnTo>
                          <a:lnTo>
                            <a:pt x="414" y="794"/>
                          </a:lnTo>
                          <a:lnTo>
                            <a:pt x="454" y="806"/>
                          </a:lnTo>
                          <a:lnTo>
                            <a:pt x="468" y="688"/>
                          </a:lnTo>
                          <a:lnTo>
                            <a:pt x="468" y="688"/>
                          </a:lnTo>
                          <a:lnTo>
                            <a:pt x="468" y="688"/>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23" name="Freeform 2871"/>
                    <p:cNvSpPr>
                      <a:spLocks/>
                    </p:cNvSpPr>
                    <p:nvPr/>
                  </p:nvSpPr>
                  <p:spPr bwMode="auto">
                    <a:xfrm>
                      <a:off x="5194" y="1185"/>
                      <a:ext cx="86" cy="156"/>
                    </a:xfrm>
                    <a:custGeom>
                      <a:avLst/>
                      <a:gdLst/>
                      <a:ahLst/>
                      <a:cxnLst>
                        <a:cxn ang="0">
                          <a:pos x="0" y="18"/>
                        </a:cxn>
                        <a:cxn ang="0">
                          <a:pos x="26" y="156"/>
                        </a:cxn>
                        <a:cxn ang="0">
                          <a:pos x="48" y="108"/>
                        </a:cxn>
                        <a:cxn ang="0">
                          <a:pos x="86" y="40"/>
                        </a:cxn>
                        <a:cxn ang="0">
                          <a:pos x="50" y="0"/>
                        </a:cxn>
                        <a:cxn ang="0">
                          <a:pos x="0" y="18"/>
                        </a:cxn>
                      </a:cxnLst>
                      <a:rect l="0" t="0" r="r" b="b"/>
                      <a:pathLst>
                        <a:path w="86" h="156">
                          <a:moveTo>
                            <a:pt x="0" y="18"/>
                          </a:moveTo>
                          <a:lnTo>
                            <a:pt x="26" y="156"/>
                          </a:lnTo>
                          <a:lnTo>
                            <a:pt x="48" y="108"/>
                          </a:lnTo>
                          <a:lnTo>
                            <a:pt x="86" y="40"/>
                          </a:lnTo>
                          <a:lnTo>
                            <a:pt x="50" y="0"/>
                          </a:lnTo>
                          <a:lnTo>
                            <a:pt x="0" y="18"/>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24" name="Freeform 2872"/>
                    <p:cNvSpPr>
                      <a:spLocks/>
                    </p:cNvSpPr>
                    <p:nvPr/>
                  </p:nvSpPr>
                  <p:spPr bwMode="auto">
                    <a:xfrm>
                      <a:off x="4366" y="1699"/>
                      <a:ext cx="710" cy="474"/>
                    </a:xfrm>
                    <a:custGeom>
                      <a:avLst/>
                      <a:gdLst/>
                      <a:ahLst/>
                      <a:cxnLst>
                        <a:cxn ang="0">
                          <a:pos x="492" y="106"/>
                        </a:cxn>
                        <a:cxn ang="0">
                          <a:pos x="502" y="26"/>
                        </a:cxn>
                        <a:cxn ang="0">
                          <a:pos x="442" y="0"/>
                        </a:cxn>
                        <a:cxn ang="0">
                          <a:pos x="424" y="26"/>
                        </a:cxn>
                        <a:cxn ang="0">
                          <a:pos x="386" y="26"/>
                        </a:cxn>
                        <a:cxn ang="0">
                          <a:pos x="344" y="84"/>
                        </a:cxn>
                        <a:cxn ang="0">
                          <a:pos x="314" y="158"/>
                        </a:cxn>
                        <a:cxn ang="0">
                          <a:pos x="286" y="132"/>
                        </a:cxn>
                        <a:cxn ang="0">
                          <a:pos x="256" y="296"/>
                        </a:cxn>
                        <a:cxn ang="0">
                          <a:pos x="184" y="340"/>
                        </a:cxn>
                        <a:cxn ang="0">
                          <a:pos x="112" y="306"/>
                        </a:cxn>
                        <a:cxn ang="0">
                          <a:pos x="60" y="402"/>
                        </a:cxn>
                        <a:cxn ang="0">
                          <a:pos x="0" y="474"/>
                        </a:cxn>
                        <a:cxn ang="0">
                          <a:pos x="164" y="444"/>
                        </a:cxn>
                        <a:cxn ang="0">
                          <a:pos x="710" y="272"/>
                        </a:cxn>
                        <a:cxn ang="0">
                          <a:pos x="666" y="214"/>
                        </a:cxn>
                        <a:cxn ang="0">
                          <a:pos x="698" y="96"/>
                        </a:cxn>
                        <a:cxn ang="0">
                          <a:pos x="614" y="116"/>
                        </a:cxn>
                        <a:cxn ang="0">
                          <a:pos x="492" y="106"/>
                        </a:cxn>
                      </a:cxnLst>
                      <a:rect l="0" t="0" r="r" b="b"/>
                      <a:pathLst>
                        <a:path w="710" h="474">
                          <a:moveTo>
                            <a:pt x="492" y="106"/>
                          </a:moveTo>
                          <a:lnTo>
                            <a:pt x="502" y="26"/>
                          </a:lnTo>
                          <a:lnTo>
                            <a:pt x="442" y="0"/>
                          </a:lnTo>
                          <a:lnTo>
                            <a:pt x="424" y="26"/>
                          </a:lnTo>
                          <a:lnTo>
                            <a:pt x="386" y="26"/>
                          </a:lnTo>
                          <a:lnTo>
                            <a:pt x="344" y="84"/>
                          </a:lnTo>
                          <a:lnTo>
                            <a:pt x="314" y="158"/>
                          </a:lnTo>
                          <a:lnTo>
                            <a:pt x="286" y="132"/>
                          </a:lnTo>
                          <a:lnTo>
                            <a:pt x="256" y="296"/>
                          </a:lnTo>
                          <a:lnTo>
                            <a:pt x="184" y="340"/>
                          </a:lnTo>
                          <a:lnTo>
                            <a:pt x="112" y="306"/>
                          </a:lnTo>
                          <a:lnTo>
                            <a:pt x="60" y="402"/>
                          </a:lnTo>
                          <a:lnTo>
                            <a:pt x="0" y="474"/>
                          </a:lnTo>
                          <a:lnTo>
                            <a:pt x="164" y="444"/>
                          </a:lnTo>
                          <a:lnTo>
                            <a:pt x="710" y="272"/>
                          </a:lnTo>
                          <a:lnTo>
                            <a:pt x="666" y="214"/>
                          </a:lnTo>
                          <a:lnTo>
                            <a:pt x="698" y="96"/>
                          </a:lnTo>
                          <a:lnTo>
                            <a:pt x="614" y="116"/>
                          </a:lnTo>
                          <a:lnTo>
                            <a:pt x="492" y="106"/>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25" name="Freeform 2873"/>
                    <p:cNvSpPr>
                      <a:spLocks/>
                    </p:cNvSpPr>
                    <p:nvPr/>
                  </p:nvSpPr>
                  <p:spPr bwMode="auto">
                    <a:xfrm>
                      <a:off x="4630" y="1591"/>
                      <a:ext cx="442" cy="222"/>
                    </a:xfrm>
                    <a:custGeom>
                      <a:avLst/>
                      <a:gdLst/>
                      <a:ahLst/>
                      <a:cxnLst>
                        <a:cxn ang="0">
                          <a:pos x="316" y="0"/>
                        </a:cxn>
                        <a:cxn ang="0">
                          <a:pos x="0" y="108"/>
                        </a:cxn>
                        <a:cxn ang="0">
                          <a:pos x="24" y="150"/>
                        </a:cxn>
                        <a:cxn ang="0">
                          <a:pos x="126" y="94"/>
                        </a:cxn>
                        <a:cxn ang="0">
                          <a:pos x="178" y="106"/>
                        </a:cxn>
                        <a:cxn ang="0">
                          <a:pos x="178" y="104"/>
                        </a:cxn>
                        <a:cxn ang="0">
                          <a:pos x="180" y="106"/>
                        </a:cxn>
                        <a:cxn ang="0">
                          <a:pos x="180" y="106"/>
                        </a:cxn>
                        <a:cxn ang="0">
                          <a:pos x="242" y="132"/>
                        </a:cxn>
                        <a:cxn ang="0">
                          <a:pos x="232" y="212"/>
                        </a:cxn>
                        <a:cxn ang="0">
                          <a:pos x="354" y="222"/>
                        </a:cxn>
                        <a:cxn ang="0">
                          <a:pos x="436" y="200"/>
                        </a:cxn>
                        <a:cxn ang="0">
                          <a:pos x="442" y="174"/>
                        </a:cxn>
                        <a:cxn ang="0">
                          <a:pos x="442" y="134"/>
                        </a:cxn>
                        <a:cxn ang="0">
                          <a:pos x="374" y="162"/>
                        </a:cxn>
                        <a:cxn ang="0">
                          <a:pos x="316" y="0"/>
                        </a:cxn>
                      </a:cxnLst>
                      <a:rect l="0" t="0" r="r" b="b"/>
                      <a:pathLst>
                        <a:path w="442" h="222">
                          <a:moveTo>
                            <a:pt x="316" y="0"/>
                          </a:moveTo>
                          <a:lnTo>
                            <a:pt x="0" y="108"/>
                          </a:lnTo>
                          <a:lnTo>
                            <a:pt x="24" y="150"/>
                          </a:lnTo>
                          <a:lnTo>
                            <a:pt x="126" y="94"/>
                          </a:lnTo>
                          <a:lnTo>
                            <a:pt x="178" y="106"/>
                          </a:lnTo>
                          <a:lnTo>
                            <a:pt x="178" y="104"/>
                          </a:lnTo>
                          <a:lnTo>
                            <a:pt x="180" y="106"/>
                          </a:lnTo>
                          <a:lnTo>
                            <a:pt x="180" y="106"/>
                          </a:lnTo>
                          <a:lnTo>
                            <a:pt x="242" y="132"/>
                          </a:lnTo>
                          <a:lnTo>
                            <a:pt x="232" y="212"/>
                          </a:lnTo>
                          <a:lnTo>
                            <a:pt x="354" y="222"/>
                          </a:lnTo>
                          <a:lnTo>
                            <a:pt x="436" y="200"/>
                          </a:lnTo>
                          <a:lnTo>
                            <a:pt x="442" y="174"/>
                          </a:lnTo>
                          <a:lnTo>
                            <a:pt x="442" y="134"/>
                          </a:lnTo>
                          <a:lnTo>
                            <a:pt x="374" y="162"/>
                          </a:lnTo>
                          <a:lnTo>
                            <a:pt x="316" y="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26" name="Freeform 2874"/>
                    <p:cNvSpPr>
                      <a:spLocks/>
                    </p:cNvSpPr>
                    <p:nvPr/>
                  </p:nvSpPr>
                  <p:spPr bwMode="auto">
                    <a:xfrm>
                      <a:off x="2626" y="1951"/>
                      <a:ext cx="12" cy="356"/>
                    </a:xfrm>
                    <a:custGeom>
                      <a:avLst/>
                      <a:gdLst/>
                      <a:ahLst/>
                      <a:cxnLst>
                        <a:cxn ang="0">
                          <a:pos x="2" y="2"/>
                        </a:cxn>
                        <a:cxn ang="0">
                          <a:pos x="2" y="0"/>
                        </a:cxn>
                        <a:cxn ang="0">
                          <a:pos x="0" y="0"/>
                        </a:cxn>
                        <a:cxn ang="0">
                          <a:pos x="8" y="356"/>
                        </a:cxn>
                        <a:cxn ang="0">
                          <a:pos x="12" y="356"/>
                        </a:cxn>
                        <a:cxn ang="0">
                          <a:pos x="2" y="2"/>
                        </a:cxn>
                        <a:cxn ang="0">
                          <a:pos x="2" y="2"/>
                        </a:cxn>
                      </a:cxnLst>
                      <a:rect l="0" t="0" r="r" b="b"/>
                      <a:pathLst>
                        <a:path w="12" h="356">
                          <a:moveTo>
                            <a:pt x="2" y="2"/>
                          </a:moveTo>
                          <a:lnTo>
                            <a:pt x="2" y="0"/>
                          </a:lnTo>
                          <a:lnTo>
                            <a:pt x="0" y="0"/>
                          </a:lnTo>
                          <a:lnTo>
                            <a:pt x="8" y="356"/>
                          </a:lnTo>
                          <a:lnTo>
                            <a:pt x="12" y="356"/>
                          </a:lnTo>
                          <a:lnTo>
                            <a:pt x="2" y="2"/>
                          </a:lnTo>
                          <a:lnTo>
                            <a:pt x="2" y="2"/>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27" name="Freeform 2875"/>
                    <p:cNvSpPr>
                      <a:spLocks/>
                    </p:cNvSpPr>
                    <p:nvPr/>
                  </p:nvSpPr>
                  <p:spPr bwMode="auto">
                    <a:xfrm>
                      <a:off x="3202" y="1875"/>
                      <a:ext cx="2" cy="2"/>
                    </a:xfrm>
                    <a:custGeom>
                      <a:avLst/>
                      <a:gdLst/>
                      <a:ahLst/>
                      <a:cxnLst>
                        <a:cxn ang="0">
                          <a:pos x="0" y="0"/>
                        </a:cxn>
                        <a:cxn ang="0">
                          <a:pos x="0" y="2"/>
                        </a:cxn>
                        <a:cxn ang="0">
                          <a:pos x="2" y="2"/>
                        </a:cxn>
                        <a:cxn ang="0">
                          <a:pos x="0" y="0"/>
                        </a:cxn>
                        <a:cxn ang="0">
                          <a:pos x="0" y="0"/>
                        </a:cxn>
                      </a:cxnLst>
                      <a:rect l="0" t="0" r="r" b="b"/>
                      <a:pathLst>
                        <a:path w="2" h="2">
                          <a:moveTo>
                            <a:pt x="0" y="0"/>
                          </a:moveTo>
                          <a:lnTo>
                            <a:pt x="0" y="2"/>
                          </a:lnTo>
                          <a:lnTo>
                            <a:pt x="2" y="2"/>
                          </a:lnTo>
                          <a:lnTo>
                            <a:pt x="0" y="0"/>
                          </a:lnTo>
                          <a:lnTo>
                            <a:pt x="0" y="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28" name="Freeform 2876"/>
                    <p:cNvSpPr>
                      <a:spLocks/>
                    </p:cNvSpPr>
                    <p:nvPr/>
                  </p:nvSpPr>
                  <p:spPr bwMode="auto">
                    <a:xfrm>
                      <a:off x="3210" y="1865"/>
                      <a:ext cx="346" cy="12"/>
                    </a:xfrm>
                    <a:custGeom>
                      <a:avLst/>
                      <a:gdLst/>
                      <a:ahLst/>
                      <a:cxnLst>
                        <a:cxn ang="0">
                          <a:pos x="346" y="0"/>
                        </a:cxn>
                        <a:cxn ang="0">
                          <a:pos x="0" y="10"/>
                        </a:cxn>
                        <a:cxn ang="0">
                          <a:pos x="0" y="12"/>
                        </a:cxn>
                        <a:cxn ang="0">
                          <a:pos x="346" y="4"/>
                        </a:cxn>
                        <a:cxn ang="0">
                          <a:pos x="346" y="0"/>
                        </a:cxn>
                      </a:cxnLst>
                      <a:rect l="0" t="0" r="r" b="b"/>
                      <a:pathLst>
                        <a:path w="346" h="12">
                          <a:moveTo>
                            <a:pt x="346" y="0"/>
                          </a:moveTo>
                          <a:lnTo>
                            <a:pt x="0" y="10"/>
                          </a:lnTo>
                          <a:lnTo>
                            <a:pt x="0" y="12"/>
                          </a:lnTo>
                          <a:lnTo>
                            <a:pt x="346" y="4"/>
                          </a:lnTo>
                          <a:lnTo>
                            <a:pt x="346" y="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29" name="Rectangle 2877"/>
                    <p:cNvSpPr>
                      <a:spLocks noChangeArrowheads="1"/>
                    </p:cNvSpPr>
                    <p:nvPr/>
                  </p:nvSpPr>
                  <p:spPr bwMode="auto">
                    <a:xfrm>
                      <a:off x="4022" y="3015"/>
                      <a:ext cx="2" cy="4"/>
                    </a:xfrm>
                    <a:prstGeom prst="rect">
                      <a:avLst/>
                    </a:prstGeom>
                    <a:grpFill/>
                    <a:ln w="6350">
                      <a:solidFill>
                        <a:srgbClr val="A6A6A6"/>
                      </a:solidFill>
                      <a:prstDash val="solid"/>
                      <a:miter lim="800000"/>
                      <a:headEnd/>
                      <a:tailEnd/>
                    </a:ln>
                  </p:spPr>
                  <p:txBody>
                    <a:bodyPr/>
                    <a:lstStyle/>
                    <a:p>
                      <a:pPr>
                        <a:defRPr/>
                      </a:pPr>
                      <a:endParaRPr lang="da-DK" sz="1350">
                        <a:solidFill>
                          <a:srgbClr val="1F497D"/>
                        </a:solidFill>
                        <a:ea typeface="ＭＳ Ｐゴシック" pitchFamily="-97" charset="-128"/>
                      </a:endParaRPr>
                    </a:p>
                  </p:txBody>
                </p:sp>
                <p:sp>
                  <p:nvSpPr>
                    <p:cNvPr id="330" name="Freeform 2878"/>
                    <p:cNvSpPr>
                      <a:spLocks/>
                    </p:cNvSpPr>
                    <p:nvPr/>
                  </p:nvSpPr>
                  <p:spPr bwMode="auto">
                    <a:xfrm>
                      <a:off x="3970" y="2457"/>
                      <a:ext cx="54" cy="558"/>
                    </a:xfrm>
                    <a:custGeom>
                      <a:avLst/>
                      <a:gdLst/>
                      <a:ahLst/>
                      <a:cxnLst>
                        <a:cxn ang="0">
                          <a:pos x="0" y="0"/>
                        </a:cxn>
                        <a:cxn ang="0">
                          <a:pos x="52" y="558"/>
                        </a:cxn>
                        <a:cxn ang="0">
                          <a:pos x="54" y="558"/>
                        </a:cxn>
                        <a:cxn ang="0">
                          <a:pos x="2" y="0"/>
                        </a:cxn>
                        <a:cxn ang="0">
                          <a:pos x="0" y="0"/>
                        </a:cxn>
                      </a:cxnLst>
                      <a:rect l="0" t="0" r="r" b="b"/>
                      <a:pathLst>
                        <a:path w="54" h="558">
                          <a:moveTo>
                            <a:pt x="0" y="0"/>
                          </a:moveTo>
                          <a:lnTo>
                            <a:pt x="52" y="558"/>
                          </a:lnTo>
                          <a:lnTo>
                            <a:pt x="54" y="558"/>
                          </a:lnTo>
                          <a:lnTo>
                            <a:pt x="2" y="0"/>
                          </a:lnTo>
                          <a:lnTo>
                            <a:pt x="0" y="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31" name="Freeform 2879"/>
                    <p:cNvSpPr>
                      <a:spLocks/>
                    </p:cNvSpPr>
                    <p:nvPr/>
                  </p:nvSpPr>
                  <p:spPr bwMode="auto">
                    <a:xfrm>
                      <a:off x="4320" y="2145"/>
                      <a:ext cx="212" cy="248"/>
                    </a:xfrm>
                    <a:custGeom>
                      <a:avLst/>
                      <a:gdLst/>
                      <a:ahLst/>
                      <a:cxnLst>
                        <a:cxn ang="0">
                          <a:pos x="26" y="156"/>
                        </a:cxn>
                        <a:cxn ang="0">
                          <a:pos x="0" y="248"/>
                        </a:cxn>
                        <a:cxn ang="0">
                          <a:pos x="4" y="248"/>
                        </a:cxn>
                        <a:cxn ang="0">
                          <a:pos x="30" y="156"/>
                        </a:cxn>
                        <a:cxn ang="0">
                          <a:pos x="200" y="32"/>
                        </a:cxn>
                        <a:cxn ang="0">
                          <a:pos x="212" y="0"/>
                        </a:cxn>
                        <a:cxn ang="0">
                          <a:pos x="208" y="2"/>
                        </a:cxn>
                        <a:cxn ang="0">
                          <a:pos x="198" y="32"/>
                        </a:cxn>
                        <a:cxn ang="0">
                          <a:pos x="26" y="156"/>
                        </a:cxn>
                      </a:cxnLst>
                      <a:rect l="0" t="0" r="r" b="b"/>
                      <a:pathLst>
                        <a:path w="212" h="248">
                          <a:moveTo>
                            <a:pt x="26" y="156"/>
                          </a:moveTo>
                          <a:lnTo>
                            <a:pt x="0" y="248"/>
                          </a:lnTo>
                          <a:lnTo>
                            <a:pt x="4" y="248"/>
                          </a:lnTo>
                          <a:lnTo>
                            <a:pt x="30" y="156"/>
                          </a:lnTo>
                          <a:lnTo>
                            <a:pt x="200" y="32"/>
                          </a:lnTo>
                          <a:lnTo>
                            <a:pt x="212" y="0"/>
                          </a:lnTo>
                          <a:lnTo>
                            <a:pt x="208" y="2"/>
                          </a:lnTo>
                          <a:lnTo>
                            <a:pt x="198" y="32"/>
                          </a:lnTo>
                          <a:lnTo>
                            <a:pt x="26" y="156"/>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32" name="Freeform 2880"/>
                    <p:cNvSpPr>
                      <a:spLocks/>
                    </p:cNvSpPr>
                    <p:nvPr/>
                  </p:nvSpPr>
                  <p:spPr bwMode="auto">
                    <a:xfrm>
                      <a:off x="4476" y="2001"/>
                      <a:ext cx="2" cy="2"/>
                    </a:xfrm>
                    <a:custGeom>
                      <a:avLst/>
                      <a:gdLst/>
                      <a:ahLst/>
                      <a:cxnLst>
                        <a:cxn ang="0">
                          <a:pos x="0" y="0"/>
                        </a:cxn>
                        <a:cxn ang="0">
                          <a:pos x="0" y="0"/>
                        </a:cxn>
                        <a:cxn ang="0">
                          <a:pos x="2" y="2"/>
                        </a:cxn>
                        <a:cxn ang="0">
                          <a:pos x="0" y="0"/>
                        </a:cxn>
                      </a:cxnLst>
                      <a:rect l="0" t="0" r="r" b="b"/>
                      <a:pathLst>
                        <a:path w="2" h="2">
                          <a:moveTo>
                            <a:pt x="0" y="0"/>
                          </a:moveTo>
                          <a:lnTo>
                            <a:pt x="0" y="0"/>
                          </a:lnTo>
                          <a:lnTo>
                            <a:pt x="2" y="2"/>
                          </a:lnTo>
                          <a:lnTo>
                            <a:pt x="0" y="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33" name="Freeform 2881"/>
                    <p:cNvSpPr>
                      <a:spLocks/>
                    </p:cNvSpPr>
                    <p:nvPr/>
                  </p:nvSpPr>
                  <p:spPr bwMode="auto">
                    <a:xfrm>
                      <a:off x="4360" y="2003"/>
                      <a:ext cx="118" cy="172"/>
                    </a:xfrm>
                    <a:custGeom>
                      <a:avLst/>
                      <a:gdLst/>
                      <a:ahLst/>
                      <a:cxnLst>
                        <a:cxn ang="0">
                          <a:pos x="64" y="98"/>
                        </a:cxn>
                        <a:cxn ang="0">
                          <a:pos x="0" y="172"/>
                        </a:cxn>
                        <a:cxn ang="0">
                          <a:pos x="6" y="170"/>
                        </a:cxn>
                        <a:cxn ang="0">
                          <a:pos x="6" y="170"/>
                        </a:cxn>
                        <a:cxn ang="0">
                          <a:pos x="66" y="98"/>
                        </a:cxn>
                        <a:cxn ang="0">
                          <a:pos x="118" y="2"/>
                        </a:cxn>
                        <a:cxn ang="0">
                          <a:pos x="114" y="0"/>
                        </a:cxn>
                        <a:cxn ang="0">
                          <a:pos x="64" y="98"/>
                        </a:cxn>
                      </a:cxnLst>
                      <a:rect l="0" t="0" r="r" b="b"/>
                      <a:pathLst>
                        <a:path w="118" h="172">
                          <a:moveTo>
                            <a:pt x="64" y="98"/>
                          </a:moveTo>
                          <a:lnTo>
                            <a:pt x="0" y="172"/>
                          </a:lnTo>
                          <a:lnTo>
                            <a:pt x="6" y="170"/>
                          </a:lnTo>
                          <a:lnTo>
                            <a:pt x="6" y="170"/>
                          </a:lnTo>
                          <a:lnTo>
                            <a:pt x="66" y="98"/>
                          </a:lnTo>
                          <a:lnTo>
                            <a:pt x="118" y="2"/>
                          </a:lnTo>
                          <a:lnTo>
                            <a:pt x="114" y="0"/>
                          </a:lnTo>
                          <a:lnTo>
                            <a:pt x="64" y="98"/>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34" name="Freeform 2882"/>
                    <p:cNvSpPr>
                      <a:spLocks/>
                    </p:cNvSpPr>
                    <p:nvPr/>
                  </p:nvSpPr>
                  <p:spPr bwMode="auto">
                    <a:xfrm>
                      <a:off x="5072" y="1655"/>
                      <a:ext cx="2" cy="6"/>
                    </a:xfrm>
                    <a:custGeom>
                      <a:avLst/>
                      <a:gdLst/>
                      <a:ahLst/>
                      <a:cxnLst>
                        <a:cxn ang="0">
                          <a:pos x="2" y="6"/>
                        </a:cxn>
                        <a:cxn ang="0">
                          <a:pos x="2" y="2"/>
                        </a:cxn>
                        <a:cxn ang="0">
                          <a:pos x="0" y="0"/>
                        </a:cxn>
                        <a:cxn ang="0">
                          <a:pos x="0" y="6"/>
                        </a:cxn>
                        <a:cxn ang="0">
                          <a:pos x="2" y="6"/>
                        </a:cxn>
                      </a:cxnLst>
                      <a:rect l="0" t="0" r="r" b="b"/>
                      <a:pathLst>
                        <a:path w="2" h="6">
                          <a:moveTo>
                            <a:pt x="2" y="6"/>
                          </a:moveTo>
                          <a:lnTo>
                            <a:pt x="2" y="2"/>
                          </a:lnTo>
                          <a:lnTo>
                            <a:pt x="0" y="0"/>
                          </a:lnTo>
                          <a:lnTo>
                            <a:pt x="0" y="6"/>
                          </a:lnTo>
                          <a:lnTo>
                            <a:pt x="2" y="6"/>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35" name="Freeform 2883"/>
                    <p:cNvSpPr>
                      <a:spLocks/>
                    </p:cNvSpPr>
                    <p:nvPr/>
                  </p:nvSpPr>
                  <p:spPr bwMode="auto">
                    <a:xfrm>
                      <a:off x="4976" y="1581"/>
                      <a:ext cx="96" cy="80"/>
                    </a:xfrm>
                    <a:custGeom>
                      <a:avLst/>
                      <a:gdLst/>
                      <a:ahLst/>
                      <a:cxnLst>
                        <a:cxn ang="0">
                          <a:pos x="0" y="2"/>
                        </a:cxn>
                        <a:cxn ang="0">
                          <a:pos x="96" y="80"/>
                        </a:cxn>
                        <a:cxn ang="0">
                          <a:pos x="96" y="74"/>
                        </a:cxn>
                        <a:cxn ang="0">
                          <a:pos x="2" y="0"/>
                        </a:cxn>
                        <a:cxn ang="0">
                          <a:pos x="0" y="2"/>
                        </a:cxn>
                      </a:cxnLst>
                      <a:rect l="0" t="0" r="r" b="b"/>
                      <a:pathLst>
                        <a:path w="96" h="80">
                          <a:moveTo>
                            <a:pt x="0" y="2"/>
                          </a:moveTo>
                          <a:lnTo>
                            <a:pt x="96" y="80"/>
                          </a:lnTo>
                          <a:lnTo>
                            <a:pt x="96" y="74"/>
                          </a:lnTo>
                          <a:lnTo>
                            <a:pt x="2" y="0"/>
                          </a:lnTo>
                          <a:lnTo>
                            <a:pt x="0" y="2"/>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36" name="Freeform 2884"/>
                    <p:cNvSpPr>
                      <a:spLocks/>
                    </p:cNvSpPr>
                    <p:nvPr/>
                  </p:nvSpPr>
                  <p:spPr bwMode="auto">
                    <a:xfrm>
                      <a:off x="5104" y="1425"/>
                      <a:ext cx="2" cy="2"/>
                    </a:xfrm>
                    <a:custGeom>
                      <a:avLst/>
                      <a:gdLst/>
                      <a:ahLst/>
                      <a:cxnLst>
                        <a:cxn ang="0">
                          <a:pos x="0" y="2"/>
                        </a:cxn>
                        <a:cxn ang="0">
                          <a:pos x="2" y="2"/>
                        </a:cxn>
                        <a:cxn ang="0">
                          <a:pos x="2" y="0"/>
                        </a:cxn>
                        <a:cxn ang="0">
                          <a:pos x="0" y="2"/>
                        </a:cxn>
                        <a:cxn ang="0">
                          <a:pos x="0" y="2"/>
                        </a:cxn>
                      </a:cxnLst>
                      <a:rect l="0" t="0" r="r" b="b"/>
                      <a:pathLst>
                        <a:path w="2" h="2">
                          <a:moveTo>
                            <a:pt x="0" y="2"/>
                          </a:moveTo>
                          <a:lnTo>
                            <a:pt x="2" y="2"/>
                          </a:lnTo>
                          <a:lnTo>
                            <a:pt x="2" y="0"/>
                          </a:lnTo>
                          <a:lnTo>
                            <a:pt x="0" y="2"/>
                          </a:lnTo>
                          <a:lnTo>
                            <a:pt x="0" y="2"/>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37" name="Freeform 2885"/>
                    <p:cNvSpPr>
                      <a:spLocks/>
                    </p:cNvSpPr>
                    <p:nvPr/>
                  </p:nvSpPr>
                  <p:spPr bwMode="auto">
                    <a:xfrm>
                      <a:off x="5216" y="1347"/>
                      <a:ext cx="6" cy="2"/>
                    </a:xfrm>
                    <a:custGeom>
                      <a:avLst/>
                      <a:gdLst/>
                      <a:ahLst/>
                      <a:cxnLst>
                        <a:cxn ang="0">
                          <a:pos x="4" y="0"/>
                        </a:cxn>
                        <a:cxn ang="0">
                          <a:pos x="2" y="0"/>
                        </a:cxn>
                        <a:cxn ang="0">
                          <a:pos x="0" y="2"/>
                        </a:cxn>
                        <a:cxn ang="0">
                          <a:pos x="6" y="2"/>
                        </a:cxn>
                        <a:cxn ang="0">
                          <a:pos x="6" y="0"/>
                        </a:cxn>
                        <a:cxn ang="0">
                          <a:pos x="4" y="0"/>
                        </a:cxn>
                        <a:cxn ang="0">
                          <a:pos x="4" y="0"/>
                        </a:cxn>
                        <a:cxn ang="0">
                          <a:pos x="4" y="0"/>
                        </a:cxn>
                      </a:cxnLst>
                      <a:rect l="0" t="0" r="r" b="b"/>
                      <a:pathLst>
                        <a:path w="6" h="2">
                          <a:moveTo>
                            <a:pt x="4" y="0"/>
                          </a:moveTo>
                          <a:lnTo>
                            <a:pt x="2" y="0"/>
                          </a:lnTo>
                          <a:lnTo>
                            <a:pt x="0" y="2"/>
                          </a:lnTo>
                          <a:lnTo>
                            <a:pt x="6" y="2"/>
                          </a:lnTo>
                          <a:lnTo>
                            <a:pt x="6" y="0"/>
                          </a:lnTo>
                          <a:lnTo>
                            <a:pt x="4" y="0"/>
                          </a:lnTo>
                          <a:lnTo>
                            <a:pt x="4" y="0"/>
                          </a:lnTo>
                          <a:lnTo>
                            <a:pt x="4" y="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38" name="Freeform 2886"/>
                    <p:cNvSpPr>
                      <a:spLocks/>
                    </p:cNvSpPr>
                    <p:nvPr/>
                  </p:nvSpPr>
                  <p:spPr bwMode="auto">
                    <a:xfrm>
                      <a:off x="4982" y="1347"/>
                      <a:ext cx="236" cy="80"/>
                    </a:xfrm>
                    <a:custGeom>
                      <a:avLst/>
                      <a:gdLst/>
                      <a:ahLst/>
                      <a:cxnLst>
                        <a:cxn ang="0">
                          <a:pos x="222" y="0"/>
                        </a:cxn>
                        <a:cxn ang="0">
                          <a:pos x="136" y="40"/>
                        </a:cxn>
                        <a:cxn ang="0">
                          <a:pos x="124" y="70"/>
                        </a:cxn>
                        <a:cxn ang="0">
                          <a:pos x="0" y="42"/>
                        </a:cxn>
                        <a:cxn ang="0">
                          <a:pos x="0" y="44"/>
                        </a:cxn>
                        <a:cxn ang="0">
                          <a:pos x="124" y="72"/>
                        </a:cxn>
                        <a:cxn ang="0">
                          <a:pos x="122" y="80"/>
                        </a:cxn>
                        <a:cxn ang="0">
                          <a:pos x="124" y="78"/>
                        </a:cxn>
                        <a:cxn ang="0">
                          <a:pos x="138" y="40"/>
                        </a:cxn>
                        <a:cxn ang="0">
                          <a:pos x="222" y="2"/>
                        </a:cxn>
                        <a:cxn ang="0">
                          <a:pos x="234" y="2"/>
                        </a:cxn>
                        <a:cxn ang="0">
                          <a:pos x="236" y="0"/>
                        </a:cxn>
                        <a:cxn ang="0">
                          <a:pos x="222" y="0"/>
                        </a:cxn>
                      </a:cxnLst>
                      <a:rect l="0" t="0" r="r" b="b"/>
                      <a:pathLst>
                        <a:path w="236" h="80">
                          <a:moveTo>
                            <a:pt x="222" y="0"/>
                          </a:moveTo>
                          <a:lnTo>
                            <a:pt x="136" y="40"/>
                          </a:lnTo>
                          <a:lnTo>
                            <a:pt x="124" y="70"/>
                          </a:lnTo>
                          <a:lnTo>
                            <a:pt x="0" y="42"/>
                          </a:lnTo>
                          <a:lnTo>
                            <a:pt x="0" y="44"/>
                          </a:lnTo>
                          <a:lnTo>
                            <a:pt x="124" y="72"/>
                          </a:lnTo>
                          <a:lnTo>
                            <a:pt x="122" y="80"/>
                          </a:lnTo>
                          <a:lnTo>
                            <a:pt x="124" y="78"/>
                          </a:lnTo>
                          <a:lnTo>
                            <a:pt x="138" y="40"/>
                          </a:lnTo>
                          <a:lnTo>
                            <a:pt x="222" y="2"/>
                          </a:lnTo>
                          <a:lnTo>
                            <a:pt x="234" y="2"/>
                          </a:lnTo>
                          <a:lnTo>
                            <a:pt x="236" y="0"/>
                          </a:lnTo>
                          <a:lnTo>
                            <a:pt x="222" y="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39" name="Rectangle 2887"/>
                    <p:cNvSpPr>
                      <a:spLocks noChangeArrowheads="1"/>
                    </p:cNvSpPr>
                    <p:nvPr/>
                  </p:nvSpPr>
                  <p:spPr bwMode="auto">
                    <a:xfrm>
                      <a:off x="882" y="917"/>
                      <a:ext cx="6" cy="6"/>
                    </a:xfrm>
                    <a:prstGeom prst="rect">
                      <a:avLst/>
                    </a:prstGeom>
                    <a:grpFill/>
                    <a:ln w="6350">
                      <a:solidFill>
                        <a:srgbClr val="A6A6A6"/>
                      </a:solidFill>
                      <a:prstDash val="solid"/>
                      <a:miter lim="800000"/>
                      <a:headEnd/>
                      <a:tailEnd/>
                    </a:ln>
                  </p:spPr>
                  <p:txBody>
                    <a:bodyPr/>
                    <a:lstStyle/>
                    <a:p>
                      <a:pPr>
                        <a:defRPr/>
                      </a:pPr>
                      <a:endParaRPr lang="da-DK" sz="1350">
                        <a:solidFill>
                          <a:srgbClr val="1F497D"/>
                        </a:solidFill>
                        <a:ea typeface="ＭＳ Ｐゴシック" pitchFamily="-97" charset="-128"/>
                      </a:endParaRPr>
                    </a:p>
                  </p:txBody>
                </p:sp>
                <p:sp>
                  <p:nvSpPr>
                    <p:cNvPr id="340" name="Freeform 2888"/>
                    <p:cNvSpPr>
                      <a:spLocks/>
                    </p:cNvSpPr>
                    <p:nvPr/>
                  </p:nvSpPr>
                  <p:spPr bwMode="auto">
                    <a:xfrm>
                      <a:off x="888" y="711"/>
                      <a:ext cx="1590" cy="974"/>
                    </a:xfrm>
                    <a:custGeom>
                      <a:avLst/>
                      <a:gdLst/>
                      <a:ahLst/>
                      <a:cxnLst>
                        <a:cxn ang="0">
                          <a:pos x="1590" y="166"/>
                        </a:cxn>
                        <a:cxn ang="0">
                          <a:pos x="1580" y="616"/>
                        </a:cxn>
                        <a:cxn ang="0">
                          <a:pos x="978" y="650"/>
                        </a:cxn>
                        <a:cxn ang="0">
                          <a:pos x="908" y="626"/>
                        </a:cxn>
                        <a:cxn ang="0">
                          <a:pos x="754" y="534"/>
                        </a:cxn>
                        <a:cxn ang="0">
                          <a:pos x="714" y="476"/>
                        </a:cxn>
                        <a:cxn ang="0">
                          <a:pos x="710" y="326"/>
                        </a:cxn>
                        <a:cxn ang="0">
                          <a:pos x="668" y="24"/>
                        </a:cxn>
                        <a:cxn ang="0">
                          <a:pos x="636" y="166"/>
                        </a:cxn>
                        <a:cxn ang="0">
                          <a:pos x="736" y="346"/>
                        </a:cxn>
                        <a:cxn ang="0">
                          <a:pos x="756" y="472"/>
                        </a:cxn>
                        <a:cxn ang="0">
                          <a:pos x="818" y="642"/>
                        </a:cxn>
                        <a:cxn ang="0">
                          <a:pos x="948" y="618"/>
                        </a:cxn>
                        <a:cxn ang="0">
                          <a:pos x="948" y="964"/>
                        </a:cxn>
                        <a:cxn ang="0">
                          <a:pos x="502" y="598"/>
                        </a:cxn>
                        <a:cxn ang="0">
                          <a:pos x="560" y="436"/>
                        </a:cxn>
                        <a:cxn ang="0">
                          <a:pos x="592" y="2"/>
                        </a:cxn>
                        <a:cxn ang="0">
                          <a:pos x="524" y="342"/>
                        </a:cxn>
                        <a:cxn ang="0">
                          <a:pos x="400" y="334"/>
                        </a:cxn>
                        <a:cxn ang="0">
                          <a:pos x="110" y="318"/>
                        </a:cxn>
                        <a:cxn ang="0">
                          <a:pos x="0" y="206"/>
                        </a:cxn>
                        <a:cxn ang="0">
                          <a:pos x="96" y="238"/>
                        </a:cxn>
                        <a:cxn ang="0">
                          <a:pos x="284" y="356"/>
                        </a:cxn>
                        <a:cxn ang="0">
                          <a:pos x="534" y="378"/>
                        </a:cxn>
                        <a:cxn ang="0">
                          <a:pos x="486" y="572"/>
                        </a:cxn>
                        <a:cxn ang="0">
                          <a:pos x="444" y="862"/>
                        </a:cxn>
                        <a:cxn ang="0">
                          <a:pos x="446" y="866"/>
                        </a:cxn>
                        <a:cxn ang="0">
                          <a:pos x="442" y="870"/>
                        </a:cxn>
                        <a:cxn ang="0">
                          <a:pos x="682" y="914"/>
                        </a:cxn>
                        <a:cxn ang="0">
                          <a:pos x="688" y="920"/>
                        </a:cxn>
                        <a:cxn ang="0">
                          <a:pos x="948" y="970"/>
                        </a:cxn>
                        <a:cxn ang="0">
                          <a:pos x="992" y="584"/>
                        </a:cxn>
                        <a:cxn ang="0">
                          <a:pos x="1584" y="624"/>
                        </a:cxn>
                        <a:cxn ang="0">
                          <a:pos x="1586" y="524"/>
                        </a:cxn>
                        <a:cxn ang="0">
                          <a:pos x="1584" y="520"/>
                        </a:cxn>
                      </a:cxnLst>
                      <a:rect l="0" t="0" r="r" b="b"/>
                      <a:pathLst>
                        <a:path w="1590" h="974">
                          <a:moveTo>
                            <a:pt x="1586" y="520"/>
                          </a:moveTo>
                          <a:lnTo>
                            <a:pt x="1590" y="166"/>
                          </a:lnTo>
                          <a:lnTo>
                            <a:pt x="1584" y="164"/>
                          </a:lnTo>
                          <a:lnTo>
                            <a:pt x="1580" y="616"/>
                          </a:lnTo>
                          <a:lnTo>
                            <a:pt x="986" y="578"/>
                          </a:lnTo>
                          <a:lnTo>
                            <a:pt x="978" y="650"/>
                          </a:lnTo>
                          <a:lnTo>
                            <a:pt x="952" y="614"/>
                          </a:lnTo>
                          <a:lnTo>
                            <a:pt x="908" y="626"/>
                          </a:lnTo>
                          <a:lnTo>
                            <a:pt x="824" y="638"/>
                          </a:lnTo>
                          <a:lnTo>
                            <a:pt x="754" y="534"/>
                          </a:lnTo>
                          <a:lnTo>
                            <a:pt x="762" y="464"/>
                          </a:lnTo>
                          <a:lnTo>
                            <a:pt x="714" y="476"/>
                          </a:lnTo>
                          <a:lnTo>
                            <a:pt x="744" y="346"/>
                          </a:lnTo>
                          <a:lnTo>
                            <a:pt x="710" y="326"/>
                          </a:lnTo>
                          <a:lnTo>
                            <a:pt x="644" y="168"/>
                          </a:lnTo>
                          <a:lnTo>
                            <a:pt x="668" y="24"/>
                          </a:lnTo>
                          <a:lnTo>
                            <a:pt x="662" y="22"/>
                          </a:lnTo>
                          <a:lnTo>
                            <a:pt x="636" y="166"/>
                          </a:lnTo>
                          <a:lnTo>
                            <a:pt x="708" y="332"/>
                          </a:lnTo>
                          <a:lnTo>
                            <a:pt x="736" y="346"/>
                          </a:lnTo>
                          <a:lnTo>
                            <a:pt x="706" y="484"/>
                          </a:lnTo>
                          <a:lnTo>
                            <a:pt x="756" y="472"/>
                          </a:lnTo>
                          <a:lnTo>
                            <a:pt x="746" y="534"/>
                          </a:lnTo>
                          <a:lnTo>
                            <a:pt x="818" y="642"/>
                          </a:lnTo>
                          <a:lnTo>
                            <a:pt x="910" y="632"/>
                          </a:lnTo>
                          <a:lnTo>
                            <a:pt x="948" y="618"/>
                          </a:lnTo>
                          <a:lnTo>
                            <a:pt x="976" y="656"/>
                          </a:lnTo>
                          <a:lnTo>
                            <a:pt x="948" y="964"/>
                          </a:lnTo>
                          <a:lnTo>
                            <a:pt x="452" y="864"/>
                          </a:lnTo>
                          <a:lnTo>
                            <a:pt x="502" y="598"/>
                          </a:lnTo>
                          <a:lnTo>
                            <a:pt x="492" y="572"/>
                          </a:lnTo>
                          <a:lnTo>
                            <a:pt x="560" y="436"/>
                          </a:lnTo>
                          <a:lnTo>
                            <a:pt x="530" y="342"/>
                          </a:lnTo>
                          <a:lnTo>
                            <a:pt x="592" y="2"/>
                          </a:lnTo>
                          <a:lnTo>
                            <a:pt x="584" y="0"/>
                          </a:lnTo>
                          <a:lnTo>
                            <a:pt x="524" y="342"/>
                          </a:lnTo>
                          <a:lnTo>
                            <a:pt x="532" y="368"/>
                          </a:lnTo>
                          <a:lnTo>
                            <a:pt x="400" y="334"/>
                          </a:lnTo>
                          <a:lnTo>
                            <a:pt x="284" y="350"/>
                          </a:lnTo>
                          <a:lnTo>
                            <a:pt x="110" y="318"/>
                          </a:lnTo>
                          <a:lnTo>
                            <a:pt x="100" y="234"/>
                          </a:lnTo>
                          <a:lnTo>
                            <a:pt x="0" y="206"/>
                          </a:lnTo>
                          <a:lnTo>
                            <a:pt x="0" y="212"/>
                          </a:lnTo>
                          <a:lnTo>
                            <a:pt x="96" y="238"/>
                          </a:lnTo>
                          <a:lnTo>
                            <a:pt x="104" y="324"/>
                          </a:lnTo>
                          <a:lnTo>
                            <a:pt x="284" y="356"/>
                          </a:lnTo>
                          <a:lnTo>
                            <a:pt x="400" y="340"/>
                          </a:lnTo>
                          <a:lnTo>
                            <a:pt x="534" y="378"/>
                          </a:lnTo>
                          <a:lnTo>
                            <a:pt x="554" y="436"/>
                          </a:lnTo>
                          <a:lnTo>
                            <a:pt x="486" y="572"/>
                          </a:lnTo>
                          <a:lnTo>
                            <a:pt x="494" y="598"/>
                          </a:lnTo>
                          <a:lnTo>
                            <a:pt x="444" y="862"/>
                          </a:lnTo>
                          <a:lnTo>
                            <a:pt x="446" y="862"/>
                          </a:lnTo>
                          <a:lnTo>
                            <a:pt x="446" y="866"/>
                          </a:lnTo>
                          <a:lnTo>
                            <a:pt x="442" y="866"/>
                          </a:lnTo>
                          <a:lnTo>
                            <a:pt x="442" y="870"/>
                          </a:lnTo>
                          <a:lnTo>
                            <a:pt x="680" y="918"/>
                          </a:lnTo>
                          <a:lnTo>
                            <a:pt x="682" y="914"/>
                          </a:lnTo>
                          <a:lnTo>
                            <a:pt x="688" y="914"/>
                          </a:lnTo>
                          <a:lnTo>
                            <a:pt x="688" y="920"/>
                          </a:lnTo>
                          <a:lnTo>
                            <a:pt x="948" y="974"/>
                          </a:lnTo>
                          <a:lnTo>
                            <a:pt x="948" y="970"/>
                          </a:lnTo>
                          <a:lnTo>
                            <a:pt x="954" y="972"/>
                          </a:lnTo>
                          <a:lnTo>
                            <a:pt x="992" y="584"/>
                          </a:lnTo>
                          <a:lnTo>
                            <a:pt x="1584" y="624"/>
                          </a:lnTo>
                          <a:lnTo>
                            <a:pt x="1584" y="624"/>
                          </a:lnTo>
                          <a:lnTo>
                            <a:pt x="1586" y="624"/>
                          </a:lnTo>
                          <a:lnTo>
                            <a:pt x="1586" y="524"/>
                          </a:lnTo>
                          <a:lnTo>
                            <a:pt x="1584" y="524"/>
                          </a:lnTo>
                          <a:lnTo>
                            <a:pt x="1584" y="520"/>
                          </a:lnTo>
                          <a:lnTo>
                            <a:pt x="1586" y="52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41" name="Rectangle 2889"/>
                    <p:cNvSpPr>
                      <a:spLocks noChangeArrowheads="1"/>
                    </p:cNvSpPr>
                    <p:nvPr/>
                  </p:nvSpPr>
                  <p:spPr bwMode="auto">
                    <a:xfrm>
                      <a:off x="766" y="1433"/>
                      <a:ext cx="1" cy="1"/>
                    </a:xfrm>
                    <a:prstGeom prst="rect">
                      <a:avLst/>
                    </a:prstGeom>
                    <a:grpFill/>
                    <a:ln w="6350">
                      <a:solidFill>
                        <a:srgbClr val="A6A6A6"/>
                      </a:solidFill>
                      <a:prstDash val="solid"/>
                      <a:miter lim="800000"/>
                      <a:headEnd/>
                      <a:tailEnd/>
                    </a:ln>
                  </p:spPr>
                  <p:txBody>
                    <a:bodyPr/>
                    <a:lstStyle/>
                    <a:p>
                      <a:pPr>
                        <a:defRPr/>
                      </a:pPr>
                      <a:endParaRPr lang="da-DK" sz="1350">
                        <a:solidFill>
                          <a:srgbClr val="1F497D"/>
                        </a:solidFill>
                        <a:ea typeface="ＭＳ Ｐゴシック" pitchFamily="-97" charset="-128"/>
                      </a:endParaRPr>
                    </a:p>
                  </p:txBody>
                </p:sp>
                <p:sp>
                  <p:nvSpPr>
                    <p:cNvPr id="342" name="Freeform 2890"/>
                    <p:cNvSpPr>
                      <a:spLocks/>
                    </p:cNvSpPr>
                    <p:nvPr/>
                  </p:nvSpPr>
                  <p:spPr bwMode="auto">
                    <a:xfrm>
                      <a:off x="1370" y="2791"/>
                      <a:ext cx="2" cy="1"/>
                    </a:xfrm>
                    <a:custGeom>
                      <a:avLst/>
                      <a:gdLst/>
                      <a:ahLst/>
                      <a:cxnLst>
                        <a:cxn ang="0">
                          <a:pos x="2" y="0"/>
                        </a:cxn>
                        <a:cxn ang="0">
                          <a:pos x="2" y="0"/>
                        </a:cxn>
                        <a:cxn ang="0">
                          <a:pos x="0" y="0"/>
                        </a:cxn>
                        <a:cxn ang="0">
                          <a:pos x="2" y="0"/>
                        </a:cxn>
                      </a:cxnLst>
                      <a:rect l="0" t="0" r="r" b="b"/>
                      <a:pathLst>
                        <a:path w="2">
                          <a:moveTo>
                            <a:pt x="2" y="0"/>
                          </a:moveTo>
                          <a:lnTo>
                            <a:pt x="2" y="0"/>
                          </a:lnTo>
                          <a:lnTo>
                            <a:pt x="0" y="0"/>
                          </a:lnTo>
                          <a:lnTo>
                            <a:pt x="2" y="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43" name="Freeform 2891"/>
                    <p:cNvSpPr>
                      <a:spLocks/>
                    </p:cNvSpPr>
                    <p:nvPr/>
                  </p:nvSpPr>
                  <p:spPr bwMode="auto">
                    <a:xfrm>
                      <a:off x="1496" y="1629"/>
                      <a:ext cx="80" cy="590"/>
                    </a:xfrm>
                    <a:custGeom>
                      <a:avLst/>
                      <a:gdLst/>
                      <a:ahLst/>
                      <a:cxnLst>
                        <a:cxn ang="0">
                          <a:pos x="72" y="0"/>
                        </a:cxn>
                        <a:cxn ang="0">
                          <a:pos x="0" y="590"/>
                        </a:cxn>
                        <a:cxn ang="0">
                          <a:pos x="4" y="590"/>
                        </a:cxn>
                        <a:cxn ang="0">
                          <a:pos x="80" y="2"/>
                        </a:cxn>
                        <a:cxn ang="0">
                          <a:pos x="72" y="0"/>
                        </a:cxn>
                      </a:cxnLst>
                      <a:rect l="0" t="0" r="r" b="b"/>
                      <a:pathLst>
                        <a:path w="80" h="590">
                          <a:moveTo>
                            <a:pt x="72" y="0"/>
                          </a:moveTo>
                          <a:lnTo>
                            <a:pt x="0" y="590"/>
                          </a:lnTo>
                          <a:lnTo>
                            <a:pt x="4" y="590"/>
                          </a:lnTo>
                          <a:lnTo>
                            <a:pt x="80" y="2"/>
                          </a:lnTo>
                          <a:lnTo>
                            <a:pt x="72" y="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44" name="Freeform 2892"/>
                    <p:cNvSpPr>
                      <a:spLocks/>
                    </p:cNvSpPr>
                    <p:nvPr/>
                  </p:nvSpPr>
                  <p:spPr bwMode="auto">
                    <a:xfrm>
                      <a:off x="766" y="1433"/>
                      <a:ext cx="734" cy="1358"/>
                    </a:xfrm>
                    <a:custGeom>
                      <a:avLst/>
                      <a:gdLst/>
                      <a:ahLst/>
                      <a:cxnLst>
                        <a:cxn ang="0">
                          <a:pos x="618" y="1262"/>
                        </a:cxn>
                        <a:cxn ang="0">
                          <a:pos x="668" y="1154"/>
                        </a:cxn>
                        <a:cxn ang="0">
                          <a:pos x="680" y="1140"/>
                        </a:cxn>
                        <a:cxn ang="0">
                          <a:pos x="648" y="1044"/>
                        </a:cxn>
                        <a:cxn ang="0">
                          <a:pos x="678" y="896"/>
                        </a:cxn>
                        <a:cxn ang="0">
                          <a:pos x="718" y="910"/>
                        </a:cxn>
                        <a:cxn ang="0">
                          <a:pos x="734" y="790"/>
                        </a:cxn>
                        <a:cxn ang="0">
                          <a:pos x="730" y="788"/>
                        </a:cxn>
                        <a:cxn ang="0">
                          <a:pos x="730" y="786"/>
                        </a:cxn>
                        <a:cxn ang="0">
                          <a:pos x="716" y="904"/>
                        </a:cxn>
                        <a:cxn ang="0">
                          <a:pos x="676" y="892"/>
                        </a:cxn>
                        <a:cxn ang="0">
                          <a:pos x="646" y="1040"/>
                        </a:cxn>
                        <a:cxn ang="0">
                          <a:pos x="262" y="482"/>
                        </a:cxn>
                        <a:cxn ang="0">
                          <a:pos x="272" y="454"/>
                        </a:cxn>
                        <a:cxn ang="0">
                          <a:pos x="262" y="426"/>
                        </a:cxn>
                        <a:cxn ang="0">
                          <a:pos x="338" y="98"/>
                        </a:cxn>
                        <a:cxn ang="0">
                          <a:pos x="564" y="144"/>
                        </a:cxn>
                        <a:cxn ang="0">
                          <a:pos x="566" y="140"/>
                        </a:cxn>
                        <a:cxn ang="0">
                          <a:pos x="338" y="92"/>
                        </a:cxn>
                        <a:cxn ang="0">
                          <a:pos x="0" y="0"/>
                        </a:cxn>
                        <a:cxn ang="0">
                          <a:pos x="0" y="0"/>
                        </a:cxn>
                        <a:cxn ang="0">
                          <a:pos x="2" y="8"/>
                        </a:cxn>
                        <a:cxn ang="0">
                          <a:pos x="334" y="98"/>
                        </a:cxn>
                        <a:cxn ang="0">
                          <a:pos x="256" y="426"/>
                        </a:cxn>
                        <a:cxn ang="0">
                          <a:pos x="266" y="454"/>
                        </a:cxn>
                        <a:cxn ang="0">
                          <a:pos x="256" y="482"/>
                        </a:cxn>
                        <a:cxn ang="0">
                          <a:pos x="644" y="1044"/>
                        </a:cxn>
                        <a:cxn ang="0">
                          <a:pos x="674" y="1140"/>
                        </a:cxn>
                        <a:cxn ang="0">
                          <a:pos x="664" y="1150"/>
                        </a:cxn>
                        <a:cxn ang="0">
                          <a:pos x="614" y="1260"/>
                        </a:cxn>
                        <a:cxn ang="0">
                          <a:pos x="626" y="1314"/>
                        </a:cxn>
                        <a:cxn ang="0">
                          <a:pos x="600" y="1354"/>
                        </a:cxn>
                        <a:cxn ang="0">
                          <a:pos x="604" y="1358"/>
                        </a:cxn>
                        <a:cxn ang="0">
                          <a:pos x="606" y="1358"/>
                        </a:cxn>
                        <a:cxn ang="0">
                          <a:pos x="630" y="1316"/>
                        </a:cxn>
                        <a:cxn ang="0">
                          <a:pos x="618" y="1262"/>
                        </a:cxn>
                      </a:cxnLst>
                      <a:rect l="0" t="0" r="r" b="b"/>
                      <a:pathLst>
                        <a:path w="734" h="1358">
                          <a:moveTo>
                            <a:pt x="618" y="1262"/>
                          </a:moveTo>
                          <a:lnTo>
                            <a:pt x="668" y="1154"/>
                          </a:lnTo>
                          <a:lnTo>
                            <a:pt x="680" y="1140"/>
                          </a:lnTo>
                          <a:lnTo>
                            <a:pt x="648" y="1044"/>
                          </a:lnTo>
                          <a:lnTo>
                            <a:pt x="678" y="896"/>
                          </a:lnTo>
                          <a:lnTo>
                            <a:pt x="718" y="910"/>
                          </a:lnTo>
                          <a:lnTo>
                            <a:pt x="734" y="790"/>
                          </a:lnTo>
                          <a:lnTo>
                            <a:pt x="730" y="788"/>
                          </a:lnTo>
                          <a:lnTo>
                            <a:pt x="730" y="786"/>
                          </a:lnTo>
                          <a:lnTo>
                            <a:pt x="716" y="904"/>
                          </a:lnTo>
                          <a:lnTo>
                            <a:pt x="676" y="892"/>
                          </a:lnTo>
                          <a:lnTo>
                            <a:pt x="646" y="1040"/>
                          </a:lnTo>
                          <a:lnTo>
                            <a:pt x="262" y="482"/>
                          </a:lnTo>
                          <a:lnTo>
                            <a:pt x="272" y="454"/>
                          </a:lnTo>
                          <a:lnTo>
                            <a:pt x="262" y="426"/>
                          </a:lnTo>
                          <a:lnTo>
                            <a:pt x="338" y="98"/>
                          </a:lnTo>
                          <a:lnTo>
                            <a:pt x="564" y="144"/>
                          </a:lnTo>
                          <a:lnTo>
                            <a:pt x="566" y="140"/>
                          </a:lnTo>
                          <a:lnTo>
                            <a:pt x="338" y="92"/>
                          </a:lnTo>
                          <a:lnTo>
                            <a:pt x="0" y="0"/>
                          </a:lnTo>
                          <a:lnTo>
                            <a:pt x="0" y="0"/>
                          </a:lnTo>
                          <a:lnTo>
                            <a:pt x="2" y="8"/>
                          </a:lnTo>
                          <a:lnTo>
                            <a:pt x="334" y="98"/>
                          </a:lnTo>
                          <a:lnTo>
                            <a:pt x="256" y="426"/>
                          </a:lnTo>
                          <a:lnTo>
                            <a:pt x="266" y="454"/>
                          </a:lnTo>
                          <a:lnTo>
                            <a:pt x="256" y="482"/>
                          </a:lnTo>
                          <a:lnTo>
                            <a:pt x="644" y="1044"/>
                          </a:lnTo>
                          <a:lnTo>
                            <a:pt x="674" y="1140"/>
                          </a:lnTo>
                          <a:lnTo>
                            <a:pt x="664" y="1150"/>
                          </a:lnTo>
                          <a:lnTo>
                            <a:pt x="614" y="1260"/>
                          </a:lnTo>
                          <a:lnTo>
                            <a:pt x="626" y="1314"/>
                          </a:lnTo>
                          <a:lnTo>
                            <a:pt x="600" y="1354"/>
                          </a:lnTo>
                          <a:lnTo>
                            <a:pt x="604" y="1358"/>
                          </a:lnTo>
                          <a:lnTo>
                            <a:pt x="606" y="1358"/>
                          </a:lnTo>
                          <a:lnTo>
                            <a:pt x="630" y="1316"/>
                          </a:lnTo>
                          <a:lnTo>
                            <a:pt x="618" y="1262"/>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45" name="Freeform 2893"/>
                    <p:cNvSpPr>
                      <a:spLocks/>
                    </p:cNvSpPr>
                    <p:nvPr/>
                  </p:nvSpPr>
                  <p:spPr bwMode="auto">
                    <a:xfrm>
                      <a:off x="1330" y="1573"/>
                      <a:ext cx="4" cy="4"/>
                    </a:xfrm>
                    <a:custGeom>
                      <a:avLst/>
                      <a:gdLst/>
                      <a:ahLst/>
                      <a:cxnLst>
                        <a:cxn ang="0">
                          <a:pos x="4" y="0"/>
                        </a:cxn>
                        <a:cxn ang="0">
                          <a:pos x="2" y="0"/>
                        </a:cxn>
                        <a:cxn ang="0">
                          <a:pos x="0" y="4"/>
                        </a:cxn>
                        <a:cxn ang="0">
                          <a:pos x="4" y="4"/>
                        </a:cxn>
                        <a:cxn ang="0">
                          <a:pos x="4" y="0"/>
                        </a:cxn>
                      </a:cxnLst>
                      <a:rect l="0" t="0" r="r" b="b"/>
                      <a:pathLst>
                        <a:path w="4" h="4">
                          <a:moveTo>
                            <a:pt x="4" y="0"/>
                          </a:moveTo>
                          <a:lnTo>
                            <a:pt x="2" y="0"/>
                          </a:lnTo>
                          <a:lnTo>
                            <a:pt x="0" y="4"/>
                          </a:lnTo>
                          <a:lnTo>
                            <a:pt x="4" y="4"/>
                          </a:lnTo>
                          <a:lnTo>
                            <a:pt x="4" y="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46" name="Freeform 2894"/>
                    <p:cNvSpPr>
                      <a:spLocks/>
                    </p:cNvSpPr>
                    <p:nvPr/>
                  </p:nvSpPr>
                  <p:spPr bwMode="auto">
                    <a:xfrm>
                      <a:off x="1568" y="1625"/>
                      <a:ext cx="8" cy="6"/>
                    </a:xfrm>
                    <a:custGeom>
                      <a:avLst/>
                      <a:gdLst/>
                      <a:ahLst/>
                      <a:cxnLst>
                        <a:cxn ang="0">
                          <a:pos x="8" y="0"/>
                        </a:cxn>
                        <a:cxn ang="0">
                          <a:pos x="2" y="0"/>
                        </a:cxn>
                        <a:cxn ang="0">
                          <a:pos x="0" y="4"/>
                        </a:cxn>
                        <a:cxn ang="0">
                          <a:pos x="8" y="6"/>
                        </a:cxn>
                        <a:cxn ang="0">
                          <a:pos x="8" y="0"/>
                        </a:cxn>
                      </a:cxnLst>
                      <a:rect l="0" t="0" r="r" b="b"/>
                      <a:pathLst>
                        <a:path w="8" h="6">
                          <a:moveTo>
                            <a:pt x="8" y="0"/>
                          </a:moveTo>
                          <a:lnTo>
                            <a:pt x="2" y="0"/>
                          </a:lnTo>
                          <a:lnTo>
                            <a:pt x="0" y="4"/>
                          </a:lnTo>
                          <a:lnTo>
                            <a:pt x="8" y="6"/>
                          </a:lnTo>
                          <a:lnTo>
                            <a:pt x="8" y="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47" name="Freeform 2895"/>
                    <p:cNvSpPr>
                      <a:spLocks/>
                    </p:cNvSpPr>
                    <p:nvPr/>
                  </p:nvSpPr>
                  <p:spPr bwMode="auto">
                    <a:xfrm>
                      <a:off x="3476" y="3155"/>
                      <a:ext cx="4" cy="1"/>
                    </a:xfrm>
                    <a:custGeom>
                      <a:avLst/>
                      <a:gdLst/>
                      <a:ahLst/>
                      <a:cxnLst>
                        <a:cxn ang="0">
                          <a:pos x="4" y="0"/>
                        </a:cxn>
                        <a:cxn ang="0">
                          <a:pos x="4" y="0"/>
                        </a:cxn>
                        <a:cxn ang="0">
                          <a:pos x="0" y="0"/>
                        </a:cxn>
                        <a:cxn ang="0">
                          <a:pos x="4" y="0"/>
                        </a:cxn>
                      </a:cxnLst>
                      <a:rect l="0" t="0" r="r" b="b"/>
                      <a:pathLst>
                        <a:path w="4">
                          <a:moveTo>
                            <a:pt x="4" y="0"/>
                          </a:moveTo>
                          <a:lnTo>
                            <a:pt x="4" y="0"/>
                          </a:lnTo>
                          <a:lnTo>
                            <a:pt x="0" y="0"/>
                          </a:lnTo>
                          <a:lnTo>
                            <a:pt x="4" y="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48" name="Freeform 2896"/>
                    <p:cNvSpPr>
                      <a:spLocks/>
                    </p:cNvSpPr>
                    <p:nvPr/>
                  </p:nvSpPr>
                  <p:spPr bwMode="auto">
                    <a:xfrm>
                      <a:off x="2174" y="2981"/>
                      <a:ext cx="2" cy="4"/>
                    </a:xfrm>
                    <a:custGeom>
                      <a:avLst/>
                      <a:gdLst/>
                      <a:ahLst/>
                      <a:cxnLst>
                        <a:cxn ang="0">
                          <a:pos x="2" y="4"/>
                        </a:cxn>
                        <a:cxn ang="0">
                          <a:pos x="2" y="2"/>
                        </a:cxn>
                        <a:cxn ang="0">
                          <a:pos x="0" y="0"/>
                        </a:cxn>
                        <a:cxn ang="0">
                          <a:pos x="2" y="4"/>
                        </a:cxn>
                      </a:cxnLst>
                      <a:rect l="0" t="0" r="r" b="b"/>
                      <a:pathLst>
                        <a:path w="2" h="4">
                          <a:moveTo>
                            <a:pt x="2" y="4"/>
                          </a:moveTo>
                          <a:lnTo>
                            <a:pt x="2" y="2"/>
                          </a:lnTo>
                          <a:lnTo>
                            <a:pt x="0" y="0"/>
                          </a:lnTo>
                          <a:lnTo>
                            <a:pt x="2" y="4"/>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49" name="Freeform 2897"/>
                    <p:cNvSpPr>
                      <a:spLocks/>
                    </p:cNvSpPr>
                    <p:nvPr/>
                  </p:nvSpPr>
                  <p:spPr bwMode="auto">
                    <a:xfrm>
                      <a:off x="1910" y="3007"/>
                      <a:ext cx="8" cy="2"/>
                    </a:xfrm>
                    <a:custGeom>
                      <a:avLst/>
                      <a:gdLst/>
                      <a:ahLst/>
                      <a:cxnLst>
                        <a:cxn ang="0">
                          <a:pos x="0" y="0"/>
                        </a:cxn>
                        <a:cxn ang="0">
                          <a:pos x="8" y="2"/>
                        </a:cxn>
                        <a:cxn ang="0">
                          <a:pos x="8" y="0"/>
                        </a:cxn>
                        <a:cxn ang="0">
                          <a:pos x="0" y="0"/>
                        </a:cxn>
                        <a:cxn ang="0">
                          <a:pos x="0" y="0"/>
                        </a:cxn>
                      </a:cxnLst>
                      <a:rect l="0" t="0" r="r" b="b"/>
                      <a:pathLst>
                        <a:path w="8" h="2">
                          <a:moveTo>
                            <a:pt x="0" y="0"/>
                          </a:moveTo>
                          <a:lnTo>
                            <a:pt x="8" y="2"/>
                          </a:lnTo>
                          <a:lnTo>
                            <a:pt x="8" y="0"/>
                          </a:lnTo>
                          <a:lnTo>
                            <a:pt x="0" y="0"/>
                          </a:lnTo>
                          <a:lnTo>
                            <a:pt x="0" y="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50" name="Freeform 2898"/>
                    <p:cNvSpPr>
                      <a:spLocks/>
                    </p:cNvSpPr>
                    <p:nvPr/>
                  </p:nvSpPr>
                  <p:spPr bwMode="auto">
                    <a:xfrm>
                      <a:off x="3410" y="2759"/>
                      <a:ext cx="92" cy="396"/>
                    </a:xfrm>
                    <a:custGeom>
                      <a:avLst/>
                      <a:gdLst/>
                      <a:ahLst/>
                      <a:cxnLst>
                        <a:cxn ang="0">
                          <a:pos x="92" y="254"/>
                        </a:cxn>
                        <a:cxn ang="0">
                          <a:pos x="24" y="134"/>
                        </a:cxn>
                        <a:cxn ang="0">
                          <a:pos x="8" y="0"/>
                        </a:cxn>
                        <a:cxn ang="0">
                          <a:pos x="0" y="0"/>
                        </a:cxn>
                        <a:cxn ang="0">
                          <a:pos x="18" y="136"/>
                        </a:cxn>
                        <a:cxn ang="0">
                          <a:pos x="88" y="254"/>
                        </a:cxn>
                        <a:cxn ang="0">
                          <a:pos x="78" y="350"/>
                        </a:cxn>
                        <a:cxn ang="0">
                          <a:pos x="64" y="394"/>
                        </a:cxn>
                        <a:cxn ang="0">
                          <a:pos x="66" y="396"/>
                        </a:cxn>
                        <a:cxn ang="0">
                          <a:pos x="70" y="396"/>
                        </a:cxn>
                        <a:cxn ang="0">
                          <a:pos x="84" y="352"/>
                        </a:cxn>
                        <a:cxn ang="0">
                          <a:pos x="92" y="254"/>
                        </a:cxn>
                      </a:cxnLst>
                      <a:rect l="0" t="0" r="r" b="b"/>
                      <a:pathLst>
                        <a:path w="92" h="396">
                          <a:moveTo>
                            <a:pt x="92" y="254"/>
                          </a:moveTo>
                          <a:lnTo>
                            <a:pt x="24" y="134"/>
                          </a:lnTo>
                          <a:lnTo>
                            <a:pt x="8" y="0"/>
                          </a:lnTo>
                          <a:lnTo>
                            <a:pt x="0" y="0"/>
                          </a:lnTo>
                          <a:lnTo>
                            <a:pt x="18" y="136"/>
                          </a:lnTo>
                          <a:lnTo>
                            <a:pt x="88" y="254"/>
                          </a:lnTo>
                          <a:lnTo>
                            <a:pt x="78" y="350"/>
                          </a:lnTo>
                          <a:lnTo>
                            <a:pt x="64" y="394"/>
                          </a:lnTo>
                          <a:lnTo>
                            <a:pt x="66" y="396"/>
                          </a:lnTo>
                          <a:lnTo>
                            <a:pt x="70" y="396"/>
                          </a:lnTo>
                          <a:lnTo>
                            <a:pt x="84" y="352"/>
                          </a:lnTo>
                          <a:lnTo>
                            <a:pt x="92" y="254"/>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51" name="Rectangle 2899"/>
                    <p:cNvSpPr>
                      <a:spLocks noChangeArrowheads="1"/>
                    </p:cNvSpPr>
                    <p:nvPr/>
                  </p:nvSpPr>
                  <p:spPr bwMode="auto">
                    <a:xfrm>
                      <a:off x="1496" y="2219"/>
                      <a:ext cx="1" cy="1"/>
                    </a:xfrm>
                    <a:prstGeom prst="rect">
                      <a:avLst/>
                    </a:prstGeom>
                    <a:grpFill/>
                    <a:ln w="6350">
                      <a:solidFill>
                        <a:srgbClr val="A6A6A6"/>
                      </a:solidFill>
                      <a:prstDash val="solid"/>
                      <a:miter lim="800000"/>
                      <a:headEnd/>
                      <a:tailEnd/>
                    </a:ln>
                  </p:spPr>
                  <p:txBody>
                    <a:bodyPr/>
                    <a:lstStyle/>
                    <a:p>
                      <a:pPr>
                        <a:defRPr/>
                      </a:pPr>
                      <a:endParaRPr lang="da-DK" sz="1350">
                        <a:solidFill>
                          <a:srgbClr val="1F497D"/>
                        </a:solidFill>
                        <a:ea typeface="ＭＳ Ｐゴシック" pitchFamily="-97" charset="-128"/>
                      </a:endParaRPr>
                    </a:p>
                  </p:txBody>
                </p:sp>
                <p:sp>
                  <p:nvSpPr>
                    <p:cNvPr id="352" name="Freeform 2900"/>
                    <p:cNvSpPr>
                      <a:spLocks/>
                    </p:cNvSpPr>
                    <p:nvPr/>
                  </p:nvSpPr>
                  <p:spPr bwMode="auto">
                    <a:xfrm>
                      <a:off x="1500" y="1335"/>
                      <a:ext cx="1918" cy="1672"/>
                    </a:xfrm>
                    <a:custGeom>
                      <a:avLst/>
                      <a:gdLst/>
                      <a:ahLst/>
                      <a:cxnLst>
                        <a:cxn ang="0">
                          <a:pos x="1038" y="1058"/>
                        </a:cxn>
                        <a:cxn ang="0">
                          <a:pos x="1320" y="1284"/>
                        </a:cxn>
                        <a:cxn ang="0">
                          <a:pos x="1796" y="1340"/>
                        </a:cxn>
                        <a:cxn ang="0">
                          <a:pos x="1910" y="1424"/>
                        </a:cxn>
                        <a:cxn ang="0">
                          <a:pos x="1918" y="1420"/>
                        </a:cxn>
                        <a:cxn ang="0">
                          <a:pos x="1874" y="1366"/>
                        </a:cxn>
                        <a:cxn ang="0">
                          <a:pos x="1864" y="1366"/>
                        </a:cxn>
                        <a:cxn ang="0">
                          <a:pos x="1798" y="1334"/>
                        </a:cxn>
                        <a:cxn ang="0">
                          <a:pos x="1326" y="1280"/>
                        </a:cxn>
                        <a:cxn ang="0">
                          <a:pos x="1058" y="1050"/>
                        </a:cxn>
                        <a:cxn ang="0">
                          <a:pos x="1830" y="954"/>
                        </a:cxn>
                        <a:cxn ang="0">
                          <a:pos x="1138" y="972"/>
                        </a:cxn>
                        <a:cxn ang="0">
                          <a:pos x="1134" y="974"/>
                        </a:cxn>
                        <a:cxn ang="0">
                          <a:pos x="1052" y="974"/>
                        </a:cxn>
                        <a:cxn ang="0">
                          <a:pos x="508" y="498"/>
                        </a:cxn>
                        <a:cxn ang="0">
                          <a:pos x="1128" y="616"/>
                        </a:cxn>
                        <a:cxn ang="0">
                          <a:pos x="1128" y="618"/>
                        </a:cxn>
                        <a:cxn ang="0">
                          <a:pos x="1734" y="610"/>
                        </a:cxn>
                        <a:cxn ang="0">
                          <a:pos x="1726" y="604"/>
                        </a:cxn>
                        <a:cxn ang="0">
                          <a:pos x="1710" y="542"/>
                        </a:cxn>
                        <a:cxn ang="0">
                          <a:pos x="1726" y="604"/>
                        </a:cxn>
                        <a:cxn ang="0">
                          <a:pos x="1126" y="518"/>
                        </a:cxn>
                        <a:cxn ang="0">
                          <a:pos x="972" y="252"/>
                        </a:cxn>
                        <a:cxn ang="0">
                          <a:pos x="972" y="248"/>
                        </a:cxn>
                        <a:cxn ang="0">
                          <a:pos x="976" y="0"/>
                        </a:cxn>
                        <a:cxn ang="0">
                          <a:pos x="974" y="0"/>
                        </a:cxn>
                        <a:cxn ang="0">
                          <a:pos x="966" y="510"/>
                        </a:cxn>
                        <a:cxn ang="0">
                          <a:pos x="316" y="468"/>
                        </a:cxn>
                        <a:cxn ang="0">
                          <a:pos x="342" y="348"/>
                        </a:cxn>
                        <a:cxn ang="0">
                          <a:pos x="336" y="350"/>
                        </a:cxn>
                        <a:cxn ang="0">
                          <a:pos x="500" y="498"/>
                        </a:cxn>
                        <a:cxn ang="0">
                          <a:pos x="0" y="884"/>
                        </a:cxn>
                        <a:cxn ang="0">
                          <a:pos x="452" y="968"/>
                        </a:cxn>
                        <a:cxn ang="0">
                          <a:pos x="418" y="1672"/>
                        </a:cxn>
                        <a:cxn ang="0">
                          <a:pos x="1050" y="982"/>
                        </a:cxn>
                        <a:cxn ang="0">
                          <a:pos x="1030" y="1050"/>
                        </a:cxn>
                        <a:cxn ang="0">
                          <a:pos x="672" y="1602"/>
                        </a:cxn>
                        <a:cxn ang="0">
                          <a:pos x="674" y="1646"/>
                        </a:cxn>
                        <a:cxn ang="0">
                          <a:pos x="676" y="1610"/>
                        </a:cxn>
                      </a:cxnLst>
                      <a:rect l="0" t="0" r="r" b="b"/>
                      <a:pathLst>
                        <a:path w="1918" h="1672">
                          <a:moveTo>
                            <a:pt x="1046" y="1620"/>
                          </a:moveTo>
                          <a:lnTo>
                            <a:pt x="1038" y="1058"/>
                          </a:lnTo>
                          <a:lnTo>
                            <a:pt x="1308" y="1048"/>
                          </a:lnTo>
                          <a:lnTo>
                            <a:pt x="1320" y="1284"/>
                          </a:lnTo>
                          <a:lnTo>
                            <a:pt x="1528" y="1352"/>
                          </a:lnTo>
                          <a:lnTo>
                            <a:pt x="1796" y="1340"/>
                          </a:lnTo>
                          <a:lnTo>
                            <a:pt x="1906" y="1386"/>
                          </a:lnTo>
                          <a:lnTo>
                            <a:pt x="1910" y="1424"/>
                          </a:lnTo>
                          <a:lnTo>
                            <a:pt x="1910" y="1420"/>
                          </a:lnTo>
                          <a:lnTo>
                            <a:pt x="1918" y="1420"/>
                          </a:lnTo>
                          <a:lnTo>
                            <a:pt x="1914" y="1382"/>
                          </a:lnTo>
                          <a:lnTo>
                            <a:pt x="1874" y="1366"/>
                          </a:lnTo>
                          <a:lnTo>
                            <a:pt x="1874" y="1370"/>
                          </a:lnTo>
                          <a:lnTo>
                            <a:pt x="1864" y="1366"/>
                          </a:lnTo>
                          <a:lnTo>
                            <a:pt x="1864" y="1362"/>
                          </a:lnTo>
                          <a:lnTo>
                            <a:pt x="1798" y="1334"/>
                          </a:lnTo>
                          <a:lnTo>
                            <a:pt x="1528" y="1348"/>
                          </a:lnTo>
                          <a:lnTo>
                            <a:pt x="1326" y="1280"/>
                          </a:lnTo>
                          <a:lnTo>
                            <a:pt x="1312" y="1042"/>
                          </a:lnTo>
                          <a:lnTo>
                            <a:pt x="1058" y="1050"/>
                          </a:lnTo>
                          <a:lnTo>
                            <a:pt x="1056" y="982"/>
                          </a:lnTo>
                          <a:lnTo>
                            <a:pt x="1830" y="954"/>
                          </a:lnTo>
                          <a:lnTo>
                            <a:pt x="1828" y="948"/>
                          </a:lnTo>
                          <a:lnTo>
                            <a:pt x="1138" y="972"/>
                          </a:lnTo>
                          <a:lnTo>
                            <a:pt x="1138" y="974"/>
                          </a:lnTo>
                          <a:lnTo>
                            <a:pt x="1134" y="974"/>
                          </a:lnTo>
                          <a:lnTo>
                            <a:pt x="1134" y="972"/>
                          </a:lnTo>
                          <a:lnTo>
                            <a:pt x="1052" y="974"/>
                          </a:lnTo>
                          <a:lnTo>
                            <a:pt x="458" y="964"/>
                          </a:lnTo>
                          <a:lnTo>
                            <a:pt x="508" y="498"/>
                          </a:lnTo>
                          <a:lnTo>
                            <a:pt x="1120" y="524"/>
                          </a:lnTo>
                          <a:lnTo>
                            <a:pt x="1128" y="616"/>
                          </a:lnTo>
                          <a:lnTo>
                            <a:pt x="1128" y="616"/>
                          </a:lnTo>
                          <a:lnTo>
                            <a:pt x="1128" y="618"/>
                          </a:lnTo>
                          <a:lnTo>
                            <a:pt x="1736" y="610"/>
                          </a:lnTo>
                          <a:lnTo>
                            <a:pt x="1734" y="610"/>
                          </a:lnTo>
                          <a:lnTo>
                            <a:pt x="1726" y="610"/>
                          </a:lnTo>
                          <a:lnTo>
                            <a:pt x="1726" y="604"/>
                          </a:lnTo>
                          <a:lnTo>
                            <a:pt x="1732" y="604"/>
                          </a:lnTo>
                          <a:lnTo>
                            <a:pt x="1710" y="542"/>
                          </a:lnTo>
                          <a:lnTo>
                            <a:pt x="1704" y="542"/>
                          </a:lnTo>
                          <a:lnTo>
                            <a:pt x="1726" y="604"/>
                          </a:lnTo>
                          <a:lnTo>
                            <a:pt x="1132" y="612"/>
                          </a:lnTo>
                          <a:lnTo>
                            <a:pt x="1126" y="518"/>
                          </a:lnTo>
                          <a:lnTo>
                            <a:pt x="968" y="514"/>
                          </a:lnTo>
                          <a:lnTo>
                            <a:pt x="972" y="252"/>
                          </a:lnTo>
                          <a:lnTo>
                            <a:pt x="972" y="252"/>
                          </a:lnTo>
                          <a:lnTo>
                            <a:pt x="972" y="248"/>
                          </a:lnTo>
                          <a:lnTo>
                            <a:pt x="972" y="248"/>
                          </a:lnTo>
                          <a:lnTo>
                            <a:pt x="976" y="0"/>
                          </a:lnTo>
                          <a:lnTo>
                            <a:pt x="974" y="0"/>
                          </a:lnTo>
                          <a:lnTo>
                            <a:pt x="974" y="0"/>
                          </a:lnTo>
                          <a:lnTo>
                            <a:pt x="972" y="0"/>
                          </a:lnTo>
                          <a:lnTo>
                            <a:pt x="966" y="510"/>
                          </a:lnTo>
                          <a:lnTo>
                            <a:pt x="508" y="496"/>
                          </a:lnTo>
                          <a:lnTo>
                            <a:pt x="316" y="468"/>
                          </a:lnTo>
                          <a:lnTo>
                            <a:pt x="344" y="348"/>
                          </a:lnTo>
                          <a:lnTo>
                            <a:pt x="342" y="348"/>
                          </a:lnTo>
                          <a:lnTo>
                            <a:pt x="342" y="352"/>
                          </a:lnTo>
                          <a:lnTo>
                            <a:pt x="336" y="350"/>
                          </a:lnTo>
                          <a:lnTo>
                            <a:pt x="312" y="472"/>
                          </a:lnTo>
                          <a:lnTo>
                            <a:pt x="500" y="498"/>
                          </a:lnTo>
                          <a:lnTo>
                            <a:pt x="452" y="964"/>
                          </a:lnTo>
                          <a:lnTo>
                            <a:pt x="0" y="884"/>
                          </a:lnTo>
                          <a:lnTo>
                            <a:pt x="0" y="888"/>
                          </a:lnTo>
                          <a:lnTo>
                            <a:pt x="452" y="968"/>
                          </a:lnTo>
                          <a:lnTo>
                            <a:pt x="410" y="1672"/>
                          </a:lnTo>
                          <a:lnTo>
                            <a:pt x="418" y="1672"/>
                          </a:lnTo>
                          <a:lnTo>
                            <a:pt x="458" y="968"/>
                          </a:lnTo>
                          <a:lnTo>
                            <a:pt x="1050" y="982"/>
                          </a:lnTo>
                          <a:lnTo>
                            <a:pt x="1050" y="1050"/>
                          </a:lnTo>
                          <a:lnTo>
                            <a:pt x="1030" y="1050"/>
                          </a:lnTo>
                          <a:lnTo>
                            <a:pt x="1038" y="1610"/>
                          </a:lnTo>
                          <a:lnTo>
                            <a:pt x="672" y="1602"/>
                          </a:lnTo>
                          <a:lnTo>
                            <a:pt x="670" y="1642"/>
                          </a:lnTo>
                          <a:lnTo>
                            <a:pt x="674" y="1646"/>
                          </a:lnTo>
                          <a:lnTo>
                            <a:pt x="676" y="1648"/>
                          </a:lnTo>
                          <a:lnTo>
                            <a:pt x="676" y="1610"/>
                          </a:lnTo>
                          <a:lnTo>
                            <a:pt x="1046" y="162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53" name="Freeform 2901"/>
                    <p:cNvSpPr>
                      <a:spLocks/>
                    </p:cNvSpPr>
                    <p:nvPr/>
                  </p:nvSpPr>
                  <p:spPr bwMode="auto">
                    <a:xfrm>
                      <a:off x="3104" y="1481"/>
                      <a:ext cx="106" cy="394"/>
                    </a:xfrm>
                    <a:custGeom>
                      <a:avLst/>
                      <a:gdLst/>
                      <a:ahLst/>
                      <a:cxnLst>
                        <a:cxn ang="0">
                          <a:pos x="12" y="136"/>
                        </a:cxn>
                        <a:cxn ang="0">
                          <a:pos x="8" y="0"/>
                        </a:cxn>
                        <a:cxn ang="0">
                          <a:pos x="0" y="2"/>
                        </a:cxn>
                        <a:cxn ang="0">
                          <a:pos x="4" y="140"/>
                        </a:cxn>
                        <a:cxn ang="0">
                          <a:pos x="98" y="394"/>
                        </a:cxn>
                        <a:cxn ang="0">
                          <a:pos x="106" y="394"/>
                        </a:cxn>
                        <a:cxn ang="0">
                          <a:pos x="12" y="136"/>
                        </a:cxn>
                      </a:cxnLst>
                      <a:rect l="0" t="0" r="r" b="b"/>
                      <a:pathLst>
                        <a:path w="106" h="394">
                          <a:moveTo>
                            <a:pt x="12" y="136"/>
                          </a:moveTo>
                          <a:lnTo>
                            <a:pt x="8" y="0"/>
                          </a:lnTo>
                          <a:lnTo>
                            <a:pt x="0" y="2"/>
                          </a:lnTo>
                          <a:lnTo>
                            <a:pt x="4" y="140"/>
                          </a:lnTo>
                          <a:lnTo>
                            <a:pt x="98" y="394"/>
                          </a:lnTo>
                          <a:lnTo>
                            <a:pt x="106" y="394"/>
                          </a:lnTo>
                          <a:lnTo>
                            <a:pt x="12" y="136"/>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54" name="Freeform 2902"/>
                    <p:cNvSpPr>
                      <a:spLocks/>
                    </p:cNvSpPr>
                    <p:nvPr/>
                  </p:nvSpPr>
                  <p:spPr bwMode="auto">
                    <a:xfrm>
                      <a:off x="3014" y="847"/>
                      <a:ext cx="98" cy="634"/>
                    </a:xfrm>
                    <a:custGeom>
                      <a:avLst/>
                      <a:gdLst/>
                      <a:ahLst/>
                      <a:cxnLst>
                        <a:cxn ang="0">
                          <a:pos x="98" y="626"/>
                        </a:cxn>
                        <a:cxn ang="0">
                          <a:pos x="92" y="448"/>
                        </a:cxn>
                        <a:cxn ang="0">
                          <a:pos x="62" y="410"/>
                        </a:cxn>
                        <a:cxn ang="0">
                          <a:pos x="80" y="378"/>
                        </a:cxn>
                        <a:cxn ang="0">
                          <a:pos x="6" y="2"/>
                        </a:cxn>
                        <a:cxn ang="0">
                          <a:pos x="0" y="0"/>
                        </a:cxn>
                        <a:cxn ang="0">
                          <a:pos x="74" y="378"/>
                        </a:cxn>
                        <a:cxn ang="0">
                          <a:pos x="54" y="410"/>
                        </a:cxn>
                        <a:cxn ang="0">
                          <a:pos x="84" y="448"/>
                        </a:cxn>
                        <a:cxn ang="0">
                          <a:pos x="90" y="634"/>
                        </a:cxn>
                        <a:cxn ang="0">
                          <a:pos x="90" y="626"/>
                        </a:cxn>
                        <a:cxn ang="0">
                          <a:pos x="98" y="626"/>
                        </a:cxn>
                      </a:cxnLst>
                      <a:rect l="0" t="0" r="r" b="b"/>
                      <a:pathLst>
                        <a:path w="98" h="634">
                          <a:moveTo>
                            <a:pt x="98" y="626"/>
                          </a:moveTo>
                          <a:lnTo>
                            <a:pt x="92" y="448"/>
                          </a:lnTo>
                          <a:lnTo>
                            <a:pt x="62" y="410"/>
                          </a:lnTo>
                          <a:lnTo>
                            <a:pt x="80" y="378"/>
                          </a:lnTo>
                          <a:lnTo>
                            <a:pt x="6" y="2"/>
                          </a:lnTo>
                          <a:lnTo>
                            <a:pt x="0" y="0"/>
                          </a:lnTo>
                          <a:lnTo>
                            <a:pt x="74" y="378"/>
                          </a:lnTo>
                          <a:lnTo>
                            <a:pt x="54" y="410"/>
                          </a:lnTo>
                          <a:lnTo>
                            <a:pt x="84" y="448"/>
                          </a:lnTo>
                          <a:lnTo>
                            <a:pt x="90" y="634"/>
                          </a:lnTo>
                          <a:lnTo>
                            <a:pt x="90" y="626"/>
                          </a:lnTo>
                          <a:lnTo>
                            <a:pt x="98" y="626"/>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55" name="Rectangle 2903"/>
                    <p:cNvSpPr>
                      <a:spLocks noChangeArrowheads="1"/>
                    </p:cNvSpPr>
                    <p:nvPr/>
                  </p:nvSpPr>
                  <p:spPr bwMode="auto">
                    <a:xfrm>
                      <a:off x="2628" y="1951"/>
                      <a:ext cx="1" cy="2"/>
                    </a:xfrm>
                    <a:prstGeom prst="rect">
                      <a:avLst/>
                    </a:prstGeom>
                    <a:grpFill/>
                    <a:ln w="6350">
                      <a:solidFill>
                        <a:srgbClr val="A6A6A6"/>
                      </a:solidFill>
                      <a:prstDash val="solid"/>
                      <a:miter lim="800000"/>
                      <a:headEnd/>
                      <a:tailEnd/>
                    </a:ln>
                  </p:spPr>
                  <p:txBody>
                    <a:bodyPr/>
                    <a:lstStyle/>
                    <a:p>
                      <a:pPr>
                        <a:defRPr/>
                      </a:pPr>
                      <a:endParaRPr lang="da-DK" sz="1350">
                        <a:solidFill>
                          <a:srgbClr val="1F497D"/>
                        </a:solidFill>
                        <a:ea typeface="ＭＳ Ｐゴシック" pitchFamily="-97" charset="-128"/>
                      </a:endParaRPr>
                    </a:p>
                  </p:txBody>
                </p:sp>
                <p:sp>
                  <p:nvSpPr>
                    <p:cNvPr id="356" name="Rectangle 2904"/>
                    <p:cNvSpPr>
                      <a:spLocks noChangeArrowheads="1"/>
                    </p:cNvSpPr>
                    <p:nvPr/>
                  </p:nvSpPr>
                  <p:spPr bwMode="auto">
                    <a:xfrm>
                      <a:off x="2634" y="2307"/>
                      <a:ext cx="4" cy="2"/>
                    </a:xfrm>
                    <a:prstGeom prst="rect">
                      <a:avLst/>
                    </a:prstGeom>
                    <a:grpFill/>
                    <a:ln w="6350">
                      <a:solidFill>
                        <a:srgbClr val="A6A6A6"/>
                      </a:solidFill>
                      <a:prstDash val="solid"/>
                      <a:miter lim="800000"/>
                      <a:headEnd/>
                      <a:tailEnd/>
                    </a:ln>
                  </p:spPr>
                  <p:txBody>
                    <a:bodyPr/>
                    <a:lstStyle/>
                    <a:p>
                      <a:pPr>
                        <a:defRPr/>
                      </a:pPr>
                      <a:endParaRPr lang="da-DK" sz="1350">
                        <a:solidFill>
                          <a:srgbClr val="1F497D"/>
                        </a:solidFill>
                        <a:ea typeface="ＭＳ Ｐゴシック" pitchFamily="-97" charset="-128"/>
                      </a:endParaRPr>
                    </a:p>
                  </p:txBody>
                </p:sp>
                <p:sp>
                  <p:nvSpPr>
                    <p:cNvPr id="357" name="Freeform 2905"/>
                    <p:cNvSpPr>
                      <a:spLocks/>
                    </p:cNvSpPr>
                    <p:nvPr/>
                  </p:nvSpPr>
                  <p:spPr bwMode="auto">
                    <a:xfrm>
                      <a:off x="3202" y="1875"/>
                      <a:ext cx="8" cy="2"/>
                    </a:xfrm>
                    <a:custGeom>
                      <a:avLst/>
                      <a:gdLst/>
                      <a:ahLst/>
                      <a:cxnLst>
                        <a:cxn ang="0">
                          <a:pos x="0" y="0"/>
                        </a:cxn>
                        <a:cxn ang="0">
                          <a:pos x="2" y="2"/>
                        </a:cxn>
                        <a:cxn ang="0">
                          <a:pos x="8" y="2"/>
                        </a:cxn>
                        <a:cxn ang="0">
                          <a:pos x="8" y="0"/>
                        </a:cxn>
                        <a:cxn ang="0">
                          <a:pos x="0" y="0"/>
                        </a:cxn>
                      </a:cxnLst>
                      <a:rect l="0" t="0" r="r" b="b"/>
                      <a:pathLst>
                        <a:path w="8" h="2">
                          <a:moveTo>
                            <a:pt x="0" y="0"/>
                          </a:moveTo>
                          <a:lnTo>
                            <a:pt x="2" y="2"/>
                          </a:lnTo>
                          <a:lnTo>
                            <a:pt x="8" y="2"/>
                          </a:lnTo>
                          <a:lnTo>
                            <a:pt x="8" y="0"/>
                          </a:lnTo>
                          <a:lnTo>
                            <a:pt x="0" y="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58" name="Freeform 2906"/>
                    <p:cNvSpPr>
                      <a:spLocks/>
                    </p:cNvSpPr>
                    <p:nvPr/>
                  </p:nvSpPr>
                  <p:spPr bwMode="auto">
                    <a:xfrm>
                      <a:off x="1836" y="1681"/>
                      <a:ext cx="6" cy="6"/>
                    </a:xfrm>
                    <a:custGeom>
                      <a:avLst/>
                      <a:gdLst/>
                      <a:ahLst/>
                      <a:cxnLst>
                        <a:cxn ang="0">
                          <a:pos x="0" y="4"/>
                        </a:cxn>
                        <a:cxn ang="0">
                          <a:pos x="6" y="6"/>
                        </a:cxn>
                        <a:cxn ang="0">
                          <a:pos x="6" y="2"/>
                        </a:cxn>
                        <a:cxn ang="0">
                          <a:pos x="0" y="0"/>
                        </a:cxn>
                        <a:cxn ang="0">
                          <a:pos x="0" y="4"/>
                        </a:cxn>
                      </a:cxnLst>
                      <a:rect l="0" t="0" r="r" b="b"/>
                      <a:pathLst>
                        <a:path w="6" h="6">
                          <a:moveTo>
                            <a:pt x="0" y="4"/>
                          </a:moveTo>
                          <a:lnTo>
                            <a:pt x="6" y="6"/>
                          </a:lnTo>
                          <a:lnTo>
                            <a:pt x="6" y="2"/>
                          </a:lnTo>
                          <a:lnTo>
                            <a:pt x="0" y="0"/>
                          </a:lnTo>
                          <a:lnTo>
                            <a:pt x="0" y="4"/>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59" name="Rectangle 2907"/>
                    <p:cNvSpPr>
                      <a:spLocks noChangeArrowheads="1"/>
                    </p:cNvSpPr>
                    <p:nvPr/>
                  </p:nvSpPr>
                  <p:spPr bwMode="auto">
                    <a:xfrm>
                      <a:off x="2472" y="1335"/>
                      <a:ext cx="2" cy="1"/>
                    </a:xfrm>
                    <a:prstGeom prst="rect">
                      <a:avLst/>
                    </a:prstGeom>
                    <a:grpFill/>
                    <a:ln w="6350">
                      <a:solidFill>
                        <a:srgbClr val="A6A6A6"/>
                      </a:solidFill>
                      <a:prstDash val="solid"/>
                      <a:miter lim="800000"/>
                      <a:headEnd/>
                      <a:tailEnd/>
                    </a:ln>
                  </p:spPr>
                  <p:txBody>
                    <a:bodyPr/>
                    <a:lstStyle/>
                    <a:p>
                      <a:pPr>
                        <a:defRPr/>
                      </a:pPr>
                      <a:endParaRPr lang="da-DK" sz="1350">
                        <a:solidFill>
                          <a:srgbClr val="1F497D"/>
                        </a:solidFill>
                        <a:ea typeface="ＭＳ Ｐゴシック" pitchFamily="-97" charset="-128"/>
                      </a:endParaRPr>
                    </a:p>
                  </p:txBody>
                </p:sp>
                <p:sp>
                  <p:nvSpPr>
                    <p:cNvPr id="360" name="Freeform 2908"/>
                    <p:cNvSpPr>
                      <a:spLocks/>
                    </p:cNvSpPr>
                    <p:nvPr/>
                  </p:nvSpPr>
                  <p:spPr bwMode="auto">
                    <a:xfrm>
                      <a:off x="1496" y="2219"/>
                      <a:ext cx="4" cy="4"/>
                    </a:xfrm>
                    <a:custGeom>
                      <a:avLst/>
                      <a:gdLst/>
                      <a:ahLst/>
                      <a:cxnLst>
                        <a:cxn ang="0">
                          <a:pos x="0" y="0"/>
                        </a:cxn>
                        <a:cxn ang="0">
                          <a:pos x="0" y="2"/>
                        </a:cxn>
                        <a:cxn ang="0">
                          <a:pos x="4" y="4"/>
                        </a:cxn>
                        <a:cxn ang="0">
                          <a:pos x="4" y="0"/>
                        </a:cxn>
                        <a:cxn ang="0">
                          <a:pos x="0" y="0"/>
                        </a:cxn>
                        <a:cxn ang="0">
                          <a:pos x="0" y="0"/>
                        </a:cxn>
                      </a:cxnLst>
                      <a:rect l="0" t="0" r="r" b="b"/>
                      <a:pathLst>
                        <a:path w="4" h="4">
                          <a:moveTo>
                            <a:pt x="0" y="0"/>
                          </a:moveTo>
                          <a:lnTo>
                            <a:pt x="0" y="2"/>
                          </a:lnTo>
                          <a:lnTo>
                            <a:pt x="4" y="4"/>
                          </a:lnTo>
                          <a:lnTo>
                            <a:pt x="4" y="0"/>
                          </a:lnTo>
                          <a:lnTo>
                            <a:pt x="0" y="0"/>
                          </a:lnTo>
                          <a:lnTo>
                            <a:pt x="0" y="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61" name="Freeform 2909"/>
                    <p:cNvSpPr>
                      <a:spLocks/>
                    </p:cNvSpPr>
                    <p:nvPr/>
                  </p:nvSpPr>
                  <p:spPr bwMode="auto">
                    <a:xfrm>
                      <a:off x="2472" y="1581"/>
                      <a:ext cx="644" cy="62"/>
                    </a:xfrm>
                    <a:custGeom>
                      <a:avLst/>
                      <a:gdLst/>
                      <a:ahLst/>
                      <a:cxnLst>
                        <a:cxn ang="0">
                          <a:pos x="644" y="62"/>
                        </a:cxn>
                        <a:cxn ang="0">
                          <a:pos x="642" y="54"/>
                        </a:cxn>
                        <a:cxn ang="0">
                          <a:pos x="474" y="0"/>
                        </a:cxn>
                        <a:cxn ang="0">
                          <a:pos x="0" y="2"/>
                        </a:cxn>
                        <a:cxn ang="0">
                          <a:pos x="0" y="6"/>
                        </a:cxn>
                        <a:cxn ang="0">
                          <a:pos x="474" y="4"/>
                        </a:cxn>
                        <a:cxn ang="0">
                          <a:pos x="644" y="62"/>
                        </a:cxn>
                      </a:cxnLst>
                      <a:rect l="0" t="0" r="r" b="b"/>
                      <a:pathLst>
                        <a:path w="644" h="62">
                          <a:moveTo>
                            <a:pt x="644" y="62"/>
                          </a:moveTo>
                          <a:lnTo>
                            <a:pt x="642" y="54"/>
                          </a:lnTo>
                          <a:lnTo>
                            <a:pt x="474" y="0"/>
                          </a:lnTo>
                          <a:lnTo>
                            <a:pt x="0" y="2"/>
                          </a:lnTo>
                          <a:lnTo>
                            <a:pt x="0" y="6"/>
                          </a:lnTo>
                          <a:lnTo>
                            <a:pt x="474" y="4"/>
                          </a:lnTo>
                          <a:lnTo>
                            <a:pt x="644" y="62"/>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62" name="Rectangle 2910"/>
                    <p:cNvSpPr>
                      <a:spLocks noChangeArrowheads="1"/>
                    </p:cNvSpPr>
                    <p:nvPr/>
                  </p:nvSpPr>
                  <p:spPr bwMode="auto">
                    <a:xfrm>
                      <a:off x="2472" y="1583"/>
                      <a:ext cx="1" cy="4"/>
                    </a:xfrm>
                    <a:prstGeom prst="rect">
                      <a:avLst/>
                    </a:prstGeom>
                    <a:grpFill/>
                    <a:ln w="6350">
                      <a:solidFill>
                        <a:srgbClr val="A6A6A6"/>
                      </a:solidFill>
                      <a:prstDash val="solid"/>
                      <a:miter lim="800000"/>
                      <a:headEnd/>
                      <a:tailEnd/>
                    </a:ln>
                  </p:spPr>
                  <p:txBody>
                    <a:bodyPr/>
                    <a:lstStyle/>
                    <a:p>
                      <a:pPr>
                        <a:defRPr/>
                      </a:pPr>
                      <a:endParaRPr lang="da-DK" sz="1350">
                        <a:solidFill>
                          <a:srgbClr val="1F497D"/>
                        </a:solidFill>
                        <a:ea typeface="ＭＳ Ｐゴシック" pitchFamily="-97" charset="-128"/>
                      </a:endParaRPr>
                    </a:p>
                  </p:txBody>
                </p:sp>
                <p:sp>
                  <p:nvSpPr>
                    <p:cNvPr id="363" name="Freeform 2911"/>
                    <p:cNvSpPr>
                      <a:spLocks/>
                    </p:cNvSpPr>
                    <p:nvPr/>
                  </p:nvSpPr>
                  <p:spPr bwMode="auto">
                    <a:xfrm>
                      <a:off x="3896" y="1623"/>
                      <a:ext cx="4" cy="6"/>
                    </a:xfrm>
                    <a:custGeom>
                      <a:avLst/>
                      <a:gdLst/>
                      <a:ahLst/>
                      <a:cxnLst>
                        <a:cxn ang="0">
                          <a:pos x="4" y="4"/>
                        </a:cxn>
                        <a:cxn ang="0">
                          <a:pos x="4" y="4"/>
                        </a:cxn>
                        <a:cxn ang="0">
                          <a:pos x="0" y="0"/>
                        </a:cxn>
                        <a:cxn ang="0">
                          <a:pos x="0" y="4"/>
                        </a:cxn>
                        <a:cxn ang="0">
                          <a:pos x="2" y="6"/>
                        </a:cxn>
                        <a:cxn ang="0">
                          <a:pos x="4" y="4"/>
                        </a:cxn>
                      </a:cxnLst>
                      <a:rect l="0" t="0" r="r" b="b"/>
                      <a:pathLst>
                        <a:path w="4" h="6">
                          <a:moveTo>
                            <a:pt x="4" y="4"/>
                          </a:moveTo>
                          <a:lnTo>
                            <a:pt x="4" y="4"/>
                          </a:lnTo>
                          <a:lnTo>
                            <a:pt x="0" y="0"/>
                          </a:lnTo>
                          <a:lnTo>
                            <a:pt x="0" y="4"/>
                          </a:lnTo>
                          <a:lnTo>
                            <a:pt x="2" y="6"/>
                          </a:lnTo>
                          <a:lnTo>
                            <a:pt x="4" y="4"/>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64" name="Freeform 2912"/>
                    <p:cNvSpPr>
                      <a:spLocks/>
                    </p:cNvSpPr>
                    <p:nvPr/>
                  </p:nvSpPr>
                  <p:spPr bwMode="auto">
                    <a:xfrm>
                      <a:off x="3440" y="1043"/>
                      <a:ext cx="6" cy="6"/>
                    </a:xfrm>
                    <a:custGeom>
                      <a:avLst/>
                      <a:gdLst/>
                      <a:ahLst/>
                      <a:cxnLst>
                        <a:cxn ang="0">
                          <a:pos x="6" y="0"/>
                        </a:cxn>
                        <a:cxn ang="0">
                          <a:pos x="0" y="4"/>
                        </a:cxn>
                        <a:cxn ang="0">
                          <a:pos x="0" y="6"/>
                        </a:cxn>
                        <a:cxn ang="0">
                          <a:pos x="4" y="6"/>
                        </a:cxn>
                        <a:cxn ang="0">
                          <a:pos x="6" y="0"/>
                        </a:cxn>
                      </a:cxnLst>
                      <a:rect l="0" t="0" r="r" b="b"/>
                      <a:pathLst>
                        <a:path w="6" h="6">
                          <a:moveTo>
                            <a:pt x="6" y="0"/>
                          </a:moveTo>
                          <a:lnTo>
                            <a:pt x="0" y="4"/>
                          </a:lnTo>
                          <a:lnTo>
                            <a:pt x="0" y="6"/>
                          </a:lnTo>
                          <a:lnTo>
                            <a:pt x="4" y="6"/>
                          </a:lnTo>
                          <a:lnTo>
                            <a:pt x="6" y="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65" name="Freeform 2913"/>
                    <p:cNvSpPr>
                      <a:spLocks/>
                    </p:cNvSpPr>
                    <p:nvPr/>
                  </p:nvSpPr>
                  <p:spPr bwMode="auto">
                    <a:xfrm>
                      <a:off x="3362" y="1049"/>
                      <a:ext cx="576" cy="1180"/>
                    </a:xfrm>
                    <a:custGeom>
                      <a:avLst/>
                      <a:gdLst/>
                      <a:ahLst/>
                      <a:cxnLst>
                        <a:cxn ang="0">
                          <a:pos x="0" y="130"/>
                        </a:cxn>
                        <a:cxn ang="0">
                          <a:pos x="30" y="268"/>
                        </a:cxn>
                        <a:cxn ang="0">
                          <a:pos x="168" y="352"/>
                        </a:cxn>
                        <a:cxn ang="0">
                          <a:pos x="178" y="410"/>
                        </a:cxn>
                        <a:cxn ang="0">
                          <a:pos x="194" y="484"/>
                        </a:cxn>
                        <a:cxn ang="0">
                          <a:pos x="266" y="554"/>
                        </a:cxn>
                        <a:cxn ang="0">
                          <a:pos x="274" y="610"/>
                        </a:cxn>
                        <a:cxn ang="0">
                          <a:pos x="214" y="676"/>
                        </a:cxn>
                        <a:cxn ang="0">
                          <a:pos x="234" y="716"/>
                        </a:cxn>
                        <a:cxn ang="0">
                          <a:pos x="194" y="786"/>
                        </a:cxn>
                        <a:cxn ang="0">
                          <a:pos x="194" y="816"/>
                        </a:cxn>
                        <a:cxn ang="0">
                          <a:pos x="196" y="816"/>
                        </a:cxn>
                        <a:cxn ang="0">
                          <a:pos x="196" y="820"/>
                        </a:cxn>
                        <a:cxn ang="0">
                          <a:pos x="194" y="820"/>
                        </a:cxn>
                        <a:cxn ang="0">
                          <a:pos x="194" y="834"/>
                        </a:cxn>
                        <a:cxn ang="0">
                          <a:pos x="292" y="960"/>
                        </a:cxn>
                        <a:cxn ang="0">
                          <a:pos x="324" y="960"/>
                        </a:cxn>
                        <a:cxn ang="0">
                          <a:pos x="324" y="1040"/>
                        </a:cxn>
                        <a:cxn ang="0">
                          <a:pos x="404" y="1098"/>
                        </a:cxn>
                        <a:cxn ang="0">
                          <a:pos x="434" y="1180"/>
                        </a:cxn>
                        <a:cxn ang="0">
                          <a:pos x="456" y="1136"/>
                        </a:cxn>
                        <a:cxn ang="0">
                          <a:pos x="506" y="1162"/>
                        </a:cxn>
                        <a:cxn ang="0">
                          <a:pos x="548" y="1106"/>
                        </a:cxn>
                        <a:cxn ang="0">
                          <a:pos x="560" y="1024"/>
                        </a:cxn>
                        <a:cxn ang="0">
                          <a:pos x="576" y="942"/>
                        </a:cxn>
                        <a:cxn ang="0">
                          <a:pos x="538" y="578"/>
                        </a:cxn>
                        <a:cxn ang="0">
                          <a:pos x="536" y="580"/>
                        </a:cxn>
                        <a:cxn ang="0">
                          <a:pos x="534" y="578"/>
                        </a:cxn>
                        <a:cxn ang="0">
                          <a:pos x="574" y="942"/>
                        </a:cxn>
                        <a:cxn ang="0">
                          <a:pos x="554" y="1024"/>
                        </a:cxn>
                        <a:cxn ang="0">
                          <a:pos x="546" y="1106"/>
                        </a:cxn>
                        <a:cxn ang="0">
                          <a:pos x="506" y="1158"/>
                        </a:cxn>
                        <a:cxn ang="0">
                          <a:pos x="456" y="1130"/>
                        </a:cxn>
                        <a:cxn ang="0">
                          <a:pos x="434" y="1172"/>
                        </a:cxn>
                        <a:cxn ang="0">
                          <a:pos x="406" y="1094"/>
                        </a:cxn>
                        <a:cxn ang="0">
                          <a:pos x="328" y="1040"/>
                        </a:cxn>
                        <a:cxn ang="0">
                          <a:pos x="328" y="956"/>
                        </a:cxn>
                        <a:cxn ang="0">
                          <a:pos x="294" y="956"/>
                        </a:cxn>
                        <a:cxn ang="0">
                          <a:pos x="198" y="834"/>
                        </a:cxn>
                        <a:cxn ang="0">
                          <a:pos x="198" y="786"/>
                        </a:cxn>
                        <a:cxn ang="0">
                          <a:pos x="240" y="716"/>
                        </a:cxn>
                        <a:cxn ang="0">
                          <a:pos x="220" y="676"/>
                        </a:cxn>
                        <a:cxn ang="0">
                          <a:pos x="276" y="610"/>
                        </a:cxn>
                        <a:cxn ang="0">
                          <a:pos x="268" y="550"/>
                        </a:cxn>
                        <a:cxn ang="0">
                          <a:pos x="198" y="484"/>
                        </a:cxn>
                        <a:cxn ang="0">
                          <a:pos x="170" y="350"/>
                        </a:cxn>
                        <a:cxn ang="0">
                          <a:pos x="32" y="268"/>
                        </a:cxn>
                        <a:cxn ang="0">
                          <a:pos x="4" y="134"/>
                        </a:cxn>
                        <a:cxn ang="0">
                          <a:pos x="40" y="92"/>
                        </a:cxn>
                        <a:cxn ang="0">
                          <a:pos x="82" y="0"/>
                        </a:cxn>
                        <a:cxn ang="0">
                          <a:pos x="78" y="0"/>
                        </a:cxn>
                        <a:cxn ang="0">
                          <a:pos x="40" y="88"/>
                        </a:cxn>
                        <a:cxn ang="0">
                          <a:pos x="0" y="130"/>
                        </a:cxn>
                      </a:cxnLst>
                      <a:rect l="0" t="0" r="r" b="b"/>
                      <a:pathLst>
                        <a:path w="576" h="1180">
                          <a:moveTo>
                            <a:pt x="0" y="130"/>
                          </a:moveTo>
                          <a:lnTo>
                            <a:pt x="30" y="268"/>
                          </a:lnTo>
                          <a:lnTo>
                            <a:pt x="168" y="352"/>
                          </a:lnTo>
                          <a:lnTo>
                            <a:pt x="178" y="410"/>
                          </a:lnTo>
                          <a:lnTo>
                            <a:pt x="194" y="484"/>
                          </a:lnTo>
                          <a:lnTo>
                            <a:pt x="266" y="554"/>
                          </a:lnTo>
                          <a:lnTo>
                            <a:pt x="274" y="610"/>
                          </a:lnTo>
                          <a:lnTo>
                            <a:pt x="214" y="676"/>
                          </a:lnTo>
                          <a:lnTo>
                            <a:pt x="234" y="716"/>
                          </a:lnTo>
                          <a:lnTo>
                            <a:pt x="194" y="786"/>
                          </a:lnTo>
                          <a:lnTo>
                            <a:pt x="194" y="816"/>
                          </a:lnTo>
                          <a:lnTo>
                            <a:pt x="196" y="816"/>
                          </a:lnTo>
                          <a:lnTo>
                            <a:pt x="196" y="820"/>
                          </a:lnTo>
                          <a:lnTo>
                            <a:pt x="194" y="820"/>
                          </a:lnTo>
                          <a:lnTo>
                            <a:pt x="194" y="834"/>
                          </a:lnTo>
                          <a:lnTo>
                            <a:pt x="292" y="960"/>
                          </a:lnTo>
                          <a:lnTo>
                            <a:pt x="324" y="960"/>
                          </a:lnTo>
                          <a:lnTo>
                            <a:pt x="324" y="1040"/>
                          </a:lnTo>
                          <a:lnTo>
                            <a:pt x="404" y="1098"/>
                          </a:lnTo>
                          <a:lnTo>
                            <a:pt x="434" y="1180"/>
                          </a:lnTo>
                          <a:lnTo>
                            <a:pt x="456" y="1136"/>
                          </a:lnTo>
                          <a:lnTo>
                            <a:pt x="506" y="1162"/>
                          </a:lnTo>
                          <a:lnTo>
                            <a:pt x="548" y="1106"/>
                          </a:lnTo>
                          <a:lnTo>
                            <a:pt x="560" y="1024"/>
                          </a:lnTo>
                          <a:lnTo>
                            <a:pt x="576" y="942"/>
                          </a:lnTo>
                          <a:lnTo>
                            <a:pt x="538" y="578"/>
                          </a:lnTo>
                          <a:lnTo>
                            <a:pt x="536" y="580"/>
                          </a:lnTo>
                          <a:lnTo>
                            <a:pt x="534" y="578"/>
                          </a:lnTo>
                          <a:lnTo>
                            <a:pt x="574" y="942"/>
                          </a:lnTo>
                          <a:lnTo>
                            <a:pt x="554" y="1024"/>
                          </a:lnTo>
                          <a:lnTo>
                            <a:pt x="546" y="1106"/>
                          </a:lnTo>
                          <a:lnTo>
                            <a:pt x="506" y="1158"/>
                          </a:lnTo>
                          <a:lnTo>
                            <a:pt x="456" y="1130"/>
                          </a:lnTo>
                          <a:lnTo>
                            <a:pt x="434" y="1172"/>
                          </a:lnTo>
                          <a:lnTo>
                            <a:pt x="406" y="1094"/>
                          </a:lnTo>
                          <a:lnTo>
                            <a:pt x="328" y="1040"/>
                          </a:lnTo>
                          <a:lnTo>
                            <a:pt x="328" y="956"/>
                          </a:lnTo>
                          <a:lnTo>
                            <a:pt x="294" y="956"/>
                          </a:lnTo>
                          <a:lnTo>
                            <a:pt x="198" y="834"/>
                          </a:lnTo>
                          <a:lnTo>
                            <a:pt x="198" y="786"/>
                          </a:lnTo>
                          <a:lnTo>
                            <a:pt x="240" y="716"/>
                          </a:lnTo>
                          <a:lnTo>
                            <a:pt x="220" y="676"/>
                          </a:lnTo>
                          <a:lnTo>
                            <a:pt x="276" y="610"/>
                          </a:lnTo>
                          <a:lnTo>
                            <a:pt x="268" y="550"/>
                          </a:lnTo>
                          <a:lnTo>
                            <a:pt x="198" y="484"/>
                          </a:lnTo>
                          <a:lnTo>
                            <a:pt x="170" y="350"/>
                          </a:lnTo>
                          <a:lnTo>
                            <a:pt x="32" y="268"/>
                          </a:lnTo>
                          <a:lnTo>
                            <a:pt x="4" y="134"/>
                          </a:lnTo>
                          <a:lnTo>
                            <a:pt x="40" y="92"/>
                          </a:lnTo>
                          <a:lnTo>
                            <a:pt x="82" y="0"/>
                          </a:lnTo>
                          <a:lnTo>
                            <a:pt x="78" y="0"/>
                          </a:lnTo>
                          <a:lnTo>
                            <a:pt x="40" y="88"/>
                          </a:lnTo>
                          <a:lnTo>
                            <a:pt x="0" y="13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66" name="Rectangle 2914"/>
                    <p:cNvSpPr>
                      <a:spLocks noChangeArrowheads="1"/>
                    </p:cNvSpPr>
                    <p:nvPr/>
                  </p:nvSpPr>
                  <p:spPr bwMode="auto">
                    <a:xfrm>
                      <a:off x="3556" y="1865"/>
                      <a:ext cx="2" cy="4"/>
                    </a:xfrm>
                    <a:prstGeom prst="rect">
                      <a:avLst/>
                    </a:prstGeom>
                    <a:grpFill/>
                    <a:ln w="6350">
                      <a:solidFill>
                        <a:srgbClr val="A6A6A6"/>
                      </a:solidFill>
                      <a:prstDash val="solid"/>
                      <a:miter lim="800000"/>
                      <a:headEnd/>
                      <a:tailEnd/>
                    </a:ln>
                  </p:spPr>
                  <p:txBody>
                    <a:bodyPr/>
                    <a:lstStyle/>
                    <a:p>
                      <a:pPr>
                        <a:defRPr/>
                      </a:pPr>
                      <a:endParaRPr lang="da-DK" sz="1350">
                        <a:solidFill>
                          <a:srgbClr val="1F497D"/>
                        </a:solidFill>
                        <a:ea typeface="ＭＳ Ｐゴシック" pitchFamily="-97" charset="-128"/>
                      </a:endParaRPr>
                    </a:p>
                  </p:txBody>
                </p:sp>
                <p:sp>
                  <p:nvSpPr>
                    <p:cNvPr id="367" name="Freeform 2915"/>
                    <p:cNvSpPr>
                      <a:spLocks/>
                    </p:cNvSpPr>
                    <p:nvPr/>
                  </p:nvSpPr>
                  <p:spPr bwMode="auto">
                    <a:xfrm>
                      <a:off x="3112" y="1457"/>
                      <a:ext cx="428" cy="24"/>
                    </a:xfrm>
                    <a:custGeom>
                      <a:avLst/>
                      <a:gdLst/>
                      <a:ahLst/>
                      <a:cxnLst>
                        <a:cxn ang="0">
                          <a:pos x="428" y="6"/>
                        </a:cxn>
                        <a:cxn ang="0">
                          <a:pos x="426" y="0"/>
                        </a:cxn>
                        <a:cxn ang="0">
                          <a:pos x="0" y="16"/>
                        </a:cxn>
                        <a:cxn ang="0">
                          <a:pos x="0" y="24"/>
                        </a:cxn>
                        <a:cxn ang="0">
                          <a:pos x="428" y="6"/>
                        </a:cxn>
                      </a:cxnLst>
                      <a:rect l="0" t="0" r="r" b="b"/>
                      <a:pathLst>
                        <a:path w="428" h="24">
                          <a:moveTo>
                            <a:pt x="428" y="6"/>
                          </a:moveTo>
                          <a:lnTo>
                            <a:pt x="426" y="0"/>
                          </a:lnTo>
                          <a:lnTo>
                            <a:pt x="0" y="16"/>
                          </a:lnTo>
                          <a:lnTo>
                            <a:pt x="0" y="24"/>
                          </a:lnTo>
                          <a:lnTo>
                            <a:pt x="428" y="6"/>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68" name="Freeform 2916"/>
                    <p:cNvSpPr>
                      <a:spLocks/>
                    </p:cNvSpPr>
                    <p:nvPr/>
                  </p:nvSpPr>
                  <p:spPr bwMode="auto">
                    <a:xfrm>
                      <a:off x="3104" y="1481"/>
                      <a:ext cx="1" cy="2"/>
                    </a:xfrm>
                    <a:custGeom>
                      <a:avLst/>
                      <a:gdLst/>
                      <a:ahLst/>
                      <a:cxnLst>
                        <a:cxn ang="0">
                          <a:pos x="0" y="2"/>
                        </a:cxn>
                        <a:cxn ang="0">
                          <a:pos x="0" y="2"/>
                        </a:cxn>
                        <a:cxn ang="0">
                          <a:pos x="0" y="0"/>
                        </a:cxn>
                        <a:cxn ang="0">
                          <a:pos x="0" y="2"/>
                        </a:cxn>
                      </a:cxnLst>
                      <a:rect l="0" t="0" r="r" b="b"/>
                      <a:pathLst>
                        <a:path h="2">
                          <a:moveTo>
                            <a:pt x="0" y="2"/>
                          </a:moveTo>
                          <a:lnTo>
                            <a:pt x="0" y="2"/>
                          </a:lnTo>
                          <a:lnTo>
                            <a:pt x="0" y="0"/>
                          </a:lnTo>
                          <a:lnTo>
                            <a:pt x="0" y="2"/>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69" name="Freeform 2917"/>
                    <p:cNvSpPr>
                      <a:spLocks/>
                    </p:cNvSpPr>
                    <p:nvPr/>
                  </p:nvSpPr>
                  <p:spPr bwMode="auto">
                    <a:xfrm>
                      <a:off x="3104" y="1473"/>
                      <a:ext cx="8" cy="10"/>
                    </a:xfrm>
                    <a:custGeom>
                      <a:avLst/>
                      <a:gdLst/>
                      <a:ahLst/>
                      <a:cxnLst>
                        <a:cxn ang="0">
                          <a:pos x="8" y="0"/>
                        </a:cxn>
                        <a:cxn ang="0">
                          <a:pos x="0" y="0"/>
                        </a:cxn>
                        <a:cxn ang="0">
                          <a:pos x="0" y="8"/>
                        </a:cxn>
                        <a:cxn ang="0">
                          <a:pos x="0" y="10"/>
                        </a:cxn>
                        <a:cxn ang="0">
                          <a:pos x="8" y="8"/>
                        </a:cxn>
                        <a:cxn ang="0">
                          <a:pos x="8" y="0"/>
                        </a:cxn>
                      </a:cxnLst>
                      <a:rect l="0" t="0" r="r" b="b"/>
                      <a:pathLst>
                        <a:path w="8" h="10">
                          <a:moveTo>
                            <a:pt x="8" y="0"/>
                          </a:moveTo>
                          <a:lnTo>
                            <a:pt x="0" y="0"/>
                          </a:lnTo>
                          <a:lnTo>
                            <a:pt x="0" y="8"/>
                          </a:lnTo>
                          <a:lnTo>
                            <a:pt x="0" y="10"/>
                          </a:lnTo>
                          <a:lnTo>
                            <a:pt x="8" y="8"/>
                          </a:lnTo>
                          <a:lnTo>
                            <a:pt x="8" y="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70" name="Freeform 2918"/>
                    <p:cNvSpPr>
                      <a:spLocks/>
                    </p:cNvSpPr>
                    <p:nvPr/>
                  </p:nvSpPr>
                  <p:spPr bwMode="auto">
                    <a:xfrm>
                      <a:off x="2474" y="1229"/>
                      <a:ext cx="612" cy="6"/>
                    </a:xfrm>
                    <a:custGeom>
                      <a:avLst/>
                      <a:gdLst/>
                      <a:ahLst/>
                      <a:cxnLst>
                        <a:cxn ang="0">
                          <a:pos x="612" y="0"/>
                        </a:cxn>
                        <a:cxn ang="0">
                          <a:pos x="0" y="2"/>
                        </a:cxn>
                        <a:cxn ang="0">
                          <a:pos x="0" y="6"/>
                        </a:cxn>
                        <a:cxn ang="0">
                          <a:pos x="610" y="4"/>
                        </a:cxn>
                        <a:cxn ang="0">
                          <a:pos x="612" y="0"/>
                        </a:cxn>
                      </a:cxnLst>
                      <a:rect l="0" t="0" r="r" b="b"/>
                      <a:pathLst>
                        <a:path w="612" h="6">
                          <a:moveTo>
                            <a:pt x="612" y="0"/>
                          </a:moveTo>
                          <a:lnTo>
                            <a:pt x="0" y="2"/>
                          </a:lnTo>
                          <a:lnTo>
                            <a:pt x="0" y="6"/>
                          </a:lnTo>
                          <a:lnTo>
                            <a:pt x="610" y="4"/>
                          </a:lnTo>
                          <a:lnTo>
                            <a:pt x="612" y="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71" name="Rectangle 2919"/>
                    <p:cNvSpPr>
                      <a:spLocks noChangeArrowheads="1"/>
                    </p:cNvSpPr>
                    <p:nvPr/>
                  </p:nvSpPr>
                  <p:spPr bwMode="auto">
                    <a:xfrm>
                      <a:off x="2472" y="1231"/>
                      <a:ext cx="2" cy="4"/>
                    </a:xfrm>
                    <a:prstGeom prst="rect">
                      <a:avLst/>
                    </a:prstGeom>
                    <a:grpFill/>
                    <a:ln w="6350">
                      <a:solidFill>
                        <a:srgbClr val="A6A6A6"/>
                      </a:solidFill>
                      <a:prstDash val="solid"/>
                      <a:miter lim="800000"/>
                      <a:headEnd/>
                      <a:tailEnd/>
                    </a:ln>
                  </p:spPr>
                  <p:txBody>
                    <a:bodyPr/>
                    <a:lstStyle/>
                    <a:p>
                      <a:pPr>
                        <a:defRPr/>
                      </a:pPr>
                      <a:endParaRPr lang="da-DK" sz="1350">
                        <a:solidFill>
                          <a:srgbClr val="1F497D"/>
                        </a:solidFill>
                        <a:ea typeface="ＭＳ Ｐゴシック" pitchFamily="-97" charset="-128"/>
                      </a:endParaRPr>
                    </a:p>
                  </p:txBody>
                </p:sp>
                <p:sp>
                  <p:nvSpPr>
                    <p:cNvPr id="372" name="Freeform 2920"/>
                    <p:cNvSpPr>
                      <a:spLocks/>
                    </p:cNvSpPr>
                    <p:nvPr/>
                  </p:nvSpPr>
                  <p:spPr bwMode="auto">
                    <a:xfrm>
                      <a:off x="3808" y="1181"/>
                      <a:ext cx="14" cy="4"/>
                    </a:xfrm>
                    <a:custGeom>
                      <a:avLst/>
                      <a:gdLst/>
                      <a:ahLst/>
                      <a:cxnLst>
                        <a:cxn ang="0">
                          <a:pos x="4" y="4"/>
                        </a:cxn>
                        <a:cxn ang="0">
                          <a:pos x="14" y="4"/>
                        </a:cxn>
                        <a:cxn ang="0">
                          <a:pos x="4" y="0"/>
                        </a:cxn>
                        <a:cxn ang="0">
                          <a:pos x="0" y="0"/>
                        </a:cxn>
                        <a:cxn ang="0">
                          <a:pos x="0" y="4"/>
                        </a:cxn>
                        <a:cxn ang="0">
                          <a:pos x="4" y="4"/>
                        </a:cxn>
                      </a:cxnLst>
                      <a:rect l="0" t="0" r="r" b="b"/>
                      <a:pathLst>
                        <a:path w="14" h="4">
                          <a:moveTo>
                            <a:pt x="4" y="4"/>
                          </a:moveTo>
                          <a:lnTo>
                            <a:pt x="14" y="4"/>
                          </a:lnTo>
                          <a:lnTo>
                            <a:pt x="4" y="0"/>
                          </a:lnTo>
                          <a:lnTo>
                            <a:pt x="0" y="0"/>
                          </a:lnTo>
                          <a:lnTo>
                            <a:pt x="0" y="4"/>
                          </a:lnTo>
                          <a:lnTo>
                            <a:pt x="4" y="4"/>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73" name="Freeform 2921"/>
                    <p:cNvSpPr>
                      <a:spLocks/>
                    </p:cNvSpPr>
                    <p:nvPr/>
                  </p:nvSpPr>
                  <p:spPr bwMode="auto">
                    <a:xfrm>
                      <a:off x="3540" y="1063"/>
                      <a:ext cx="272" cy="122"/>
                    </a:xfrm>
                    <a:custGeom>
                      <a:avLst/>
                      <a:gdLst/>
                      <a:ahLst/>
                      <a:cxnLst>
                        <a:cxn ang="0">
                          <a:pos x="230" y="84"/>
                        </a:cxn>
                        <a:cxn ang="0">
                          <a:pos x="240" y="122"/>
                        </a:cxn>
                        <a:cxn ang="0">
                          <a:pos x="272" y="122"/>
                        </a:cxn>
                        <a:cxn ang="0">
                          <a:pos x="268" y="122"/>
                        </a:cxn>
                        <a:cxn ang="0">
                          <a:pos x="268" y="118"/>
                        </a:cxn>
                        <a:cxn ang="0">
                          <a:pos x="242" y="118"/>
                        </a:cxn>
                        <a:cxn ang="0">
                          <a:pos x="236" y="80"/>
                        </a:cxn>
                        <a:cxn ang="0">
                          <a:pos x="24" y="52"/>
                        </a:cxn>
                        <a:cxn ang="0">
                          <a:pos x="6" y="0"/>
                        </a:cxn>
                        <a:cxn ang="0">
                          <a:pos x="0" y="0"/>
                        </a:cxn>
                        <a:cxn ang="0">
                          <a:pos x="22" y="58"/>
                        </a:cxn>
                        <a:cxn ang="0">
                          <a:pos x="230" y="84"/>
                        </a:cxn>
                      </a:cxnLst>
                      <a:rect l="0" t="0" r="r" b="b"/>
                      <a:pathLst>
                        <a:path w="272" h="122">
                          <a:moveTo>
                            <a:pt x="230" y="84"/>
                          </a:moveTo>
                          <a:lnTo>
                            <a:pt x="240" y="122"/>
                          </a:lnTo>
                          <a:lnTo>
                            <a:pt x="272" y="122"/>
                          </a:lnTo>
                          <a:lnTo>
                            <a:pt x="268" y="122"/>
                          </a:lnTo>
                          <a:lnTo>
                            <a:pt x="268" y="118"/>
                          </a:lnTo>
                          <a:lnTo>
                            <a:pt x="242" y="118"/>
                          </a:lnTo>
                          <a:lnTo>
                            <a:pt x="236" y="80"/>
                          </a:lnTo>
                          <a:lnTo>
                            <a:pt x="24" y="52"/>
                          </a:lnTo>
                          <a:lnTo>
                            <a:pt x="6" y="0"/>
                          </a:lnTo>
                          <a:lnTo>
                            <a:pt x="0" y="0"/>
                          </a:lnTo>
                          <a:lnTo>
                            <a:pt x="22" y="58"/>
                          </a:lnTo>
                          <a:lnTo>
                            <a:pt x="230" y="84"/>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74" name="Freeform 2922"/>
                    <p:cNvSpPr>
                      <a:spLocks/>
                    </p:cNvSpPr>
                    <p:nvPr/>
                  </p:nvSpPr>
                  <p:spPr bwMode="auto">
                    <a:xfrm>
                      <a:off x="3232" y="1939"/>
                      <a:ext cx="142" cy="762"/>
                    </a:xfrm>
                    <a:custGeom>
                      <a:avLst/>
                      <a:gdLst/>
                      <a:ahLst/>
                      <a:cxnLst>
                        <a:cxn ang="0">
                          <a:pos x="28" y="66"/>
                        </a:cxn>
                        <a:cxn ang="0">
                          <a:pos x="46" y="0"/>
                        </a:cxn>
                        <a:cxn ang="0">
                          <a:pos x="0" y="0"/>
                        </a:cxn>
                        <a:cxn ang="0">
                          <a:pos x="2" y="6"/>
                        </a:cxn>
                        <a:cxn ang="0">
                          <a:pos x="38" y="6"/>
                        </a:cxn>
                        <a:cxn ang="0">
                          <a:pos x="22" y="68"/>
                        </a:cxn>
                        <a:cxn ang="0">
                          <a:pos x="76" y="96"/>
                        </a:cxn>
                        <a:cxn ang="0">
                          <a:pos x="96" y="344"/>
                        </a:cxn>
                        <a:cxn ang="0">
                          <a:pos x="102" y="344"/>
                        </a:cxn>
                        <a:cxn ang="0">
                          <a:pos x="100" y="350"/>
                        </a:cxn>
                        <a:cxn ang="0">
                          <a:pos x="98" y="350"/>
                        </a:cxn>
                        <a:cxn ang="0">
                          <a:pos x="132" y="758"/>
                        </a:cxn>
                        <a:cxn ang="0">
                          <a:pos x="142" y="762"/>
                        </a:cxn>
                        <a:cxn ang="0">
                          <a:pos x="110" y="404"/>
                        </a:cxn>
                        <a:cxn ang="0">
                          <a:pos x="106" y="404"/>
                        </a:cxn>
                        <a:cxn ang="0">
                          <a:pos x="106" y="400"/>
                        </a:cxn>
                        <a:cxn ang="0">
                          <a:pos x="110" y="400"/>
                        </a:cxn>
                        <a:cxn ang="0">
                          <a:pos x="82" y="90"/>
                        </a:cxn>
                        <a:cxn ang="0">
                          <a:pos x="28" y="66"/>
                        </a:cxn>
                      </a:cxnLst>
                      <a:rect l="0" t="0" r="r" b="b"/>
                      <a:pathLst>
                        <a:path w="142" h="762">
                          <a:moveTo>
                            <a:pt x="28" y="66"/>
                          </a:moveTo>
                          <a:lnTo>
                            <a:pt x="46" y="0"/>
                          </a:lnTo>
                          <a:lnTo>
                            <a:pt x="0" y="0"/>
                          </a:lnTo>
                          <a:lnTo>
                            <a:pt x="2" y="6"/>
                          </a:lnTo>
                          <a:lnTo>
                            <a:pt x="38" y="6"/>
                          </a:lnTo>
                          <a:lnTo>
                            <a:pt x="22" y="68"/>
                          </a:lnTo>
                          <a:lnTo>
                            <a:pt x="76" y="96"/>
                          </a:lnTo>
                          <a:lnTo>
                            <a:pt x="96" y="344"/>
                          </a:lnTo>
                          <a:lnTo>
                            <a:pt x="102" y="344"/>
                          </a:lnTo>
                          <a:lnTo>
                            <a:pt x="100" y="350"/>
                          </a:lnTo>
                          <a:lnTo>
                            <a:pt x="98" y="350"/>
                          </a:lnTo>
                          <a:lnTo>
                            <a:pt x="132" y="758"/>
                          </a:lnTo>
                          <a:lnTo>
                            <a:pt x="142" y="762"/>
                          </a:lnTo>
                          <a:lnTo>
                            <a:pt x="110" y="404"/>
                          </a:lnTo>
                          <a:lnTo>
                            <a:pt x="106" y="404"/>
                          </a:lnTo>
                          <a:lnTo>
                            <a:pt x="106" y="400"/>
                          </a:lnTo>
                          <a:lnTo>
                            <a:pt x="110" y="400"/>
                          </a:lnTo>
                          <a:lnTo>
                            <a:pt x="82" y="90"/>
                          </a:lnTo>
                          <a:lnTo>
                            <a:pt x="28" y="66"/>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75" name="Freeform 2923"/>
                    <p:cNvSpPr>
                      <a:spLocks/>
                    </p:cNvSpPr>
                    <p:nvPr/>
                  </p:nvSpPr>
                  <p:spPr bwMode="auto">
                    <a:xfrm>
                      <a:off x="3364" y="2697"/>
                      <a:ext cx="10" cy="8"/>
                    </a:xfrm>
                    <a:custGeom>
                      <a:avLst/>
                      <a:gdLst/>
                      <a:ahLst/>
                      <a:cxnLst>
                        <a:cxn ang="0">
                          <a:pos x="0" y="4"/>
                        </a:cxn>
                        <a:cxn ang="0">
                          <a:pos x="10" y="8"/>
                        </a:cxn>
                        <a:cxn ang="0">
                          <a:pos x="10" y="4"/>
                        </a:cxn>
                        <a:cxn ang="0">
                          <a:pos x="0" y="0"/>
                        </a:cxn>
                        <a:cxn ang="0">
                          <a:pos x="0" y="4"/>
                        </a:cxn>
                      </a:cxnLst>
                      <a:rect l="0" t="0" r="r" b="b"/>
                      <a:pathLst>
                        <a:path w="10" h="8">
                          <a:moveTo>
                            <a:pt x="0" y="4"/>
                          </a:moveTo>
                          <a:lnTo>
                            <a:pt x="10" y="8"/>
                          </a:lnTo>
                          <a:lnTo>
                            <a:pt x="10" y="4"/>
                          </a:lnTo>
                          <a:lnTo>
                            <a:pt x="0" y="0"/>
                          </a:lnTo>
                          <a:lnTo>
                            <a:pt x="0" y="4"/>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76" name="Freeform 2924"/>
                    <p:cNvSpPr>
                      <a:spLocks/>
                    </p:cNvSpPr>
                    <p:nvPr/>
                  </p:nvSpPr>
                  <p:spPr bwMode="auto">
                    <a:xfrm>
                      <a:off x="3328" y="2283"/>
                      <a:ext cx="6" cy="6"/>
                    </a:xfrm>
                    <a:custGeom>
                      <a:avLst/>
                      <a:gdLst/>
                      <a:ahLst/>
                      <a:cxnLst>
                        <a:cxn ang="0">
                          <a:pos x="6" y="0"/>
                        </a:cxn>
                        <a:cxn ang="0">
                          <a:pos x="0" y="0"/>
                        </a:cxn>
                        <a:cxn ang="0">
                          <a:pos x="2" y="6"/>
                        </a:cxn>
                        <a:cxn ang="0">
                          <a:pos x="4" y="6"/>
                        </a:cxn>
                        <a:cxn ang="0">
                          <a:pos x="6" y="0"/>
                        </a:cxn>
                      </a:cxnLst>
                      <a:rect l="0" t="0" r="r" b="b"/>
                      <a:pathLst>
                        <a:path w="6" h="6">
                          <a:moveTo>
                            <a:pt x="6" y="0"/>
                          </a:moveTo>
                          <a:lnTo>
                            <a:pt x="0" y="0"/>
                          </a:lnTo>
                          <a:lnTo>
                            <a:pt x="2" y="6"/>
                          </a:lnTo>
                          <a:lnTo>
                            <a:pt x="4" y="6"/>
                          </a:lnTo>
                          <a:lnTo>
                            <a:pt x="6" y="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77" name="Freeform 2925"/>
                    <p:cNvSpPr>
                      <a:spLocks/>
                    </p:cNvSpPr>
                    <p:nvPr/>
                  </p:nvSpPr>
                  <p:spPr bwMode="auto">
                    <a:xfrm>
                      <a:off x="3226" y="1939"/>
                      <a:ext cx="8" cy="6"/>
                    </a:xfrm>
                    <a:custGeom>
                      <a:avLst/>
                      <a:gdLst/>
                      <a:ahLst/>
                      <a:cxnLst>
                        <a:cxn ang="0">
                          <a:pos x="0" y="0"/>
                        </a:cxn>
                        <a:cxn ang="0">
                          <a:pos x="0" y="6"/>
                        </a:cxn>
                        <a:cxn ang="0">
                          <a:pos x="8" y="6"/>
                        </a:cxn>
                        <a:cxn ang="0">
                          <a:pos x="6" y="0"/>
                        </a:cxn>
                        <a:cxn ang="0">
                          <a:pos x="0" y="0"/>
                        </a:cxn>
                      </a:cxnLst>
                      <a:rect l="0" t="0" r="r" b="b"/>
                      <a:pathLst>
                        <a:path w="8" h="6">
                          <a:moveTo>
                            <a:pt x="0" y="0"/>
                          </a:moveTo>
                          <a:lnTo>
                            <a:pt x="0" y="6"/>
                          </a:lnTo>
                          <a:lnTo>
                            <a:pt x="8" y="6"/>
                          </a:lnTo>
                          <a:lnTo>
                            <a:pt x="6" y="0"/>
                          </a:lnTo>
                          <a:lnTo>
                            <a:pt x="0" y="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78" name="Freeform 2926"/>
                    <p:cNvSpPr>
                      <a:spLocks/>
                    </p:cNvSpPr>
                    <p:nvPr/>
                  </p:nvSpPr>
                  <p:spPr bwMode="auto">
                    <a:xfrm>
                      <a:off x="5076" y="1971"/>
                      <a:ext cx="4" cy="4"/>
                    </a:xfrm>
                    <a:custGeom>
                      <a:avLst/>
                      <a:gdLst/>
                      <a:ahLst/>
                      <a:cxnLst>
                        <a:cxn ang="0">
                          <a:pos x="4" y="4"/>
                        </a:cxn>
                        <a:cxn ang="0">
                          <a:pos x="2" y="0"/>
                        </a:cxn>
                        <a:cxn ang="0">
                          <a:pos x="0" y="0"/>
                        </a:cxn>
                        <a:cxn ang="0">
                          <a:pos x="2" y="4"/>
                        </a:cxn>
                        <a:cxn ang="0">
                          <a:pos x="4" y="4"/>
                        </a:cxn>
                      </a:cxnLst>
                      <a:rect l="0" t="0" r="r" b="b"/>
                      <a:pathLst>
                        <a:path w="4" h="4">
                          <a:moveTo>
                            <a:pt x="4" y="4"/>
                          </a:moveTo>
                          <a:lnTo>
                            <a:pt x="2" y="0"/>
                          </a:lnTo>
                          <a:lnTo>
                            <a:pt x="0" y="0"/>
                          </a:lnTo>
                          <a:lnTo>
                            <a:pt x="2" y="4"/>
                          </a:lnTo>
                          <a:lnTo>
                            <a:pt x="4" y="4"/>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79" name="Freeform 2927"/>
                    <p:cNvSpPr>
                      <a:spLocks/>
                    </p:cNvSpPr>
                    <p:nvPr/>
                  </p:nvSpPr>
                  <p:spPr bwMode="auto">
                    <a:xfrm>
                      <a:off x="3342" y="1971"/>
                      <a:ext cx="1736" cy="412"/>
                    </a:xfrm>
                    <a:custGeom>
                      <a:avLst/>
                      <a:gdLst/>
                      <a:ahLst/>
                      <a:cxnLst>
                        <a:cxn ang="0">
                          <a:pos x="1024" y="202"/>
                        </a:cxn>
                        <a:cxn ang="0">
                          <a:pos x="1022" y="206"/>
                        </a:cxn>
                        <a:cxn ang="0">
                          <a:pos x="1014" y="210"/>
                        </a:cxn>
                        <a:cxn ang="0">
                          <a:pos x="1018" y="204"/>
                        </a:cxn>
                        <a:cxn ang="0">
                          <a:pos x="756" y="258"/>
                        </a:cxn>
                        <a:cxn ang="0">
                          <a:pos x="476" y="304"/>
                        </a:cxn>
                        <a:cxn ang="0">
                          <a:pos x="454" y="308"/>
                        </a:cxn>
                        <a:cxn ang="0">
                          <a:pos x="454" y="402"/>
                        </a:cxn>
                        <a:cxn ang="0">
                          <a:pos x="374" y="408"/>
                        </a:cxn>
                        <a:cxn ang="0">
                          <a:pos x="390" y="360"/>
                        </a:cxn>
                        <a:cxn ang="0">
                          <a:pos x="0" y="368"/>
                        </a:cxn>
                        <a:cxn ang="0">
                          <a:pos x="0" y="372"/>
                        </a:cxn>
                        <a:cxn ang="0">
                          <a:pos x="384" y="364"/>
                        </a:cxn>
                        <a:cxn ang="0">
                          <a:pos x="366" y="412"/>
                        </a:cxn>
                        <a:cxn ang="0">
                          <a:pos x="450" y="406"/>
                        </a:cxn>
                        <a:cxn ang="0">
                          <a:pos x="450" y="404"/>
                        </a:cxn>
                        <a:cxn ang="0">
                          <a:pos x="454" y="404"/>
                        </a:cxn>
                        <a:cxn ang="0">
                          <a:pos x="454" y="406"/>
                        </a:cxn>
                        <a:cxn ang="0">
                          <a:pos x="456" y="406"/>
                        </a:cxn>
                        <a:cxn ang="0">
                          <a:pos x="456" y="310"/>
                        </a:cxn>
                        <a:cxn ang="0">
                          <a:pos x="478" y="310"/>
                        </a:cxn>
                        <a:cxn ang="0">
                          <a:pos x="756" y="264"/>
                        </a:cxn>
                        <a:cxn ang="0">
                          <a:pos x="1186" y="176"/>
                        </a:cxn>
                        <a:cxn ang="0">
                          <a:pos x="1186" y="176"/>
                        </a:cxn>
                        <a:cxn ang="0">
                          <a:pos x="1188" y="174"/>
                        </a:cxn>
                        <a:cxn ang="0">
                          <a:pos x="1192" y="172"/>
                        </a:cxn>
                        <a:cxn ang="0">
                          <a:pos x="1190" y="174"/>
                        </a:cxn>
                        <a:cxn ang="0">
                          <a:pos x="1736" y="4"/>
                        </a:cxn>
                        <a:cxn ang="0">
                          <a:pos x="1734" y="0"/>
                        </a:cxn>
                        <a:cxn ang="0">
                          <a:pos x="1188" y="172"/>
                        </a:cxn>
                        <a:cxn ang="0">
                          <a:pos x="1024" y="202"/>
                        </a:cxn>
                      </a:cxnLst>
                      <a:rect l="0" t="0" r="r" b="b"/>
                      <a:pathLst>
                        <a:path w="1736" h="412">
                          <a:moveTo>
                            <a:pt x="1024" y="202"/>
                          </a:moveTo>
                          <a:lnTo>
                            <a:pt x="1022" y="206"/>
                          </a:lnTo>
                          <a:lnTo>
                            <a:pt x="1014" y="210"/>
                          </a:lnTo>
                          <a:lnTo>
                            <a:pt x="1018" y="204"/>
                          </a:lnTo>
                          <a:lnTo>
                            <a:pt x="756" y="258"/>
                          </a:lnTo>
                          <a:lnTo>
                            <a:pt x="476" y="304"/>
                          </a:lnTo>
                          <a:lnTo>
                            <a:pt x="454" y="308"/>
                          </a:lnTo>
                          <a:lnTo>
                            <a:pt x="454" y="402"/>
                          </a:lnTo>
                          <a:lnTo>
                            <a:pt x="374" y="408"/>
                          </a:lnTo>
                          <a:lnTo>
                            <a:pt x="390" y="360"/>
                          </a:lnTo>
                          <a:lnTo>
                            <a:pt x="0" y="368"/>
                          </a:lnTo>
                          <a:lnTo>
                            <a:pt x="0" y="372"/>
                          </a:lnTo>
                          <a:lnTo>
                            <a:pt x="384" y="364"/>
                          </a:lnTo>
                          <a:lnTo>
                            <a:pt x="366" y="412"/>
                          </a:lnTo>
                          <a:lnTo>
                            <a:pt x="450" y="406"/>
                          </a:lnTo>
                          <a:lnTo>
                            <a:pt x="450" y="404"/>
                          </a:lnTo>
                          <a:lnTo>
                            <a:pt x="454" y="404"/>
                          </a:lnTo>
                          <a:lnTo>
                            <a:pt x="454" y="406"/>
                          </a:lnTo>
                          <a:lnTo>
                            <a:pt x="456" y="406"/>
                          </a:lnTo>
                          <a:lnTo>
                            <a:pt x="456" y="310"/>
                          </a:lnTo>
                          <a:lnTo>
                            <a:pt x="478" y="310"/>
                          </a:lnTo>
                          <a:lnTo>
                            <a:pt x="756" y="264"/>
                          </a:lnTo>
                          <a:lnTo>
                            <a:pt x="1186" y="176"/>
                          </a:lnTo>
                          <a:lnTo>
                            <a:pt x="1186" y="176"/>
                          </a:lnTo>
                          <a:lnTo>
                            <a:pt x="1188" y="174"/>
                          </a:lnTo>
                          <a:lnTo>
                            <a:pt x="1192" y="172"/>
                          </a:lnTo>
                          <a:lnTo>
                            <a:pt x="1190" y="174"/>
                          </a:lnTo>
                          <a:lnTo>
                            <a:pt x="1736" y="4"/>
                          </a:lnTo>
                          <a:lnTo>
                            <a:pt x="1734" y="0"/>
                          </a:lnTo>
                          <a:lnTo>
                            <a:pt x="1188" y="172"/>
                          </a:lnTo>
                          <a:lnTo>
                            <a:pt x="1024" y="202"/>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80" name="Freeform 2928"/>
                    <p:cNvSpPr>
                      <a:spLocks/>
                    </p:cNvSpPr>
                    <p:nvPr/>
                  </p:nvSpPr>
                  <p:spPr bwMode="auto">
                    <a:xfrm>
                      <a:off x="4528" y="2143"/>
                      <a:ext cx="6" cy="4"/>
                    </a:xfrm>
                    <a:custGeom>
                      <a:avLst/>
                      <a:gdLst/>
                      <a:ahLst/>
                      <a:cxnLst>
                        <a:cxn ang="0">
                          <a:pos x="6" y="0"/>
                        </a:cxn>
                        <a:cxn ang="0">
                          <a:pos x="2" y="2"/>
                        </a:cxn>
                        <a:cxn ang="0">
                          <a:pos x="0" y="4"/>
                        </a:cxn>
                        <a:cxn ang="0">
                          <a:pos x="4" y="2"/>
                        </a:cxn>
                        <a:cxn ang="0">
                          <a:pos x="6" y="0"/>
                        </a:cxn>
                      </a:cxnLst>
                      <a:rect l="0" t="0" r="r" b="b"/>
                      <a:pathLst>
                        <a:path w="6" h="4">
                          <a:moveTo>
                            <a:pt x="6" y="0"/>
                          </a:moveTo>
                          <a:lnTo>
                            <a:pt x="2" y="2"/>
                          </a:lnTo>
                          <a:lnTo>
                            <a:pt x="0" y="4"/>
                          </a:lnTo>
                          <a:lnTo>
                            <a:pt x="4" y="2"/>
                          </a:lnTo>
                          <a:lnTo>
                            <a:pt x="6" y="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81" name="Freeform 2929"/>
                    <p:cNvSpPr>
                      <a:spLocks/>
                    </p:cNvSpPr>
                    <p:nvPr/>
                  </p:nvSpPr>
                  <p:spPr bwMode="auto">
                    <a:xfrm>
                      <a:off x="4356" y="2173"/>
                      <a:ext cx="10" cy="8"/>
                    </a:xfrm>
                    <a:custGeom>
                      <a:avLst/>
                      <a:gdLst/>
                      <a:ahLst/>
                      <a:cxnLst>
                        <a:cxn ang="0">
                          <a:pos x="4" y="2"/>
                        </a:cxn>
                        <a:cxn ang="0">
                          <a:pos x="0" y="8"/>
                        </a:cxn>
                        <a:cxn ang="0">
                          <a:pos x="8" y="4"/>
                        </a:cxn>
                        <a:cxn ang="0">
                          <a:pos x="10" y="0"/>
                        </a:cxn>
                        <a:cxn ang="0">
                          <a:pos x="10" y="0"/>
                        </a:cxn>
                        <a:cxn ang="0">
                          <a:pos x="4" y="2"/>
                        </a:cxn>
                      </a:cxnLst>
                      <a:rect l="0" t="0" r="r" b="b"/>
                      <a:pathLst>
                        <a:path w="10" h="8">
                          <a:moveTo>
                            <a:pt x="4" y="2"/>
                          </a:moveTo>
                          <a:lnTo>
                            <a:pt x="0" y="8"/>
                          </a:lnTo>
                          <a:lnTo>
                            <a:pt x="8" y="4"/>
                          </a:lnTo>
                          <a:lnTo>
                            <a:pt x="10" y="0"/>
                          </a:lnTo>
                          <a:lnTo>
                            <a:pt x="10" y="0"/>
                          </a:lnTo>
                          <a:lnTo>
                            <a:pt x="4" y="2"/>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82" name="Rectangle 2930"/>
                    <p:cNvSpPr>
                      <a:spLocks noChangeArrowheads="1"/>
                    </p:cNvSpPr>
                    <p:nvPr/>
                  </p:nvSpPr>
                  <p:spPr bwMode="auto">
                    <a:xfrm>
                      <a:off x="3338" y="2339"/>
                      <a:ext cx="4" cy="4"/>
                    </a:xfrm>
                    <a:prstGeom prst="rect">
                      <a:avLst/>
                    </a:prstGeom>
                    <a:grpFill/>
                    <a:ln w="6350">
                      <a:solidFill>
                        <a:srgbClr val="A6A6A6"/>
                      </a:solidFill>
                      <a:prstDash val="solid"/>
                      <a:miter lim="800000"/>
                      <a:headEnd/>
                      <a:tailEnd/>
                    </a:ln>
                  </p:spPr>
                  <p:txBody>
                    <a:bodyPr/>
                    <a:lstStyle/>
                    <a:p>
                      <a:pPr>
                        <a:defRPr/>
                      </a:pPr>
                      <a:endParaRPr lang="da-DK" sz="1350">
                        <a:solidFill>
                          <a:srgbClr val="1F497D"/>
                        </a:solidFill>
                        <a:ea typeface="ＭＳ Ｐゴシック" pitchFamily="-97" charset="-128"/>
                      </a:endParaRPr>
                    </a:p>
                  </p:txBody>
                </p:sp>
                <p:sp>
                  <p:nvSpPr>
                    <p:cNvPr id="383" name="Freeform 2931"/>
                    <p:cNvSpPr>
                      <a:spLocks/>
                    </p:cNvSpPr>
                    <p:nvPr/>
                  </p:nvSpPr>
                  <p:spPr bwMode="auto">
                    <a:xfrm>
                      <a:off x="4880" y="2389"/>
                      <a:ext cx="4" cy="6"/>
                    </a:xfrm>
                    <a:custGeom>
                      <a:avLst/>
                      <a:gdLst/>
                      <a:ahLst/>
                      <a:cxnLst>
                        <a:cxn ang="0">
                          <a:pos x="2" y="6"/>
                        </a:cxn>
                        <a:cxn ang="0">
                          <a:pos x="4" y="0"/>
                        </a:cxn>
                        <a:cxn ang="0">
                          <a:pos x="2" y="0"/>
                        </a:cxn>
                        <a:cxn ang="0">
                          <a:pos x="0" y="6"/>
                        </a:cxn>
                        <a:cxn ang="0">
                          <a:pos x="2" y="6"/>
                        </a:cxn>
                      </a:cxnLst>
                      <a:rect l="0" t="0" r="r" b="b"/>
                      <a:pathLst>
                        <a:path w="4" h="6">
                          <a:moveTo>
                            <a:pt x="2" y="6"/>
                          </a:moveTo>
                          <a:lnTo>
                            <a:pt x="4" y="0"/>
                          </a:lnTo>
                          <a:lnTo>
                            <a:pt x="2" y="0"/>
                          </a:lnTo>
                          <a:lnTo>
                            <a:pt x="0" y="6"/>
                          </a:lnTo>
                          <a:lnTo>
                            <a:pt x="2" y="6"/>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84" name="Freeform 2932"/>
                    <p:cNvSpPr>
                      <a:spLocks/>
                    </p:cNvSpPr>
                    <p:nvPr/>
                  </p:nvSpPr>
                  <p:spPr bwMode="auto">
                    <a:xfrm>
                      <a:off x="3904" y="3041"/>
                      <a:ext cx="6" cy="4"/>
                    </a:xfrm>
                    <a:custGeom>
                      <a:avLst/>
                      <a:gdLst/>
                      <a:ahLst/>
                      <a:cxnLst>
                        <a:cxn ang="0">
                          <a:pos x="0" y="4"/>
                        </a:cxn>
                        <a:cxn ang="0">
                          <a:pos x="6" y="2"/>
                        </a:cxn>
                        <a:cxn ang="0">
                          <a:pos x="4" y="0"/>
                        </a:cxn>
                        <a:cxn ang="0">
                          <a:pos x="0" y="0"/>
                        </a:cxn>
                        <a:cxn ang="0">
                          <a:pos x="0" y="4"/>
                        </a:cxn>
                      </a:cxnLst>
                      <a:rect l="0" t="0" r="r" b="b"/>
                      <a:pathLst>
                        <a:path w="6" h="4">
                          <a:moveTo>
                            <a:pt x="0" y="4"/>
                          </a:moveTo>
                          <a:lnTo>
                            <a:pt x="6" y="2"/>
                          </a:lnTo>
                          <a:lnTo>
                            <a:pt x="4" y="0"/>
                          </a:lnTo>
                          <a:lnTo>
                            <a:pt x="0" y="0"/>
                          </a:lnTo>
                          <a:lnTo>
                            <a:pt x="0" y="4"/>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85" name="Freeform 2933"/>
                    <p:cNvSpPr>
                      <a:spLocks/>
                    </p:cNvSpPr>
                    <p:nvPr/>
                  </p:nvSpPr>
                  <p:spPr bwMode="auto">
                    <a:xfrm>
                      <a:off x="3418" y="2285"/>
                      <a:ext cx="1464" cy="756"/>
                    </a:xfrm>
                    <a:custGeom>
                      <a:avLst/>
                      <a:gdLst/>
                      <a:ahLst/>
                      <a:cxnLst>
                        <a:cxn ang="0">
                          <a:pos x="1250" y="34"/>
                        </a:cxn>
                        <a:cxn ang="0">
                          <a:pos x="1218" y="0"/>
                        </a:cxn>
                        <a:cxn ang="0">
                          <a:pos x="968" y="98"/>
                        </a:cxn>
                        <a:cxn ang="0">
                          <a:pos x="906" y="108"/>
                        </a:cxn>
                        <a:cxn ang="0">
                          <a:pos x="906" y="108"/>
                        </a:cxn>
                        <a:cxn ang="0">
                          <a:pos x="900" y="112"/>
                        </a:cxn>
                        <a:cxn ang="0">
                          <a:pos x="902" y="108"/>
                        </a:cxn>
                        <a:cxn ang="0">
                          <a:pos x="554" y="166"/>
                        </a:cxn>
                        <a:cxn ang="0">
                          <a:pos x="348" y="186"/>
                        </a:cxn>
                        <a:cxn ang="0">
                          <a:pos x="378" y="92"/>
                        </a:cxn>
                        <a:cxn ang="0">
                          <a:pos x="374" y="92"/>
                        </a:cxn>
                        <a:cxn ang="0">
                          <a:pos x="270" y="410"/>
                        </a:cxn>
                        <a:cxn ang="0">
                          <a:pos x="280" y="450"/>
                        </a:cxn>
                        <a:cxn ang="0">
                          <a:pos x="0" y="470"/>
                        </a:cxn>
                        <a:cxn ang="0">
                          <a:pos x="0" y="474"/>
                        </a:cxn>
                        <a:cxn ang="0">
                          <a:pos x="280" y="454"/>
                        </a:cxn>
                        <a:cxn ang="0">
                          <a:pos x="310" y="544"/>
                        </a:cxn>
                        <a:cxn ang="0">
                          <a:pos x="276" y="694"/>
                        </a:cxn>
                        <a:cxn ang="0">
                          <a:pos x="448" y="684"/>
                        </a:cxn>
                        <a:cxn ang="0">
                          <a:pos x="486" y="756"/>
                        </a:cxn>
                        <a:cxn ang="0">
                          <a:pos x="490" y="756"/>
                        </a:cxn>
                        <a:cxn ang="0">
                          <a:pos x="452" y="678"/>
                        </a:cxn>
                        <a:cxn ang="0">
                          <a:pos x="280" y="692"/>
                        </a:cxn>
                        <a:cxn ang="0">
                          <a:pos x="312" y="542"/>
                        </a:cxn>
                        <a:cxn ang="0">
                          <a:pos x="274" y="410"/>
                        </a:cxn>
                        <a:cxn ang="0">
                          <a:pos x="348" y="192"/>
                        </a:cxn>
                        <a:cxn ang="0">
                          <a:pos x="552" y="170"/>
                        </a:cxn>
                        <a:cxn ang="0">
                          <a:pos x="780" y="134"/>
                        </a:cxn>
                        <a:cxn ang="0">
                          <a:pos x="780" y="132"/>
                        </a:cxn>
                        <a:cxn ang="0">
                          <a:pos x="786" y="130"/>
                        </a:cxn>
                        <a:cxn ang="0">
                          <a:pos x="786" y="132"/>
                        </a:cxn>
                        <a:cxn ang="0">
                          <a:pos x="968" y="102"/>
                        </a:cxn>
                        <a:cxn ang="0">
                          <a:pos x="1218" y="6"/>
                        </a:cxn>
                        <a:cxn ang="0">
                          <a:pos x="1248" y="38"/>
                        </a:cxn>
                        <a:cxn ang="0">
                          <a:pos x="1330" y="22"/>
                        </a:cxn>
                        <a:cxn ang="0">
                          <a:pos x="1462" y="110"/>
                        </a:cxn>
                        <a:cxn ang="0">
                          <a:pos x="1464" y="104"/>
                        </a:cxn>
                        <a:cxn ang="0">
                          <a:pos x="1330" y="16"/>
                        </a:cxn>
                        <a:cxn ang="0">
                          <a:pos x="1250" y="34"/>
                        </a:cxn>
                      </a:cxnLst>
                      <a:rect l="0" t="0" r="r" b="b"/>
                      <a:pathLst>
                        <a:path w="1464" h="756">
                          <a:moveTo>
                            <a:pt x="1250" y="34"/>
                          </a:moveTo>
                          <a:lnTo>
                            <a:pt x="1218" y="0"/>
                          </a:lnTo>
                          <a:lnTo>
                            <a:pt x="968" y="98"/>
                          </a:lnTo>
                          <a:lnTo>
                            <a:pt x="906" y="108"/>
                          </a:lnTo>
                          <a:lnTo>
                            <a:pt x="906" y="108"/>
                          </a:lnTo>
                          <a:lnTo>
                            <a:pt x="900" y="112"/>
                          </a:lnTo>
                          <a:lnTo>
                            <a:pt x="902" y="108"/>
                          </a:lnTo>
                          <a:lnTo>
                            <a:pt x="554" y="166"/>
                          </a:lnTo>
                          <a:lnTo>
                            <a:pt x="348" y="186"/>
                          </a:lnTo>
                          <a:lnTo>
                            <a:pt x="378" y="92"/>
                          </a:lnTo>
                          <a:lnTo>
                            <a:pt x="374" y="92"/>
                          </a:lnTo>
                          <a:lnTo>
                            <a:pt x="270" y="410"/>
                          </a:lnTo>
                          <a:lnTo>
                            <a:pt x="280" y="450"/>
                          </a:lnTo>
                          <a:lnTo>
                            <a:pt x="0" y="470"/>
                          </a:lnTo>
                          <a:lnTo>
                            <a:pt x="0" y="474"/>
                          </a:lnTo>
                          <a:lnTo>
                            <a:pt x="280" y="454"/>
                          </a:lnTo>
                          <a:lnTo>
                            <a:pt x="310" y="544"/>
                          </a:lnTo>
                          <a:lnTo>
                            <a:pt x="276" y="694"/>
                          </a:lnTo>
                          <a:lnTo>
                            <a:pt x="448" y="684"/>
                          </a:lnTo>
                          <a:lnTo>
                            <a:pt x="486" y="756"/>
                          </a:lnTo>
                          <a:lnTo>
                            <a:pt x="490" y="756"/>
                          </a:lnTo>
                          <a:lnTo>
                            <a:pt x="452" y="678"/>
                          </a:lnTo>
                          <a:lnTo>
                            <a:pt x="280" y="692"/>
                          </a:lnTo>
                          <a:lnTo>
                            <a:pt x="312" y="542"/>
                          </a:lnTo>
                          <a:lnTo>
                            <a:pt x="274" y="410"/>
                          </a:lnTo>
                          <a:lnTo>
                            <a:pt x="348" y="192"/>
                          </a:lnTo>
                          <a:lnTo>
                            <a:pt x="552" y="170"/>
                          </a:lnTo>
                          <a:lnTo>
                            <a:pt x="780" y="134"/>
                          </a:lnTo>
                          <a:lnTo>
                            <a:pt x="780" y="132"/>
                          </a:lnTo>
                          <a:lnTo>
                            <a:pt x="786" y="130"/>
                          </a:lnTo>
                          <a:lnTo>
                            <a:pt x="786" y="132"/>
                          </a:lnTo>
                          <a:lnTo>
                            <a:pt x="968" y="102"/>
                          </a:lnTo>
                          <a:lnTo>
                            <a:pt x="1218" y="6"/>
                          </a:lnTo>
                          <a:lnTo>
                            <a:pt x="1248" y="38"/>
                          </a:lnTo>
                          <a:lnTo>
                            <a:pt x="1330" y="22"/>
                          </a:lnTo>
                          <a:lnTo>
                            <a:pt x="1462" y="110"/>
                          </a:lnTo>
                          <a:lnTo>
                            <a:pt x="1464" y="104"/>
                          </a:lnTo>
                          <a:lnTo>
                            <a:pt x="1330" y="16"/>
                          </a:lnTo>
                          <a:lnTo>
                            <a:pt x="1250" y="34"/>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86" name="Rectangle 2934"/>
                    <p:cNvSpPr>
                      <a:spLocks noChangeArrowheads="1"/>
                    </p:cNvSpPr>
                    <p:nvPr/>
                  </p:nvSpPr>
                  <p:spPr bwMode="auto">
                    <a:xfrm>
                      <a:off x="3410" y="2759"/>
                      <a:ext cx="1" cy="1"/>
                    </a:xfrm>
                    <a:prstGeom prst="rect">
                      <a:avLst/>
                    </a:prstGeom>
                    <a:grpFill/>
                    <a:ln w="6350">
                      <a:solidFill>
                        <a:srgbClr val="A6A6A6"/>
                      </a:solidFill>
                      <a:prstDash val="solid"/>
                      <a:miter lim="800000"/>
                      <a:headEnd/>
                      <a:tailEnd/>
                    </a:ln>
                  </p:spPr>
                  <p:txBody>
                    <a:bodyPr/>
                    <a:lstStyle/>
                    <a:p>
                      <a:pPr>
                        <a:defRPr/>
                      </a:pPr>
                      <a:endParaRPr lang="da-DK" sz="1350">
                        <a:solidFill>
                          <a:srgbClr val="1F497D"/>
                        </a:solidFill>
                        <a:ea typeface="ＭＳ Ｐゴシック" pitchFamily="-97" charset="-128"/>
                      </a:endParaRPr>
                    </a:p>
                  </p:txBody>
                </p:sp>
                <p:sp>
                  <p:nvSpPr>
                    <p:cNvPr id="387" name="Freeform 2935"/>
                    <p:cNvSpPr>
                      <a:spLocks/>
                    </p:cNvSpPr>
                    <p:nvPr/>
                  </p:nvSpPr>
                  <p:spPr bwMode="auto">
                    <a:xfrm>
                      <a:off x="4318" y="2393"/>
                      <a:ext cx="6" cy="4"/>
                    </a:xfrm>
                    <a:custGeom>
                      <a:avLst/>
                      <a:gdLst/>
                      <a:ahLst/>
                      <a:cxnLst>
                        <a:cxn ang="0">
                          <a:pos x="0" y="4"/>
                        </a:cxn>
                        <a:cxn ang="0">
                          <a:pos x="6" y="0"/>
                        </a:cxn>
                        <a:cxn ang="0">
                          <a:pos x="6" y="0"/>
                        </a:cxn>
                        <a:cxn ang="0">
                          <a:pos x="2" y="0"/>
                        </a:cxn>
                        <a:cxn ang="0">
                          <a:pos x="0" y="4"/>
                        </a:cxn>
                      </a:cxnLst>
                      <a:rect l="0" t="0" r="r" b="b"/>
                      <a:pathLst>
                        <a:path w="6" h="4">
                          <a:moveTo>
                            <a:pt x="0" y="4"/>
                          </a:moveTo>
                          <a:lnTo>
                            <a:pt x="6" y="0"/>
                          </a:lnTo>
                          <a:lnTo>
                            <a:pt x="6" y="0"/>
                          </a:lnTo>
                          <a:lnTo>
                            <a:pt x="2" y="0"/>
                          </a:lnTo>
                          <a:lnTo>
                            <a:pt x="0" y="4"/>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88" name="Freeform 2936"/>
                    <p:cNvSpPr>
                      <a:spLocks/>
                    </p:cNvSpPr>
                    <p:nvPr/>
                  </p:nvSpPr>
                  <p:spPr bwMode="auto">
                    <a:xfrm>
                      <a:off x="3410" y="2755"/>
                      <a:ext cx="8" cy="4"/>
                    </a:xfrm>
                    <a:custGeom>
                      <a:avLst/>
                      <a:gdLst/>
                      <a:ahLst/>
                      <a:cxnLst>
                        <a:cxn ang="0">
                          <a:pos x="0" y="4"/>
                        </a:cxn>
                        <a:cxn ang="0">
                          <a:pos x="0" y="4"/>
                        </a:cxn>
                        <a:cxn ang="0">
                          <a:pos x="8" y="4"/>
                        </a:cxn>
                        <a:cxn ang="0">
                          <a:pos x="8" y="0"/>
                        </a:cxn>
                        <a:cxn ang="0">
                          <a:pos x="0" y="0"/>
                        </a:cxn>
                        <a:cxn ang="0">
                          <a:pos x="0" y="4"/>
                        </a:cxn>
                      </a:cxnLst>
                      <a:rect l="0" t="0" r="r" b="b"/>
                      <a:pathLst>
                        <a:path w="8" h="4">
                          <a:moveTo>
                            <a:pt x="0" y="4"/>
                          </a:moveTo>
                          <a:lnTo>
                            <a:pt x="0" y="4"/>
                          </a:lnTo>
                          <a:lnTo>
                            <a:pt x="8" y="4"/>
                          </a:lnTo>
                          <a:lnTo>
                            <a:pt x="8" y="0"/>
                          </a:lnTo>
                          <a:lnTo>
                            <a:pt x="0" y="0"/>
                          </a:lnTo>
                          <a:lnTo>
                            <a:pt x="0" y="4"/>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89" name="Rectangle 2937"/>
                    <p:cNvSpPr>
                      <a:spLocks noChangeArrowheads="1"/>
                    </p:cNvSpPr>
                    <p:nvPr/>
                  </p:nvSpPr>
                  <p:spPr bwMode="auto">
                    <a:xfrm>
                      <a:off x="3792" y="2375"/>
                      <a:ext cx="4" cy="2"/>
                    </a:xfrm>
                    <a:prstGeom prst="rect">
                      <a:avLst/>
                    </a:prstGeom>
                    <a:grpFill/>
                    <a:ln w="6350">
                      <a:solidFill>
                        <a:srgbClr val="A6A6A6"/>
                      </a:solidFill>
                      <a:prstDash val="solid"/>
                      <a:miter lim="800000"/>
                      <a:headEnd/>
                      <a:tailEnd/>
                    </a:ln>
                  </p:spPr>
                  <p:txBody>
                    <a:bodyPr/>
                    <a:lstStyle/>
                    <a:p>
                      <a:pPr>
                        <a:defRPr/>
                      </a:pPr>
                      <a:endParaRPr lang="da-DK" sz="1350">
                        <a:solidFill>
                          <a:srgbClr val="1F497D"/>
                        </a:solidFill>
                        <a:ea typeface="ＭＳ Ｐゴシック" pitchFamily="-97" charset="-128"/>
                      </a:endParaRPr>
                    </a:p>
                  </p:txBody>
                </p:sp>
                <p:sp>
                  <p:nvSpPr>
                    <p:cNvPr id="390" name="Freeform 2938"/>
                    <p:cNvSpPr>
                      <a:spLocks/>
                    </p:cNvSpPr>
                    <p:nvPr/>
                  </p:nvSpPr>
                  <p:spPr bwMode="auto">
                    <a:xfrm>
                      <a:off x="4106" y="2997"/>
                      <a:ext cx="6" cy="4"/>
                    </a:xfrm>
                    <a:custGeom>
                      <a:avLst/>
                      <a:gdLst/>
                      <a:ahLst/>
                      <a:cxnLst>
                        <a:cxn ang="0">
                          <a:pos x="0" y="4"/>
                        </a:cxn>
                        <a:cxn ang="0">
                          <a:pos x="6" y="4"/>
                        </a:cxn>
                        <a:cxn ang="0">
                          <a:pos x="4" y="0"/>
                        </a:cxn>
                        <a:cxn ang="0">
                          <a:pos x="0" y="2"/>
                        </a:cxn>
                        <a:cxn ang="0">
                          <a:pos x="0" y="4"/>
                        </a:cxn>
                      </a:cxnLst>
                      <a:rect l="0" t="0" r="r" b="b"/>
                      <a:pathLst>
                        <a:path w="6" h="4">
                          <a:moveTo>
                            <a:pt x="0" y="4"/>
                          </a:moveTo>
                          <a:lnTo>
                            <a:pt x="6" y="4"/>
                          </a:lnTo>
                          <a:lnTo>
                            <a:pt x="4" y="0"/>
                          </a:lnTo>
                          <a:lnTo>
                            <a:pt x="0" y="2"/>
                          </a:lnTo>
                          <a:lnTo>
                            <a:pt x="0" y="4"/>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91" name="Freeform 2939"/>
                    <p:cNvSpPr>
                      <a:spLocks/>
                    </p:cNvSpPr>
                    <p:nvPr/>
                  </p:nvSpPr>
                  <p:spPr bwMode="auto">
                    <a:xfrm>
                      <a:off x="4062" y="2417"/>
                      <a:ext cx="668" cy="582"/>
                    </a:xfrm>
                    <a:custGeom>
                      <a:avLst/>
                      <a:gdLst/>
                      <a:ahLst/>
                      <a:cxnLst>
                        <a:cxn ang="0">
                          <a:pos x="278" y="474"/>
                        </a:cxn>
                        <a:cxn ang="0">
                          <a:pos x="280" y="486"/>
                        </a:cxn>
                        <a:cxn ang="0">
                          <a:pos x="302" y="516"/>
                        </a:cxn>
                        <a:cxn ang="0">
                          <a:pos x="562" y="474"/>
                        </a:cxn>
                        <a:cxn ang="0">
                          <a:pos x="604" y="488"/>
                        </a:cxn>
                        <a:cxn ang="0">
                          <a:pos x="604" y="438"/>
                        </a:cxn>
                        <a:cxn ang="0">
                          <a:pos x="668" y="438"/>
                        </a:cxn>
                        <a:cxn ang="0">
                          <a:pos x="668" y="430"/>
                        </a:cxn>
                        <a:cxn ang="0">
                          <a:pos x="598" y="432"/>
                        </a:cxn>
                        <a:cxn ang="0">
                          <a:pos x="598" y="480"/>
                        </a:cxn>
                        <a:cxn ang="0">
                          <a:pos x="564" y="468"/>
                        </a:cxn>
                        <a:cxn ang="0">
                          <a:pos x="302" y="510"/>
                        </a:cxn>
                        <a:cxn ang="0">
                          <a:pos x="284" y="486"/>
                        </a:cxn>
                        <a:cxn ang="0">
                          <a:pos x="262" y="330"/>
                        </a:cxn>
                        <a:cxn ang="0">
                          <a:pos x="142" y="0"/>
                        </a:cxn>
                        <a:cxn ang="0">
                          <a:pos x="136" y="2"/>
                        </a:cxn>
                        <a:cxn ang="0">
                          <a:pos x="260" y="332"/>
                        </a:cxn>
                        <a:cxn ang="0">
                          <a:pos x="278" y="468"/>
                        </a:cxn>
                        <a:cxn ang="0">
                          <a:pos x="0" y="492"/>
                        </a:cxn>
                        <a:cxn ang="0">
                          <a:pos x="44" y="582"/>
                        </a:cxn>
                        <a:cxn ang="0">
                          <a:pos x="48" y="580"/>
                        </a:cxn>
                        <a:cxn ang="0">
                          <a:pos x="4" y="494"/>
                        </a:cxn>
                        <a:cxn ang="0">
                          <a:pos x="278" y="474"/>
                        </a:cxn>
                      </a:cxnLst>
                      <a:rect l="0" t="0" r="r" b="b"/>
                      <a:pathLst>
                        <a:path w="668" h="582">
                          <a:moveTo>
                            <a:pt x="278" y="474"/>
                          </a:moveTo>
                          <a:lnTo>
                            <a:pt x="280" y="486"/>
                          </a:lnTo>
                          <a:lnTo>
                            <a:pt x="302" y="516"/>
                          </a:lnTo>
                          <a:lnTo>
                            <a:pt x="562" y="474"/>
                          </a:lnTo>
                          <a:lnTo>
                            <a:pt x="604" y="488"/>
                          </a:lnTo>
                          <a:lnTo>
                            <a:pt x="604" y="438"/>
                          </a:lnTo>
                          <a:lnTo>
                            <a:pt x="668" y="438"/>
                          </a:lnTo>
                          <a:lnTo>
                            <a:pt x="668" y="430"/>
                          </a:lnTo>
                          <a:lnTo>
                            <a:pt x="598" y="432"/>
                          </a:lnTo>
                          <a:lnTo>
                            <a:pt x="598" y="480"/>
                          </a:lnTo>
                          <a:lnTo>
                            <a:pt x="564" y="468"/>
                          </a:lnTo>
                          <a:lnTo>
                            <a:pt x="302" y="510"/>
                          </a:lnTo>
                          <a:lnTo>
                            <a:pt x="284" y="486"/>
                          </a:lnTo>
                          <a:lnTo>
                            <a:pt x="262" y="330"/>
                          </a:lnTo>
                          <a:lnTo>
                            <a:pt x="142" y="0"/>
                          </a:lnTo>
                          <a:lnTo>
                            <a:pt x="136" y="2"/>
                          </a:lnTo>
                          <a:lnTo>
                            <a:pt x="260" y="332"/>
                          </a:lnTo>
                          <a:lnTo>
                            <a:pt x="278" y="468"/>
                          </a:lnTo>
                          <a:lnTo>
                            <a:pt x="0" y="492"/>
                          </a:lnTo>
                          <a:lnTo>
                            <a:pt x="44" y="582"/>
                          </a:lnTo>
                          <a:lnTo>
                            <a:pt x="48" y="580"/>
                          </a:lnTo>
                          <a:lnTo>
                            <a:pt x="4" y="494"/>
                          </a:lnTo>
                          <a:lnTo>
                            <a:pt x="278" y="474"/>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92" name="Freeform 2940"/>
                    <p:cNvSpPr>
                      <a:spLocks/>
                    </p:cNvSpPr>
                    <p:nvPr/>
                  </p:nvSpPr>
                  <p:spPr bwMode="auto">
                    <a:xfrm>
                      <a:off x="4198" y="2415"/>
                      <a:ext cx="6" cy="4"/>
                    </a:xfrm>
                    <a:custGeom>
                      <a:avLst/>
                      <a:gdLst/>
                      <a:ahLst/>
                      <a:cxnLst>
                        <a:cxn ang="0">
                          <a:pos x="6" y="0"/>
                        </a:cxn>
                        <a:cxn ang="0">
                          <a:pos x="0" y="2"/>
                        </a:cxn>
                        <a:cxn ang="0">
                          <a:pos x="0" y="4"/>
                        </a:cxn>
                        <a:cxn ang="0">
                          <a:pos x="6" y="2"/>
                        </a:cxn>
                        <a:cxn ang="0">
                          <a:pos x="6" y="0"/>
                        </a:cxn>
                      </a:cxnLst>
                      <a:rect l="0" t="0" r="r" b="b"/>
                      <a:pathLst>
                        <a:path w="6" h="4">
                          <a:moveTo>
                            <a:pt x="6" y="0"/>
                          </a:moveTo>
                          <a:lnTo>
                            <a:pt x="0" y="2"/>
                          </a:lnTo>
                          <a:lnTo>
                            <a:pt x="0" y="4"/>
                          </a:lnTo>
                          <a:lnTo>
                            <a:pt x="6" y="2"/>
                          </a:lnTo>
                          <a:lnTo>
                            <a:pt x="6" y="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93" name="Freeform 2941"/>
                    <p:cNvSpPr>
                      <a:spLocks/>
                    </p:cNvSpPr>
                    <p:nvPr/>
                  </p:nvSpPr>
                  <p:spPr bwMode="auto">
                    <a:xfrm>
                      <a:off x="4750" y="2669"/>
                      <a:ext cx="4" cy="6"/>
                    </a:xfrm>
                    <a:custGeom>
                      <a:avLst/>
                      <a:gdLst/>
                      <a:ahLst/>
                      <a:cxnLst>
                        <a:cxn ang="0">
                          <a:pos x="2" y="6"/>
                        </a:cxn>
                        <a:cxn ang="0">
                          <a:pos x="4" y="2"/>
                        </a:cxn>
                        <a:cxn ang="0">
                          <a:pos x="2" y="0"/>
                        </a:cxn>
                        <a:cxn ang="0">
                          <a:pos x="0" y="2"/>
                        </a:cxn>
                        <a:cxn ang="0">
                          <a:pos x="2" y="6"/>
                        </a:cxn>
                      </a:cxnLst>
                      <a:rect l="0" t="0" r="r" b="b"/>
                      <a:pathLst>
                        <a:path w="4" h="6">
                          <a:moveTo>
                            <a:pt x="2" y="6"/>
                          </a:moveTo>
                          <a:lnTo>
                            <a:pt x="4" y="2"/>
                          </a:lnTo>
                          <a:lnTo>
                            <a:pt x="2" y="0"/>
                          </a:lnTo>
                          <a:lnTo>
                            <a:pt x="0" y="2"/>
                          </a:lnTo>
                          <a:lnTo>
                            <a:pt x="2" y="6"/>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94" name="Freeform 2942"/>
                    <p:cNvSpPr>
                      <a:spLocks/>
                    </p:cNvSpPr>
                    <p:nvPr/>
                  </p:nvSpPr>
                  <p:spPr bwMode="auto">
                    <a:xfrm>
                      <a:off x="4436" y="2359"/>
                      <a:ext cx="316" cy="312"/>
                    </a:xfrm>
                    <a:custGeom>
                      <a:avLst/>
                      <a:gdLst/>
                      <a:ahLst/>
                      <a:cxnLst>
                        <a:cxn ang="0">
                          <a:pos x="54" y="50"/>
                        </a:cxn>
                        <a:cxn ang="0">
                          <a:pos x="6" y="54"/>
                        </a:cxn>
                        <a:cxn ang="0">
                          <a:pos x="28" y="0"/>
                        </a:cxn>
                        <a:cxn ang="0">
                          <a:pos x="22" y="2"/>
                        </a:cxn>
                        <a:cxn ang="0">
                          <a:pos x="0" y="56"/>
                        </a:cxn>
                        <a:cxn ang="0">
                          <a:pos x="52" y="54"/>
                        </a:cxn>
                        <a:cxn ang="0">
                          <a:pos x="52" y="88"/>
                        </a:cxn>
                        <a:cxn ang="0">
                          <a:pos x="314" y="312"/>
                        </a:cxn>
                        <a:cxn ang="0">
                          <a:pos x="316" y="310"/>
                        </a:cxn>
                        <a:cxn ang="0">
                          <a:pos x="54" y="86"/>
                        </a:cxn>
                        <a:cxn ang="0">
                          <a:pos x="54" y="50"/>
                        </a:cxn>
                      </a:cxnLst>
                      <a:rect l="0" t="0" r="r" b="b"/>
                      <a:pathLst>
                        <a:path w="316" h="312">
                          <a:moveTo>
                            <a:pt x="54" y="50"/>
                          </a:moveTo>
                          <a:lnTo>
                            <a:pt x="6" y="54"/>
                          </a:lnTo>
                          <a:lnTo>
                            <a:pt x="28" y="0"/>
                          </a:lnTo>
                          <a:lnTo>
                            <a:pt x="22" y="2"/>
                          </a:lnTo>
                          <a:lnTo>
                            <a:pt x="0" y="56"/>
                          </a:lnTo>
                          <a:lnTo>
                            <a:pt x="52" y="54"/>
                          </a:lnTo>
                          <a:lnTo>
                            <a:pt x="52" y="88"/>
                          </a:lnTo>
                          <a:lnTo>
                            <a:pt x="314" y="312"/>
                          </a:lnTo>
                          <a:lnTo>
                            <a:pt x="316" y="310"/>
                          </a:lnTo>
                          <a:lnTo>
                            <a:pt x="54" y="86"/>
                          </a:lnTo>
                          <a:lnTo>
                            <a:pt x="54" y="5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95" name="Freeform 2943"/>
                    <p:cNvSpPr>
                      <a:spLocks/>
                    </p:cNvSpPr>
                    <p:nvPr/>
                  </p:nvSpPr>
                  <p:spPr bwMode="auto">
                    <a:xfrm>
                      <a:off x="4258" y="1551"/>
                      <a:ext cx="12" cy="4"/>
                    </a:xfrm>
                    <a:custGeom>
                      <a:avLst/>
                      <a:gdLst/>
                      <a:ahLst/>
                      <a:cxnLst>
                        <a:cxn ang="0">
                          <a:pos x="12" y="2"/>
                        </a:cxn>
                        <a:cxn ang="0">
                          <a:pos x="6" y="0"/>
                        </a:cxn>
                        <a:cxn ang="0">
                          <a:pos x="0" y="2"/>
                        </a:cxn>
                        <a:cxn ang="0">
                          <a:pos x="6" y="4"/>
                        </a:cxn>
                        <a:cxn ang="0">
                          <a:pos x="12" y="2"/>
                        </a:cxn>
                      </a:cxnLst>
                      <a:rect l="0" t="0" r="r" b="b"/>
                      <a:pathLst>
                        <a:path w="12" h="4">
                          <a:moveTo>
                            <a:pt x="12" y="2"/>
                          </a:moveTo>
                          <a:lnTo>
                            <a:pt x="6" y="0"/>
                          </a:lnTo>
                          <a:lnTo>
                            <a:pt x="0" y="2"/>
                          </a:lnTo>
                          <a:lnTo>
                            <a:pt x="6" y="4"/>
                          </a:lnTo>
                          <a:lnTo>
                            <a:pt x="12" y="2"/>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96" name="Freeform 2944"/>
                    <p:cNvSpPr>
                      <a:spLocks/>
                    </p:cNvSpPr>
                    <p:nvPr/>
                  </p:nvSpPr>
                  <p:spPr bwMode="auto">
                    <a:xfrm>
                      <a:off x="3924" y="1599"/>
                      <a:ext cx="8" cy="6"/>
                    </a:xfrm>
                    <a:custGeom>
                      <a:avLst/>
                      <a:gdLst/>
                      <a:ahLst/>
                      <a:cxnLst>
                        <a:cxn ang="0">
                          <a:pos x="6" y="0"/>
                        </a:cxn>
                        <a:cxn ang="0">
                          <a:pos x="0" y="6"/>
                        </a:cxn>
                        <a:cxn ang="0">
                          <a:pos x="2" y="6"/>
                        </a:cxn>
                        <a:cxn ang="0">
                          <a:pos x="8" y="0"/>
                        </a:cxn>
                        <a:cxn ang="0">
                          <a:pos x="6" y="0"/>
                        </a:cxn>
                      </a:cxnLst>
                      <a:rect l="0" t="0" r="r" b="b"/>
                      <a:pathLst>
                        <a:path w="8" h="6">
                          <a:moveTo>
                            <a:pt x="6" y="0"/>
                          </a:moveTo>
                          <a:lnTo>
                            <a:pt x="0" y="6"/>
                          </a:lnTo>
                          <a:lnTo>
                            <a:pt x="2" y="6"/>
                          </a:lnTo>
                          <a:lnTo>
                            <a:pt x="8" y="0"/>
                          </a:lnTo>
                          <a:lnTo>
                            <a:pt x="6" y="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97" name="Freeform 2945"/>
                    <p:cNvSpPr>
                      <a:spLocks/>
                    </p:cNvSpPr>
                    <p:nvPr/>
                  </p:nvSpPr>
                  <p:spPr bwMode="auto">
                    <a:xfrm>
                      <a:off x="3926" y="1553"/>
                      <a:ext cx="338" cy="342"/>
                    </a:xfrm>
                    <a:custGeom>
                      <a:avLst/>
                      <a:gdLst/>
                      <a:ahLst/>
                      <a:cxnLst>
                        <a:cxn ang="0">
                          <a:pos x="258" y="342"/>
                        </a:cxn>
                        <a:cxn ang="0">
                          <a:pos x="258" y="340"/>
                        </a:cxn>
                        <a:cxn ang="0">
                          <a:pos x="262" y="340"/>
                        </a:cxn>
                        <a:cxn ang="0">
                          <a:pos x="196" y="46"/>
                        </a:cxn>
                        <a:cxn ang="0">
                          <a:pos x="338" y="2"/>
                        </a:cxn>
                        <a:cxn ang="0">
                          <a:pos x="332" y="0"/>
                        </a:cxn>
                        <a:cxn ang="0">
                          <a:pos x="194" y="42"/>
                        </a:cxn>
                        <a:cxn ang="0">
                          <a:pos x="6" y="46"/>
                        </a:cxn>
                        <a:cxn ang="0">
                          <a:pos x="0" y="52"/>
                        </a:cxn>
                        <a:cxn ang="0">
                          <a:pos x="190" y="46"/>
                        </a:cxn>
                        <a:cxn ang="0">
                          <a:pos x="258" y="342"/>
                        </a:cxn>
                      </a:cxnLst>
                      <a:rect l="0" t="0" r="r" b="b"/>
                      <a:pathLst>
                        <a:path w="338" h="342">
                          <a:moveTo>
                            <a:pt x="258" y="342"/>
                          </a:moveTo>
                          <a:lnTo>
                            <a:pt x="258" y="340"/>
                          </a:lnTo>
                          <a:lnTo>
                            <a:pt x="262" y="340"/>
                          </a:lnTo>
                          <a:lnTo>
                            <a:pt x="196" y="46"/>
                          </a:lnTo>
                          <a:lnTo>
                            <a:pt x="338" y="2"/>
                          </a:lnTo>
                          <a:lnTo>
                            <a:pt x="332" y="0"/>
                          </a:lnTo>
                          <a:lnTo>
                            <a:pt x="194" y="42"/>
                          </a:lnTo>
                          <a:lnTo>
                            <a:pt x="6" y="46"/>
                          </a:lnTo>
                          <a:lnTo>
                            <a:pt x="0" y="52"/>
                          </a:lnTo>
                          <a:lnTo>
                            <a:pt x="190" y="46"/>
                          </a:lnTo>
                          <a:lnTo>
                            <a:pt x="258" y="342"/>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98" name="Freeform 2946"/>
                    <p:cNvSpPr>
                      <a:spLocks/>
                    </p:cNvSpPr>
                    <p:nvPr/>
                  </p:nvSpPr>
                  <p:spPr bwMode="auto">
                    <a:xfrm>
                      <a:off x="3914" y="1897"/>
                      <a:ext cx="278" cy="234"/>
                    </a:xfrm>
                    <a:custGeom>
                      <a:avLst/>
                      <a:gdLst/>
                      <a:ahLst/>
                      <a:cxnLst>
                        <a:cxn ang="0">
                          <a:pos x="274" y="12"/>
                        </a:cxn>
                        <a:cxn ang="0">
                          <a:pos x="236" y="52"/>
                        </a:cxn>
                        <a:cxn ang="0">
                          <a:pos x="186" y="160"/>
                        </a:cxn>
                        <a:cxn ang="0">
                          <a:pos x="158" y="146"/>
                        </a:cxn>
                        <a:cxn ang="0">
                          <a:pos x="78" y="200"/>
                        </a:cxn>
                        <a:cxn ang="0">
                          <a:pos x="54" y="186"/>
                        </a:cxn>
                        <a:cxn ang="0">
                          <a:pos x="0" y="230"/>
                        </a:cxn>
                        <a:cxn ang="0">
                          <a:pos x="0" y="234"/>
                        </a:cxn>
                        <a:cxn ang="0">
                          <a:pos x="54" y="190"/>
                        </a:cxn>
                        <a:cxn ang="0">
                          <a:pos x="78" y="206"/>
                        </a:cxn>
                        <a:cxn ang="0">
                          <a:pos x="158" y="150"/>
                        </a:cxn>
                        <a:cxn ang="0">
                          <a:pos x="188" y="164"/>
                        </a:cxn>
                        <a:cxn ang="0">
                          <a:pos x="238" y="54"/>
                        </a:cxn>
                        <a:cxn ang="0">
                          <a:pos x="278" y="14"/>
                        </a:cxn>
                        <a:cxn ang="0">
                          <a:pos x="274" y="2"/>
                        </a:cxn>
                        <a:cxn ang="0">
                          <a:pos x="270" y="0"/>
                        </a:cxn>
                        <a:cxn ang="0">
                          <a:pos x="274" y="12"/>
                        </a:cxn>
                      </a:cxnLst>
                      <a:rect l="0" t="0" r="r" b="b"/>
                      <a:pathLst>
                        <a:path w="278" h="234">
                          <a:moveTo>
                            <a:pt x="274" y="12"/>
                          </a:moveTo>
                          <a:lnTo>
                            <a:pt x="236" y="52"/>
                          </a:lnTo>
                          <a:lnTo>
                            <a:pt x="186" y="160"/>
                          </a:lnTo>
                          <a:lnTo>
                            <a:pt x="158" y="146"/>
                          </a:lnTo>
                          <a:lnTo>
                            <a:pt x="78" y="200"/>
                          </a:lnTo>
                          <a:lnTo>
                            <a:pt x="54" y="186"/>
                          </a:lnTo>
                          <a:lnTo>
                            <a:pt x="0" y="230"/>
                          </a:lnTo>
                          <a:lnTo>
                            <a:pt x="0" y="234"/>
                          </a:lnTo>
                          <a:lnTo>
                            <a:pt x="54" y="190"/>
                          </a:lnTo>
                          <a:lnTo>
                            <a:pt x="78" y="206"/>
                          </a:lnTo>
                          <a:lnTo>
                            <a:pt x="158" y="150"/>
                          </a:lnTo>
                          <a:lnTo>
                            <a:pt x="188" y="164"/>
                          </a:lnTo>
                          <a:lnTo>
                            <a:pt x="238" y="54"/>
                          </a:lnTo>
                          <a:lnTo>
                            <a:pt x="278" y="14"/>
                          </a:lnTo>
                          <a:lnTo>
                            <a:pt x="274" y="2"/>
                          </a:lnTo>
                          <a:lnTo>
                            <a:pt x="270" y="0"/>
                          </a:lnTo>
                          <a:lnTo>
                            <a:pt x="274" y="12"/>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99" name="Freeform 2947"/>
                    <p:cNvSpPr>
                      <a:spLocks/>
                    </p:cNvSpPr>
                    <p:nvPr/>
                  </p:nvSpPr>
                  <p:spPr bwMode="auto">
                    <a:xfrm>
                      <a:off x="4808" y="1695"/>
                      <a:ext cx="2" cy="2"/>
                    </a:xfrm>
                    <a:custGeom>
                      <a:avLst/>
                      <a:gdLst/>
                      <a:ahLst/>
                      <a:cxnLst>
                        <a:cxn ang="0">
                          <a:pos x="0" y="0"/>
                        </a:cxn>
                        <a:cxn ang="0">
                          <a:pos x="0" y="2"/>
                        </a:cxn>
                        <a:cxn ang="0">
                          <a:pos x="2" y="2"/>
                        </a:cxn>
                        <a:cxn ang="0">
                          <a:pos x="0" y="0"/>
                        </a:cxn>
                      </a:cxnLst>
                      <a:rect l="0" t="0" r="r" b="b"/>
                      <a:pathLst>
                        <a:path w="2" h="2">
                          <a:moveTo>
                            <a:pt x="0" y="0"/>
                          </a:moveTo>
                          <a:lnTo>
                            <a:pt x="0" y="2"/>
                          </a:lnTo>
                          <a:lnTo>
                            <a:pt x="2" y="2"/>
                          </a:lnTo>
                          <a:lnTo>
                            <a:pt x="0" y="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00" name="Freeform 2948"/>
                    <p:cNvSpPr>
                      <a:spLocks/>
                    </p:cNvSpPr>
                    <p:nvPr/>
                  </p:nvSpPr>
                  <p:spPr bwMode="auto">
                    <a:xfrm>
                      <a:off x="4184" y="1895"/>
                      <a:ext cx="1" cy="2"/>
                    </a:xfrm>
                    <a:custGeom>
                      <a:avLst/>
                      <a:gdLst/>
                      <a:ahLst/>
                      <a:cxnLst>
                        <a:cxn ang="0">
                          <a:pos x="0" y="2"/>
                        </a:cxn>
                        <a:cxn ang="0">
                          <a:pos x="0" y="2"/>
                        </a:cxn>
                        <a:cxn ang="0">
                          <a:pos x="0" y="0"/>
                        </a:cxn>
                        <a:cxn ang="0">
                          <a:pos x="0" y="2"/>
                        </a:cxn>
                      </a:cxnLst>
                      <a:rect l="0" t="0" r="r" b="b"/>
                      <a:pathLst>
                        <a:path h="2">
                          <a:moveTo>
                            <a:pt x="0" y="2"/>
                          </a:moveTo>
                          <a:lnTo>
                            <a:pt x="0" y="2"/>
                          </a:lnTo>
                          <a:lnTo>
                            <a:pt x="0" y="0"/>
                          </a:lnTo>
                          <a:lnTo>
                            <a:pt x="0" y="2"/>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01" name="Freeform 2949"/>
                    <p:cNvSpPr>
                      <a:spLocks/>
                    </p:cNvSpPr>
                    <p:nvPr/>
                  </p:nvSpPr>
                  <p:spPr bwMode="auto">
                    <a:xfrm>
                      <a:off x="4188" y="1469"/>
                      <a:ext cx="336" cy="534"/>
                    </a:xfrm>
                    <a:custGeom>
                      <a:avLst/>
                      <a:gdLst/>
                      <a:ahLst/>
                      <a:cxnLst>
                        <a:cxn ang="0">
                          <a:pos x="106" y="466"/>
                        </a:cxn>
                        <a:cxn ang="0">
                          <a:pos x="196" y="454"/>
                        </a:cxn>
                        <a:cxn ang="0">
                          <a:pos x="220" y="470"/>
                        </a:cxn>
                        <a:cxn ang="0">
                          <a:pos x="234" y="512"/>
                        </a:cxn>
                        <a:cxn ang="0">
                          <a:pos x="286" y="534"/>
                        </a:cxn>
                        <a:cxn ang="0">
                          <a:pos x="288" y="532"/>
                        </a:cxn>
                        <a:cxn ang="0">
                          <a:pos x="236" y="510"/>
                        </a:cxn>
                        <a:cxn ang="0">
                          <a:pos x="226" y="474"/>
                        </a:cxn>
                        <a:cxn ang="0">
                          <a:pos x="232" y="480"/>
                        </a:cxn>
                        <a:cxn ang="0">
                          <a:pos x="290" y="348"/>
                        </a:cxn>
                        <a:cxn ang="0">
                          <a:pos x="324" y="288"/>
                        </a:cxn>
                        <a:cxn ang="0">
                          <a:pos x="334" y="210"/>
                        </a:cxn>
                        <a:cxn ang="0">
                          <a:pos x="334" y="208"/>
                        </a:cxn>
                        <a:cxn ang="0">
                          <a:pos x="334" y="208"/>
                        </a:cxn>
                        <a:cxn ang="0">
                          <a:pos x="336" y="200"/>
                        </a:cxn>
                        <a:cxn ang="0">
                          <a:pos x="262" y="0"/>
                        </a:cxn>
                        <a:cxn ang="0">
                          <a:pos x="260" y="6"/>
                        </a:cxn>
                        <a:cxn ang="0">
                          <a:pos x="330" y="202"/>
                        </a:cxn>
                        <a:cxn ang="0">
                          <a:pos x="320" y="286"/>
                        </a:cxn>
                        <a:cxn ang="0">
                          <a:pos x="288" y="346"/>
                        </a:cxn>
                        <a:cxn ang="0">
                          <a:pos x="232" y="470"/>
                        </a:cxn>
                        <a:cxn ang="0">
                          <a:pos x="198" y="450"/>
                        </a:cxn>
                        <a:cxn ang="0">
                          <a:pos x="106" y="462"/>
                        </a:cxn>
                        <a:cxn ang="0">
                          <a:pos x="0" y="424"/>
                        </a:cxn>
                        <a:cxn ang="0">
                          <a:pos x="0" y="430"/>
                        </a:cxn>
                        <a:cxn ang="0">
                          <a:pos x="106" y="466"/>
                        </a:cxn>
                      </a:cxnLst>
                      <a:rect l="0" t="0" r="r" b="b"/>
                      <a:pathLst>
                        <a:path w="336" h="534">
                          <a:moveTo>
                            <a:pt x="106" y="466"/>
                          </a:moveTo>
                          <a:lnTo>
                            <a:pt x="196" y="454"/>
                          </a:lnTo>
                          <a:lnTo>
                            <a:pt x="220" y="470"/>
                          </a:lnTo>
                          <a:lnTo>
                            <a:pt x="234" y="512"/>
                          </a:lnTo>
                          <a:lnTo>
                            <a:pt x="286" y="534"/>
                          </a:lnTo>
                          <a:lnTo>
                            <a:pt x="288" y="532"/>
                          </a:lnTo>
                          <a:lnTo>
                            <a:pt x="236" y="510"/>
                          </a:lnTo>
                          <a:lnTo>
                            <a:pt x="226" y="474"/>
                          </a:lnTo>
                          <a:lnTo>
                            <a:pt x="232" y="480"/>
                          </a:lnTo>
                          <a:lnTo>
                            <a:pt x="290" y="348"/>
                          </a:lnTo>
                          <a:lnTo>
                            <a:pt x="324" y="288"/>
                          </a:lnTo>
                          <a:lnTo>
                            <a:pt x="334" y="210"/>
                          </a:lnTo>
                          <a:lnTo>
                            <a:pt x="334" y="208"/>
                          </a:lnTo>
                          <a:lnTo>
                            <a:pt x="334" y="208"/>
                          </a:lnTo>
                          <a:lnTo>
                            <a:pt x="336" y="200"/>
                          </a:lnTo>
                          <a:lnTo>
                            <a:pt x="262" y="0"/>
                          </a:lnTo>
                          <a:lnTo>
                            <a:pt x="260" y="6"/>
                          </a:lnTo>
                          <a:lnTo>
                            <a:pt x="330" y="202"/>
                          </a:lnTo>
                          <a:lnTo>
                            <a:pt x="320" y="286"/>
                          </a:lnTo>
                          <a:lnTo>
                            <a:pt x="288" y="346"/>
                          </a:lnTo>
                          <a:lnTo>
                            <a:pt x="232" y="470"/>
                          </a:lnTo>
                          <a:lnTo>
                            <a:pt x="198" y="450"/>
                          </a:lnTo>
                          <a:lnTo>
                            <a:pt x="106" y="462"/>
                          </a:lnTo>
                          <a:lnTo>
                            <a:pt x="0" y="424"/>
                          </a:lnTo>
                          <a:lnTo>
                            <a:pt x="0" y="430"/>
                          </a:lnTo>
                          <a:lnTo>
                            <a:pt x="106" y="466"/>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02" name="Freeform 2950"/>
                    <p:cNvSpPr>
                      <a:spLocks/>
                    </p:cNvSpPr>
                    <p:nvPr/>
                  </p:nvSpPr>
                  <p:spPr bwMode="auto">
                    <a:xfrm>
                      <a:off x="4478" y="1699"/>
                      <a:ext cx="330" cy="340"/>
                    </a:xfrm>
                    <a:custGeom>
                      <a:avLst/>
                      <a:gdLst/>
                      <a:ahLst/>
                      <a:cxnLst>
                        <a:cxn ang="0">
                          <a:pos x="328" y="0"/>
                        </a:cxn>
                        <a:cxn ang="0">
                          <a:pos x="312" y="22"/>
                        </a:cxn>
                        <a:cxn ang="0">
                          <a:pos x="272" y="22"/>
                        </a:cxn>
                        <a:cxn ang="0">
                          <a:pos x="230" y="84"/>
                        </a:cxn>
                        <a:cxn ang="0">
                          <a:pos x="202" y="154"/>
                        </a:cxn>
                        <a:cxn ang="0">
                          <a:pos x="172" y="130"/>
                        </a:cxn>
                        <a:cxn ang="0">
                          <a:pos x="142" y="294"/>
                        </a:cxn>
                        <a:cxn ang="0">
                          <a:pos x="72" y="336"/>
                        </a:cxn>
                        <a:cxn ang="0">
                          <a:pos x="0" y="304"/>
                        </a:cxn>
                        <a:cxn ang="0">
                          <a:pos x="0" y="304"/>
                        </a:cxn>
                        <a:cxn ang="0">
                          <a:pos x="0" y="306"/>
                        </a:cxn>
                        <a:cxn ang="0">
                          <a:pos x="72" y="340"/>
                        </a:cxn>
                        <a:cxn ang="0">
                          <a:pos x="144" y="296"/>
                        </a:cxn>
                        <a:cxn ang="0">
                          <a:pos x="174" y="132"/>
                        </a:cxn>
                        <a:cxn ang="0">
                          <a:pos x="202" y="158"/>
                        </a:cxn>
                        <a:cxn ang="0">
                          <a:pos x="232" y="84"/>
                        </a:cxn>
                        <a:cxn ang="0">
                          <a:pos x="274" y="26"/>
                        </a:cxn>
                        <a:cxn ang="0">
                          <a:pos x="312" y="26"/>
                        </a:cxn>
                        <a:cxn ang="0">
                          <a:pos x="330" y="0"/>
                        </a:cxn>
                        <a:cxn ang="0">
                          <a:pos x="330" y="0"/>
                        </a:cxn>
                        <a:cxn ang="0">
                          <a:pos x="328" y="0"/>
                        </a:cxn>
                      </a:cxnLst>
                      <a:rect l="0" t="0" r="r" b="b"/>
                      <a:pathLst>
                        <a:path w="330" h="340">
                          <a:moveTo>
                            <a:pt x="328" y="0"/>
                          </a:moveTo>
                          <a:lnTo>
                            <a:pt x="312" y="22"/>
                          </a:lnTo>
                          <a:lnTo>
                            <a:pt x="272" y="22"/>
                          </a:lnTo>
                          <a:lnTo>
                            <a:pt x="230" y="84"/>
                          </a:lnTo>
                          <a:lnTo>
                            <a:pt x="202" y="154"/>
                          </a:lnTo>
                          <a:lnTo>
                            <a:pt x="172" y="130"/>
                          </a:lnTo>
                          <a:lnTo>
                            <a:pt x="142" y="294"/>
                          </a:lnTo>
                          <a:lnTo>
                            <a:pt x="72" y="336"/>
                          </a:lnTo>
                          <a:lnTo>
                            <a:pt x="0" y="304"/>
                          </a:lnTo>
                          <a:lnTo>
                            <a:pt x="0" y="304"/>
                          </a:lnTo>
                          <a:lnTo>
                            <a:pt x="0" y="306"/>
                          </a:lnTo>
                          <a:lnTo>
                            <a:pt x="72" y="340"/>
                          </a:lnTo>
                          <a:lnTo>
                            <a:pt x="144" y="296"/>
                          </a:lnTo>
                          <a:lnTo>
                            <a:pt x="174" y="132"/>
                          </a:lnTo>
                          <a:lnTo>
                            <a:pt x="202" y="158"/>
                          </a:lnTo>
                          <a:lnTo>
                            <a:pt x="232" y="84"/>
                          </a:lnTo>
                          <a:lnTo>
                            <a:pt x="274" y="26"/>
                          </a:lnTo>
                          <a:lnTo>
                            <a:pt x="312" y="26"/>
                          </a:lnTo>
                          <a:lnTo>
                            <a:pt x="330" y="0"/>
                          </a:lnTo>
                          <a:lnTo>
                            <a:pt x="330" y="0"/>
                          </a:lnTo>
                          <a:lnTo>
                            <a:pt x="328" y="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03" name="Freeform 2951"/>
                    <p:cNvSpPr>
                      <a:spLocks/>
                    </p:cNvSpPr>
                    <p:nvPr/>
                  </p:nvSpPr>
                  <p:spPr bwMode="auto">
                    <a:xfrm>
                      <a:off x="4474" y="2001"/>
                      <a:ext cx="4" cy="4"/>
                    </a:xfrm>
                    <a:custGeom>
                      <a:avLst/>
                      <a:gdLst/>
                      <a:ahLst/>
                      <a:cxnLst>
                        <a:cxn ang="0">
                          <a:pos x="4" y="2"/>
                        </a:cxn>
                        <a:cxn ang="0">
                          <a:pos x="2" y="0"/>
                        </a:cxn>
                        <a:cxn ang="0">
                          <a:pos x="0" y="2"/>
                        </a:cxn>
                        <a:cxn ang="0">
                          <a:pos x="4" y="4"/>
                        </a:cxn>
                        <a:cxn ang="0">
                          <a:pos x="4" y="2"/>
                        </a:cxn>
                        <a:cxn ang="0">
                          <a:pos x="4" y="2"/>
                        </a:cxn>
                      </a:cxnLst>
                      <a:rect l="0" t="0" r="r" b="b"/>
                      <a:pathLst>
                        <a:path w="4" h="4">
                          <a:moveTo>
                            <a:pt x="4" y="2"/>
                          </a:moveTo>
                          <a:lnTo>
                            <a:pt x="2" y="0"/>
                          </a:lnTo>
                          <a:lnTo>
                            <a:pt x="0" y="2"/>
                          </a:lnTo>
                          <a:lnTo>
                            <a:pt x="4" y="4"/>
                          </a:lnTo>
                          <a:lnTo>
                            <a:pt x="4" y="2"/>
                          </a:lnTo>
                          <a:lnTo>
                            <a:pt x="4" y="2"/>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04" name="Freeform 2952"/>
                    <p:cNvSpPr>
                      <a:spLocks/>
                    </p:cNvSpPr>
                    <p:nvPr/>
                  </p:nvSpPr>
                  <p:spPr bwMode="auto">
                    <a:xfrm>
                      <a:off x="4184" y="1893"/>
                      <a:ext cx="4" cy="6"/>
                    </a:xfrm>
                    <a:custGeom>
                      <a:avLst/>
                      <a:gdLst/>
                      <a:ahLst/>
                      <a:cxnLst>
                        <a:cxn ang="0">
                          <a:pos x="0" y="2"/>
                        </a:cxn>
                        <a:cxn ang="0">
                          <a:pos x="0" y="4"/>
                        </a:cxn>
                        <a:cxn ang="0">
                          <a:pos x="4" y="6"/>
                        </a:cxn>
                        <a:cxn ang="0">
                          <a:pos x="4" y="0"/>
                        </a:cxn>
                        <a:cxn ang="0">
                          <a:pos x="0" y="0"/>
                        </a:cxn>
                        <a:cxn ang="0">
                          <a:pos x="0" y="2"/>
                        </a:cxn>
                      </a:cxnLst>
                      <a:rect l="0" t="0" r="r" b="b"/>
                      <a:pathLst>
                        <a:path w="4" h="6">
                          <a:moveTo>
                            <a:pt x="0" y="2"/>
                          </a:moveTo>
                          <a:lnTo>
                            <a:pt x="0" y="4"/>
                          </a:lnTo>
                          <a:lnTo>
                            <a:pt x="4" y="6"/>
                          </a:lnTo>
                          <a:lnTo>
                            <a:pt x="4" y="0"/>
                          </a:lnTo>
                          <a:lnTo>
                            <a:pt x="0" y="0"/>
                          </a:lnTo>
                          <a:lnTo>
                            <a:pt x="0" y="2"/>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05" name="Freeform 2953"/>
                    <p:cNvSpPr>
                      <a:spLocks/>
                    </p:cNvSpPr>
                    <p:nvPr/>
                  </p:nvSpPr>
                  <p:spPr bwMode="auto">
                    <a:xfrm>
                      <a:off x="5064" y="1789"/>
                      <a:ext cx="4" cy="6"/>
                    </a:xfrm>
                    <a:custGeom>
                      <a:avLst/>
                      <a:gdLst/>
                      <a:ahLst/>
                      <a:cxnLst>
                        <a:cxn ang="0">
                          <a:pos x="4" y="6"/>
                        </a:cxn>
                        <a:cxn ang="0">
                          <a:pos x="4" y="0"/>
                        </a:cxn>
                        <a:cxn ang="0">
                          <a:pos x="2" y="2"/>
                        </a:cxn>
                        <a:cxn ang="0">
                          <a:pos x="0" y="6"/>
                        </a:cxn>
                        <a:cxn ang="0">
                          <a:pos x="4" y="6"/>
                        </a:cxn>
                      </a:cxnLst>
                      <a:rect l="0" t="0" r="r" b="b"/>
                      <a:pathLst>
                        <a:path w="4" h="6">
                          <a:moveTo>
                            <a:pt x="4" y="6"/>
                          </a:moveTo>
                          <a:lnTo>
                            <a:pt x="4" y="0"/>
                          </a:lnTo>
                          <a:lnTo>
                            <a:pt x="2" y="2"/>
                          </a:lnTo>
                          <a:lnTo>
                            <a:pt x="0" y="6"/>
                          </a:lnTo>
                          <a:lnTo>
                            <a:pt x="4" y="6"/>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06" name="Freeform 2954"/>
                    <p:cNvSpPr>
                      <a:spLocks/>
                    </p:cNvSpPr>
                    <p:nvPr/>
                  </p:nvSpPr>
                  <p:spPr bwMode="auto">
                    <a:xfrm>
                      <a:off x="4808" y="1697"/>
                      <a:ext cx="258" cy="118"/>
                    </a:xfrm>
                    <a:custGeom>
                      <a:avLst/>
                      <a:gdLst/>
                      <a:ahLst/>
                      <a:cxnLst>
                        <a:cxn ang="0">
                          <a:pos x="54" y="106"/>
                        </a:cxn>
                        <a:cxn ang="0">
                          <a:pos x="64" y="26"/>
                        </a:cxn>
                        <a:cxn ang="0">
                          <a:pos x="2" y="0"/>
                        </a:cxn>
                        <a:cxn ang="0">
                          <a:pos x="2" y="0"/>
                        </a:cxn>
                        <a:cxn ang="0">
                          <a:pos x="2" y="2"/>
                        </a:cxn>
                        <a:cxn ang="0">
                          <a:pos x="0" y="2"/>
                        </a:cxn>
                        <a:cxn ang="0">
                          <a:pos x="60" y="28"/>
                        </a:cxn>
                        <a:cxn ang="0">
                          <a:pos x="50" y="108"/>
                        </a:cxn>
                        <a:cxn ang="0">
                          <a:pos x="172" y="118"/>
                        </a:cxn>
                        <a:cxn ang="0">
                          <a:pos x="256" y="98"/>
                        </a:cxn>
                        <a:cxn ang="0">
                          <a:pos x="258" y="94"/>
                        </a:cxn>
                        <a:cxn ang="0">
                          <a:pos x="176" y="116"/>
                        </a:cxn>
                        <a:cxn ang="0">
                          <a:pos x="54" y="106"/>
                        </a:cxn>
                      </a:cxnLst>
                      <a:rect l="0" t="0" r="r" b="b"/>
                      <a:pathLst>
                        <a:path w="258" h="118">
                          <a:moveTo>
                            <a:pt x="54" y="106"/>
                          </a:moveTo>
                          <a:lnTo>
                            <a:pt x="64" y="26"/>
                          </a:lnTo>
                          <a:lnTo>
                            <a:pt x="2" y="0"/>
                          </a:lnTo>
                          <a:lnTo>
                            <a:pt x="2" y="0"/>
                          </a:lnTo>
                          <a:lnTo>
                            <a:pt x="2" y="2"/>
                          </a:lnTo>
                          <a:lnTo>
                            <a:pt x="0" y="2"/>
                          </a:lnTo>
                          <a:lnTo>
                            <a:pt x="60" y="28"/>
                          </a:lnTo>
                          <a:lnTo>
                            <a:pt x="50" y="108"/>
                          </a:lnTo>
                          <a:lnTo>
                            <a:pt x="172" y="118"/>
                          </a:lnTo>
                          <a:lnTo>
                            <a:pt x="256" y="98"/>
                          </a:lnTo>
                          <a:lnTo>
                            <a:pt x="258" y="94"/>
                          </a:lnTo>
                          <a:lnTo>
                            <a:pt x="176" y="116"/>
                          </a:lnTo>
                          <a:lnTo>
                            <a:pt x="54" y="106"/>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07" name="Freeform 2955"/>
                    <p:cNvSpPr>
                      <a:spLocks/>
                    </p:cNvSpPr>
                    <p:nvPr/>
                  </p:nvSpPr>
                  <p:spPr bwMode="auto">
                    <a:xfrm>
                      <a:off x="4522" y="1673"/>
                      <a:ext cx="286" cy="72"/>
                    </a:xfrm>
                    <a:custGeom>
                      <a:avLst/>
                      <a:gdLst/>
                      <a:ahLst/>
                      <a:cxnLst>
                        <a:cxn ang="0">
                          <a:pos x="18" y="56"/>
                        </a:cxn>
                        <a:cxn ang="0">
                          <a:pos x="106" y="26"/>
                        </a:cxn>
                        <a:cxn ang="0">
                          <a:pos x="132" y="72"/>
                        </a:cxn>
                        <a:cxn ang="0">
                          <a:pos x="238" y="16"/>
                        </a:cxn>
                        <a:cxn ang="0">
                          <a:pos x="284" y="26"/>
                        </a:cxn>
                        <a:cxn ang="0">
                          <a:pos x="286" y="24"/>
                        </a:cxn>
                        <a:cxn ang="0">
                          <a:pos x="234" y="12"/>
                        </a:cxn>
                        <a:cxn ang="0">
                          <a:pos x="132" y="68"/>
                        </a:cxn>
                        <a:cxn ang="0">
                          <a:pos x="108" y="26"/>
                        </a:cxn>
                        <a:cxn ang="0">
                          <a:pos x="108" y="26"/>
                        </a:cxn>
                        <a:cxn ang="0">
                          <a:pos x="106" y="24"/>
                        </a:cxn>
                        <a:cxn ang="0">
                          <a:pos x="20" y="50"/>
                        </a:cxn>
                        <a:cxn ang="0">
                          <a:pos x="2" y="0"/>
                        </a:cxn>
                        <a:cxn ang="0">
                          <a:pos x="0" y="4"/>
                        </a:cxn>
                        <a:cxn ang="0">
                          <a:pos x="0" y="6"/>
                        </a:cxn>
                        <a:cxn ang="0">
                          <a:pos x="18" y="56"/>
                        </a:cxn>
                      </a:cxnLst>
                      <a:rect l="0" t="0" r="r" b="b"/>
                      <a:pathLst>
                        <a:path w="286" h="72">
                          <a:moveTo>
                            <a:pt x="18" y="56"/>
                          </a:moveTo>
                          <a:lnTo>
                            <a:pt x="106" y="26"/>
                          </a:lnTo>
                          <a:lnTo>
                            <a:pt x="132" y="72"/>
                          </a:lnTo>
                          <a:lnTo>
                            <a:pt x="238" y="16"/>
                          </a:lnTo>
                          <a:lnTo>
                            <a:pt x="284" y="26"/>
                          </a:lnTo>
                          <a:lnTo>
                            <a:pt x="286" y="24"/>
                          </a:lnTo>
                          <a:lnTo>
                            <a:pt x="234" y="12"/>
                          </a:lnTo>
                          <a:lnTo>
                            <a:pt x="132" y="68"/>
                          </a:lnTo>
                          <a:lnTo>
                            <a:pt x="108" y="26"/>
                          </a:lnTo>
                          <a:lnTo>
                            <a:pt x="108" y="26"/>
                          </a:lnTo>
                          <a:lnTo>
                            <a:pt x="106" y="24"/>
                          </a:lnTo>
                          <a:lnTo>
                            <a:pt x="20" y="50"/>
                          </a:lnTo>
                          <a:lnTo>
                            <a:pt x="2" y="0"/>
                          </a:lnTo>
                          <a:lnTo>
                            <a:pt x="0" y="4"/>
                          </a:lnTo>
                          <a:lnTo>
                            <a:pt x="0" y="6"/>
                          </a:lnTo>
                          <a:lnTo>
                            <a:pt x="18" y="56"/>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08" name="Freeform 2956"/>
                    <p:cNvSpPr>
                      <a:spLocks/>
                    </p:cNvSpPr>
                    <p:nvPr/>
                  </p:nvSpPr>
                  <p:spPr bwMode="auto">
                    <a:xfrm>
                      <a:off x="4806" y="1697"/>
                      <a:ext cx="4" cy="2"/>
                    </a:xfrm>
                    <a:custGeom>
                      <a:avLst/>
                      <a:gdLst/>
                      <a:ahLst/>
                      <a:cxnLst>
                        <a:cxn ang="0">
                          <a:pos x="2" y="2"/>
                        </a:cxn>
                        <a:cxn ang="0">
                          <a:pos x="2" y="2"/>
                        </a:cxn>
                        <a:cxn ang="0">
                          <a:pos x="4" y="2"/>
                        </a:cxn>
                        <a:cxn ang="0">
                          <a:pos x="4" y="0"/>
                        </a:cxn>
                        <a:cxn ang="0">
                          <a:pos x="2" y="0"/>
                        </a:cxn>
                        <a:cxn ang="0">
                          <a:pos x="0" y="2"/>
                        </a:cxn>
                        <a:cxn ang="0">
                          <a:pos x="2" y="2"/>
                        </a:cxn>
                      </a:cxnLst>
                      <a:rect l="0" t="0" r="r" b="b"/>
                      <a:pathLst>
                        <a:path w="4" h="2">
                          <a:moveTo>
                            <a:pt x="2" y="2"/>
                          </a:moveTo>
                          <a:lnTo>
                            <a:pt x="2" y="2"/>
                          </a:lnTo>
                          <a:lnTo>
                            <a:pt x="4" y="2"/>
                          </a:lnTo>
                          <a:lnTo>
                            <a:pt x="4" y="0"/>
                          </a:lnTo>
                          <a:lnTo>
                            <a:pt x="2" y="0"/>
                          </a:lnTo>
                          <a:lnTo>
                            <a:pt x="0" y="2"/>
                          </a:lnTo>
                          <a:lnTo>
                            <a:pt x="2" y="2"/>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09" name="Rectangle 2957"/>
                    <p:cNvSpPr>
                      <a:spLocks noChangeArrowheads="1"/>
                    </p:cNvSpPr>
                    <p:nvPr/>
                  </p:nvSpPr>
                  <p:spPr bwMode="auto">
                    <a:xfrm>
                      <a:off x="4522" y="1677"/>
                      <a:ext cx="1" cy="2"/>
                    </a:xfrm>
                    <a:prstGeom prst="rect">
                      <a:avLst/>
                    </a:prstGeom>
                    <a:grpFill/>
                    <a:ln w="6350">
                      <a:solidFill>
                        <a:srgbClr val="A6A6A6"/>
                      </a:solidFill>
                      <a:prstDash val="solid"/>
                      <a:miter lim="800000"/>
                      <a:headEnd/>
                      <a:tailEnd/>
                    </a:ln>
                  </p:spPr>
                  <p:txBody>
                    <a:bodyPr/>
                    <a:lstStyle/>
                    <a:p>
                      <a:pPr>
                        <a:defRPr/>
                      </a:pPr>
                      <a:endParaRPr lang="da-DK" sz="1350">
                        <a:solidFill>
                          <a:srgbClr val="1F497D"/>
                        </a:solidFill>
                        <a:ea typeface="ＭＳ Ｐゴシック" pitchFamily="-97" charset="-128"/>
                      </a:endParaRPr>
                    </a:p>
                  </p:txBody>
                </p:sp>
                <p:sp>
                  <p:nvSpPr>
                    <p:cNvPr id="410" name="Freeform 2958"/>
                    <p:cNvSpPr>
                      <a:spLocks/>
                    </p:cNvSpPr>
                    <p:nvPr/>
                  </p:nvSpPr>
                  <p:spPr bwMode="auto">
                    <a:xfrm>
                      <a:off x="4516" y="1321"/>
                      <a:ext cx="490" cy="270"/>
                    </a:xfrm>
                    <a:custGeom>
                      <a:avLst/>
                      <a:gdLst/>
                      <a:ahLst/>
                      <a:cxnLst>
                        <a:cxn ang="0">
                          <a:pos x="462" y="258"/>
                        </a:cxn>
                        <a:cxn ang="0">
                          <a:pos x="490" y="190"/>
                        </a:cxn>
                        <a:cxn ang="0">
                          <a:pos x="452" y="138"/>
                        </a:cxn>
                        <a:cxn ang="0">
                          <a:pos x="462" y="68"/>
                        </a:cxn>
                        <a:cxn ang="0">
                          <a:pos x="382" y="0"/>
                        </a:cxn>
                        <a:cxn ang="0">
                          <a:pos x="18" y="120"/>
                        </a:cxn>
                        <a:cxn ang="0">
                          <a:pos x="2" y="74"/>
                        </a:cxn>
                        <a:cxn ang="0">
                          <a:pos x="0" y="76"/>
                        </a:cxn>
                        <a:cxn ang="0">
                          <a:pos x="16" y="124"/>
                        </a:cxn>
                        <a:cxn ang="0">
                          <a:pos x="382" y="4"/>
                        </a:cxn>
                        <a:cxn ang="0">
                          <a:pos x="458" y="70"/>
                        </a:cxn>
                        <a:cxn ang="0">
                          <a:pos x="448" y="138"/>
                        </a:cxn>
                        <a:cxn ang="0">
                          <a:pos x="488" y="190"/>
                        </a:cxn>
                        <a:cxn ang="0">
                          <a:pos x="458" y="256"/>
                        </a:cxn>
                        <a:cxn ang="0">
                          <a:pos x="428" y="266"/>
                        </a:cxn>
                        <a:cxn ang="0">
                          <a:pos x="430" y="270"/>
                        </a:cxn>
                        <a:cxn ang="0">
                          <a:pos x="462" y="258"/>
                        </a:cxn>
                      </a:cxnLst>
                      <a:rect l="0" t="0" r="r" b="b"/>
                      <a:pathLst>
                        <a:path w="490" h="270">
                          <a:moveTo>
                            <a:pt x="462" y="258"/>
                          </a:moveTo>
                          <a:lnTo>
                            <a:pt x="490" y="190"/>
                          </a:lnTo>
                          <a:lnTo>
                            <a:pt x="452" y="138"/>
                          </a:lnTo>
                          <a:lnTo>
                            <a:pt x="462" y="68"/>
                          </a:lnTo>
                          <a:lnTo>
                            <a:pt x="382" y="0"/>
                          </a:lnTo>
                          <a:lnTo>
                            <a:pt x="18" y="120"/>
                          </a:lnTo>
                          <a:lnTo>
                            <a:pt x="2" y="74"/>
                          </a:lnTo>
                          <a:lnTo>
                            <a:pt x="0" y="76"/>
                          </a:lnTo>
                          <a:lnTo>
                            <a:pt x="16" y="124"/>
                          </a:lnTo>
                          <a:lnTo>
                            <a:pt x="382" y="4"/>
                          </a:lnTo>
                          <a:lnTo>
                            <a:pt x="458" y="70"/>
                          </a:lnTo>
                          <a:lnTo>
                            <a:pt x="448" y="138"/>
                          </a:lnTo>
                          <a:lnTo>
                            <a:pt x="488" y="190"/>
                          </a:lnTo>
                          <a:lnTo>
                            <a:pt x="458" y="256"/>
                          </a:lnTo>
                          <a:lnTo>
                            <a:pt x="428" y="266"/>
                          </a:lnTo>
                          <a:lnTo>
                            <a:pt x="430" y="270"/>
                          </a:lnTo>
                          <a:lnTo>
                            <a:pt x="462" y="258"/>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11" name="Freeform 2959"/>
                    <p:cNvSpPr>
                      <a:spLocks/>
                    </p:cNvSpPr>
                    <p:nvPr/>
                  </p:nvSpPr>
                  <p:spPr bwMode="auto">
                    <a:xfrm>
                      <a:off x="4626" y="1587"/>
                      <a:ext cx="320" cy="112"/>
                    </a:xfrm>
                    <a:custGeom>
                      <a:avLst/>
                      <a:gdLst/>
                      <a:ahLst/>
                      <a:cxnLst>
                        <a:cxn ang="0">
                          <a:pos x="4" y="112"/>
                        </a:cxn>
                        <a:cxn ang="0">
                          <a:pos x="320" y="4"/>
                        </a:cxn>
                        <a:cxn ang="0">
                          <a:pos x="318" y="0"/>
                        </a:cxn>
                        <a:cxn ang="0">
                          <a:pos x="0" y="110"/>
                        </a:cxn>
                        <a:cxn ang="0">
                          <a:pos x="2" y="110"/>
                        </a:cxn>
                        <a:cxn ang="0">
                          <a:pos x="2" y="110"/>
                        </a:cxn>
                        <a:cxn ang="0">
                          <a:pos x="4" y="112"/>
                        </a:cxn>
                      </a:cxnLst>
                      <a:rect l="0" t="0" r="r" b="b"/>
                      <a:pathLst>
                        <a:path w="320" h="112">
                          <a:moveTo>
                            <a:pt x="4" y="112"/>
                          </a:moveTo>
                          <a:lnTo>
                            <a:pt x="320" y="4"/>
                          </a:lnTo>
                          <a:lnTo>
                            <a:pt x="318" y="0"/>
                          </a:lnTo>
                          <a:lnTo>
                            <a:pt x="0" y="110"/>
                          </a:lnTo>
                          <a:lnTo>
                            <a:pt x="2" y="110"/>
                          </a:lnTo>
                          <a:lnTo>
                            <a:pt x="2" y="110"/>
                          </a:lnTo>
                          <a:lnTo>
                            <a:pt x="4" y="112"/>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12" name="Freeform 2960"/>
                    <p:cNvSpPr>
                      <a:spLocks/>
                    </p:cNvSpPr>
                    <p:nvPr/>
                  </p:nvSpPr>
                  <p:spPr bwMode="auto">
                    <a:xfrm>
                      <a:off x="4628" y="1697"/>
                      <a:ext cx="2" cy="2"/>
                    </a:xfrm>
                    <a:custGeom>
                      <a:avLst/>
                      <a:gdLst/>
                      <a:ahLst/>
                      <a:cxnLst>
                        <a:cxn ang="0">
                          <a:pos x="2" y="2"/>
                        </a:cxn>
                        <a:cxn ang="0">
                          <a:pos x="0" y="0"/>
                        </a:cxn>
                        <a:cxn ang="0">
                          <a:pos x="0" y="0"/>
                        </a:cxn>
                        <a:cxn ang="0">
                          <a:pos x="2" y="2"/>
                        </a:cxn>
                        <a:cxn ang="0">
                          <a:pos x="2" y="2"/>
                        </a:cxn>
                      </a:cxnLst>
                      <a:rect l="0" t="0" r="r" b="b"/>
                      <a:pathLst>
                        <a:path w="2" h="2">
                          <a:moveTo>
                            <a:pt x="2" y="2"/>
                          </a:moveTo>
                          <a:lnTo>
                            <a:pt x="0" y="0"/>
                          </a:lnTo>
                          <a:lnTo>
                            <a:pt x="0" y="0"/>
                          </a:lnTo>
                          <a:lnTo>
                            <a:pt x="2" y="2"/>
                          </a:lnTo>
                          <a:lnTo>
                            <a:pt x="2" y="2"/>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13" name="Rectangle 2961"/>
                    <p:cNvSpPr>
                      <a:spLocks noChangeArrowheads="1"/>
                    </p:cNvSpPr>
                    <p:nvPr/>
                  </p:nvSpPr>
                  <p:spPr bwMode="auto">
                    <a:xfrm>
                      <a:off x="5072" y="1723"/>
                      <a:ext cx="2" cy="2"/>
                    </a:xfrm>
                    <a:prstGeom prst="rect">
                      <a:avLst/>
                    </a:prstGeom>
                    <a:grpFill/>
                    <a:ln w="6350">
                      <a:solidFill>
                        <a:srgbClr val="A6A6A6"/>
                      </a:solidFill>
                      <a:prstDash val="solid"/>
                      <a:miter lim="800000"/>
                      <a:headEnd/>
                      <a:tailEnd/>
                    </a:ln>
                  </p:spPr>
                  <p:txBody>
                    <a:bodyPr/>
                    <a:lstStyle/>
                    <a:p>
                      <a:pPr>
                        <a:defRPr/>
                      </a:pPr>
                      <a:endParaRPr lang="da-DK" sz="1350">
                        <a:solidFill>
                          <a:srgbClr val="1F497D"/>
                        </a:solidFill>
                        <a:ea typeface="ＭＳ Ｐゴシック" pitchFamily="-97" charset="-128"/>
                      </a:endParaRPr>
                    </a:p>
                  </p:txBody>
                </p:sp>
                <p:sp>
                  <p:nvSpPr>
                    <p:cNvPr id="414" name="Rectangle 2962"/>
                    <p:cNvSpPr>
                      <a:spLocks noChangeArrowheads="1"/>
                    </p:cNvSpPr>
                    <p:nvPr/>
                  </p:nvSpPr>
                  <p:spPr bwMode="auto">
                    <a:xfrm>
                      <a:off x="4944" y="1587"/>
                      <a:ext cx="1" cy="1"/>
                    </a:xfrm>
                    <a:prstGeom prst="rect">
                      <a:avLst/>
                    </a:prstGeom>
                    <a:grpFill/>
                    <a:ln w="6350">
                      <a:solidFill>
                        <a:srgbClr val="A6A6A6"/>
                      </a:solidFill>
                      <a:prstDash val="solid"/>
                      <a:miter lim="800000"/>
                      <a:headEnd/>
                      <a:tailEnd/>
                    </a:ln>
                  </p:spPr>
                  <p:txBody>
                    <a:bodyPr/>
                    <a:lstStyle/>
                    <a:p>
                      <a:pPr>
                        <a:defRPr/>
                      </a:pPr>
                      <a:endParaRPr lang="da-DK" sz="1350">
                        <a:solidFill>
                          <a:srgbClr val="1F497D"/>
                        </a:solidFill>
                        <a:ea typeface="ＭＳ Ｐゴシック" pitchFamily="-97" charset="-128"/>
                      </a:endParaRPr>
                    </a:p>
                  </p:txBody>
                </p:sp>
                <p:sp>
                  <p:nvSpPr>
                    <p:cNvPr id="415" name="Freeform 2963"/>
                    <p:cNvSpPr>
                      <a:spLocks/>
                    </p:cNvSpPr>
                    <p:nvPr/>
                  </p:nvSpPr>
                  <p:spPr bwMode="auto">
                    <a:xfrm>
                      <a:off x="4946" y="1591"/>
                      <a:ext cx="126" cy="162"/>
                    </a:xfrm>
                    <a:custGeom>
                      <a:avLst/>
                      <a:gdLst/>
                      <a:ahLst/>
                      <a:cxnLst>
                        <a:cxn ang="0">
                          <a:pos x="0" y="0"/>
                        </a:cxn>
                        <a:cxn ang="0">
                          <a:pos x="0" y="0"/>
                        </a:cxn>
                        <a:cxn ang="0">
                          <a:pos x="58" y="162"/>
                        </a:cxn>
                        <a:cxn ang="0">
                          <a:pos x="126" y="134"/>
                        </a:cxn>
                        <a:cxn ang="0">
                          <a:pos x="126" y="132"/>
                        </a:cxn>
                        <a:cxn ang="0">
                          <a:pos x="62" y="158"/>
                        </a:cxn>
                        <a:cxn ang="0">
                          <a:pos x="0" y="0"/>
                        </a:cxn>
                      </a:cxnLst>
                      <a:rect l="0" t="0" r="r" b="b"/>
                      <a:pathLst>
                        <a:path w="126" h="162">
                          <a:moveTo>
                            <a:pt x="0" y="0"/>
                          </a:moveTo>
                          <a:lnTo>
                            <a:pt x="0" y="0"/>
                          </a:lnTo>
                          <a:lnTo>
                            <a:pt x="58" y="162"/>
                          </a:lnTo>
                          <a:lnTo>
                            <a:pt x="126" y="134"/>
                          </a:lnTo>
                          <a:lnTo>
                            <a:pt x="126" y="132"/>
                          </a:lnTo>
                          <a:lnTo>
                            <a:pt x="62" y="158"/>
                          </a:lnTo>
                          <a:lnTo>
                            <a:pt x="0" y="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16" name="Freeform 2964"/>
                    <p:cNvSpPr>
                      <a:spLocks/>
                    </p:cNvSpPr>
                    <p:nvPr/>
                  </p:nvSpPr>
                  <p:spPr bwMode="auto">
                    <a:xfrm>
                      <a:off x="4944" y="1587"/>
                      <a:ext cx="2" cy="4"/>
                    </a:xfrm>
                    <a:custGeom>
                      <a:avLst/>
                      <a:gdLst/>
                      <a:ahLst/>
                      <a:cxnLst>
                        <a:cxn ang="0">
                          <a:pos x="2" y="4"/>
                        </a:cxn>
                        <a:cxn ang="0">
                          <a:pos x="0" y="0"/>
                        </a:cxn>
                        <a:cxn ang="0">
                          <a:pos x="0" y="0"/>
                        </a:cxn>
                        <a:cxn ang="0">
                          <a:pos x="2" y="4"/>
                        </a:cxn>
                        <a:cxn ang="0">
                          <a:pos x="2" y="4"/>
                        </a:cxn>
                      </a:cxnLst>
                      <a:rect l="0" t="0" r="r" b="b"/>
                      <a:pathLst>
                        <a:path w="2" h="4">
                          <a:moveTo>
                            <a:pt x="2" y="4"/>
                          </a:moveTo>
                          <a:lnTo>
                            <a:pt x="0" y="0"/>
                          </a:lnTo>
                          <a:lnTo>
                            <a:pt x="0" y="0"/>
                          </a:lnTo>
                          <a:lnTo>
                            <a:pt x="2" y="4"/>
                          </a:lnTo>
                          <a:lnTo>
                            <a:pt x="2" y="4"/>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17" name="Freeform 2965"/>
                    <p:cNvSpPr>
                      <a:spLocks/>
                    </p:cNvSpPr>
                    <p:nvPr/>
                  </p:nvSpPr>
                  <p:spPr bwMode="auto">
                    <a:xfrm>
                      <a:off x="5280" y="1225"/>
                      <a:ext cx="2" cy="4"/>
                    </a:xfrm>
                    <a:custGeom>
                      <a:avLst/>
                      <a:gdLst/>
                      <a:ahLst/>
                      <a:cxnLst>
                        <a:cxn ang="0">
                          <a:pos x="2" y="4"/>
                        </a:cxn>
                        <a:cxn ang="0">
                          <a:pos x="2" y="2"/>
                        </a:cxn>
                        <a:cxn ang="0">
                          <a:pos x="0" y="0"/>
                        </a:cxn>
                        <a:cxn ang="0">
                          <a:pos x="0" y="0"/>
                        </a:cxn>
                        <a:cxn ang="0">
                          <a:pos x="2" y="4"/>
                        </a:cxn>
                      </a:cxnLst>
                      <a:rect l="0" t="0" r="r" b="b"/>
                      <a:pathLst>
                        <a:path w="2" h="4">
                          <a:moveTo>
                            <a:pt x="2" y="4"/>
                          </a:moveTo>
                          <a:lnTo>
                            <a:pt x="2" y="2"/>
                          </a:lnTo>
                          <a:lnTo>
                            <a:pt x="0" y="0"/>
                          </a:lnTo>
                          <a:lnTo>
                            <a:pt x="0" y="0"/>
                          </a:lnTo>
                          <a:lnTo>
                            <a:pt x="2" y="4"/>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18" name="Freeform 2966"/>
                    <p:cNvSpPr>
                      <a:spLocks/>
                    </p:cNvSpPr>
                    <p:nvPr/>
                  </p:nvSpPr>
                  <p:spPr bwMode="auto">
                    <a:xfrm>
                      <a:off x="5218" y="1341"/>
                      <a:ext cx="4" cy="6"/>
                    </a:xfrm>
                    <a:custGeom>
                      <a:avLst/>
                      <a:gdLst/>
                      <a:ahLst/>
                      <a:cxnLst>
                        <a:cxn ang="0">
                          <a:pos x="2" y="6"/>
                        </a:cxn>
                        <a:cxn ang="0">
                          <a:pos x="2" y="6"/>
                        </a:cxn>
                        <a:cxn ang="0">
                          <a:pos x="4" y="4"/>
                        </a:cxn>
                        <a:cxn ang="0">
                          <a:pos x="2" y="0"/>
                        </a:cxn>
                        <a:cxn ang="0">
                          <a:pos x="0" y="4"/>
                        </a:cxn>
                        <a:cxn ang="0">
                          <a:pos x="2" y="6"/>
                        </a:cxn>
                      </a:cxnLst>
                      <a:rect l="0" t="0" r="r" b="b"/>
                      <a:pathLst>
                        <a:path w="4" h="6">
                          <a:moveTo>
                            <a:pt x="2" y="6"/>
                          </a:moveTo>
                          <a:lnTo>
                            <a:pt x="2" y="6"/>
                          </a:lnTo>
                          <a:lnTo>
                            <a:pt x="4" y="4"/>
                          </a:lnTo>
                          <a:lnTo>
                            <a:pt x="2" y="0"/>
                          </a:lnTo>
                          <a:lnTo>
                            <a:pt x="0" y="4"/>
                          </a:lnTo>
                          <a:lnTo>
                            <a:pt x="2" y="6"/>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19" name="Freeform 2967"/>
                    <p:cNvSpPr>
                      <a:spLocks/>
                    </p:cNvSpPr>
                    <p:nvPr/>
                  </p:nvSpPr>
                  <p:spPr bwMode="auto">
                    <a:xfrm>
                      <a:off x="5054" y="1253"/>
                      <a:ext cx="62" cy="136"/>
                    </a:xfrm>
                    <a:custGeom>
                      <a:avLst/>
                      <a:gdLst/>
                      <a:ahLst/>
                      <a:cxnLst>
                        <a:cxn ang="0">
                          <a:pos x="0" y="0"/>
                        </a:cxn>
                        <a:cxn ang="0">
                          <a:pos x="10" y="84"/>
                        </a:cxn>
                        <a:cxn ang="0">
                          <a:pos x="62" y="136"/>
                        </a:cxn>
                        <a:cxn ang="0">
                          <a:pos x="12" y="82"/>
                        </a:cxn>
                        <a:cxn ang="0">
                          <a:pos x="0" y="0"/>
                        </a:cxn>
                      </a:cxnLst>
                      <a:rect l="0" t="0" r="r" b="b"/>
                      <a:pathLst>
                        <a:path w="62" h="136">
                          <a:moveTo>
                            <a:pt x="0" y="0"/>
                          </a:moveTo>
                          <a:lnTo>
                            <a:pt x="10" y="84"/>
                          </a:lnTo>
                          <a:lnTo>
                            <a:pt x="62" y="136"/>
                          </a:lnTo>
                          <a:lnTo>
                            <a:pt x="12" y="82"/>
                          </a:lnTo>
                          <a:lnTo>
                            <a:pt x="0" y="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20" name="Freeform 2968"/>
                    <p:cNvSpPr>
                      <a:spLocks/>
                    </p:cNvSpPr>
                    <p:nvPr/>
                  </p:nvSpPr>
                  <p:spPr bwMode="auto">
                    <a:xfrm>
                      <a:off x="4952" y="895"/>
                      <a:ext cx="102" cy="358"/>
                    </a:xfrm>
                    <a:custGeom>
                      <a:avLst/>
                      <a:gdLst/>
                      <a:ahLst/>
                      <a:cxnLst>
                        <a:cxn ang="0">
                          <a:pos x="40" y="132"/>
                        </a:cxn>
                        <a:cxn ang="0">
                          <a:pos x="2" y="0"/>
                        </a:cxn>
                        <a:cxn ang="0">
                          <a:pos x="0" y="0"/>
                        </a:cxn>
                        <a:cxn ang="0">
                          <a:pos x="38" y="132"/>
                        </a:cxn>
                        <a:cxn ang="0">
                          <a:pos x="102" y="358"/>
                        </a:cxn>
                        <a:cxn ang="0">
                          <a:pos x="80" y="276"/>
                        </a:cxn>
                        <a:cxn ang="0">
                          <a:pos x="40" y="132"/>
                        </a:cxn>
                      </a:cxnLst>
                      <a:rect l="0" t="0" r="r" b="b"/>
                      <a:pathLst>
                        <a:path w="102" h="358">
                          <a:moveTo>
                            <a:pt x="40" y="132"/>
                          </a:moveTo>
                          <a:lnTo>
                            <a:pt x="2" y="0"/>
                          </a:lnTo>
                          <a:lnTo>
                            <a:pt x="0" y="0"/>
                          </a:lnTo>
                          <a:lnTo>
                            <a:pt x="38" y="132"/>
                          </a:lnTo>
                          <a:lnTo>
                            <a:pt x="102" y="358"/>
                          </a:lnTo>
                          <a:lnTo>
                            <a:pt x="80" y="276"/>
                          </a:lnTo>
                          <a:lnTo>
                            <a:pt x="40" y="132"/>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21" name="Freeform 2969"/>
                    <p:cNvSpPr>
                      <a:spLocks/>
                    </p:cNvSpPr>
                    <p:nvPr/>
                  </p:nvSpPr>
                  <p:spPr bwMode="auto">
                    <a:xfrm>
                      <a:off x="5190" y="1183"/>
                      <a:ext cx="90" cy="162"/>
                    </a:xfrm>
                    <a:custGeom>
                      <a:avLst/>
                      <a:gdLst/>
                      <a:ahLst/>
                      <a:cxnLst>
                        <a:cxn ang="0">
                          <a:pos x="0" y="20"/>
                        </a:cxn>
                        <a:cxn ang="0">
                          <a:pos x="28" y="162"/>
                        </a:cxn>
                        <a:cxn ang="0">
                          <a:pos x="30" y="158"/>
                        </a:cxn>
                        <a:cxn ang="0">
                          <a:pos x="4" y="20"/>
                        </a:cxn>
                        <a:cxn ang="0">
                          <a:pos x="54" y="2"/>
                        </a:cxn>
                        <a:cxn ang="0">
                          <a:pos x="90" y="42"/>
                        </a:cxn>
                        <a:cxn ang="0">
                          <a:pos x="90" y="42"/>
                        </a:cxn>
                        <a:cxn ang="0">
                          <a:pos x="54" y="0"/>
                        </a:cxn>
                        <a:cxn ang="0">
                          <a:pos x="0" y="20"/>
                        </a:cxn>
                      </a:cxnLst>
                      <a:rect l="0" t="0" r="r" b="b"/>
                      <a:pathLst>
                        <a:path w="90" h="162">
                          <a:moveTo>
                            <a:pt x="0" y="20"/>
                          </a:moveTo>
                          <a:lnTo>
                            <a:pt x="28" y="162"/>
                          </a:lnTo>
                          <a:lnTo>
                            <a:pt x="30" y="158"/>
                          </a:lnTo>
                          <a:lnTo>
                            <a:pt x="4" y="20"/>
                          </a:lnTo>
                          <a:lnTo>
                            <a:pt x="54" y="2"/>
                          </a:lnTo>
                          <a:lnTo>
                            <a:pt x="90" y="42"/>
                          </a:lnTo>
                          <a:lnTo>
                            <a:pt x="90" y="42"/>
                          </a:lnTo>
                          <a:lnTo>
                            <a:pt x="54" y="0"/>
                          </a:lnTo>
                          <a:lnTo>
                            <a:pt x="0" y="20"/>
                          </a:lnTo>
                          <a:close/>
                        </a:path>
                      </a:pathLst>
                    </a:custGeom>
                    <a:grpFill/>
                    <a:ln w="4">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22" name="Rectangle 2970"/>
                    <p:cNvSpPr>
                      <a:spLocks noChangeArrowheads="1"/>
                    </p:cNvSpPr>
                    <p:nvPr/>
                  </p:nvSpPr>
                  <p:spPr bwMode="auto">
                    <a:xfrm>
                      <a:off x="5220" y="1347"/>
                      <a:ext cx="1" cy="1"/>
                    </a:xfrm>
                    <a:prstGeom prst="rect">
                      <a:avLst/>
                    </a:prstGeom>
                    <a:grpFill/>
                    <a:ln w="6350">
                      <a:solidFill>
                        <a:srgbClr val="A6A6A6"/>
                      </a:solidFill>
                      <a:prstDash val="solid"/>
                      <a:miter lim="800000"/>
                      <a:headEnd/>
                      <a:tailEnd/>
                    </a:ln>
                  </p:spPr>
                  <p:txBody>
                    <a:bodyPr/>
                    <a:lstStyle/>
                    <a:p>
                      <a:pPr>
                        <a:defRPr/>
                      </a:pPr>
                      <a:endParaRPr lang="da-DK" sz="1350">
                        <a:solidFill>
                          <a:srgbClr val="1F497D"/>
                        </a:solidFill>
                        <a:ea typeface="ＭＳ Ｐゴシック" pitchFamily="-97" charset="-128"/>
                      </a:endParaRPr>
                    </a:p>
                  </p:txBody>
                </p:sp>
                <p:sp>
                  <p:nvSpPr>
                    <p:cNvPr id="423" name="Freeform 2971"/>
                    <p:cNvSpPr>
                      <a:spLocks/>
                    </p:cNvSpPr>
                    <p:nvPr/>
                  </p:nvSpPr>
                  <p:spPr bwMode="auto">
                    <a:xfrm>
                      <a:off x="5086" y="815"/>
                      <a:ext cx="166" cy="248"/>
                    </a:xfrm>
                    <a:custGeom>
                      <a:avLst/>
                      <a:gdLst/>
                      <a:ahLst/>
                      <a:cxnLst>
                        <a:cxn ang="0">
                          <a:pos x="0" y="0"/>
                        </a:cxn>
                        <a:cxn ang="0">
                          <a:pos x="0" y="2"/>
                        </a:cxn>
                        <a:cxn ang="0">
                          <a:pos x="126" y="220"/>
                        </a:cxn>
                        <a:cxn ang="0">
                          <a:pos x="166" y="248"/>
                        </a:cxn>
                        <a:cxn ang="0">
                          <a:pos x="166" y="246"/>
                        </a:cxn>
                        <a:cxn ang="0">
                          <a:pos x="126" y="218"/>
                        </a:cxn>
                        <a:cxn ang="0">
                          <a:pos x="0" y="0"/>
                        </a:cxn>
                      </a:cxnLst>
                      <a:rect l="0" t="0" r="r" b="b"/>
                      <a:pathLst>
                        <a:path w="166" h="248">
                          <a:moveTo>
                            <a:pt x="0" y="0"/>
                          </a:moveTo>
                          <a:lnTo>
                            <a:pt x="0" y="2"/>
                          </a:lnTo>
                          <a:lnTo>
                            <a:pt x="126" y="220"/>
                          </a:lnTo>
                          <a:lnTo>
                            <a:pt x="166" y="248"/>
                          </a:lnTo>
                          <a:lnTo>
                            <a:pt x="166" y="246"/>
                          </a:lnTo>
                          <a:lnTo>
                            <a:pt x="126" y="218"/>
                          </a:lnTo>
                          <a:lnTo>
                            <a:pt x="0" y="0"/>
                          </a:lnTo>
                          <a:close/>
                        </a:path>
                      </a:pathLst>
                    </a:custGeom>
                    <a:grpFill/>
                    <a:ln w="4">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24" name="Freeform 2972"/>
                    <p:cNvSpPr>
                      <a:spLocks/>
                    </p:cNvSpPr>
                    <p:nvPr/>
                  </p:nvSpPr>
                  <p:spPr bwMode="auto">
                    <a:xfrm>
                      <a:off x="1412" y="711"/>
                      <a:ext cx="64" cy="342"/>
                    </a:xfrm>
                    <a:custGeom>
                      <a:avLst/>
                      <a:gdLst/>
                      <a:ahLst/>
                      <a:cxnLst>
                        <a:cxn ang="0">
                          <a:pos x="0" y="342"/>
                        </a:cxn>
                        <a:cxn ang="0">
                          <a:pos x="64" y="0"/>
                        </a:cxn>
                        <a:cxn ang="0">
                          <a:pos x="60" y="0"/>
                        </a:cxn>
                        <a:cxn ang="0">
                          <a:pos x="0" y="342"/>
                        </a:cxn>
                      </a:cxnLst>
                      <a:rect l="0" t="0" r="r" b="b"/>
                      <a:pathLst>
                        <a:path w="64" h="342">
                          <a:moveTo>
                            <a:pt x="0" y="342"/>
                          </a:moveTo>
                          <a:lnTo>
                            <a:pt x="64" y="0"/>
                          </a:lnTo>
                          <a:lnTo>
                            <a:pt x="60" y="0"/>
                          </a:lnTo>
                          <a:lnTo>
                            <a:pt x="0" y="342"/>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25" name="Freeform 2973"/>
                    <p:cNvSpPr>
                      <a:spLocks/>
                    </p:cNvSpPr>
                    <p:nvPr/>
                  </p:nvSpPr>
                  <p:spPr bwMode="auto">
                    <a:xfrm>
                      <a:off x="760" y="923"/>
                      <a:ext cx="682" cy="650"/>
                    </a:xfrm>
                    <a:custGeom>
                      <a:avLst/>
                      <a:gdLst/>
                      <a:ahLst/>
                      <a:cxnLst>
                        <a:cxn ang="0">
                          <a:pos x="528" y="128"/>
                        </a:cxn>
                        <a:cxn ang="0">
                          <a:pos x="412" y="144"/>
                        </a:cxn>
                        <a:cxn ang="0">
                          <a:pos x="232" y="112"/>
                        </a:cxn>
                        <a:cxn ang="0">
                          <a:pos x="224" y="26"/>
                        </a:cxn>
                        <a:cxn ang="0">
                          <a:pos x="128" y="0"/>
                        </a:cxn>
                        <a:cxn ang="0">
                          <a:pos x="128" y="20"/>
                        </a:cxn>
                        <a:cxn ang="0">
                          <a:pos x="0" y="410"/>
                        </a:cxn>
                        <a:cxn ang="0">
                          <a:pos x="6" y="510"/>
                        </a:cxn>
                        <a:cxn ang="0">
                          <a:pos x="344" y="602"/>
                        </a:cxn>
                        <a:cxn ang="0">
                          <a:pos x="572" y="650"/>
                        </a:cxn>
                        <a:cxn ang="0">
                          <a:pos x="622" y="386"/>
                        </a:cxn>
                        <a:cxn ang="0">
                          <a:pos x="614" y="360"/>
                        </a:cxn>
                        <a:cxn ang="0">
                          <a:pos x="682" y="224"/>
                        </a:cxn>
                        <a:cxn ang="0">
                          <a:pos x="662" y="166"/>
                        </a:cxn>
                        <a:cxn ang="0">
                          <a:pos x="528" y="128"/>
                        </a:cxn>
                      </a:cxnLst>
                      <a:rect l="0" t="0" r="r" b="b"/>
                      <a:pathLst>
                        <a:path w="682" h="650">
                          <a:moveTo>
                            <a:pt x="528" y="128"/>
                          </a:moveTo>
                          <a:lnTo>
                            <a:pt x="412" y="144"/>
                          </a:lnTo>
                          <a:lnTo>
                            <a:pt x="232" y="112"/>
                          </a:lnTo>
                          <a:lnTo>
                            <a:pt x="224" y="26"/>
                          </a:lnTo>
                          <a:lnTo>
                            <a:pt x="128" y="0"/>
                          </a:lnTo>
                          <a:lnTo>
                            <a:pt x="128" y="20"/>
                          </a:lnTo>
                          <a:lnTo>
                            <a:pt x="0" y="410"/>
                          </a:lnTo>
                          <a:lnTo>
                            <a:pt x="6" y="510"/>
                          </a:lnTo>
                          <a:lnTo>
                            <a:pt x="344" y="602"/>
                          </a:lnTo>
                          <a:lnTo>
                            <a:pt x="572" y="650"/>
                          </a:lnTo>
                          <a:lnTo>
                            <a:pt x="622" y="386"/>
                          </a:lnTo>
                          <a:lnTo>
                            <a:pt x="614" y="360"/>
                          </a:lnTo>
                          <a:lnTo>
                            <a:pt x="682" y="224"/>
                          </a:lnTo>
                          <a:lnTo>
                            <a:pt x="662" y="166"/>
                          </a:lnTo>
                          <a:lnTo>
                            <a:pt x="528" y="128"/>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26" name="Freeform 2974"/>
                    <p:cNvSpPr>
                      <a:spLocks/>
                    </p:cNvSpPr>
                    <p:nvPr/>
                  </p:nvSpPr>
                  <p:spPr bwMode="auto">
                    <a:xfrm>
                      <a:off x="888" y="593"/>
                      <a:ext cx="588" cy="486"/>
                    </a:xfrm>
                    <a:custGeom>
                      <a:avLst/>
                      <a:gdLst/>
                      <a:ahLst/>
                      <a:cxnLst>
                        <a:cxn ang="0">
                          <a:pos x="198" y="12"/>
                        </a:cxn>
                        <a:cxn ang="0">
                          <a:pos x="118" y="92"/>
                        </a:cxn>
                        <a:cxn ang="0">
                          <a:pos x="0" y="0"/>
                        </a:cxn>
                        <a:cxn ang="0">
                          <a:pos x="0" y="324"/>
                        </a:cxn>
                        <a:cxn ang="0">
                          <a:pos x="100" y="352"/>
                        </a:cxn>
                        <a:cxn ang="0">
                          <a:pos x="110" y="436"/>
                        </a:cxn>
                        <a:cxn ang="0">
                          <a:pos x="284" y="468"/>
                        </a:cxn>
                        <a:cxn ang="0">
                          <a:pos x="400" y="452"/>
                        </a:cxn>
                        <a:cxn ang="0">
                          <a:pos x="532" y="486"/>
                        </a:cxn>
                        <a:cxn ang="0">
                          <a:pos x="524" y="460"/>
                        </a:cxn>
                        <a:cxn ang="0">
                          <a:pos x="584" y="118"/>
                        </a:cxn>
                        <a:cxn ang="0">
                          <a:pos x="588" y="118"/>
                        </a:cxn>
                        <a:cxn ang="0">
                          <a:pos x="588" y="116"/>
                        </a:cxn>
                        <a:cxn ang="0">
                          <a:pos x="198" y="12"/>
                        </a:cxn>
                      </a:cxnLst>
                      <a:rect l="0" t="0" r="r" b="b"/>
                      <a:pathLst>
                        <a:path w="588" h="486">
                          <a:moveTo>
                            <a:pt x="198" y="12"/>
                          </a:moveTo>
                          <a:lnTo>
                            <a:pt x="118" y="92"/>
                          </a:lnTo>
                          <a:lnTo>
                            <a:pt x="0" y="0"/>
                          </a:lnTo>
                          <a:lnTo>
                            <a:pt x="0" y="324"/>
                          </a:lnTo>
                          <a:lnTo>
                            <a:pt x="100" y="352"/>
                          </a:lnTo>
                          <a:lnTo>
                            <a:pt x="110" y="436"/>
                          </a:lnTo>
                          <a:lnTo>
                            <a:pt x="284" y="468"/>
                          </a:lnTo>
                          <a:lnTo>
                            <a:pt x="400" y="452"/>
                          </a:lnTo>
                          <a:lnTo>
                            <a:pt x="532" y="486"/>
                          </a:lnTo>
                          <a:lnTo>
                            <a:pt x="524" y="460"/>
                          </a:lnTo>
                          <a:lnTo>
                            <a:pt x="584" y="118"/>
                          </a:lnTo>
                          <a:lnTo>
                            <a:pt x="588" y="118"/>
                          </a:lnTo>
                          <a:lnTo>
                            <a:pt x="588" y="116"/>
                          </a:lnTo>
                          <a:lnTo>
                            <a:pt x="198" y="12"/>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27" name="Freeform 2975"/>
                    <p:cNvSpPr>
                      <a:spLocks/>
                    </p:cNvSpPr>
                    <p:nvPr/>
                  </p:nvSpPr>
                  <p:spPr bwMode="auto">
                    <a:xfrm>
                      <a:off x="1412" y="1053"/>
                      <a:ext cx="8" cy="26"/>
                    </a:xfrm>
                    <a:custGeom>
                      <a:avLst/>
                      <a:gdLst/>
                      <a:ahLst/>
                      <a:cxnLst>
                        <a:cxn ang="0">
                          <a:pos x="8" y="26"/>
                        </a:cxn>
                        <a:cxn ang="0">
                          <a:pos x="0" y="0"/>
                        </a:cxn>
                        <a:cxn ang="0">
                          <a:pos x="8" y="26"/>
                        </a:cxn>
                        <a:cxn ang="0">
                          <a:pos x="8" y="26"/>
                        </a:cxn>
                      </a:cxnLst>
                      <a:rect l="0" t="0" r="r" b="b"/>
                      <a:pathLst>
                        <a:path w="8" h="26">
                          <a:moveTo>
                            <a:pt x="8" y="26"/>
                          </a:moveTo>
                          <a:lnTo>
                            <a:pt x="0" y="0"/>
                          </a:lnTo>
                          <a:lnTo>
                            <a:pt x="8" y="26"/>
                          </a:lnTo>
                          <a:lnTo>
                            <a:pt x="8" y="26"/>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28" name="Freeform 2979"/>
                    <p:cNvSpPr>
                      <a:spLocks/>
                    </p:cNvSpPr>
                    <p:nvPr/>
                  </p:nvSpPr>
                  <p:spPr bwMode="auto">
                    <a:xfrm>
                      <a:off x="1594" y="1057"/>
                      <a:ext cx="182" cy="296"/>
                    </a:xfrm>
                    <a:custGeom>
                      <a:avLst/>
                      <a:gdLst/>
                      <a:ahLst/>
                      <a:cxnLst>
                        <a:cxn ang="0">
                          <a:pos x="50" y="126"/>
                        </a:cxn>
                        <a:cxn ang="0">
                          <a:pos x="40" y="188"/>
                        </a:cxn>
                        <a:cxn ang="0">
                          <a:pos x="112" y="296"/>
                        </a:cxn>
                        <a:cxn ang="0">
                          <a:pos x="182" y="284"/>
                        </a:cxn>
                        <a:cxn ang="0">
                          <a:pos x="118" y="292"/>
                        </a:cxn>
                        <a:cxn ang="0">
                          <a:pos x="48" y="188"/>
                        </a:cxn>
                        <a:cxn ang="0">
                          <a:pos x="56" y="118"/>
                        </a:cxn>
                        <a:cxn ang="0">
                          <a:pos x="8" y="130"/>
                        </a:cxn>
                        <a:cxn ang="0">
                          <a:pos x="38" y="0"/>
                        </a:cxn>
                        <a:cxn ang="0">
                          <a:pos x="0" y="138"/>
                        </a:cxn>
                        <a:cxn ang="0">
                          <a:pos x="50" y="126"/>
                        </a:cxn>
                      </a:cxnLst>
                      <a:rect l="0" t="0" r="r" b="b"/>
                      <a:pathLst>
                        <a:path w="182" h="296">
                          <a:moveTo>
                            <a:pt x="50" y="126"/>
                          </a:moveTo>
                          <a:lnTo>
                            <a:pt x="40" y="188"/>
                          </a:lnTo>
                          <a:lnTo>
                            <a:pt x="112" y="296"/>
                          </a:lnTo>
                          <a:lnTo>
                            <a:pt x="182" y="284"/>
                          </a:lnTo>
                          <a:lnTo>
                            <a:pt x="118" y="292"/>
                          </a:lnTo>
                          <a:lnTo>
                            <a:pt x="48" y="188"/>
                          </a:lnTo>
                          <a:lnTo>
                            <a:pt x="56" y="118"/>
                          </a:lnTo>
                          <a:lnTo>
                            <a:pt x="8" y="130"/>
                          </a:lnTo>
                          <a:lnTo>
                            <a:pt x="38" y="0"/>
                          </a:lnTo>
                          <a:lnTo>
                            <a:pt x="0" y="138"/>
                          </a:lnTo>
                          <a:lnTo>
                            <a:pt x="50" y="126"/>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29" name="Freeform 2980"/>
                    <p:cNvSpPr>
                      <a:spLocks/>
                    </p:cNvSpPr>
                    <p:nvPr/>
                  </p:nvSpPr>
                  <p:spPr bwMode="auto">
                    <a:xfrm>
                      <a:off x="1706" y="1329"/>
                      <a:ext cx="130" cy="24"/>
                    </a:xfrm>
                    <a:custGeom>
                      <a:avLst/>
                      <a:gdLst/>
                      <a:ahLst/>
                      <a:cxnLst>
                        <a:cxn ang="0">
                          <a:pos x="92" y="14"/>
                        </a:cxn>
                        <a:cxn ang="0">
                          <a:pos x="130" y="0"/>
                        </a:cxn>
                        <a:cxn ang="0">
                          <a:pos x="98" y="6"/>
                        </a:cxn>
                        <a:cxn ang="0">
                          <a:pos x="90" y="8"/>
                        </a:cxn>
                        <a:cxn ang="0">
                          <a:pos x="70" y="12"/>
                        </a:cxn>
                        <a:cxn ang="0">
                          <a:pos x="0" y="24"/>
                        </a:cxn>
                        <a:cxn ang="0">
                          <a:pos x="92" y="14"/>
                        </a:cxn>
                      </a:cxnLst>
                      <a:rect l="0" t="0" r="r" b="b"/>
                      <a:pathLst>
                        <a:path w="130" h="24">
                          <a:moveTo>
                            <a:pt x="92" y="14"/>
                          </a:moveTo>
                          <a:lnTo>
                            <a:pt x="130" y="0"/>
                          </a:lnTo>
                          <a:lnTo>
                            <a:pt x="98" y="6"/>
                          </a:lnTo>
                          <a:lnTo>
                            <a:pt x="90" y="8"/>
                          </a:lnTo>
                          <a:lnTo>
                            <a:pt x="70" y="12"/>
                          </a:lnTo>
                          <a:lnTo>
                            <a:pt x="0" y="24"/>
                          </a:lnTo>
                          <a:lnTo>
                            <a:pt x="92" y="14"/>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30" name="Freeform 2981"/>
                    <p:cNvSpPr>
                      <a:spLocks/>
                    </p:cNvSpPr>
                    <p:nvPr/>
                  </p:nvSpPr>
                  <p:spPr bwMode="auto">
                    <a:xfrm>
                      <a:off x="1868" y="875"/>
                      <a:ext cx="606" cy="476"/>
                    </a:xfrm>
                    <a:custGeom>
                      <a:avLst/>
                      <a:gdLst/>
                      <a:ahLst/>
                      <a:cxnLst>
                        <a:cxn ang="0">
                          <a:pos x="600" y="452"/>
                        </a:cxn>
                        <a:cxn ang="0">
                          <a:pos x="6" y="414"/>
                        </a:cxn>
                        <a:cxn ang="0">
                          <a:pos x="0" y="476"/>
                        </a:cxn>
                        <a:cxn ang="0">
                          <a:pos x="12" y="420"/>
                        </a:cxn>
                        <a:cxn ang="0">
                          <a:pos x="606" y="460"/>
                        </a:cxn>
                        <a:cxn ang="0">
                          <a:pos x="604" y="0"/>
                        </a:cxn>
                        <a:cxn ang="0">
                          <a:pos x="600" y="452"/>
                        </a:cxn>
                      </a:cxnLst>
                      <a:rect l="0" t="0" r="r" b="b"/>
                      <a:pathLst>
                        <a:path w="606" h="476">
                          <a:moveTo>
                            <a:pt x="600" y="452"/>
                          </a:moveTo>
                          <a:lnTo>
                            <a:pt x="6" y="414"/>
                          </a:lnTo>
                          <a:lnTo>
                            <a:pt x="0" y="476"/>
                          </a:lnTo>
                          <a:lnTo>
                            <a:pt x="12" y="420"/>
                          </a:lnTo>
                          <a:lnTo>
                            <a:pt x="606" y="460"/>
                          </a:lnTo>
                          <a:lnTo>
                            <a:pt x="604" y="0"/>
                          </a:lnTo>
                          <a:lnTo>
                            <a:pt x="600" y="452"/>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31" name="Freeform 2982"/>
                    <p:cNvSpPr>
                      <a:spLocks/>
                    </p:cNvSpPr>
                    <p:nvPr/>
                  </p:nvSpPr>
                  <p:spPr bwMode="auto">
                    <a:xfrm>
                      <a:off x="2472" y="875"/>
                      <a:ext cx="614" cy="460"/>
                    </a:xfrm>
                    <a:custGeom>
                      <a:avLst/>
                      <a:gdLst/>
                      <a:ahLst/>
                      <a:cxnLst>
                        <a:cxn ang="0">
                          <a:pos x="612" y="358"/>
                        </a:cxn>
                        <a:cxn ang="0">
                          <a:pos x="614" y="354"/>
                        </a:cxn>
                        <a:cxn ang="0">
                          <a:pos x="2" y="356"/>
                        </a:cxn>
                        <a:cxn ang="0">
                          <a:pos x="6" y="2"/>
                        </a:cxn>
                        <a:cxn ang="0">
                          <a:pos x="0" y="0"/>
                        </a:cxn>
                        <a:cxn ang="0">
                          <a:pos x="2" y="460"/>
                        </a:cxn>
                        <a:cxn ang="0">
                          <a:pos x="2" y="360"/>
                        </a:cxn>
                        <a:cxn ang="0">
                          <a:pos x="612" y="358"/>
                        </a:cxn>
                      </a:cxnLst>
                      <a:rect l="0" t="0" r="r" b="b"/>
                      <a:pathLst>
                        <a:path w="614" h="460">
                          <a:moveTo>
                            <a:pt x="612" y="358"/>
                          </a:moveTo>
                          <a:lnTo>
                            <a:pt x="614" y="354"/>
                          </a:lnTo>
                          <a:lnTo>
                            <a:pt x="2" y="356"/>
                          </a:lnTo>
                          <a:lnTo>
                            <a:pt x="6" y="2"/>
                          </a:lnTo>
                          <a:lnTo>
                            <a:pt x="0" y="0"/>
                          </a:lnTo>
                          <a:lnTo>
                            <a:pt x="2" y="460"/>
                          </a:lnTo>
                          <a:lnTo>
                            <a:pt x="2" y="360"/>
                          </a:lnTo>
                          <a:lnTo>
                            <a:pt x="612" y="358"/>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32" name="Freeform 2983"/>
                    <p:cNvSpPr>
                      <a:spLocks/>
                    </p:cNvSpPr>
                    <p:nvPr/>
                  </p:nvSpPr>
                  <p:spPr bwMode="auto">
                    <a:xfrm>
                      <a:off x="1804" y="1325"/>
                      <a:ext cx="62" cy="42"/>
                    </a:xfrm>
                    <a:custGeom>
                      <a:avLst/>
                      <a:gdLst/>
                      <a:ahLst/>
                      <a:cxnLst>
                        <a:cxn ang="0">
                          <a:pos x="0" y="10"/>
                        </a:cxn>
                        <a:cxn ang="0">
                          <a:pos x="32" y="4"/>
                        </a:cxn>
                        <a:cxn ang="0">
                          <a:pos x="60" y="42"/>
                        </a:cxn>
                        <a:cxn ang="0">
                          <a:pos x="62" y="34"/>
                        </a:cxn>
                        <a:cxn ang="0">
                          <a:pos x="36" y="0"/>
                        </a:cxn>
                        <a:cxn ang="0">
                          <a:pos x="0" y="10"/>
                        </a:cxn>
                      </a:cxnLst>
                      <a:rect l="0" t="0" r="r" b="b"/>
                      <a:pathLst>
                        <a:path w="62" h="42">
                          <a:moveTo>
                            <a:pt x="0" y="10"/>
                          </a:moveTo>
                          <a:lnTo>
                            <a:pt x="32" y="4"/>
                          </a:lnTo>
                          <a:lnTo>
                            <a:pt x="60" y="42"/>
                          </a:lnTo>
                          <a:lnTo>
                            <a:pt x="62" y="34"/>
                          </a:lnTo>
                          <a:lnTo>
                            <a:pt x="36" y="0"/>
                          </a:lnTo>
                          <a:lnTo>
                            <a:pt x="0" y="1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33" name="Freeform 2984"/>
                    <p:cNvSpPr>
                      <a:spLocks/>
                    </p:cNvSpPr>
                    <p:nvPr/>
                  </p:nvSpPr>
                  <p:spPr bwMode="auto">
                    <a:xfrm>
                      <a:off x="1866" y="1351"/>
                      <a:ext cx="2" cy="10"/>
                    </a:xfrm>
                    <a:custGeom>
                      <a:avLst/>
                      <a:gdLst/>
                      <a:ahLst/>
                      <a:cxnLst>
                        <a:cxn ang="0">
                          <a:pos x="0" y="10"/>
                        </a:cxn>
                        <a:cxn ang="0">
                          <a:pos x="2" y="0"/>
                        </a:cxn>
                        <a:cxn ang="0">
                          <a:pos x="0" y="8"/>
                        </a:cxn>
                        <a:cxn ang="0">
                          <a:pos x="0" y="10"/>
                        </a:cxn>
                      </a:cxnLst>
                      <a:rect l="0" t="0" r="r" b="b"/>
                      <a:pathLst>
                        <a:path w="2" h="10">
                          <a:moveTo>
                            <a:pt x="0" y="10"/>
                          </a:moveTo>
                          <a:lnTo>
                            <a:pt x="2" y="0"/>
                          </a:lnTo>
                          <a:lnTo>
                            <a:pt x="0" y="8"/>
                          </a:lnTo>
                          <a:lnTo>
                            <a:pt x="0" y="1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34" name="Freeform 2985"/>
                    <p:cNvSpPr>
                      <a:spLocks/>
                    </p:cNvSpPr>
                    <p:nvPr/>
                  </p:nvSpPr>
                  <p:spPr bwMode="auto">
                    <a:xfrm>
                      <a:off x="1776" y="1335"/>
                      <a:ext cx="28" cy="6"/>
                    </a:xfrm>
                    <a:custGeom>
                      <a:avLst/>
                      <a:gdLst/>
                      <a:ahLst/>
                      <a:cxnLst>
                        <a:cxn ang="0">
                          <a:pos x="28" y="0"/>
                        </a:cxn>
                        <a:cxn ang="0">
                          <a:pos x="0" y="6"/>
                        </a:cxn>
                        <a:cxn ang="0">
                          <a:pos x="20" y="2"/>
                        </a:cxn>
                        <a:cxn ang="0">
                          <a:pos x="28" y="0"/>
                        </a:cxn>
                      </a:cxnLst>
                      <a:rect l="0" t="0" r="r" b="b"/>
                      <a:pathLst>
                        <a:path w="28" h="6">
                          <a:moveTo>
                            <a:pt x="28" y="0"/>
                          </a:moveTo>
                          <a:lnTo>
                            <a:pt x="0" y="6"/>
                          </a:lnTo>
                          <a:lnTo>
                            <a:pt x="20" y="2"/>
                          </a:lnTo>
                          <a:lnTo>
                            <a:pt x="28" y="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35" name="Freeform 2986"/>
                    <p:cNvSpPr>
                      <a:spLocks/>
                    </p:cNvSpPr>
                    <p:nvPr/>
                  </p:nvSpPr>
                  <p:spPr bwMode="auto">
                    <a:xfrm>
                      <a:off x="1340" y="714"/>
                      <a:ext cx="524" cy="966"/>
                    </a:xfrm>
                    <a:custGeom>
                      <a:avLst/>
                      <a:gdLst/>
                      <a:ahLst/>
                      <a:cxnLst>
                        <a:cxn ang="0">
                          <a:pos x="458" y="634"/>
                        </a:cxn>
                        <a:cxn ang="0">
                          <a:pos x="366" y="644"/>
                        </a:cxn>
                        <a:cxn ang="0">
                          <a:pos x="294" y="536"/>
                        </a:cxn>
                        <a:cxn ang="0">
                          <a:pos x="304" y="474"/>
                        </a:cxn>
                        <a:cxn ang="0">
                          <a:pos x="254" y="486"/>
                        </a:cxn>
                        <a:cxn ang="0">
                          <a:pos x="284" y="348"/>
                        </a:cxn>
                        <a:cxn ang="0">
                          <a:pos x="256" y="334"/>
                        </a:cxn>
                        <a:cxn ang="0">
                          <a:pos x="184" y="168"/>
                        </a:cxn>
                        <a:cxn ang="0">
                          <a:pos x="210" y="24"/>
                        </a:cxn>
                        <a:cxn ang="0">
                          <a:pos x="212" y="26"/>
                        </a:cxn>
                        <a:cxn ang="0">
                          <a:pos x="214" y="22"/>
                        </a:cxn>
                        <a:cxn ang="0">
                          <a:pos x="136" y="0"/>
                        </a:cxn>
                        <a:cxn ang="0">
                          <a:pos x="136" y="2"/>
                        </a:cxn>
                        <a:cxn ang="0">
                          <a:pos x="140" y="4"/>
                        </a:cxn>
                        <a:cxn ang="0">
                          <a:pos x="78" y="344"/>
                        </a:cxn>
                        <a:cxn ang="0">
                          <a:pos x="108" y="438"/>
                        </a:cxn>
                        <a:cxn ang="0">
                          <a:pos x="40" y="574"/>
                        </a:cxn>
                        <a:cxn ang="0">
                          <a:pos x="50" y="600"/>
                        </a:cxn>
                        <a:cxn ang="0">
                          <a:pos x="0" y="866"/>
                        </a:cxn>
                        <a:cxn ang="0">
                          <a:pos x="496" y="966"/>
                        </a:cxn>
                        <a:cxn ang="0">
                          <a:pos x="524" y="658"/>
                        </a:cxn>
                        <a:cxn ang="0">
                          <a:pos x="496" y="620"/>
                        </a:cxn>
                        <a:cxn ang="0">
                          <a:pos x="458" y="634"/>
                        </a:cxn>
                      </a:cxnLst>
                      <a:rect l="0" t="0" r="r" b="b"/>
                      <a:pathLst>
                        <a:path w="524" h="966">
                          <a:moveTo>
                            <a:pt x="458" y="634"/>
                          </a:moveTo>
                          <a:lnTo>
                            <a:pt x="366" y="644"/>
                          </a:lnTo>
                          <a:lnTo>
                            <a:pt x="294" y="536"/>
                          </a:lnTo>
                          <a:lnTo>
                            <a:pt x="304" y="474"/>
                          </a:lnTo>
                          <a:lnTo>
                            <a:pt x="254" y="486"/>
                          </a:lnTo>
                          <a:lnTo>
                            <a:pt x="284" y="348"/>
                          </a:lnTo>
                          <a:lnTo>
                            <a:pt x="256" y="334"/>
                          </a:lnTo>
                          <a:lnTo>
                            <a:pt x="184" y="168"/>
                          </a:lnTo>
                          <a:lnTo>
                            <a:pt x="210" y="24"/>
                          </a:lnTo>
                          <a:lnTo>
                            <a:pt x="212" y="26"/>
                          </a:lnTo>
                          <a:lnTo>
                            <a:pt x="214" y="22"/>
                          </a:lnTo>
                          <a:lnTo>
                            <a:pt x="136" y="0"/>
                          </a:lnTo>
                          <a:lnTo>
                            <a:pt x="136" y="2"/>
                          </a:lnTo>
                          <a:lnTo>
                            <a:pt x="140" y="4"/>
                          </a:lnTo>
                          <a:lnTo>
                            <a:pt x="78" y="344"/>
                          </a:lnTo>
                          <a:lnTo>
                            <a:pt x="108" y="438"/>
                          </a:lnTo>
                          <a:lnTo>
                            <a:pt x="40" y="574"/>
                          </a:lnTo>
                          <a:lnTo>
                            <a:pt x="50" y="600"/>
                          </a:lnTo>
                          <a:lnTo>
                            <a:pt x="0" y="866"/>
                          </a:lnTo>
                          <a:lnTo>
                            <a:pt x="496" y="966"/>
                          </a:lnTo>
                          <a:lnTo>
                            <a:pt x="524" y="658"/>
                          </a:lnTo>
                          <a:lnTo>
                            <a:pt x="496" y="620"/>
                          </a:lnTo>
                          <a:lnTo>
                            <a:pt x="458" y="634"/>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36" name="Freeform 2987"/>
                    <p:cNvSpPr>
                      <a:spLocks/>
                    </p:cNvSpPr>
                    <p:nvPr/>
                  </p:nvSpPr>
                  <p:spPr bwMode="auto">
                    <a:xfrm>
                      <a:off x="3108" y="1621"/>
                      <a:ext cx="118" cy="318"/>
                    </a:xfrm>
                    <a:custGeom>
                      <a:avLst/>
                      <a:gdLst/>
                      <a:ahLst/>
                      <a:cxnLst>
                        <a:cxn ang="0">
                          <a:pos x="94" y="254"/>
                        </a:cxn>
                        <a:cxn ang="0">
                          <a:pos x="94" y="256"/>
                        </a:cxn>
                        <a:cxn ang="0">
                          <a:pos x="96" y="256"/>
                        </a:cxn>
                        <a:cxn ang="0">
                          <a:pos x="118" y="318"/>
                        </a:cxn>
                        <a:cxn ang="0">
                          <a:pos x="0" y="0"/>
                        </a:cxn>
                        <a:cxn ang="0">
                          <a:pos x="94" y="254"/>
                        </a:cxn>
                        <a:cxn ang="0">
                          <a:pos x="94" y="254"/>
                        </a:cxn>
                      </a:cxnLst>
                      <a:rect l="0" t="0" r="r" b="b"/>
                      <a:pathLst>
                        <a:path w="118" h="318">
                          <a:moveTo>
                            <a:pt x="94" y="254"/>
                          </a:moveTo>
                          <a:lnTo>
                            <a:pt x="94" y="256"/>
                          </a:lnTo>
                          <a:lnTo>
                            <a:pt x="96" y="256"/>
                          </a:lnTo>
                          <a:lnTo>
                            <a:pt x="118" y="318"/>
                          </a:lnTo>
                          <a:lnTo>
                            <a:pt x="0" y="0"/>
                          </a:lnTo>
                          <a:lnTo>
                            <a:pt x="94" y="254"/>
                          </a:lnTo>
                          <a:lnTo>
                            <a:pt x="94" y="254"/>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37" name="Freeform 2988"/>
                    <p:cNvSpPr>
                      <a:spLocks/>
                    </p:cNvSpPr>
                    <p:nvPr/>
                  </p:nvSpPr>
                  <p:spPr bwMode="auto">
                    <a:xfrm>
                      <a:off x="3098" y="1295"/>
                      <a:ext cx="10" cy="326"/>
                    </a:xfrm>
                    <a:custGeom>
                      <a:avLst/>
                      <a:gdLst/>
                      <a:ahLst/>
                      <a:cxnLst>
                        <a:cxn ang="0">
                          <a:pos x="6" y="188"/>
                        </a:cxn>
                        <a:cxn ang="0">
                          <a:pos x="6" y="188"/>
                        </a:cxn>
                        <a:cxn ang="0">
                          <a:pos x="10" y="326"/>
                        </a:cxn>
                        <a:cxn ang="0">
                          <a:pos x="0" y="0"/>
                        </a:cxn>
                        <a:cxn ang="0">
                          <a:pos x="6" y="186"/>
                        </a:cxn>
                        <a:cxn ang="0">
                          <a:pos x="6" y="188"/>
                        </a:cxn>
                      </a:cxnLst>
                      <a:rect l="0" t="0" r="r" b="b"/>
                      <a:pathLst>
                        <a:path w="10" h="326">
                          <a:moveTo>
                            <a:pt x="6" y="188"/>
                          </a:moveTo>
                          <a:lnTo>
                            <a:pt x="6" y="188"/>
                          </a:lnTo>
                          <a:lnTo>
                            <a:pt x="10" y="326"/>
                          </a:lnTo>
                          <a:lnTo>
                            <a:pt x="0" y="0"/>
                          </a:lnTo>
                          <a:lnTo>
                            <a:pt x="6" y="186"/>
                          </a:lnTo>
                          <a:lnTo>
                            <a:pt x="6" y="188"/>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38" name="Freeform 2989"/>
                    <p:cNvSpPr>
                      <a:spLocks/>
                    </p:cNvSpPr>
                    <p:nvPr/>
                  </p:nvSpPr>
                  <p:spPr bwMode="auto">
                    <a:xfrm>
                      <a:off x="2468" y="877"/>
                      <a:ext cx="648" cy="972"/>
                    </a:xfrm>
                    <a:custGeom>
                      <a:avLst/>
                      <a:gdLst/>
                      <a:ahLst/>
                      <a:cxnLst>
                        <a:cxn ang="0">
                          <a:pos x="478" y="708"/>
                        </a:cxn>
                        <a:cxn ang="0">
                          <a:pos x="648" y="766"/>
                        </a:cxn>
                        <a:cxn ang="0">
                          <a:pos x="646" y="758"/>
                        </a:cxn>
                        <a:cxn ang="0">
                          <a:pos x="478" y="704"/>
                        </a:cxn>
                        <a:cxn ang="0">
                          <a:pos x="4" y="706"/>
                        </a:cxn>
                        <a:cxn ang="0">
                          <a:pos x="8" y="458"/>
                        </a:cxn>
                        <a:cxn ang="0">
                          <a:pos x="6" y="458"/>
                        </a:cxn>
                        <a:cxn ang="0">
                          <a:pos x="6" y="358"/>
                        </a:cxn>
                        <a:cxn ang="0">
                          <a:pos x="616" y="356"/>
                        </a:cxn>
                        <a:cxn ang="0">
                          <a:pos x="618" y="352"/>
                        </a:cxn>
                        <a:cxn ang="0">
                          <a:pos x="6" y="354"/>
                        </a:cxn>
                        <a:cxn ang="0">
                          <a:pos x="10" y="0"/>
                        </a:cxn>
                        <a:cxn ang="0">
                          <a:pos x="8" y="0"/>
                        </a:cxn>
                        <a:cxn ang="0">
                          <a:pos x="0" y="972"/>
                        </a:cxn>
                        <a:cxn ang="0">
                          <a:pos x="4" y="710"/>
                        </a:cxn>
                        <a:cxn ang="0">
                          <a:pos x="478" y="708"/>
                        </a:cxn>
                      </a:cxnLst>
                      <a:rect l="0" t="0" r="r" b="b"/>
                      <a:pathLst>
                        <a:path w="648" h="972">
                          <a:moveTo>
                            <a:pt x="478" y="708"/>
                          </a:moveTo>
                          <a:lnTo>
                            <a:pt x="648" y="766"/>
                          </a:lnTo>
                          <a:lnTo>
                            <a:pt x="646" y="758"/>
                          </a:lnTo>
                          <a:lnTo>
                            <a:pt x="478" y="704"/>
                          </a:lnTo>
                          <a:lnTo>
                            <a:pt x="4" y="706"/>
                          </a:lnTo>
                          <a:lnTo>
                            <a:pt x="8" y="458"/>
                          </a:lnTo>
                          <a:lnTo>
                            <a:pt x="6" y="458"/>
                          </a:lnTo>
                          <a:lnTo>
                            <a:pt x="6" y="358"/>
                          </a:lnTo>
                          <a:lnTo>
                            <a:pt x="616" y="356"/>
                          </a:lnTo>
                          <a:lnTo>
                            <a:pt x="618" y="352"/>
                          </a:lnTo>
                          <a:lnTo>
                            <a:pt x="6" y="354"/>
                          </a:lnTo>
                          <a:lnTo>
                            <a:pt x="10" y="0"/>
                          </a:lnTo>
                          <a:lnTo>
                            <a:pt x="8" y="0"/>
                          </a:lnTo>
                          <a:lnTo>
                            <a:pt x="0" y="972"/>
                          </a:lnTo>
                          <a:lnTo>
                            <a:pt x="4" y="710"/>
                          </a:lnTo>
                          <a:lnTo>
                            <a:pt x="478" y="708"/>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39" name="Freeform 2990"/>
                    <p:cNvSpPr>
                      <a:spLocks/>
                    </p:cNvSpPr>
                    <p:nvPr/>
                  </p:nvSpPr>
                  <p:spPr bwMode="auto">
                    <a:xfrm>
                      <a:off x="2632" y="1939"/>
                      <a:ext cx="602" cy="8"/>
                    </a:xfrm>
                    <a:custGeom>
                      <a:avLst/>
                      <a:gdLst/>
                      <a:ahLst/>
                      <a:cxnLst>
                        <a:cxn ang="0">
                          <a:pos x="602" y="6"/>
                        </a:cxn>
                        <a:cxn ang="0">
                          <a:pos x="594" y="0"/>
                        </a:cxn>
                        <a:cxn ang="0">
                          <a:pos x="0" y="8"/>
                        </a:cxn>
                        <a:cxn ang="0">
                          <a:pos x="602" y="6"/>
                        </a:cxn>
                      </a:cxnLst>
                      <a:rect l="0" t="0" r="r" b="b"/>
                      <a:pathLst>
                        <a:path w="602" h="8">
                          <a:moveTo>
                            <a:pt x="602" y="6"/>
                          </a:moveTo>
                          <a:lnTo>
                            <a:pt x="594" y="0"/>
                          </a:lnTo>
                          <a:lnTo>
                            <a:pt x="0" y="8"/>
                          </a:lnTo>
                          <a:lnTo>
                            <a:pt x="602" y="6"/>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40" name="Freeform 2991"/>
                    <p:cNvSpPr>
                      <a:spLocks/>
                    </p:cNvSpPr>
                    <p:nvPr/>
                  </p:nvSpPr>
                  <p:spPr bwMode="auto">
                    <a:xfrm>
                      <a:off x="3014" y="847"/>
                      <a:ext cx="74" cy="378"/>
                    </a:xfrm>
                    <a:custGeom>
                      <a:avLst/>
                      <a:gdLst/>
                      <a:ahLst/>
                      <a:cxnLst>
                        <a:cxn ang="0">
                          <a:pos x="74" y="378"/>
                        </a:cxn>
                        <a:cxn ang="0">
                          <a:pos x="2" y="0"/>
                        </a:cxn>
                        <a:cxn ang="0">
                          <a:pos x="0" y="0"/>
                        </a:cxn>
                        <a:cxn ang="0">
                          <a:pos x="74" y="378"/>
                        </a:cxn>
                      </a:cxnLst>
                      <a:rect l="0" t="0" r="r" b="b"/>
                      <a:pathLst>
                        <a:path w="74" h="378">
                          <a:moveTo>
                            <a:pt x="74" y="378"/>
                          </a:moveTo>
                          <a:lnTo>
                            <a:pt x="2" y="0"/>
                          </a:lnTo>
                          <a:lnTo>
                            <a:pt x="0" y="0"/>
                          </a:lnTo>
                          <a:lnTo>
                            <a:pt x="74" y="378"/>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41" name="Freeform 2992"/>
                    <p:cNvSpPr>
                      <a:spLocks/>
                    </p:cNvSpPr>
                    <p:nvPr/>
                  </p:nvSpPr>
                  <p:spPr bwMode="auto">
                    <a:xfrm>
                      <a:off x="1529" y="729"/>
                      <a:ext cx="944" cy="628"/>
                    </a:xfrm>
                    <a:custGeom>
                      <a:avLst/>
                      <a:gdLst/>
                      <a:ahLst/>
                      <a:cxnLst>
                        <a:cxn ang="0">
                          <a:pos x="260" y="62"/>
                        </a:cxn>
                        <a:cxn ang="0">
                          <a:pos x="22" y="0"/>
                        </a:cxn>
                        <a:cxn ang="0">
                          <a:pos x="20" y="4"/>
                        </a:cxn>
                        <a:cxn ang="0">
                          <a:pos x="24" y="4"/>
                        </a:cxn>
                        <a:cxn ang="0">
                          <a:pos x="0" y="148"/>
                        </a:cxn>
                        <a:cxn ang="0">
                          <a:pos x="66" y="306"/>
                        </a:cxn>
                        <a:cxn ang="0">
                          <a:pos x="100" y="326"/>
                        </a:cxn>
                        <a:cxn ang="0">
                          <a:pos x="70" y="456"/>
                        </a:cxn>
                        <a:cxn ang="0">
                          <a:pos x="118" y="444"/>
                        </a:cxn>
                        <a:cxn ang="0">
                          <a:pos x="110" y="514"/>
                        </a:cxn>
                        <a:cxn ang="0">
                          <a:pos x="180" y="618"/>
                        </a:cxn>
                        <a:cxn ang="0">
                          <a:pos x="244" y="610"/>
                        </a:cxn>
                        <a:cxn ang="0">
                          <a:pos x="272" y="604"/>
                        </a:cxn>
                        <a:cxn ang="0">
                          <a:pos x="308" y="594"/>
                        </a:cxn>
                        <a:cxn ang="0">
                          <a:pos x="334" y="628"/>
                        </a:cxn>
                        <a:cxn ang="0">
                          <a:pos x="336" y="620"/>
                        </a:cxn>
                        <a:cxn ang="0">
                          <a:pos x="342" y="558"/>
                        </a:cxn>
                        <a:cxn ang="0">
                          <a:pos x="936" y="596"/>
                        </a:cxn>
                        <a:cxn ang="0">
                          <a:pos x="940" y="144"/>
                        </a:cxn>
                        <a:cxn ang="0">
                          <a:pos x="944" y="146"/>
                        </a:cxn>
                        <a:cxn ang="0">
                          <a:pos x="944" y="140"/>
                        </a:cxn>
                        <a:cxn ang="0">
                          <a:pos x="260" y="62"/>
                        </a:cxn>
                      </a:cxnLst>
                      <a:rect l="0" t="0" r="r" b="b"/>
                      <a:pathLst>
                        <a:path w="944" h="628">
                          <a:moveTo>
                            <a:pt x="260" y="62"/>
                          </a:moveTo>
                          <a:lnTo>
                            <a:pt x="22" y="0"/>
                          </a:lnTo>
                          <a:lnTo>
                            <a:pt x="20" y="4"/>
                          </a:lnTo>
                          <a:lnTo>
                            <a:pt x="24" y="4"/>
                          </a:lnTo>
                          <a:lnTo>
                            <a:pt x="0" y="148"/>
                          </a:lnTo>
                          <a:lnTo>
                            <a:pt x="66" y="306"/>
                          </a:lnTo>
                          <a:lnTo>
                            <a:pt x="100" y="326"/>
                          </a:lnTo>
                          <a:lnTo>
                            <a:pt x="70" y="456"/>
                          </a:lnTo>
                          <a:lnTo>
                            <a:pt x="118" y="444"/>
                          </a:lnTo>
                          <a:lnTo>
                            <a:pt x="110" y="514"/>
                          </a:lnTo>
                          <a:lnTo>
                            <a:pt x="180" y="618"/>
                          </a:lnTo>
                          <a:lnTo>
                            <a:pt x="244" y="610"/>
                          </a:lnTo>
                          <a:lnTo>
                            <a:pt x="272" y="604"/>
                          </a:lnTo>
                          <a:lnTo>
                            <a:pt x="308" y="594"/>
                          </a:lnTo>
                          <a:lnTo>
                            <a:pt x="334" y="628"/>
                          </a:lnTo>
                          <a:lnTo>
                            <a:pt x="336" y="620"/>
                          </a:lnTo>
                          <a:lnTo>
                            <a:pt x="342" y="558"/>
                          </a:lnTo>
                          <a:lnTo>
                            <a:pt x="936" y="596"/>
                          </a:lnTo>
                          <a:lnTo>
                            <a:pt x="940" y="144"/>
                          </a:lnTo>
                          <a:lnTo>
                            <a:pt x="944" y="146"/>
                          </a:lnTo>
                          <a:lnTo>
                            <a:pt x="944" y="140"/>
                          </a:lnTo>
                          <a:lnTo>
                            <a:pt x="260" y="62"/>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42" name="Freeform 2993"/>
                    <p:cNvSpPr>
                      <a:spLocks/>
                    </p:cNvSpPr>
                    <p:nvPr/>
                  </p:nvSpPr>
                  <p:spPr bwMode="auto">
                    <a:xfrm>
                      <a:off x="2946" y="1581"/>
                      <a:ext cx="168" cy="56"/>
                    </a:xfrm>
                    <a:custGeom>
                      <a:avLst/>
                      <a:gdLst/>
                      <a:ahLst/>
                      <a:cxnLst>
                        <a:cxn ang="0">
                          <a:pos x="0" y="0"/>
                        </a:cxn>
                        <a:cxn ang="0">
                          <a:pos x="168" y="56"/>
                        </a:cxn>
                        <a:cxn ang="0">
                          <a:pos x="168" y="54"/>
                        </a:cxn>
                        <a:cxn ang="0">
                          <a:pos x="0" y="0"/>
                        </a:cxn>
                      </a:cxnLst>
                      <a:rect l="0" t="0" r="r" b="b"/>
                      <a:pathLst>
                        <a:path w="168" h="56">
                          <a:moveTo>
                            <a:pt x="0" y="0"/>
                          </a:moveTo>
                          <a:lnTo>
                            <a:pt x="168" y="56"/>
                          </a:lnTo>
                          <a:lnTo>
                            <a:pt x="168" y="54"/>
                          </a:lnTo>
                          <a:lnTo>
                            <a:pt x="0" y="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43" name="Freeform 2994"/>
                    <p:cNvSpPr>
                      <a:spLocks/>
                    </p:cNvSpPr>
                    <p:nvPr/>
                  </p:nvSpPr>
                  <p:spPr bwMode="auto">
                    <a:xfrm>
                      <a:off x="2474" y="843"/>
                      <a:ext cx="614" cy="388"/>
                    </a:xfrm>
                    <a:custGeom>
                      <a:avLst/>
                      <a:gdLst/>
                      <a:ahLst/>
                      <a:cxnLst>
                        <a:cxn ang="0">
                          <a:pos x="614" y="382"/>
                        </a:cxn>
                        <a:cxn ang="0">
                          <a:pos x="540" y="4"/>
                        </a:cxn>
                        <a:cxn ang="0">
                          <a:pos x="542" y="4"/>
                        </a:cxn>
                        <a:cxn ang="0">
                          <a:pos x="542" y="0"/>
                        </a:cxn>
                        <a:cxn ang="0">
                          <a:pos x="26" y="32"/>
                        </a:cxn>
                        <a:cxn ang="0">
                          <a:pos x="2" y="28"/>
                        </a:cxn>
                        <a:cxn ang="0">
                          <a:pos x="2" y="34"/>
                        </a:cxn>
                        <a:cxn ang="0">
                          <a:pos x="4" y="34"/>
                        </a:cxn>
                        <a:cxn ang="0">
                          <a:pos x="0" y="388"/>
                        </a:cxn>
                        <a:cxn ang="0">
                          <a:pos x="612" y="386"/>
                        </a:cxn>
                        <a:cxn ang="0">
                          <a:pos x="610" y="388"/>
                        </a:cxn>
                        <a:cxn ang="0">
                          <a:pos x="610" y="388"/>
                        </a:cxn>
                        <a:cxn ang="0">
                          <a:pos x="614" y="382"/>
                        </a:cxn>
                      </a:cxnLst>
                      <a:rect l="0" t="0" r="r" b="b"/>
                      <a:pathLst>
                        <a:path w="614" h="388">
                          <a:moveTo>
                            <a:pt x="614" y="382"/>
                          </a:moveTo>
                          <a:lnTo>
                            <a:pt x="540" y="4"/>
                          </a:lnTo>
                          <a:lnTo>
                            <a:pt x="542" y="4"/>
                          </a:lnTo>
                          <a:lnTo>
                            <a:pt x="542" y="0"/>
                          </a:lnTo>
                          <a:lnTo>
                            <a:pt x="26" y="32"/>
                          </a:lnTo>
                          <a:lnTo>
                            <a:pt x="2" y="28"/>
                          </a:lnTo>
                          <a:lnTo>
                            <a:pt x="2" y="34"/>
                          </a:lnTo>
                          <a:lnTo>
                            <a:pt x="4" y="34"/>
                          </a:lnTo>
                          <a:lnTo>
                            <a:pt x="0" y="388"/>
                          </a:lnTo>
                          <a:lnTo>
                            <a:pt x="612" y="386"/>
                          </a:lnTo>
                          <a:lnTo>
                            <a:pt x="610" y="388"/>
                          </a:lnTo>
                          <a:lnTo>
                            <a:pt x="610" y="388"/>
                          </a:lnTo>
                          <a:lnTo>
                            <a:pt x="614" y="382"/>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44" name="Freeform 2995"/>
                    <p:cNvSpPr>
                      <a:spLocks/>
                    </p:cNvSpPr>
                    <p:nvPr/>
                  </p:nvSpPr>
                  <p:spPr bwMode="auto">
                    <a:xfrm>
                      <a:off x="2468" y="1585"/>
                      <a:ext cx="758" cy="362"/>
                    </a:xfrm>
                    <a:custGeom>
                      <a:avLst/>
                      <a:gdLst/>
                      <a:ahLst/>
                      <a:cxnLst>
                        <a:cxn ang="0">
                          <a:pos x="736" y="292"/>
                        </a:cxn>
                        <a:cxn ang="0">
                          <a:pos x="734" y="292"/>
                        </a:cxn>
                        <a:cxn ang="0">
                          <a:pos x="734" y="290"/>
                        </a:cxn>
                        <a:cxn ang="0">
                          <a:pos x="734" y="290"/>
                        </a:cxn>
                        <a:cxn ang="0">
                          <a:pos x="646" y="52"/>
                        </a:cxn>
                        <a:cxn ang="0">
                          <a:pos x="646" y="52"/>
                        </a:cxn>
                        <a:cxn ang="0">
                          <a:pos x="648" y="58"/>
                        </a:cxn>
                        <a:cxn ang="0">
                          <a:pos x="478" y="0"/>
                        </a:cxn>
                        <a:cxn ang="0">
                          <a:pos x="4" y="2"/>
                        </a:cxn>
                        <a:cxn ang="0">
                          <a:pos x="0" y="264"/>
                        </a:cxn>
                        <a:cxn ang="0">
                          <a:pos x="158" y="268"/>
                        </a:cxn>
                        <a:cxn ang="0">
                          <a:pos x="164" y="362"/>
                        </a:cxn>
                        <a:cxn ang="0">
                          <a:pos x="758" y="354"/>
                        </a:cxn>
                        <a:cxn ang="0">
                          <a:pos x="736" y="292"/>
                        </a:cxn>
                      </a:cxnLst>
                      <a:rect l="0" t="0" r="r" b="b"/>
                      <a:pathLst>
                        <a:path w="758" h="362">
                          <a:moveTo>
                            <a:pt x="736" y="292"/>
                          </a:moveTo>
                          <a:lnTo>
                            <a:pt x="734" y="292"/>
                          </a:lnTo>
                          <a:lnTo>
                            <a:pt x="734" y="290"/>
                          </a:lnTo>
                          <a:lnTo>
                            <a:pt x="734" y="290"/>
                          </a:lnTo>
                          <a:lnTo>
                            <a:pt x="646" y="52"/>
                          </a:lnTo>
                          <a:lnTo>
                            <a:pt x="646" y="52"/>
                          </a:lnTo>
                          <a:lnTo>
                            <a:pt x="648" y="58"/>
                          </a:lnTo>
                          <a:lnTo>
                            <a:pt x="478" y="0"/>
                          </a:lnTo>
                          <a:lnTo>
                            <a:pt x="4" y="2"/>
                          </a:lnTo>
                          <a:lnTo>
                            <a:pt x="0" y="264"/>
                          </a:lnTo>
                          <a:lnTo>
                            <a:pt x="158" y="268"/>
                          </a:lnTo>
                          <a:lnTo>
                            <a:pt x="164" y="362"/>
                          </a:lnTo>
                          <a:lnTo>
                            <a:pt x="758" y="354"/>
                          </a:lnTo>
                          <a:lnTo>
                            <a:pt x="736" y="292"/>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45" name="Freeform 2996"/>
                    <p:cNvSpPr>
                      <a:spLocks/>
                    </p:cNvSpPr>
                    <p:nvPr/>
                  </p:nvSpPr>
                  <p:spPr bwMode="auto">
                    <a:xfrm>
                      <a:off x="2472" y="1231"/>
                      <a:ext cx="642" cy="406"/>
                    </a:xfrm>
                    <a:custGeom>
                      <a:avLst/>
                      <a:gdLst/>
                      <a:ahLst/>
                      <a:cxnLst>
                        <a:cxn ang="0">
                          <a:pos x="636" y="390"/>
                        </a:cxn>
                        <a:cxn ang="0">
                          <a:pos x="632" y="252"/>
                        </a:cxn>
                        <a:cxn ang="0">
                          <a:pos x="632" y="252"/>
                        </a:cxn>
                        <a:cxn ang="0">
                          <a:pos x="632" y="250"/>
                        </a:cxn>
                        <a:cxn ang="0">
                          <a:pos x="626" y="64"/>
                        </a:cxn>
                        <a:cxn ang="0">
                          <a:pos x="596" y="26"/>
                        </a:cxn>
                        <a:cxn ang="0">
                          <a:pos x="612" y="0"/>
                        </a:cxn>
                        <a:cxn ang="0">
                          <a:pos x="612" y="0"/>
                        </a:cxn>
                        <a:cxn ang="0">
                          <a:pos x="612" y="2"/>
                        </a:cxn>
                        <a:cxn ang="0">
                          <a:pos x="2" y="4"/>
                        </a:cxn>
                        <a:cxn ang="0">
                          <a:pos x="2" y="104"/>
                        </a:cxn>
                        <a:cxn ang="0">
                          <a:pos x="4" y="104"/>
                        </a:cxn>
                        <a:cxn ang="0">
                          <a:pos x="0" y="352"/>
                        </a:cxn>
                        <a:cxn ang="0">
                          <a:pos x="474" y="350"/>
                        </a:cxn>
                        <a:cxn ang="0">
                          <a:pos x="642" y="404"/>
                        </a:cxn>
                        <a:cxn ang="0">
                          <a:pos x="642" y="406"/>
                        </a:cxn>
                        <a:cxn ang="0">
                          <a:pos x="642" y="406"/>
                        </a:cxn>
                        <a:cxn ang="0">
                          <a:pos x="636" y="390"/>
                        </a:cxn>
                      </a:cxnLst>
                      <a:rect l="0" t="0" r="r" b="b"/>
                      <a:pathLst>
                        <a:path w="642" h="406">
                          <a:moveTo>
                            <a:pt x="636" y="390"/>
                          </a:moveTo>
                          <a:lnTo>
                            <a:pt x="632" y="252"/>
                          </a:lnTo>
                          <a:lnTo>
                            <a:pt x="632" y="252"/>
                          </a:lnTo>
                          <a:lnTo>
                            <a:pt x="632" y="250"/>
                          </a:lnTo>
                          <a:lnTo>
                            <a:pt x="626" y="64"/>
                          </a:lnTo>
                          <a:lnTo>
                            <a:pt x="596" y="26"/>
                          </a:lnTo>
                          <a:lnTo>
                            <a:pt x="612" y="0"/>
                          </a:lnTo>
                          <a:lnTo>
                            <a:pt x="612" y="0"/>
                          </a:lnTo>
                          <a:lnTo>
                            <a:pt x="612" y="2"/>
                          </a:lnTo>
                          <a:lnTo>
                            <a:pt x="2" y="4"/>
                          </a:lnTo>
                          <a:lnTo>
                            <a:pt x="2" y="104"/>
                          </a:lnTo>
                          <a:lnTo>
                            <a:pt x="4" y="104"/>
                          </a:lnTo>
                          <a:lnTo>
                            <a:pt x="0" y="352"/>
                          </a:lnTo>
                          <a:lnTo>
                            <a:pt x="474" y="350"/>
                          </a:lnTo>
                          <a:lnTo>
                            <a:pt x="642" y="404"/>
                          </a:lnTo>
                          <a:lnTo>
                            <a:pt x="642" y="406"/>
                          </a:lnTo>
                          <a:lnTo>
                            <a:pt x="642" y="406"/>
                          </a:lnTo>
                          <a:lnTo>
                            <a:pt x="636" y="39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46" name="Freeform 2997"/>
                    <p:cNvSpPr>
                      <a:spLocks/>
                    </p:cNvSpPr>
                    <p:nvPr/>
                  </p:nvSpPr>
                  <p:spPr bwMode="auto">
                    <a:xfrm>
                      <a:off x="3112" y="1457"/>
                      <a:ext cx="524" cy="418"/>
                    </a:xfrm>
                    <a:custGeom>
                      <a:avLst/>
                      <a:gdLst/>
                      <a:ahLst/>
                      <a:cxnLst>
                        <a:cxn ang="0">
                          <a:pos x="524" y="202"/>
                        </a:cxn>
                        <a:cxn ang="0">
                          <a:pos x="516" y="146"/>
                        </a:cxn>
                        <a:cxn ang="0">
                          <a:pos x="444" y="76"/>
                        </a:cxn>
                        <a:cxn ang="0">
                          <a:pos x="428" y="2"/>
                        </a:cxn>
                        <a:cxn ang="0">
                          <a:pos x="428" y="0"/>
                        </a:cxn>
                        <a:cxn ang="0">
                          <a:pos x="416" y="0"/>
                        </a:cxn>
                        <a:cxn ang="0">
                          <a:pos x="426" y="0"/>
                        </a:cxn>
                        <a:cxn ang="0">
                          <a:pos x="428" y="6"/>
                        </a:cxn>
                        <a:cxn ang="0">
                          <a:pos x="0" y="24"/>
                        </a:cxn>
                        <a:cxn ang="0">
                          <a:pos x="4" y="160"/>
                        </a:cxn>
                        <a:cxn ang="0">
                          <a:pos x="98" y="418"/>
                        </a:cxn>
                        <a:cxn ang="0">
                          <a:pos x="444" y="408"/>
                        </a:cxn>
                        <a:cxn ang="0">
                          <a:pos x="444" y="378"/>
                        </a:cxn>
                        <a:cxn ang="0">
                          <a:pos x="484" y="308"/>
                        </a:cxn>
                        <a:cxn ang="0">
                          <a:pos x="464" y="268"/>
                        </a:cxn>
                        <a:cxn ang="0">
                          <a:pos x="524" y="202"/>
                        </a:cxn>
                      </a:cxnLst>
                      <a:rect l="0" t="0" r="r" b="b"/>
                      <a:pathLst>
                        <a:path w="524" h="418">
                          <a:moveTo>
                            <a:pt x="524" y="202"/>
                          </a:moveTo>
                          <a:lnTo>
                            <a:pt x="516" y="146"/>
                          </a:lnTo>
                          <a:lnTo>
                            <a:pt x="444" y="76"/>
                          </a:lnTo>
                          <a:lnTo>
                            <a:pt x="428" y="2"/>
                          </a:lnTo>
                          <a:lnTo>
                            <a:pt x="428" y="0"/>
                          </a:lnTo>
                          <a:lnTo>
                            <a:pt x="416" y="0"/>
                          </a:lnTo>
                          <a:lnTo>
                            <a:pt x="426" y="0"/>
                          </a:lnTo>
                          <a:lnTo>
                            <a:pt x="428" y="6"/>
                          </a:lnTo>
                          <a:lnTo>
                            <a:pt x="0" y="24"/>
                          </a:lnTo>
                          <a:lnTo>
                            <a:pt x="4" y="160"/>
                          </a:lnTo>
                          <a:lnTo>
                            <a:pt x="98" y="418"/>
                          </a:lnTo>
                          <a:lnTo>
                            <a:pt x="444" y="408"/>
                          </a:lnTo>
                          <a:lnTo>
                            <a:pt x="444" y="378"/>
                          </a:lnTo>
                          <a:lnTo>
                            <a:pt x="484" y="308"/>
                          </a:lnTo>
                          <a:lnTo>
                            <a:pt x="464" y="268"/>
                          </a:lnTo>
                          <a:lnTo>
                            <a:pt x="524" y="202"/>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47" name="Freeform 2998"/>
                    <p:cNvSpPr>
                      <a:spLocks/>
                    </p:cNvSpPr>
                    <p:nvPr/>
                  </p:nvSpPr>
                  <p:spPr bwMode="auto">
                    <a:xfrm>
                      <a:off x="3016" y="835"/>
                      <a:ext cx="586" cy="638"/>
                    </a:xfrm>
                    <a:custGeom>
                      <a:avLst/>
                      <a:gdLst/>
                      <a:ahLst/>
                      <a:cxnLst>
                        <a:cxn ang="0">
                          <a:pos x="514" y="566"/>
                        </a:cxn>
                        <a:cxn ang="0">
                          <a:pos x="376" y="482"/>
                        </a:cxn>
                        <a:cxn ang="0">
                          <a:pos x="346" y="344"/>
                        </a:cxn>
                        <a:cxn ang="0">
                          <a:pos x="386" y="302"/>
                        </a:cxn>
                        <a:cxn ang="0">
                          <a:pos x="424" y="214"/>
                        </a:cxn>
                        <a:cxn ang="0">
                          <a:pos x="418" y="216"/>
                        </a:cxn>
                        <a:cxn ang="0">
                          <a:pos x="506" y="108"/>
                        </a:cxn>
                        <a:cxn ang="0">
                          <a:pos x="586" y="54"/>
                        </a:cxn>
                        <a:cxn ang="0">
                          <a:pos x="406" y="54"/>
                        </a:cxn>
                        <a:cxn ang="0">
                          <a:pos x="158" y="0"/>
                        </a:cxn>
                        <a:cxn ang="0">
                          <a:pos x="0" y="8"/>
                        </a:cxn>
                        <a:cxn ang="0">
                          <a:pos x="0" y="12"/>
                        </a:cxn>
                        <a:cxn ang="0">
                          <a:pos x="4" y="14"/>
                        </a:cxn>
                        <a:cxn ang="0">
                          <a:pos x="78" y="390"/>
                        </a:cxn>
                        <a:cxn ang="0">
                          <a:pos x="60" y="422"/>
                        </a:cxn>
                        <a:cxn ang="0">
                          <a:pos x="90" y="460"/>
                        </a:cxn>
                        <a:cxn ang="0">
                          <a:pos x="96" y="638"/>
                        </a:cxn>
                        <a:cxn ang="0">
                          <a:pos x="512" y="622"/>
                        </a:cxn>
                        <a:cxn ang="0">
                          <a:pos x="524" y="622"/>
                        </a:cxn>
                        <a:cxn ang="0">
                          <a:pos x="514" y="566"/>
                        </a:cxn>
                      </a:cxnLst>
                      <a:rect l="0" t="0" r="r" b="b"/>
                      <a:pathLst>
                        <a:path w="586" h="638">
                          <a:moveTo>
                            <a:pt x="514" y="566"/>
                          </a:moveTo>
                          <a:lnTo>
                            <a:pt x="376" y="482"/>
                          </a:lnTo>
                          <a:lnTo>
                            <a:pt x="346" y="344"/>
                          </a:lnTo>
                          <a:lnTo>
                            <a:pt x="386" y="302"/>
                          </a:lnTo>
                          <a:lnTo>
                            <a:pt x="424" y="214"/>
                          </a:lnTo>
                          <a:lnTo>
                            <a:pt x="418" y="216"/>
                          </a:lnTo>
                          <a:lnTo>
                            <a:pt x="506" y="108"/>
                          </a:lnTo>
                          <a:lnTo>
                            <a:pt x="586" y="54"/>
                          </a:lnTo>
                          <a:lnTo>
                            <a:pt x="406" y="54"/>
                          </a:lnTo>
                          <a:lnTo>
                            <a:pt x="158" y="0"/>
                          </a:lnTo>
                          <a:lnTo>
                            <a:pt x="0" y="8"/>
                          </a:lnTo>
                          <a:lnTo>
                            <a:pt x="0" y="12"/>
                          </a:lnTo>
                          <a:lnTo>
                            <a:pt x="4" y="14"/>
                          </a:lnTo>
                          <a:lnTo>
                            <a:pt x="78" y="390"/>
                          </a:lnTo>
                          <a:lnTo>
                            <a:pt x="60" y="422"/>
                          </a:lnTo>
                          <a:lnTo>
                            <a:pt x="90" y="460"/>
                          </a:lnTo>
                          <a:lnTo>
                            <a:pt x="96" y="638"/>
                          </a:lnTo>
                          <a:lnTo>
                            <a:pt x="512" y="622"/>
                          </a:lnTo>
                          <a:lnTo>
                            <a:pt x="524" y="622"/>
                          </a:lnTo>
                          <a:lnTo>
                            <a:pt x="514" y="566"/>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48" name="Freeform 2999"/>
                    <p:cNvSpPr>
                      <a:spLocks/>
                    </p:cNvSpPr>
                    <p:nvPr/>
                  </p:nvSpPr>
                  <p:spPr bwMode="auto">
                    <a:xfrm>
                      <a:off x="3686" y="2005"/>
                      <a:ext cx="82" cy="138"/>
                    </a:xfrm>
                    <a:custGeom>
                      <a:avLst/>
                      <a:gdLst/>
                      <a:ahLst/>
                      <a:cxnLst>
                        <a:cxn ang="0">
                          <a:pos x="4" y="84"/>
                        </a:cxn>
                        <a:cxn ang="0">
                          <a:pos x="4" y="0"/>
                        </a:cxn>
                        <a:cxn ang="0">
                          <a:pos x="0" y="84"/>
                        </a:cxn>
                        <a:cxn ang="0">
                          <a:pos x="82" y="138"/>
                        </a:cxn>
                        <a:cxn ang="0">
                          <a:pos x="4" y="84"/>
                        </a:cxn>
                      </a:cxnLst>
                      <a:rect l="0" t="0" r="r" b="b"/>
                      <a:pathLst>
                        <a:path w="82" h="138">
                          <a:moveTo>
                            <a:pt x="4" y="84"/>
                          </a:moveTo>
                          <a:lnTo>
                            <a:pt x="4" y="0"/>
                          </a:lnTo>
                          <a:lnTo>
                            <a:pt x="0" y="84"/>
                          </a:lnTo>
                          <a:lnTo>
                            <a:pt x="82" y="138"/>
                          </a:lnTo>
                          <a:lnTo>
                            <a:pt x="4" y="84"/>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49" name="Freeform 3000"/>
                    <p:cNvSpPr>
                      <a:spLocks/>
                    </p:cNvSpPr>
                    <p:nvPr/>
                  </p:nvSpPr>
                  <p:spPr bwMode="auto">
                    <a:xfrm>
                      <a:off x="3686" y="2083"/>
                      <a:ext cx="234" cy="146"/>
                    </a:xfrm>
                    <a:custGeom>
                      <a:avLst/>
                      <a:gdLst/>
                      <a:ahLst/>
                      <a:cxnLst>
                        <a:cxn ang="0">
                          <a:pos x="110" y="146"/>
                        </a:cxn>
                        <a:cxn ang="0">
                          <a:pos x="132" y="102"/>
                        </a:cxn>
                        <a:cxn ang="0">
                          <a:pos x="182" y="128"/>
                        </a:cxn>
                        <a:cxn ang="0">
                          <a:pos x="224" y="72"/>
                        </a:cxn>
                        <a:cxn ang="0">
                          <a:pos x="234" y="0"/>
                        </a:cxn>
                        <a:cxn ang="0">
                          <a:pos x="222" y="72"/>
                        </a:cxn>
                        <a:cxn ang="0">
                          <a:pos x="182" y="124"/>
                        </a:cxn>
                        <a:cxn ang="0">
                          <a:pos x="132" y="96"/>
                        </a:cxn>
                        <a:cxn ang="0">
                          <a:pos x="110" y="138"/>
                        </a:cxn>
                        <a:cxn ang="0">
                          <a:pos x="82" y="60"/>
                        </a:cxn>
                        <a:cxn ang="0">
                          <a:pos x="0" y="6"/>
                        </a:cxn>
                        <a:cxn ang="0">
                          <a:pos x="80" y="64"/>
                        </a:cxn>
                        <a:cxn ang="0">
                          <a:pos x="110" y="146"/>
                        </a:cxn>
                      </a:cxnLst>
                      <a:rect l="0" t="0" r="r" b="b"/>
                      <a:pathLst>
                        <a:path w="234" h="146">
                          <a:moveTo>
                            <a:pt x="110" y="146"/>
                          </a:moveTo>
                          <a:lnTo>
                            <a:pt x="132" y="102"/>
                          </a:lnTo>
                          <a:lnTo>
                            <a:pt x="182" y="128"/>
                          </a:lnTo>
                          <a:lnTo>
                            <a:pt x="224" y="72"/>
                          </a:lnTo>
                          <a:lnTo>
                            <a:pt x="234" y="0"/>
                          </a:lnTo>
                          <a:lnTo>
                            <a:pt x="222" y="72"/>
                          </a:lnTo>
                          <a:lnTo>
                            <a:pt x="182" y="124"/>
                          </a:lnTo>
                          <a:lnTo>
                            <a:pt x="132" y="96"/>
                          </a:lnTo>
                          <a:lnTo>
                            <a:pt x="110" y="138"/>
                          </a:lnTo>
                          <a:lnTo>
                            <a:pt x="82" y="60"/>
                          </a:lnTo>
                          <a:lnTo>
                            <a:pt x="0" y="6"/>
                          </a:lnTo>
                          <a:lnTo>
                            <a:pt x="80" y="64"/>
                          </a:lnTo>
                          <a:lnTo>
                            <a:pt x="110" y="146"/>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50" name="Freeform 3001"/>
                    <p:cNvSpPr>
                      <a:spLocks/>
                    </p:cNvSpPr>
                    <p:nvPr/>
                  </p:nvSpPr>
                  <p:spPr bwMode="auto">
                    <a:xfrm>
                      <a:off x="3908" y="1991"/>
                      <a:ext cx="28" cy="164"/>
                    </a:xfrm>
                    <a:custGeom>
                      <a:avLst/>
                      <a:gdLst/>
                      <a:ahLst/>
                      <a:cxnLst>
                        <a:cxn ang="0">
                          <a:pos x="0" y="164"/>
                        </a:cxn>
                        <a:cxn ang="0">
                          <a:pos x="12" y="92"/>
                        </a:cxn>
                        <a:cxn ang="0">
                          <a:pos x="14" y="82"/>
                        </a:cxn>
                        <a:cxn ang="0">
                          <a:pos x="16" y="72"/>
                        </a:cxn>
                        <a:cxn ang="0">
                          <a:pos x="28" y="0"/>
                        </a:cxn>
                        <a:cxn ang="0">
                          <a:pos x="8" y="82"/>
                        </a:cxn>
                        <a:cxn ang="0">
                          <a:pos x="0" y="164"/>
                        </a:cxn>
                      </a:cxnLst>
                      <a:rect l="0" t="0" r="r" b="b"/>
                      <a:pathLst>
                        <a:path w="28" h="164">
                          <a:moveTo>
                            <a:pt x="0" y="164"/>
                          </a:moveTo>
                          <a:lnTo>
                            <a:pt x="12" y="92"/>
                          </a:lnTo>
                          <a:lnTo>
                            <a:pt x="14" y="82"/>
                          </a:lnTo>
                          <a:lnTo>
                            <a:pt x="16" y="72"/>
                          </a:lnTo>
                          <a:lnTo>
                            <a:pt x="28" y="0"/>
                          </a:lnTo>
                          <a:lnTo>
                            <a:pt x="8" y="82"/>
                          </a:lnTo>
                          <a:lnTo>
                            <a:pt x="0" y="164"/>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51" name="Freeform 3003"/>
                    <p:cNvSpPr>
                      <a:spLocks/>
                    </p:cNvSpPr>
                    <p:nvPr/>
                  </p:nvSpPr>
                  <p:spPr bwMode="auto">
                    <a:xfrm>
                      <a:off x="3920" y="2063"/>
                      <a:ext cx="4" cy="20"/>
                    </a:xfrm>
                    <a:custGeom>
                      <a:avLst/>
                      <a:gdLst/>
                      <a:ahLst/>
                      <a:cxnLst>
                        <a:cxn ang="0">
                          <a:pos x="0" y="20"/>
                        </a:cxn>
                        <a:cxn ang="0">
                          <a:pos x="4" y="0"/>
                        </a:cxn>
                        <a:cxn ang="0">
                          <a:pos x="2" y="10"/>
                        </a:cxn>
                        <a:cxn ang="0">
                          <a:pos x="0" y="20"/>
                        </a:cxn>
                      </a:cxnLst>
                      <a:rect l="0" t="0" r="r" b="b"/>
                      <a:pathLst>
                        <a:path w="4" h="20">
                          <a:moveTo>
                            <a:pt x="0" y="20"/>
                          </a:moveTo>
                          <a:lnTo>
                            <a:pt x="4" y="0"/>
                          </a:lnTo>
                          <a:lnTo>
                            <a:pt x="2" y="10"/>
                          </a:lnTo>
                          <a:lnTo>
                            <a:pt x="0" y="2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52" name="Freeform 3004"/>
                    <p:cNvSpPr>
                      <a:spLocks/>
                    </p:cNvSpPr>
                    <p:nvPr/>
                  </p:nvSpPr>
                  <p:spPr bwMode="auto">
                    <a:xfrm>
                      <a:off x="3968" y="2043"/>
                      <a:ext cx="104" cy="60"/>
                    </a:xfrm>
                    <a:custGeom>
                      <a:avLst/>
                      <a:gdLst/>
                      <a:ahLst/>
                      <a:cxnLst>
                        <a:cxn ang="0">
                          <a:pos x="24" y="54"/>
                        </a:cxn>
                        <a:cxn ang="0">
                          <a:pos x="0" y="40"/>
                        </a:cxn>
                        <a:cxn ang="0">
                          <a:pos x="24" y="60"/>
                        </a:cxn>
                        <a:cxn ang="0">
                          <a:pos x="104" y="0"/>
                        </a:cxn>
                        <a:cxn ang="0">
                          <a:pos x="24" y="54"/>
                        </a:cxn>
                      </a:cxnLst>
                      <a:rect l="0" t="0" r="r" b="b"/>
                      <a:pathLst>
                        <a:path w="104" h="60">
                          <a:moveTo>
                            <a:pt x="24" y="54"/>
                          </a:moveTo>
                          <a:lnTo>
                            <a:pt x="0" y="40"/>
                          </a:lnTo>
                          <a:lnTo>
                            <a:pt x="24" y="60"/>
                          </a:lnTo>
                          <a:lnTo>
                            <a:pt x="104" y="0"/>
                          </a:lnTo>
                          <a:lnTo>
                            <a:pt x="24" y="54"/>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53" name="Freeform 3005"/>
                    <p:cNvSpPr>
                      <a:spLocks/>
                    </p:cNvSpPr>
                    <p:nvPr/>
                  </p:nvSpPr>
                  <p:spPr bwMode="auto">
                    <a:xfrm>
                      <a:off x="4100" y="1909"/>
                      <a:ext cx="88" cy="148"/>
                    </a:xfrm>
                    <a:custGeom>
                      <a:avLst/>
                      <a:gdLst/>
                      <a:ahLst/>
                      <a:cxnLst>
                        <a:cxn ang="0">
                          <a:pos x="0" y="148"/>
                        </a:cxn>
                        <a:cxn ang="0">
                          <a:pos x="52" y="42"/>
                        </a:cxn>
                        <a:cxn ang="0">
                          <a:pos x="88" y="0"/>
                        </a:cxn>
                        <a:cxn ang="0">
                          <a:pos x="50" y="40"/>
                        </a:cxn>
                        <a:cxn ang="0">
                          <a:pos x="0" y="148"/>
                        </a:cxn>
                      </a:cxnLst>
                      <a:rect l="0" t="0" r="r" b="b"/>
                      <a:pathLst>
                        <a:path w="88" h="148">
                          <a:moveTo>
                            <a:pt x="0" y="148"/>
                          </a:moveTo>
                          <a:lnTo>
                            <a:pt x="52" y="42"/>
                          </a:lnTo>
                          <a:lnTo>
                            <a:pt x="88" y="0"/>
                          </a:lnTo>
                          <a:lnTo>
                            <a:pt x="50" y="40"/>
                          </a:lnTo>
                          <a:lnTo>
                            <a:pt x="0" y="148"/>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54" name="Freeform 3006"/>
                    <p:cNvSpPr>
                      <a:spLocks/>
                    </p:cNvSpPr>
                    <p:nvPr/>
                  </p:nvSpPr>
                  <p:spPr bwMode="auto">
                    <a:xfrm>
                      <a:off x="3914" y="2083"/>
                      <a:ext cx="78" cy="48"/>
                    </a:xfrm>
                    <a:custGeom>
                      <a:avLst/>
                      <a:gdLst/>
                      <a:ahLst/>
                      <a:cxnLst>
                        <a:cxn ang="0">
                          <a:pos x="0" y="44"/>
                        </a:cxn>
                        <a:cxn ang="0">
                          <a:pos x="0" y="48"/>
                        </a:cxn>
                        <a:cxn ang="0">
                          <a:pos x="54" y="4"/>
                        </a:cxn>
                        <a:cxn ang="0">
                          <a:pos x="78" y="20"/>
                        </a:cxn>
                        <a:cxn ang="0">
                          <a:pos x="54" y="0"/>
                        </a:cxn>
                        <a:cxn ang="0">
                          <a:pos x="0" y="44"/>
                        </a:cxn>
                      </a:cxnLst>
                      <a:rect l="0" t="0" r="r" b="b"/>
                      <a:pathLst>
                        <a:path w="78" h="48">
                          <a:moveTo>
                            <a:pt x="0" y="44"/>
                          </a:moveTo>
                          <a:lnTo>
                            <a:pt x="0" y="48"/>
                          </a:lnTo>
                          <a:lnTo>
                            <a:pt x="54" y="4"/>
                          </a:lnTo>
                          <a:lnTo>
                            <a:pt x="78" y="20"/>
                          </a:lnTo>
                          <a:lnTo>
                            <a:pt x="54" y="0"/>
                          </a:lnTo>
                          <a:lnTo>
                            <a:pt x="0" y="44"/>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55" name="Freeform 3007"/>
                    <p:cNvSpPr>
                      <a:spLocks/>
                    </p:cNvSpPr>
                    <p:nvPr/>
                  </p:nvSpPr>
                  <p:spPr bwMode="auto">
                    <a:xfrm>
                      <a:off x="3992" y="1951"/>
                      <a:ext cx="160" cy="152"/>
                    </a:xfrm>
                    <a:custGeom>
                      <a:avLst/>
                      <a:gdLst/>
                      <a:ahLst/>
                      <a:cxnLst>
                        <a:cxn ang="0">
                          <a:pos x="80" y="92"/>
                        </a:cxn>
                        <a:cxn ang="0">
                          <a:pos x="0" y="152"/>
                        </a:cxn>
                        <a:cxn ang="0">
                          <a:pos x="80" y="96"/>
                        </a:cxn>
                        <a:cxn ang="0">
                          <a:pos x="110" y="110"/>
                        </a:cxn>
                        <a:cxn ang="0">
                          <a:pos x="160" y="0"/>
                        </a:cxn>
                        <a:cxn ang="0">
                          <a:pos x="108" y="106"/>
                        </a:cxn>
                        <a:cxn ang="0">
                          <a:pos x="80" y="92"/>
                        </a:cxn>
                      </a:cxnLst>
                      <a:rect l="0" t="0" r="r" b="b"/>
                      <a:pathLst>
                        <a:path w="160" h="152">
                          <a:moveTo>
                            <a:pt x="80" y="92"/>
                          </a:moveTo>
                          <a:lnTo>
                            <a:pt x="0" y="152"/>
                          </a:lnTo>
                          <a:lnTo>
                            <a:pt x="80" y="96"/>
                          </a:lnTo>
                          <a:lnTo>
                            <a:pt x="110" y="110"/>
                          </a:lnTo>
                          <a:lnTo>
                            <a:pt x="160" y="0"/>
                          </a:lnTo>
                          <a:lnTo>
                            <a:pt x="108" y="106"/>
                          </a:lnTo>
                          <a:lnTo>
                            <a:pt x="80" y="92"/>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56" name="Freeform 3008"/>
                    <p:cNvSpPr>
                      <a:spLocks/>
                    </p:cNvSpPr>
                    <p:nvPr/>
                  </p:nvSpPr>
                  <p:spPr bwMode="auto">
                    <a:xfrm>
                      <a:off x="4184" y="1895"/>
                      <a:ext cx="4" cy="14"/>
                    </a:xfrm>
                    <a:custGeom>
                      <a:avLst/>
                      <a:gdLst/>
                      <a:ahLst/>
                      <a:cxnLst>
                        <a:cxn ang="0">
                          <a:pos x="0" y="2"/>
                        </a:cxn>
                        <a:cxn ang="0">
                          <a:pos x="4" y="14"/>
                        </a:cxn>
                        <a:cxn ang="0">
                          <a:pos x="0" y="0"/>
                        </a:cxn>
                        <a:cxn ang="0">
                          <a:pos x="0" y="2"/>
                        </a:cxn>
                        <a:cxn ang="0">
                          <a:pos x="0" y="2"/>
                        </a:cxn>
                      </a:cxnLst>
                      <a:rect l="0" t="0" r="r" b="b"/>
                      <a:pathLst>
                        <a:path w="4" h="14">
                          <a:moveTo>
                            <a:pt x="0" y="2"/>
                          </a:moveTo>
                          <a:lnTo>
                            <a:pt x="4" y="14"/>
                          </a:lnTo>
                          <a:lnTo>
                            <a:pt x="0" y="0"/>
                          </a:lnTo>
                          <a:lnTo>
                            <a:pt x="0" y="2"/>
                          </a:lnTo>
                          <a:lnTo>
                            <a:pt x="0" y="2"/>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57" name="Freeform 3010"/>
                    <p:cNvSpPr>
                      <a:spLocks/>
                    </p:cNvSpPr>
                    <p:nvPr/>
                  </p:nvSpPr>
                  <p:spPr bwMode="auto">
                    <a:xfrm>
                      <a:off x="3900" y="1599"/>
                      <a:ext cx="288" cy="524"/>
                    </a:xfrm>
                    <a:custGeom>
                      <a:avLst/>
                      <a:gdLst/>
                      <a:ahLst/>
                      <a:cxnLst>
                        <a:cxn ang="0">
                          <a:pos x="92" y="498"/>
                        </a:cxn>
                        <a:cxn ang="0">
                          <a:pos x="172" y="444"/>
                        </a:cxn>
                        <a:cxn ang="0">
                          <a:pos x="200" y="458"/>
                        </a:cxn>
                        <a:cxn ang="0">
                          <a:pos x="250" y="350"/>
                        </a:cxn>
                        <a:cxn ang="0">
                          <a:pos x="288" y="310"/>
                        </a:cxn>
                        <a:cxn ang="0">
                          <a:pos x="284" y="298"/>
                        </a:cxn>
                        <a:cxn ang="0">
                          <a:pos x="284" y="298"/>
                        </a:cxn>
                        <a:cxn ang="0">
                          <a:pos x="284" y="296"/>
                        </a:cxn>
                        <a:cxn ang="0">
                          <a:pos x="216" y="0"/>
                        </a:cxn>
                        <a:cxn ang="0">
                          <a:pos x="26" y="6"/>
                        </a:cxn>
                        <a:cxn ang="0">
                          <a:pos x="0" y="28"/>
                        </a:cxn>
                        <a:cxn ang="0">
                          <a:pos x="38" y="392"/>
                        </a:cxn>
                        <a:cxn ang="0">
                          <a:pos x="24" y="464"/>
                        </a:cxn>
                        <a:cxn ang="0">
                          <a:pos x="20" y="484"/>
                        </a:cxn>
                        <a:cxn ang="0">
                          <a:pos x="14" y="524"/>
                        </a:cxn>
                        <a:cxn ang="0">
                          <a:pos x="68" y="484"/>
                        </a:cxn>
                        <a:cxn ang="0">
                          <a:pos x="92" y="498"/>
                        </a:cxn>
                      </a:cxnLst>
                      <a:rect l="0" t="0" r="r" b="b"/>
                      <a:pathLst>
                        <a:path w="288" h="524">
                          <a:moveTo>
                            <a:pt x="92" y="498"/>
                          </a:moveTo>
                          <a:lnTo>
                            <a:pt x="172" y="444"/>
                          </a:lnTo>
                          <a:lnTo>
                            <a:pt x="200" y="458"/>
                          </a:lnTo>
                          <a:lnTo>
                            <a:pt x="250" y="350"/>
                          </a:lnTo>
                          <a:lnTo>
                            <a:pt x="288" y="310"/>
                          </a:lnTo>
                          <a:lnTo>
                            <a:pt x="284" y="298"/>
                          </a:lnTo>
                          <a:lnTo>
                            <a:pt x="284" y="298"/>
                          </a:lnTo>
                          <a:lnTo>
                            <a:pt x="284" y="296"/>
                          </a:lnTo>
                          <a:lnTo>
                            <a:pt x="216" y="0"/>
                          </a:lnTo>
                          <a:lnTo>
                            <a:pt x="26" y="6"/>
                          </a:lnTo>
                          <a:lnTo>
                            <a:pt x="0" y="28"/>
                          </a:lnTo>
                          <a:lnTo>
                            <a:pt x="38" y="392"/>
                          </a:lnTo>
                          <a:lnTo>
                            <a:pt x="24" y="464"/>
                          </a:lnTo>
                          <a:lnTo>
                            <a:pt x="20" y="484"/>
                          </a:lnTo>
                          <a:lnTo>
                            <a:pt x="14" y="524"/>
                          </a:lnTo>
                          <a:lnTo>
                            <a:pt x="68" y="484"/>
                          </a:lnTo>
                          <a:lnTo>
                            <a:pt x="92" y="498"/>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58" name="Freeform 3011"/>
                    <p:cNvSpPr>
                      <a:spLocks/>
                    </p:cNvSpPr>
                    <p:nvPr/>
                  </p:nvSpPr>
                  <p:spPr bwMode="auto">
                    <a:xfrm>
                      <a:off x="3970" y="2457"/>
                      <a:ext cx="32" cy="350"/>
                    </a:xfrm>
                    <a:custGeom>
                      <a:avLst/>
                      <a:gdLst/>
                      <a:ahLst/>
                      <a:cxnLst>
                        <a:cxn ang="0">
                          <a:pos x="0" y="0"/>
                        </a:cxn>
                        <a:cxn ang="0">
                          <a:pos x="32" y="350"/>
                        </a:cxn>
                        <a:cxn ang="0">
                          <a:pos x="8" y="68"/>
                        </a:cxn>
                        <a:cxn ang="0">
                          <a:pos x="2" y="0"/>
                        </a:cxn>
                        <a:cxn ang="0">
                          <a:pos x="0" y="0"/>
                        </a:cxn>
                      </a:cxnLst>
                      <a:rect l="0" t="0" r="r" b="b"/>
                      <a:pathLst>
                        <a:path w="32" h="350">
                          <a:moveTo>
                            <a:pt x="0" y="0"/>
                          </a:moveTo>
                          <a:lnTo>
                            <a:pt x="32" y="350"/>
                          </a:lnTo>
                          <a:lnTo>
                            <a:pt x="8" y="68"/>
                          </a:lnTo>
                          <a:lnTo>
                            <a:pt x="2" y="0"/>
                          </a:lnTo>
                          <a:lnTo>
                            <a:pt x="0" y="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59" name="Freeform 3012"/>
                    <p:cNvSpPr>
                      <a:spLocks/>
                    </p:cNvSpPr>
                    <p:nvPr/>
                  </p:nvSpPr>
                  <p:spPr bwMode="auto">
                    <a:xfrm>
                      <a:off x="3692" y="2455"/>
                      <a:ext cx="328" cy="586"/>
                    </a:xfrm>
                    <a:custGeom>
                      <a:avLst/>
                      <a:gdLst/>
                      <a:ahLst/>
                      <a:cxnLst>
                        <a:cxn ang="0">
                          <a:pos x="278" y="0"/>
                        </a:cxn>
                        <a:cxn ang="0">
                          <a:pos x="74" y="22"/>
                        </a:cxn>
                        <a:cxn ang="0">
                          <a:pos x="0" y="240"/>
                        </a:cxn>
                        <a:cxn ang="0">
                          <a:pos x="38" y="372"/>
                        </a:cxn>
                        <a:cxn ang="0">
                          <a:pos x="6" y="522"/>
                        </a:cxn>
                        <a:cxn ang="0">
                          <a:pos x="178" y="508"/>
                        </a:cxn>
                        <a:cxn ang="0">
                          <a:pos x="216" y="586"/>
                        </a:cxn>
                        <a:cxn ang="0">
                          <a:pos x="298" y="560"/>
                        </a:cxn>
                        <a:cxn ang="0">
                          <a:pos x="328" y="560"/>
                        </a:cxn>
                        <a:cxn ang="0">
                          <a:pos x="310" y="352"/>
                        </a:cxn>
                        <a:cxn ang="0">
                          <a:pos x="278" y="2"/>
                        </a:cxn>
                        <a:cxn ang="0">
                          <a:pos x="280" y="2"/>
                        </a:cxn>
                        <a:cxn ang="0">
                          <a:pos x="286" y="70"/>
                        </a:cxn>
                        <a:cxn ang="0">
                          <a:pos x="280" y="0"/>
                        </a:cxn>
                        <a:cxn ang="0">
                          <a:pos x="278" y="0"/>
                        </a:cxn>
                      </a:cxnLst>
                      <a:rect l="0" t="0" r="r" b="b"/>
                      <a:pathLst>
                        <a:path w="328" h="586">
                          <a:moveTo>
                            <a:pt x="278" y="0"/>
                          </a:moveTo>
                          <a:lnTo>
                            <a:pt x="74" y="22"/>
                          </a:lnTo>
                          <a:lnTo>
                            <a:pt x="0" y="240"/>
                          </a:lnTo>
                          <a:lnTo>
                            <a:pt x="38" y="372"/>
                          </a:lnTo>
                          <a:lnTo>
                            <a:pt x="6" y="522"/>
                          </a:lnTo>
                          <a:lnTo>
                            <a:pt x="178" y="508"/>
                          </a:lnTo>
                          <a:lnTo>
                            <a:pt x="216" y="586"/>
                          </a:lnTo>
                          <a:lnTo>
                            <a:pt x="298" y="560"/>
                          </a:lnTo>
                          <a:lnTo>
                            <a:pt x="328" y="560"/>
                          </a:lnTo>
                          <a:lnTo>
                            <a:pt x="310" y="352"/>
                          </a:lnTo>
                          <a:lnTo>
                            <a:pt x="278" y="2"/>
                          </a:lnTo>
                          <a:lnTo>
                            <a:pt x="280" y="2"/>
                          </a:lnTo>
                          <a:lnTo>
                            <a:pt x="286" y="70"/>
                          </a:lnTo>
                          <a:lnTo>
                            <a:pt x="280" y="0"/>
                          </a:lnTo>
                          <a:lnTo>
                            <a:pt x="278" y="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60" name="Freeform 3013"/>
                    <p:cNvSpPr>
                      <a:spLocks/>
                    </p:cNvSpPr>
                    <p:nvPr/>
                  </p:nvSpPr>
                  <p:spPr bwMode="auto">
                    <a:xfrm>
                      <a:off x="4002" y="2807"/>
                      <a:ext cx="20" cy="208"/>
                    </a:xfrm>
                    <a:custGeom>
                      <a:avLst/>
                      <a:gdLst/>
                      <a:ahLst/>
                      <a:cxnLst>
                        <a:cxn ang="0">
                          <a:pos x="20" y="208"/>
                        </a:cxn>
                        <a:cxn ang="0">
                          <a:pos x="0" y="0"/>
                        </a:cxn>
                        <a:cxn ang="0">
                          <a:pos x="18" y="208"/>
                        </a:cxn>
                        <a:cxn ang="0">
                          <a:pos x="20" y="208"/>
                        </a:cxn>
                      </a:cxnLst>
                      <a:rect l="0" t="0" r="r" b="b"/>
                      <a:pathLst>
                        <a:path w="20" h="208">
                          <a:moveTo>
                            <a:pt x="20" y="208"/>
                          </a:moveTo>
                          <a:lnTo>
                            <a:pt x="0" y="0"/>
                          </a:lnTo>
                          <a:lnTo>
                            <a:pt x="18" y="208"/>
                          </a:lnTo>
                          <a:lnTo>
                            <a:pt x="20" y="208"/>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61" name="Freeform 3014"/>
                    <p:cNvSpPr>
                      <a:spLocks/>
                    </p:cNvSpPr>
                    <p:nvPr/>
                  </p:nvSpPr>
                  <p:spPr bwMode="auto">
                    <a:xfrm>
                      <a:off x="3972" y="2419"/>
                      <a:ext cx="368" cy="596"/>
                    </a:xfrm>
                    <a:custGeom>
                      <a:avLst/>
                      <a:gdLst/>
                      <a:ahLst/>
                      <a:cxnLst>
                        <a:cxn ang="0">
                          <a:pos x="368" y="466"/>
                        </a:cxn>
                        <a:cxn ang="0">
                          <a:pos x="350" y="330"/>
                        </a:cxn>
                        <a:cxn ang="0">
                          <a:pos x="226" y="0"/>
                        </a:cxn>
                        <a:cxn ang="0">
                          <a:pos x="0" y="36"/>
                        </a:cxn>
                        <a:cxn ang="0">
                          <a:pos x="6" y="106"/>
                        </a:cxn>
                        <a:cxn ang="0">
                          <a:pos x="52" y="596"/>
                        </a:cxn>
                        <a:cxn ang="0">
                          <a:pos x="96" y="596"/>
                        </a:cxn>
                        <a:cxn ang="0">
                          <a:pos x="134" y="580"/>
                        </a:cxn>
                        <a:cxn ang="0">
                          <a:pos x="90" y="490"/>
                        </a:cxn>
                        <a:cxn ang="0">
                          <a:pos x="368" y="466"/>
                        </a:cxn>
                      </a:cxnLst>
                      <a:rect l="0" t="0" r="r" b="b"/>
                      <a:pathLst>
                        <a:path w="368" h="596">
                          <a:moveTo>
                            <a:pt x="368" y="466"/>
                          </a:moveTo>
                          <a:lnTo>
                            <a:pt x="350" y="330"/>
                          </a:lnTo>
                          <a:lnTo>
                            <a:pt x="226" y="0"/>
                          </a:lnTo>
                          <a:lnTo>
                            <a:pt x="0" y="36"/>
                          </a:lnTo>
                          <a:lnTo>
                            <a:pt x="6" y="106"/>
                          </a:lnTo>
                          <a:lnTo>
                            <a:pt x="52" y="596"/>
                          </a:lnTo>
                          <a:lnTo>
                            <a:pt x="96" y="596"/>
                          </a:lnTo>
                          <a:lnTo>
                            <a:pt x="134" y="580"/>
                          </a:lnTo>
                          <a:lnTo>
                            <a:pt x="90" y="490"/>
                          </a:lnTo>
                          <a:lnTo>
                            <a:pt x="368" y="466"/>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62" name="Freeform 3015"/>
                    <p:cNvSpPr>
                      <a:spLocks/>
                    </p:cNvSpPr>
                    <p:nvPr/>
                  </p:nvSpPr>
                  <p:spPr bwMode="auto">
                    <a:xfrm>
                      <a:off x="4436" y="2409"/>
                      <a:ext cx="54" cy="38"/>
                    </a:xfrm>
                    <a:custGeom>
                      <a:avLst/>
                      <a:gdLst/>
                      <a:ahLst/>
                      <a:cxnLst>
                        <a:cxn ang="0">
                          <a:pos x="0" y="6"/>
                        </a:cxn>
                        <a:cxn ang="0">
                          <a:pos x="52" y="4"/>
                        </a:cxn>
                        <a:cxn ang="0">
                          <a:pos x="52" y="38"/>
                        </a:cxn>
                        <a:cxn ang="0">
                          <a:pos x="54" y="0"/>
                        </a:cxn>
                        <a:cxn ang="0">
                          <a:pos x="0" y="6"/>
                        </a:cxn>
                      </a:cxnLst>
                      <a:rect l="0" t="0" r="r" b="b"/>
                      <a:pathLst>
                        <a:path w="54" h="38">
                          <a:moveTo>
                            <a:pt x="0" y="6"/>
                          </a:moveTo>
                          <a:lnTo>
                            <a:pt x="52" y="4"/>
                          </a:lnTo>
                          <a:lnTo>
                            <a:pt x="52" y="38"/>
                          </a:lnTo>
                          <a:lnTo>
                            <a:pt x="54" y="0"/>
                          </a:lnTo>
                          <a:lnTo>
                            <a:pt x="0" y="6"/>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63" name="Freeform 3016"/>
                    <p:cNvSpPr>
                      <a:spLocks/>
                    </p:cNvSpPr>
                    <p:nvPr/>
                  </p:nvSpPr>
                  <p:spPr bwMode="auto">
                    <a:xfrm>
                      <a:off x="4436" y="2373"/>
                      <a:ext cx="54" cy="42"/>
                    </a:xfrm>
                    <a:custGeom>
                      <a:avLst/>
                      <a:gdLst/>
                      <a:ahLst/>
                      <a:cxnLst>
                        <a:cxn ang="0">
                          <a:pos x="6" y="40"/>
                        </a:cxn>
                        <a:cxn ang="0">
                          <a:pos x="22" y="0"/>
                        </a:cxn>
                        <a:cxn ang="0">
                          <a:pos x="0" y="42"/>
                        </a:cxn>
                        <a:cxn ang="0">
                          <a:pos x="54" y="36"/>
                        </a:cxn>
                        <a:cxn ang="0">
                          <a:pos x="6" y="40"/>
                        </a:cxn>
                      </a:cxnLst>
                      <a:rect l="0" t="0" r="r" b="b"/>
                      <a:pathLst>
                        <a:path w="54" h="42">
                          <a:moveTo>
                            <a:pt x="6" y="40"/>
                          </a:moveTo>
                          <a:lnTo>
                            <a:pt x="22" y="0"/>
                          </a:lnTo>
                          <a:lnTo>
                            <a:pt x="0" y="42"/>
                          </a:lnTo>
                          <a:lnTo>
                            <a:pt x="54" y="36"/>
                          </a:lnTo>
                          <a:lnTo>
                            <a:pt x="6" y="4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64" name="Freeform 3017"/>
                    <p:cNvSpPr>
                      <a:spLocks/>
                    </p:cNvSpPr>
                    <p:nvPr/>
                  </p:nvSpPr>
                  <p:spPr bwMode="auto">
                    <a:xfrm>
                      <a:off x="4488" y="2409"/>
                      <a:ext cx="264" cy="260"/>
                    </a:xfrm>
                    <a:custGeom>
                      <a:avLst/>
                      <a:gdLst/>
                      <a:ahLst/>
                      <a:cxnLst>
                        <a:cxn ang="0">
                          <a:pos x="2" y="0"/>
                        </a:cxn>
                        <a:cxn ang="0">
                          <a:pos x="0" y="38"/>
                        </a:cxn>
                        <a:cxn ang="0">
                          <a:pos x="264" y="260"/>
                        </a:cxn>
                        <a:cxn ang="0">
                          <a:pos x="2" y="36"/>
                        </a:cxn>
                        <a:cxn ang="0">
                          <a:pos x="2" y="0"/>
                        </a:cxn>
                      </a:cxnLst>
                      <a:rect l="0" t="0" r="r" b="b"/>
                      <a:pathLst>
                        <a:path w="264" h="260">
                          <a:moveTo>
                            <a:pt x="2" y="0"/>
                          </a:moveTo>
                          <a:lnTo>
                            <a:pt x="0" y="38"/>
                          </a:lnTo>
                          <a:lnTo>
                            <a:pt x="264" y="260"/>
                          </a:lnTo>
                          <a:lnTo>
                            <a:pt x="2" y="36"/>
                          </a:lnTo>
                          <a:lnTo>
                            <a:pt x="2" y="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65" name="Freeform 3018"/>
                    <p:cNvSpPr>
                      <a:spLocks/>
                    </p:cNvSpPr>
                    <p:nvPr/>
                  </p:nvSpPr>
                  <p:spPr bwMode="auto">
                    <a:xfrm>
                      <a:off x="4436" y="2359"/>
                      <a:ext cx="28" cy="56"/>
                    </a:xfrm>
                    <a:custGeom>
                      <a:avLst/>
                      <a:gdLst/>
                      <a:ahLst/>
                      <a:cxnLst>
                        <a:cxn ang="0">
                          <a:pos x="28" y="0"/>
                        </a:cxn>
                        <a:cxn ang="0">
                          <a:pos x="22" y="2"/>
                        </a:cxn>
                        <a:cxn ang="0">
                          <a:pos x="0" y="56"/>
                        </a:cxn>
                        <a:cxn ang="0">
                          <a:pos x="22" y="14"/>
                        </a:cxn>
                        <a:cxn ang="0">
                          <a:pos x="28" y="0"/>
                        </a:cxn>
                      </a:cxnLst>
                      <a:rect l="0" t="0" r="r" b="b"/>
                      <a:pathLst>
                        <a:path w="28" h="56">
                          <a:moveTo>
                            <a:pt x="28" y="0"/>
                          </a:moveTo>
                          <a:lnTo>
                            <a:pt x="22" y="2"/>
                          </a:lnTo>
                          <a:lnTo>
                            <a:pt x="0" y="56"/>
                          </a:lnTo>
                          <a:lnTo>
                            <a:pt x="22" y="14"/>
                          </a:lnTo>
                          <a:lnTo>
                            <a:pt x="28" y="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66" name="Freeform 3019"/>
                    <p:cNvSpPr>
                      <a:spLocks/>
                    </p:cNvSpPr>
                    <p:nvPr/>
                  </p:nvSpPr>
                  <p:spPr bwMode="auto">
                    <a:xfrm>
                      <a:off x="4442" y="2291"/>
                      <a:ext cx="438" cy="378"/>
                    </a:xfrm>
                    <a:custGeom>
                      <a:avLst/>
                      <a:gdLst/>
                      <a:ahLst/>
                      <a:cxnLst>
                        <a:cxn ang="0">
                          <a:pos x="0" y="122"/>
                        </a:cxn>
                        <a:cxn ang="0">
                          <a:pos x="48" y="118"/>
                        </a:cxn>
                        <a:cxn ang="0">
                          <a:pos x="48" y="154"/>
                        </a:cxn>
                        <a:cxn ang="0">
                          <a:pos x="310" y="378"/>
                        </a:cxn>
                        <a:cxn ang="0">
                          <a:pos x="422" y="176"/>
                        </a:cxn>
                        <a:cxn ang="0">
                          <a:pos x="438" y="104"/>
                        </a:cxn>
                        <a:cxn ang="0">
                          <a:pos x="306" y="16"/>
                        </a:cxn>
                        <a:cxn ang="0">
                          <a:pos x="224" y="32"/>
                        </a:cxn>
                        <a:cxn ang="0">
                          <a:pos x="194" y="0"/>
                        </a:cxn>
                        <a:cxn ang="0">
                          <a:pos x="24" y="66"/>
                        </a:cxn>
                        <a:cxn ang="0">
                          <a:pos x="16" y="82"/>
                        </a:cxn>
                        <a:cxn ang="0">
                          <a:pos x="0" y="122"/>
                        </a:cxn>
                      </a:cxnLst>
                      <a:rect l="0" t="0" r="r" b="b"/>
                      <a:pathLst>
                        <a:path w="438" h="378">
                          <a:moveTo>
                            <a:pt x="0" y="122"/>
                          </a:moveTo>
                          <a:lnTo>
                            <a:pt x="48" y="118"/>
                          </a:lnTo>
                          <a:lnTo>
                            <a:pt x="48" y="154"/>
                          </a:lnTo>
                          <a:lnTo>
                            <a:pt x="310" y="378"/>
                          </a:lnTo>
                          <a:lnTo>
                            <a:pt x="422" y="176"/>
                          </a:lnTo>
                          <a:lnTo>
                            <a:pt x="438" y="104"/>
                          </a:lnTo>
                          <a:lnTo>
                            <a:pt x="306" y="16"/>
                          </a:lnTo>
                          <a:lnTo>
                            <a:pt x="224" y="32"/>
                          </a:lnTo>
                          <a:lnTo>
                            <a:pt x="194" y="0"/>
                          </a:lnTo>
                          <a:lnTo>
                            <a:pt x="24" y="66"/>
                          </a:lnTo>
                          <a:lnTo>
                            <a:pt x="16" y="82"/>
                          </a:lnTo>
                          <a:lnTo>
                            <a:pt x="0" y="122"/>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67" name="Freeform 3020"/>
                    <p:cNvSpPr>
                      <a:spLocks/>
                    </p:cNvSpPr>
                    <p:nvPr/>
                  </p:nvSpPr>
                  <p:spPr bwMode="auto">
                    <a:xfrm>
                      <a:off x="4346" y="2849"/>
                      <a:ext cx="320" cy="84"/>
                    </a:xfrm>
                    <a:custGeom>
                      <a:avLst/>
                      <a:gdLst/>
                      <a:ahLst/>
                      <a:cxnLst>
                        <a:cxn ang="0">
                          <a:pos x="278" y="42"/>
                        </a:cxn>
                        <a:cxn ang="0">
                          <a:pos x="320" y="56"/>
                        </a:cxn>
                        <a:cxn ang="0">
                          <a:pos x="314" y="0"/>
                        </a:cxn>
                        <a:cxn ang="0">
                          <a:pos x="314" y="48"/>
                        </a:cxn>
                        <a:cxn ang="0">
                          <a:pos x="280" y="36"/>
                        </a:cxn>
                        <a:cxn ang="0">
                          <a:pos x="18" y="78"/>
                        </a:cxn>
                        <a:cxn ang="0">
                          <a:pos x="0" y="54"/>
                        </a:cxn>
                        <a:cxn ang="0">
                          <a:pos x="18" y="84"/>
                        </a:cxn>
                        <a:cxn ang="0">
                          <a:pos x="278" y="42"/>
                        </a:cxn>
                      </a:cxnLst>
                      <a:rect l="0" t="0" r="r" b="b"/>
                      <a:pathLst>
                        <a:path w="320" h="84">
                          <a:moveTo>
                            <a:pt x="278" y="42"/>
                          </a:moveTo>
                          <a:lnTo>
                            <a:pt x="320" y="56"/>
                          </a:lnTo>
                          <a:lnTo>
                            <a:pt x="314" y="0"/>
                          </a:lnTo>
                          <a:lnTo>
                            <a:pt x="314" y="48"/>
                          </a:lnTo>
                          <a:lnTo>
                            <a:pt x="280" y="36"/>
                          </a:lnTo>
                          <a:lnTo>
                            <a:pt x="18" y="78"/>
                          </a:lnTo>
                          <a:lnTo>
                            <a:pt x="0" y="54"/>
                          </a:lnTo>
                          <a:lnTo>
                            <a:pt x="18" y="84"/>
                          </a:lnTo>
                          <a:lnTo>
                            <a:pt x="278" y="42"/>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68" name="Freeform 3021"/>
                    <p:cNvSpPr>
                      <a:spLocks/>
                    </p:cNvSpPr>
                    <p:nvPr/>
                  </p:nvSpPr>
                  <p:spPr bwMode="auto">
                    <a:xfrm>
                      <a:off x="4660" y="2847"/>
                      <a:ext cx="70" cy="4"/>
                    </a:xfrm>
                    <a:custGeom>
                      <a:avLst/>
                      <a:gdLst/>
                      <a:ahLst/>
                      <a:cxnLst>
                        <a:cxn ang="0">
                          <a:pos x="0" y="2"/>
                        </a:cxn>
                        <a:cxn ang="0">
                          <a:pos x="70" y="4"/>
                        </a:cxn>
                        <a:cxn ang="0">
                          <a:pos x="70" y="0"/>
                        </a:cxn>
                        <a:cxn ang="0">
                          <a:pos x="0" y="2"/>
                        </a:cxn>
                      </a:cxnLst>
                      <a:rect l="0" t="0" r="r" b="b"/>
                      <a:pathLst>
                        <a:path w="70" h="4">
                          <a:moveTo>
                            <a:pt x="0" y="2"/>
                          </a:moveTo>
                          <a:lnTo>
                            <a:pt x="70" y="4"/>
                          </a:lnTo>
                          <a:lnTo>
                            <a:pt x="70" y="0"/>
                          </a:lnTo>
                          <a:lnTo>
                            <a:pt x="0" y="2"/>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69" name="Freeform 3022"/>
                    <p:cNvSpPr>
                      <a:spLocks/>
                    </p:cNvSpPr>
                    <p:nvPr/>
                  </p:nvSpPr>
                  <p:spPr bwMode="auto">
                    <a:xfrm>
                      <a:off x="4660" y="2849"/>
                      <a:ext cx="70" cy="56"/>
                    </a:xfrm>
                    <a:custGeom>
                      <a:avLst/>
                      <a:gdLst/>
                      <a:ahLst/>
                      <a:cxnLst>
                        <a:cxn ang="0">
                          <a:pos x="6" y="56"/>
                        </a:cxn>
                        <a:cxn ang="0">
                          <a:pos x="6" y="6"/>
                        </a:cxn>
                        <a:cxn ang="0">
                          <a:pos x="70" y="6"/>
                        </a:cxn>
                        <a:cxn ang="0">
                          <a:pos x="70" y="2"/>
                        </a:cxn>
                        <a:cxn ang="0">
                          <a:pos x="0" y="0"/>
                        </a:cxn>
                        <a:cxn ang="0">
                          <a:pos x="6" y="56"/>
                        </a:cxn>
                      </a:cxnLst>
                      <a:rect l="0" t="0" r="r" b="b"/>
                      <a:pathLst>
                        <a:path w="70" h="56">
                          <a:moveTo>
                            <a:pt x="6" y="56"/>
                          </a:moveTo>
                          <a:lnTo>
                            <a:pt x="6" y="6"/>
                          </a:lnTo>
                          <a:lnTo>
                            <a:pt x="70" y="6"/>
                          </a:lnTo>
                          <a:lnTo>
                            <a:pt x="70" y="2"/>
                          </a:lnTo>
                          <a:lnTo>
                            <a:pt x="0" y="0"/>
                          </a:lnTo>
                          <a:lnTo>
                            <a:pt x="6" y="56"/>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70" name="Freeform 3023"/>
                    <p:cNvSpPr>
                      <a:spLocks/>
                    </p:cNvSpPr>
                    <p:nvPr/>
                  </p:nvSpPr>
                  <p:spPr bwMode="auto">
                    <a:xfrm>
                      <a:off x="4340" y="2891"/>
                      <a:ext cx="24" cy="42"/>
                    </a:xfrm>
                    <a:custGeom>
                      <a:avLst/>
                      <a:gdLst/>
                      <a:ahLst/>
                      <a:cxnLst>
                        <a:cxn ang="0">
                          <a:pos x="24" y="42"/>
                        </a:cxn>
                        <a:cxn ang="0">
                          <a:pos x="6" y="12"/>
                        </a:cxn>
                        <a:cxn ang="0">
                          <a:pos x="0" y="0"/>
                        </a:cxn>
                        <a:cxn ang="0">
                          <a:pos x="2" y="12"/>
                        </a:cxn>
                        <a:cxn ang="0">
                          <a:pos x="24" y="42"/>
                        </a:cxn>
                      </a:cxnLst>
                      <a:rect l="0" t="0" r="r" b="b"/>
                      <a:pathLst>
                        <a:path w="24" h="42">
                          <a:moveTo>
                            <a:pt x="24" y="42"/>
                          </a:moveTo>
                          <a:lnTo>
                            <a:pt x="6" y="12"/>
                          </a:lnTo>
                          <a:lnTo>
                            <a:pt x="0" y="0"/>
                          </a:lnTo>
                          <a:lnTo>
                            <a:pt x="2" y="12"/>
                          </a:lnTo>
                          <a:lnTo>
                            <a:pt x="24" y="42"/>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71" name="Freeform 3024"/>
                    <p:cNvSpPr>
                      <a:spLocks/>
                    </p:cNvSpPr>
                    <p:nvPr/>
                  </p:nvSpPr>
                  <p:spPr bwMode="auto">
                    <a:xfrm>
                      <a:off x="4066" y="2911"/>
                      <a:ext cx="44" cy="86"/>
                    </a:xfrm>
                    <a:custGeom>
                      <a:avLst/>
                      <a:gdLst/>
                      <a:ahLst/>
                      <a:cxnLst>
                        <a:cxn ang="0">
                          <a:pos x="44" y="86"/>
                        </a:cxn>
                        <a:cxn ang="0">
                          <a:pos x="44" y="86"/>
                        </a:cxn>
                        <a:cxn ang="0">
                          <a:pos x="0" y="0"/>
                        </a:cxn>
                        <a:cxn ang="0">
                          <a:pos x="44" y="86"/>
                        </a:cxn>
                      </a:cxnLst>
                      <a:rect l="0" t="0" r="r" b="b"/>
                      <a:pathLst>
                        <a:path w="44" h="86">
                          <a:moveTo>
                            <a:pt x="44" y="86"/>
                          </a:moveTo>
                          <a:lnTo>
                            <a:pt x="44" y="86"/>
                          </a:lnTo>
                          <a:lnTo>
                            <a:pt x="0" y="0"/>
                          </a:lnTo>
                          <a:lnTo>
                            <a:pt x="44" y="86"/>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72" name="Freeform 3025"/>
                    <p:cNvSpPr>
                      <a:spLocks/>
                    </p:cNvSpPr>
                    <p:nvPr/>
                  </p:nvSpPr>
                  <p:spPr bwMode="auto">
                    <a:xfrm>
                      <a:off x="4204" y="2357"/>
                      <a:ext cx="546" cy="570"/>
                    </a:xfrm>
                    <a:custGeom>
                      <a:avLst/>
                      <a:gdLst/>
                      <a:ahLst/>
                      <a:cxnLst>
                        <a:cxn ang="0">
                          <a:pos x="422" y="528"/>
                        </a:cxn>
                        <a:cxn ang="0">
                          <a:pos x="456" y="540"/>
                        </a:cxn>
                        <a:cxn ang="0">
                          <a:pos x="456" y="492"/>
                        </a:cxn>
                        <a:cxn ang="0">
                          <a:pos x="526" y="490"/>
                        </a:cxn>
                        <a:cxn ang="0">
                          <a:pos x="526" y="494"/>
                        </a:cxn>
                        <a:cxn ang="0">
                          <a:pos x="526" y="494"/>
                        </a:cxn>
                        <a:cxn ang="0">
                          <a:pos x="512" y="378"/>
                        </a:cxn>
                        <a:cxn ang="0">
                          <a:pos x="546" y="314"/>
                        </a:cxn>
                        <a:cxn ang="0">
                          <a:pos x="284" y="90"/>
                        </a:cxn>
                        <a:cxn ang="0">
                          <a:pos x="284" y="56"/>
                        </a:cxn>
                        <a:cxn ang="0">
                          <a:pos x="232" y="58"/>
                        </a:cxn>
                        <a:cxn ang="0">
                          <a:pos x="254" y="4"/>
                        </a:cxn>
                        <a:cxn ang="0">
                          <a:pos x="260" y="2"/>
                        </a:cxn>
                        <a:cxn ang="0">
                          <a:pos x="254" y="16"/>
                        </a:cxn>
                        <a:cxn ang="0">
                          <a:pos x="262" y="0"/>
                        </a:cxn>
                        <a:cxn ang="0">
                          <a:pos x="182" y="30"/>
                        </a:cxn>
                        <a:cxn ang="0">
                          <a:pos x="0" y="60"/>
                        </a:cxn>
                        <a:cxn ang="0">
                          <a:pos x="120" y="390"/>
                        </a:cxn>
                        <a:cxn ang="0">
                          <a:pos x="142" y="546"/>
                        </a:cxn>
                        <a:cxn ang="0">
                          <a:pos x="160" y="570"/>
                        </a:cxn>
                        <a:cxn ang="0">
                          <a:pos x="422" y="528"/>
                        </a:cxn>
                      </a:cxnLst>
                      <a:rect l="0" t="0" r="r" b="b"/>
                      <a:pathLst>
                        <a:path w="546" h="570">
                          <a:moveTo>
                            <a:pt x="422" y="528"/>
                          </a:moveTo>
                          <a:lnTo>
                            <a:pt x="456" y="540"/>
                          </a:lnTo>
                          <a:lnTo>
                            <a:pt x="456" y="492"/>
                          </a:lnTo>
                          <a:lnTo>
                            <a:pt x="526" y="490"/>
                          </a:lnTo>
                          <a:lnTo>
                            <a:pt x="526" y="494"/>
                          </a:lnTo>
                          <a:lnTo>
                            <a:pt x="526" y="494"/>
                          </a:lnTo>
                          <a:lnTo>
                            <a:pt x="512" y="378"/>
                          </a:lnTo>
                          <a:lnTo>
                            <a:pt x="546" y="314"/>
                          </a:lnTo>
                          <a:lnTo>
                            <a:pt x="284" y="90"/>
                          </a:lnTo>
                          <a:lnTo>
                            <a:pt x="284" y="56"/>
                          </a:lnTo>
                          <a:lnTo>
                            <a:pt x="232" y="58"/>
                          </a:lnTo>
                          <a:lnTo>
                            <a:pt x="254" y="4"/>
                          </a:lnTo>
                          <a:lnTo>
                            <a:pt x="260" y="2"/>
                          </a:lnTo>
                          <a:lnTo>
                            <a:pt x="254" y="16"/>
                          </a:lnTo>
                          <a:lnTo>
                            <a:pt x="262" y="0"/>
                          </a:lnTo>
                          <a:lnTo>
                            <a:pt x="182" y="30"/>
                          </a:lnTo>
                          <a:lnTo>
                            <a:pt x="0" y="60"/>
                          </a:lnTo>
                          <a:lnTo>
                            <a:pt x="120" y="390"/>
                          </a:lnTo>
                          <a:lnTo>
                            <a:pt x="142" y="546"/>
                          </a:lnTo>
                          <a:lnTo>
                            <a:pt x="160" y="570"/>
                          </a:lnTo>
                          <a:lnTo>
                            <a:pt x="422" y="528"/>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73" name="Freeform 3026"/>
                    <p:cNvSpPr>
                      <a:spLocks/>
                    </p:cNvSpPr>
                    <p:nvPr/>
                  </p:nvSpPr>
                  <p:spPr bwMode="auto">
                    <a:xfrm>
                      <a:off x="4066" y="2851"/>
                      <a:ext cx="926" cy="666"/>
                    </a:xfrm>
                    <a:custGeom>
                      <a:avLst/>
                      <a:gdLst/>
                      <a:ahLst/>
                      <a:cxnLst>
                        <a:cxn ang="0">
                          <a:pos x="896" y="342"/>
                        </a:cxn>
                        <a:cxn ang="0">
                          <a:pos x="808" y="232"/>
                        </a:cxn>
                        <a:cxn ang="0">
                          <a:pos x="808" y="182"/>
                        </a:cxn>
                        <a:cxn ang="0">
                          <a:pos x="668" y="20"/>
                        </a:cxn>
                        <a:cxn ang="0">
                          <a:pos x="664" y="0"/>
                        </a:cxn>
                        <a:cxn ang="0">
                          <a:pos x="664" y="0"/>
                        </a:cxn>
                        <a:cxn ang="0">
                          <a:pos x="664" y="4"/>
                        </a:cxn>
                        <a:cxn ang="0">
                          <a:pos x="600" y="4"/>
                        </a:cxn>
                        <a:cxn ang="0">
                          <a:pos x="600" y="54"/>
                        </a:cxn>
                        <a:cxn ang="0">
                          <a:pos x="558" y="40"/>
                        </a:cxn>
                        <a:cxn ang="0">
                          <a:pos x="298" y="82"/>
                        </a:cxn>
                        <a:cxn ang="0">
                          <a:pos x="276" y="52"/>
                        </a:cxn>
                        <a:cxn ang="0">
                          <a:pos x="274" y="40"/>
                        </a:cxn>
                        <a:cxn ang="0">
                          <a:pos x="0" y="60"/>
                        </a:cxn>
                        <a:cxn ang="0">
                          <a:pos x="44" y="146"/>
                        </a:cxn>
                        <a:cxn ang="0">
                          <a:pos x="132" y="108"/>
                        </a:cxn>
                        <a:cxn ang="0">
                          <a:pos x="242" y="154"/>
                        </a:cxn>
                        <a:cxn ang="0">
                          <a:pos x="242" y="192"/>
                        </a:cxn>
                        <a:cxn ang="0">
                          <a:pos x="298" y="192"/>
                        </a:cxn>
                        <a:cxn ang="0">
                          <a:pos x="380" y="128"/>
                        </a:cxn>
                        <a:cxn ang="0">
                          <a:pos x="558" y="206"/>
                        </a:cxn>
                        <a:cxn ang="0">
                          <a:pos x="558" y="368"/>
                        </a:cxn>
                        <a:cxn ang="0">
                          <a:pos x="598" y="382"/>
                        </a:cxn>
                        <a:cxn ang="0">
                          <a:pos x="638" y="478"/>
                        </a:cxn>
                        <a:cxn ang="0">
                          <a:pos x="776" y="584"/>
                        </a:cxn>
                        <a:cxn ang="0">
                          <a:pos x="776" y="626"/>
                        </a:cxn>
                        <a:cxn ang="0">
                          <a:pos x="830" y="666"/>
                        </a:cxn>
                        <a:cxn ang="0">
                          <a:pos x="886" y="610"/>
                        </a:cxn>
                        <a:cxn ang="0">
                          <a:pos x="916" y="610"/>
                        </a:cxn>
                        <a:cxn ang="0">
                          <a:pos x="926" y="518"/>
                        </a:cxn>
                        <a:cxn ang="0">
                          <a:pos x="896" y="342"/>
                        </a:cxn>
                      </a:cxnLst>
                      <a:rect l="0" t="0" r="r" b="b"/>
                      <a:pathLst>
                        <a:path w="926" h="666">
                          <a:moveTo>
                            <a:pt x="896" y="342"/>
                          </a:moveTo>
                          <a:lnTo>
                            <a:pt x="808" y="232"/>
                          </a:lnTo>
                          <a:lnTo>
                            <a:pt x="808" y="182"/>
                          </a:lnTo>
                          <a:lnTo>
                            <a:pt x="668" y="20"/>
                          </a:lnTo>
                          <a:lnTo>
                            <a:pt x="664" y="0"/>
                          </a:lnTo>
                          <a:lnTo>
                            <a:pt x="664" y="0"/>
                          </a:lnTo>
                          <a:lnTo>
                            <a:pt x="664" y="4"/>
                          </a:lnTo>
                          <a:lnTo>
                            <a:pt x="600" y="4"/>
                          </a:lnTo>
                          <a:lnTo>
                            <a:pt x="600" y="54"/>
                          </a:lnTo>
                          <a:lnTo>
                            <a:pt x="558" y="40"/>
                          </a:lnTo>
                          <a:lnTo>
                            <a:pt x="298" y="82"/>
                          </a:lnTo>
                          <a:lnTo>
                            <a:pt x="276" y="52"/>
                          </a:lnTo>
                          <a:lnTo>
                            <a:pt x="274" y="40"/>
                          </a:lnTo>
                          <a:lnTo>
                            <a:pt x="0" y="60"/>
                          </a:lnTo>
                          <a:lnTo>
                            <a:pt x="44" y="146"/>
                          </a:lnTo>
                          <a:lnTo>
                            <a:pt x="132" y="108"/>
                          </a:lnTo>
                          <a:lnTo>
                            <a:pt x="242" y="154"/>
                          </a:lnTo>
                          <a:lnTo>
                            <a:pt x="242" y="192"/>
                          </a:lnTo>
                          <a:lnTo>
                            <a:pt x="298" y="192"/>
                          </a:lnTo>
                          <a:lnTo>
                            <a:pt x="380" y="128"/>
                          </a:lnTo>
                          <a:lnTo>
                            <a:pt x="558" y="206"/>
                          </a:lnTo>
                          <a:lnTo>
                            <a:pt x="558" y="368"/>
                          </a:lnTo>
                          <a:lnTo>
                            <a:pt x="598" y="382"/>
                          </a:lnTo>
                          <a:lnTo>
                            <a:pt x="638" y="478"/>
                          </a:lnTo>
                          <a:lnTo>
                            <a:pt x="776" y="584"/>
                          </a:lnTo>
                          <a:lnTo>
                            <a:pt x="776" y="626"/>
                          </a:lnTo>
                          <a:lnTo>
                            <a:pt x="830" y="666"/>
                          </a:lnTo>
                          <a:lnTo>
                            <a:pt x="886" y="610"/>
                          </a:lnTo>
                          <a:lnTo>
                            <a:pt x="916" y="610"/>
                          </a:lnTo>
                          <a:lnTo>
                            <a:pt x="926" y="518"/>
                          </a:lnTo>
                          <a:lnTo>
                            <a:pt x="896" y="342"/>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74" name="Freeform 3027"/>
                    <p:cNvSpPr>
                      <a:spLocks/>
                    </p:cNvSpPr>
                    <p:nvPr/>
                  </p:nvSpPr>
                  <p:spPr bwMode="auto">
                    <a:xfrm>
                      <a:off x="4952" y="895"/>
                      <a:ext cx="102" cy="358"/>
                    </a:xfrm>
                    <a:custGeom>
                      <a:avLst/>
                      <a:gdLst/>
                      <a:ahLst/>
                      <a:cxnLst>
                        <a:cxn ang="0">
                          <a:pos x="40" y="132"/>
                        </a:cxn>
                        <a:cxn ang="0">
                          <a:pos x="2" y="0"/>
                        </a:cxn>
                        <a:cxn ang="0">
                          <a:pos x="0" y="0"/>
                        </a:cxn>
                        <a:cxn ang="0">
                          <a:pos x="38" y="132"/>
                        </a:cxn>
                        <a:cxn ang="0">
                          <a:pos x="102" y="358"/>
                        </a:cxn>
                        <a:cxn ang="0">
                          <a:pos x="80" y="276"/>
                        </a:cxn>
                        <a:cxn ang="0">
                          <a:pos x="40" y="132"/>
                        </a:cxn>
                      </a:cxnLst>
                      <a:rect l="0" t="0" r="r" b="b"/>
                      <a:pathLst>
                        <a:path w="102" h="358">
                          <a:moveTo>
                            <a:pt x="40" y="132"/>
                          </a:moveTo>
                          <a:lnTo>
                            <a:pt x="2" y="0"/>
                          </a:lnTo>
                          <a:lnTo>
                            <a:pt x="0" y="0"/>
                          </a:lnTo>
                          <a:lnTo>
                            <a:pt x="38" y="132"/>
                          </a:lnTo>
                          <a:lnTo>
                            <a:pt x="102" y="358"/>
                          </a:lnTo>
                          <a:lnTo>
                            <a:pt x="80" y="276"/>
                          </a:lnTo>
                          <a:lnTo>
                            <a:pt x="40" y="132"/>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75" name="Freeform 3028"/>
                    <p:cNvSpPr>
                      <a:spLocks/>
                    </p:cNvSpPr>
                    <p:nvPr/>
                  </p:nvSpPr>
                  <p:spPr bwMode="auto">
                    <a:xfrm>
                      <a:off x="5054" y="1253"/>
                      <a:ext cx="62" cy="136"/>
                    </a:xfrm>
                    <a:custGeom>
                      <a:avLst/>
                      <a:gdLst/>
                      <a:ahLst/>
                      <a:cxnLst>
                        <a:cxn ang="0">
                          <a:pos x="0" y="0"/>
                        </a:cxn>
                        <a:cxn ang="0">
                          <a:pos x="10" y="84"/>
                        </a:cxn>
                        <a:cxn ang="0">
                          <a:pos x="62" y="136"/>
                        </a:cxn>
                        <a:cxn ang="0">
                          <a:pos x="12" y="82"/>
                        </a:cxn>
                        <a:cxn ang="0">
                          <a:pos x="0" y="0"/>
                        </a:cxn>
                      </a:cxnLst>
                      <a:rect l="0" t="0" r="r" b="b"/>
                      <a:pathLst>
                        <a:path w="62" h="136">
                          <a:moveTo>
                            <a:pt x="0" y="0"/>
                          </a:moveTo>
                          <a:lnTo>
                            <a:pt x="10" y="84"/>
                          </a:lnTo>
                          <a:lnTo>
                            <a:pt x="62" y="136"/>
                          </a:lnTo>
                          <a:lnTo>
                            <a:pt x="12" y="82"/>
                          </a:lnTo>
                          <a:lnTo>
                            <a:pt x="0" y="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76" name="Freeform 3029"/>
                    <p:cNvSpPr>
                      <a:spLocks/>
                    </p:cNvSpPr>
                    <p:nvPr/>
                  </p:nvSpPr>
                  <p:spPr bwMode="auto">
                    <a:xfrm>
                      <a:off x="4448" y="1469"/>
                      <a:ext cx="76" cy="202"/>
                    </a:xfrm>
                    <a:custGeom>
                      <a:avLst/>
                      <a:gdLst/>
                      <a:ahLst/>
                      <a:cxnLst>
                        <a:cxn ang="0">
                          <a:pos x="2" y="0"/>
                        </a:cxn>
                        <a:cxn ang="0">
                          <a:pos x="0" y="6"/>
                        </a:cxn>
                        <a:cxn ang="0">
                          <a:pos x="6" y="24"/>
                        </a:cxn>
                        <a:cxn ang="0">
                          <a:pos x="74" y="202"/>
                        </a:cxn>
                        <a:cxn ang="0">
                          <a:pos x="76" y="200"/>
                        </a:cxn>
                        <a:cxn ang="0">
                          <a:pos x="2" y="0"/>
                        </a:cxn>
                      </a:cxnLst>
                      <a:rect l="0" t="0" r="r" b="b"/>
                      <a:pathLst>
                        <a:path w="76" h="202">
                          <a:moveTo>
                            <a:pt x="2" y="0"/>
                          </a:moveTo>
                          <a:lnTo>
                            <a:pt x="0" y="6"/>
                          </a:lnTo>
                          <a:lnTo>
                            <a:pt x="6" y="24"/>
                          </a:lnTo>
                          <a:lnTo>
                            <a:pt x="74" y="202"/>
                          </a:lnTo>
                          <a:lnTo>
                            <a:pt x="76" y="200"/>
                          </a:lnTo>
                          <a:lnTo>
                            <a:pt x="2" y="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77" name="Freeform 3030"/>
                    <p:cNvSpPr>
                      <a:spLocks/>
                    </p:cNvSpPr>
                    <p:nvPr/>
                  </p:nvSpPr>
                  <p:spPr bwMode="auto">
                    <a:xfrm>
                      <a:off x="4414" y="1681"/>
                      <a:ext cx="392" cy="354"/>
                    </a:xfrm>
                    <a:custGeom>
                      <a:avLst/>
                      <a:gdLst/>
                      <a:ahLst/>
                      <a:cxnLst>
                        <a:cxn ang="0">
                          <a:pos x="6" y="268"/>
                        </a:cxn>
                        <a:cxn ang="0">
                          <a:pos x="0" y="264"/>
                        </a:cxn>
                        <a:cxn ang="0">
                          <a:pos x="10" y="298"/>
                        </a:cxn>
                        <a:cxn ang="0">
                          <a:pos x="62" y="320"/>
                        </a:cxn>
                        <a:cxn ang="0">
                          <a:pos x="62" y="320"/>
                        </a:cxn>
                        <a:cxn ang="0">
                          <a:pos x="64" y="322"/>
                        </a:cxn>
                        <a:cxn ang="0">
                          <a:pos x="136" y="354"/>
                        </a:cxn>
                        <a:cxn ang="0">
                          <a:pos x="206" y="312"/>
                        </a:cxn>
                        <a:cxn ang="0">
                          <a:pos x="236" y="148"/>
                        </a:cxn>
                        <a:cxn ang="0">
                          <a:pos x="266" y="172"/>
                        </a:cxn>
                        <a:cxn ang="0">
                          <a:pos x="294" y="102"/>
                        </a:cxn>
                        <a:cxn ang="0">
                          <a:pos x="336" y="40"/>
                        </a:cxn>
                        <a:cxn ang="0">
                          <a:pos x="376" y="40"/>
                        </a:cxn>
                        <a:cxn ang="0">
                          <a:pos x="392" y="18"/>
                        </a:cxn>
                        <a:cxn ang="0">
                          <a:pos x="346" y="8"/>
                        </a:cxn>
                        <a:cxn ang="0">
                          <a:pos x="240" y="64"/>
                        </a:cxn>
                        <a:cxn ang="0">
                          <a:pos x="214" y="18"/>
                        </a:cxn>
                        <a:cxn ang="0">
                          <a:pos x="126" y="48"/>
                        </a:cxn>
                        <a:cxn ang="0">
                          <a:pos x="110" y="0"/>
                        </a:cxn>
                        <a:cxn ang="0">
                          <a:pos x="98" y="76"/>
                        </a:cxn>
                        <a:cxn ang="0">
                          <a:pos x="6" y="268"/>
                        </a:cxn>
                      </a:cxnLst>
                      <a:rect l="0" t="0" r="r" b="b"/>
                      <a:pathLst>
                        <a:path w="392" h="354">
                          <a:moveTo>
                            <a:pt x="6" y="268"/>
                          </a:moveTo>
                          <a:lnTo>
                            <a:pt x="0" y="264"/>
                          </a:lnTo>
                          <a:lnTo>
                            <a:pt x="10" y="298"/>
                          </a:lnTo>
                          <a:lnTo>
                            <a:pt x="62" y="320"/>
                          </a:lnTo>
                          <a:lnTo>
                            <a:pt x="62" y="320"/>
                          </a:lnTo>
                          <a:lnTo>
                            <a:pt x="64" y="322"/>
                          </a:lnTo>
                          <a:lnTo>
                            <a:pt x="136" y="354"/>
                          </a:lnTo>
                          <a:lnTo>
                            <a:pt x="206" y="312"/>
                          </a:lnTo>
                          <a:lnTo>
                            <a:pt x="236" y="148"/>
                          </a:lnTo>
                          <a:lnTo>
                            <a:pt x="266" y="172"/>
                          </a:lnTo>
                          <a:lnTo>
                            <a:pt x="294" y="102"/>
                          </a:lnTo>
                          <a:lnTo>
                            <a:pt x="336" y="40"/>
                          </a:lnTo>
                          <a:lnTo>
                            <a:pt x="376" y="40"/>
                          </a:lnTo>
                          <a:lnTo>
                            <a:pt x="392" y="18"/>
                          </a:lnTo>
                          <a:lnTo>
                            <a:pt x="346" y="8"/>
                          </a:lnTo>
                          <a:lnTo>
                            <a:pt x="240" y="64"/>
                          </a:lnTo>
                          <a:lnTo>
                            <a:pt x="214" y="18"/>
                          </a:lnTo>
                          <a:lnTo>
                            <a:pt x="126" y="48"/>
                          </a:lnTo>
                          <a:lnTo>
                            <a:pt x="110" y="0"/>
                          </a:lnTo>
                          <a:lnTo>
                            <a:pt x="98" y="76"/>
                          </a:lnTo>
                          <a:lnTo>
                            <a:pt x="6" y="268"/>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78" name="Freeform 3031"/>
                    <p:cNvSpPr>
                      <a:spLocks/>
                    </p:cNvSpPr>
                    <p:nvPr/>
                  </p:nvSpPr>
                  <p:spPr bwMode="auto">
                    <a:xfrm>
                      <a:off x="4414" y="1943"/>
                      <a:ext cx="6" cy="6"/>
                    </a:xfrm>
                    <a:custGeom>
                      <a:avLst/>
                      <a:gdLst/>
                      <a:ahLst/>
                      <a:cxnLst>
                        <a:cxn ang="0">
                          <a:pos x="0" y="0"/>
                        </a:cxn>
                        <a:cxn ang="0">
                          <a:pos x="0" y="2"/>
                        </a:cxn>
                        <a:cxn ang="0">
                          <a:pos x="6" y="6"/>
                        </a:cxn>
                        <a:cxn ang="0">
                          <a:pos x="0" y="0"/>
                        </a:cxn>
                      </a:cxnLst>
                      <a:rect l="0" t="0" r="r" b="b"/>
                      <a:pathLst>
                        <a:path w="6" h="6">
                          <a:moveTo>
                            <a:pt x="0" y="0"/>
                          </a:moveTo>
                          <a:lnTo>
                            <a:pt x="0" y="2"/>
                          </a:lnTo>
                          <a:lnTo>
                            <a:pt x="6" y="6"/>
                          </a:lnTo>
                          <a:lnTo>
                            <a:pt x="0" y="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79" name="Freeform 3032"/>
                    <p:cNvSpPr>
                      <a:spLocks/>
                    </p:cNvSpPr>
                    <p:nvPr/>
                  </p:nvSpPr>
                  <p:spPr bwMode="auto">
                    <a:xfrm>
                      <a:off x="4512" y="1679"/>
                      <a:ext cx="12" cy="78"/>
                    </a:xfrm>
                    <a:custGeom>
                      <a:avLst/>
                      <a:gdLst/>
                      <a:ahLst/>
                      <a:cxnLst>
                        <a:cxn ang="0">
                          <a:pos x="0" y="78"/>
                        </a:cxn>
                        <a:cxn ang="0">
                          <a:pos x="12" y="2"/>
                        </a:cxn>
                        <a:cxn ang="0">
                          <a:pos x="10" y="0"/>
                        </a:cxn>
                        <a:cxn ang="0">
                          <a:pos x="0" y="78"/>
                        </a:cxn>
                      </a:cxnLst>
                      <a:rect l="0" t="0" r="r" b="b"/>
                      <a:pathLst>
                        <a:path w="12" h="78">
                          <a:moveTo>
                            <a:pt x="0" y="78"/>
                          </a:moveTo>
                          <a:lnTo>
                            <a:pt x="12" y="2"/>
                          </a:lnTo>
                          <a:lnTo>
                            <a:pt x="10" y="0"/>
                          </a:lnTo>
                          <a:lnTo>
                            <a:pt x="0" y="78"/>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80" name="Freeform 3033"/>
                    <p:cNvSpPr>
                      <a:spLocks/>
                    </p:cNvSpPr>
                    <p:nvPr/>
                  </p:nvSpPr>
                  <p:spPr bwMode="auto">
                    <a:xfrm>
                      <a:off x="4420" y="1757"/>
                      <a:ext cx="92" cy="192"/>
                    </a:xfrm>
                    <a:custGeom>
                      <a:avLst/>
                      <a:gdLst/>
                      <a:ahLst/>
                      <a:cxnLst>
                        <a:cxn ang="0">
                          <a:pos x="58" y="60"/>
                        </a:cxn>
                        <a:cxn ang="0">
                          <a:pos x="0" y="192"/>
                        </a:cxn>
                        <a:cxn ang="0">
                          <a:pos x="92" y="0"/>
                        </a:cxn>
                        <a:cxn ang="0">
                          <a:pos x="58" y="60"/>
                        </a:cxn>
                      </a:cxnLst>
                      <a:rect l="0" t="0" r="r" b="b"/>
                      <a:pathLst>
                        <a:path w="92" h="192">
                          <a:moveTo>
                            <a:pt x="58" y="60"/>
                          </a:moveTo>
                          <a:lnTo>
                            <a:pt x="0" y="192"/>
                          </a:lnTo>
                          <a:lnTo>
                            <a:pt x="92" y="0"/>
                          </a:lnTo>
                          <a:lnTo>
                            <a:pt x="58" y="6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81" name="Freeform 3034"/>
                    <p:cNvSpPr>
                      <a:spLocks/>
                    </p:cNvSpPr>
                    <p:nvPr/>
                  </p:nvSpPr>
                  <p:spPr bwMode="auto">
                    <a:xfrm>
                      <a:off x="4522" y="1671"/>
                      <a:ext cx="2" cy="6"/>
                    </a:xfrm>
                    <a:custGeom>
                      <a:avLst/>
                      <a:gdLst/>
                      <a:ahLst/>
                      <a:cxnLst>
                        <a:cxn ang="0">
                          <a:pos x="0" y="6"/>
                        </a:cxn>
                        <a:cxn ang="0">
                          <a:pos x="2" y="2"/>
                        </a:cxn>
                        <a:cxn ang="0">
                          <a:pos x="0" y="0"/>
                        </a:cxn>
                        <a:cxn ang="0">
                          <a:pos x="0" y="6"/>
                        </a:cxn>
                      </a:cxnLst>
                      <a:rect l="0" t="0" r="r" b="b"/>
                      <a:pathLst>
                        <a:path w="2" h="6">
                          <a:moveTo>
                            <a:pt x="0" y="6"/>
                          </a:moveTo>
                          <a:lnTo>
                            <a:pt x="2" y="2"/>
                          </a:lnTo>
                          <a:lnTo>
                            <a:pt x="0" y="0"/>
                          </a:lnTo>
                          <a:lnTo>
                            <a:pt x="0" y="6"/>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82" name="Freeform 3035"/>
                    <p:cNvSpPr>
                      <a:spLocks/>
                    </p:cNvSpPr>
                    <p:nvPr/>
                  </p:nvSpPr>
                  <p:spPr bwMode="auto">
                    <a:xfrm>
                      <a:off x="4122" y="1471"/>
                      <a:ext cx="396" cy="468"/>
                    </a:xfrm>
                    <a:custGeom>
                      <a:avLst/>
                      <a:gdLst/>
                      <a:ahLst/>
                      <a:cxnLst>
                        <a:cxn ang="0">
                          <a:pos x="282" y="50"/>
                        </a:cxn>
                        <a:cxn ang="0">
                          <a:pos x="234" y="78"/>
                        </a:cxn>
                        <a:cxn ang="0">
                          <a:pos x="206" y="104"/>
                        </a:cxn>
                        <a:cxn ang="0">
                          <a:pos x="142" y="84"/>
                        </a:cxn>
                        <a:cxn ang="0">
                          <a:pos x="0" y="128"/>
                        </a:cxn>
                        <a:cxn ang="0">
                          <a:pos x="66" y="422"/>
                        </a:cxn>
                        <a:cxn ang="0">
                          <a:pos x="172" y="460"/>
                        </a:cxn>
                        <a:cxn ang="0">
                          <a:pos x="264" y="448"/>
                        </a:cxn>
                        <a:cxn ang="0">
                          <a:pos x="298" y="468"/>
                        </a:cxn>
                        <a:cxn ang="0">
                          <a:pos x="354" y="344"/>
                        </a:cxn>
                        <a:cxn ang="0">
                          <a:pos x="386" y="284"/>
                        </a:cxn>
                        <a:cxn ang="0">
                          <a:pos x="396" y="200"/>
                        </a:cxn>
                        <a:cxn ang="0">
                          <a:pos x="332" y="22"/>
                        </a:cxn>
                        <a:cxn ang="0">
                          <a:pos x="324" y="0"/>
                        </a:cxn>
                        <a:cxn ang="0">
                          <a:pos x="282" y="50"/>
                        </a:cxn>
                      </a:cxnLst>
                      <a:rect l="0" t="0" r="r" b="b"/>
                      <a:pathLst>
                        <a:path w="396" h="468">
                          <a:moveTo>
                            <a:pt x="282" y="50"/>
                          </a:moveTo>
                          <a:lnTo>
                            <a:pt x="234" y="78"/>
                          </a:lnTo>
                          <a:lnTo>
                            <a:pt x="206" y="104"/>
                          </a:lnTo>
                          <a:lnTo>
                            <a:pt x="142" y="84"/>
                          </a:lnTo>
                          <a:lnTo>
                            <a:pt x="0" y="128"/>
                          </a:lnTo>
                          <a:lnTo>
                            <a:pt x="66" y="422"/>
                          </a:lnTo>
                          <a:lnTo>
                            <a:pt x="172" y="460"/>
                          </a:lnTo>
                          <a:lnTo>
                            <a:pt x="264" y="448"/>
                          </a:lnTo>
                          <a:lnTo>
                            <a:pt x="298" y="468"/>
                          </a:lnTo>
                          <a:lnTo>
                            <a:pt x="354" y="344"/>
                          </a:lnTo>
                          <a:lnTo>
                            <a:pt x="386" y="284"/>
                          </a:lnTo>
                          <a:lnTo>
                            <a:pt x="396" y="200"/>
                          </a:lnTo>
                          <a:lnTo>
                            <a:pt x="332" y="22"/>
                          </a:lnTo>
                          <a:lnTo>
                            <a:pt x="324" y="0"/>
                          </a:lnTo>
                          <a:lnTo>
                            <a:pt x="282" y="5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83" name="Freeform 3036"/>
                    <p:cNvSpPr>
                      <a:spLocks/>
                    </p:cNvSpPr>
                    <p:nvPr/>
                  </p:nvSpPr>
                  <p:spPr bwMode="auto">
                    <a:xfrm>
                      <a:off x="4952" y="895"/>
                      <a:ext cx="102" cy="358"/>
                    </a:xfrm>
                    <a:custGeom>
                      <a:avLst/>
                      <a:gdLst/>
                      <a:ahLst/>
                      <a:cxnLst>
                        <a:cxn ang="0">
                          <a:pos x="40" y="132"/>
                        </a:cxn>
                        <a:cxn ang="0">
                          <a:pos x="2" y="0"/>
                        </a:cxn>
                        <a:cxn ang="0">
                          <a:pos x="0" y="0"/>
                        </a:cxn>
                        <a:cxn ang="0">
                          <a:pos x="38" y="132"/>
                        </a:cxn>
                        <a:cxn ang="0">
                          <a:pos x="102" y="358"/>
                        </a:cxn>
                        <a:cxn ang="0">
                          <a:pos x="80" y="276"/>
                        </a:cxn>
                        <a:cxn ang="0">
                          <a:pos x="40" y="132"/>
                        </a:cxn>
                      </a:cxnLst>
                      <a:rect l="0" t="0" r="r" b="b"/>
                      <a:pathLst>
                        <a:path w="102" h="358">
                          <a:moveTo>
                            <a:pt x="40" y="132"/>
                          </a:moveTo>
                          <a:lnTo>
                            <a:pt x="2" y="0"/>
                          </a:lnTo>
                          <a:lnTo>
                            <a:pt x="0" y="0"/>
                          </a:lnTo>
                          <a:lnTo>
                            <a:pt x="38" y="132"/>
                          </a:lnTo>
                          <a:lnTo>
                            <a:pt x="102" y="358"/>
                          </a:lnTo>
                          <a:lnTo>
                            <a:pt x="80" y="276"/>
                          </a:lnTo>
                          <a:lnTo>
                            <a:pt x="40" y="132"/>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84" name="Freeform 3037"/>
                    <p:cNvSpPr>
                      <a:spLocks/>
                    </p:cNvSpPr>
                    <p:nvPr/>
                  </p:nvSpPr>
                  <p:spPr bwMode="auto">
                    <a:xfrm>
                      <a:off x="5054" y="1253"/>
                      <a:ext cx="62" cy="136"/>
                    </a:xfrm>
                    <a:custGeom>
                      <a:avLst/>
                      <a:gdLst/>
                      <a:ahLst/>
                      <a:cxnLst>
                        <a:cxn ang="0">
                          <a:pos x="0" y="0"/>
                        </a:cxn>
                        <a:cxn ang="0">
                          <a:pos x="10" y="84"/>
                        </a:cxn>
                        <a:cxn ang="0">
                          <a:pos x="62" y="136"/>
                        </a:cxn>
                        <a:cxn ang="0">
                          <a:pos x="12" y="82"/>
                        </a:cxn>
                        <a:cxn ang="0">
                          <a:pos x="0" y="0"/>
                        </a:cxn>
                      </a:cxnLst>
                      <a:rect l="0" t="0" r="r" b="b"/>
                      <a:pathLst>
                        <a:path w="62" h="136">
                          <a:moveTo>
                            <a:pt x="0" y="0"/>
                          </a:moveTo>
                          <a:lnTo>
                            <a:pt x="10" y="84"/>
                          </a:lnTo>
                          <a:lnTo>
                            <a:pt x="62" y="136"/>
                          </a:lnTo>
                          <a:lnTo>
                            <a:pt x="12" y="82"/>
                          </a:lnTo>
                          <a:lnTo>
                            <a:pt x="0" y="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85" name="Freeform 3038"/>
                    <p:cNvSpPr>
                      <a:spLocks/>
                    </p:cNvSpPr>
                    <p:nvPr/>
                  </p:nvSpPr>
                  <p:spPr bwMode="auto">
                    <a:xfrm>
                      <a:off x="4534" y="1321"/>
                      <a:ext cx="472" cy="260"/>
                    </a:xfrm>
                    <a:custGeom>
                      <a:avLst/>
                      <a:gdLst/>
                      <a:ahLst/>
                      <a:cxnLst>
                        <a:cxn ang="0">
                          <a:pos x="472" y="190"/>
                        </a:cxn>
                        <a:cxn ang="0">
                          <a:pos x="434" y="138"/>
                        </a:cxn>
                        <a:cxn ang="0">
                          <a:pos x="444" y="68"/>
                        </a:cxn>
                        <a:cxn ang="0">
                          <a:pos x="364" y="0"/>
                        </a:cxn>
                        <a:cxn ang="0">
                          <a:pos x="0" y="120"/>
                        </a:cxn>
                        <a:cxn ang="0">
                          <a:pos x="364" y="4"/>
                        </a:cxn>
                        <a:cxn ang="0">
                          <a:pos x="440" y="70"/>
                        </a:cxn>
                        <a:cxn ang="0">
                          <a:pos x="430" y="138"/>
                        </a:cxn>
                        <a:cxn ang="0">
                          <a:pos x="470" y="190"/>
                        </a:cxn>
                        <a:cxn ang="0">
                          <a:pos x="442" y="260"/>
                        </a:cxn>
                        <a:cxn ang="0">
                          <a:pos x="444" y="258"/>
                        </a:cxn>
                        <a:cxn ang="0">
                          <a:pos x="472" y="190"/>
                        </a:cxn>
                      </a:cxnLst>
                      <a:rect l="0" t="0" r="r" b="b"/>
                      <a:pathLst>
                        <a:path w="472" h="260">
                          <a:moveTo>
                            <a:pt x="472" y="190"/>
                          </a:moveTo>
                          <a:lnTo>
                            <a:pt x="434" y="138"/>
                          </a:lnTo>
                          <a:lnTo>
                            <a:pt x="444" y="68"/>
                          </a:lnTo>
                          <a:lnTo>
                            <a:pt x="364" y="0"/>
                          </a:lnTo>
                          <a:lnTo>
                            <a:pt x="0" y="120"/>
                          </a:lnTo>
                          <a:lnTo>
                            <a:pt x="364" y="4"/>
                          </a:lnTo>
                          <a:lnTo>
                            <a:pt x="440" y="70"/>
                          </a:lnTo>
                          <a:lnTo>
                            <a:pt x="430" y="138"/>
                          </a:lnTo>
                          <a:lnTo>
                            <a:pt x="470" y="190"/>
                          </a:lnTo>
                          <a:lnTo>
                            <a:pt x="442" y="260"/>
                          </a:lnTo>
                          <a:lnTo>
                            <a:pt x="444" y="258"/>
                          </a:lnTo>
                          <a:lnTo>
                            <a:pt x="472" y="19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86" name="Freeform 3039"/>
                    <p:cNvSpPr>
                      <a:spLocks/>
                    </p:cNvSpPr>
                    <p:nvPr/>
                  </p:nvSpPr>
                  <p:spPr bwMode="auto">
                    <a:xfrm>
                      <a:off x="4516" y="1325"/>
                      <a:ext cx="382" cy="120"/>
                    </a:xfrm>
                    <a:custGeom>
                      <a:avLst/>
                      <a:gdLst/>
                      <a:ahLst/>
                      <a:cxnLst>
                        <a:cxn ang="0">
                          <a:pos x="0" y="72"/>
                        </a:cxn>
                        <a:cxn ang="0">
                          <a:pos x="16" y="120"/>
                        </a:cxn>
                        <a:cxn ang="0">
                          <a:pos x="382" y="0"/>
                        </a:cxn>
                        <a:cxn ang="0">
                          <a:pos x="18" y="116"/>
                        </a:cxn>
                        <a:cxn ang="0">
                          <a:pos x="2" y="70"/>
                        </a:cxn>
                        <a:cxn ang="0">
                          <a:pos x="0" y="72"/>
                        </a:cxn>
                      </a:cxnLst>
                      <a:rect l="0" t="0" r="r" b="b"/>
                      <a:pathLst>
                        <a:path w="382" h="120">
                          <a:moveTo>
                            <a:pt x="0" y="72"/>
                          </a:moveTo>
                          <a:lnTo>
                            <a:pt x="16" y="120"/>
                          </a:lnTo>
                          <a:lnTo>
                            <a:pt x="382" y="0"/>
                          </a:lnTo>
                          <a:lnTo>
                            <a:pt x="18" y="116"/>
                          </a:lnTo>
                          <a:lnTo>
                            <a:pt x="2" y="70"/>
                          </a:lnTo>
                          <a:lnTo>
                            <a:pt x="0" y="72"/>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87" name="Freeform 3040"/>
                    <p:cNvSpPr>
                      <a:spLocks/>
                    </p:cNvSpPr>
                    <p:nvPr/>
                  </p:nvSpPr>
                  <p:spPr bwMode="auto">
                    <a:xfrm>
                      <a:off x="4946" y="1581"/>
                      <a:ext cx="126" cy="168"/>
                    </a:xfrm>
                    <a:custGeom>
                      <a:avLst/>
                      <a:gdLst/>
                      <a:ahLst/>
                      <a:cxnLst>
                        <a:cxn ang="0">
                          <a:pos x="0" y="10"/>
                        </a:cxn>
                        <a:cxn ang="0">
                          <a:pos x="62" y="168"/>
                        </a:cxn>
                        <a:cxn ang="0">
                          <a:pos x="126" y="142"/>
                        </a:cxn>
                        <a:cxn ang="0">
                          <a:pos x="126" y="80"/>
                        </a:cxn>
                        <a:cxn ang="0">
                          <a:pos x="30" y="2"/>
                        </a:cxn>
                        <a:cxn ang="0">
                          <a:pos x="30" y="0"/>
                        </a:cxn>
                        <a:cxn ang="0">
                          <a:pos x="0" y="10"/>
                        </a:cxn>
                      </a:cxnLst>
                      <a:rect l="0" t="0" r="r" b="b"/>
                      <a:pathLst>
                        <a:path w="126" h="168">
                          <a:moveTo>
                            <a:pt x="0" y="10"/>
                          </a:moveTo>
                          <a:lnTo>
                            <a:pt x="62" y="168"/>
                          </a:lnTo>
                          <a:lnTo>
                            <a:pt x="126" y="142"/>
                          </a:lnTo>
                          <a:lnTo>
                            <a:pt x="126" y="80"/>
                          </a:lnTo>
                          <a:lnTo>
                            <a:pt x="30" y="2"/>
                          </a:lnTo>
                          <a:lnTo>
                            <a:pt x="30" y="0"/>
                          </a:lnTo>
                          <a:lnTo>
                            <a:pt x="0" y="1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88" name="Freeform 3041"/>
                    <p:cNvSpPr>
                      <a:spLocks/>
                    </p:cNvSpPr>
                    <p:nvPr/>
                  </p:nvSpPr>
                  <p:spPr bwMode="auto">
                    <a:xfrm>
                      <a:off x="4446" y="1325"/>
                      <a:ext cx="558" cy="398"/>
                    </a:xfrm>
                    <a:custGeom>
                      <a:avLst/>
                      <a:gdLst/>
                      <a:ahLst/>
                      <a:cxnLst>
                        <a:cxn ang="0">
                          <a:pos x="528" y="66"/>
                        </a:cxn>
                        <a:cxn ang="0">
                          <a:pos x="452" y="0"/>
                        </a:cxn>
                        <a:cxn ang="0">
                          <a:pos x="86" y="120"/>
                        </a:cxn>
                        <a:cxn ang="0">
                          <a:pos x="70" y="72"/>
                        </a:cxn>
                        <a:cxn ang="0">
                          <a:pos x="72" y="70"/>
                        </a:cxn>
                        <a:cxn ang="0">
                          <a:pos x="88" y="116"/>
                        </a:cxn>
                        <a:cxn ang="0">
                          <a:pos x="72" y="64"/>
                        </a:cxn>
                        <a:cxn ang="0">
                          <a:pos x="0" y="146"/>
                        </a:cxn>
                        <a:cxn ang="0">
                          <a:pos x="8" y="168"/>
                        </a:cxn>
                        <a:cxn ang="0">
                          <a:pos x="2" y="150"/>
                        </a:cxn>
                        <a:cxn ang="0">
                          <a:pos x="4" y="144"/>
                        </a:cxn>
                        <a:cxn ang="0">
                          <a:pos x="78" y="344"/>
                        </a:cxn>
                        <a:cxn ang="0">
                          <a:pos x="76" y="346"/>
                        </a:cxn>
                        <a:cxn ang="0">
                          <a:pos x="78" y="348"/>
                        </a:cxn>
                        <a:cxn ang="0">
                          <a:pos x="96" y="398"/>
                        </a:cxn>
                        <a:cxn ang="0">
                          <a:pos x="182" y="372"/>
                        </a:cxn>
                        <a:cxn ang="0">
                          <a:pos x="180" y="372"/>
                        </a:cxn>
                        <a:cxn ang="0">
                          <a:pos x="498" y="262"/>
                        </a:cxn>
                        <a:cxn ang="0">
                          <a:pos x="498" y="262"/>
                        </a:cxn>
                        <a:cxn ang="0">
                          <a:pos x="498" y="262"/>
                        </a:cxn>
                        <a:cxn ang="0">
                          <a:pos x="528" y="252"/>
                        </a:cxn>
                        <a:cxn ang="0">
                          <a:pos x="558" y="186"/>
                        </a:cxn>
                        <a:cxn ang="0">
                          <a:pos x="518" y="134"/>
                        </a:cxn>
                        <a:cxn ang="0">
                          <a:pos x="528" y="66"/>
                        </a:cxn>
                      </a:cxnLst>
                      <a:rect l="0" t="0" r="r" b="b"/>
                      <a:pathLst>
                        <a:path w="558" h="398">
                          <a:moveTo>
                            <a:pt x="528" y="66"/>
                          </a:moveTo>
                          <a:lnTo>
                            <a:pt x="452" y="0"/>
                          </a:lnTo>
                          <a:lnTo>
                            <a:pt x="86" y="120"/>
                          </a:lnTo>
                          <a:lnTo>
                            <a:pt x="70" y="72"/>
                          </a:lnTo>
                          <a:lnTo>
                            <a:pt x="72" y="70"/>
                          </a:lnTo>
                          <a:lnTo>
                            <a:pt x="88" y="116"/>
                          </a:lnTo>
                          <a:lnTo>
                            <a:pt x="72" y="64"/>
                          </a:lnTo>
                          <a:lnTo>
                            <a:pt x="0" y="146"/>
                          </a:lnTo>
                          <a:lnTo>
                            <a:pt x="8" y="168"/>
                          </a:lnTo>
                          <a:lnTo>
                            <a:pt x="2" y="150"/>
                          </a:lnTo>
                          <a:lnTo>
                            <a:pt x="4" y="144"/>
                          </a:lnTo>
                          <a:lnTo>
                            <a:pt x="78" y="344"/>
                          </a:lnTo>
                          <a:lnTo>
                            <a:pt x="76" y="346"/>
                          </a:lnTo>
                          <a:lnTo>
                            <a:pt x="78" y="348"/>
                          </a:lnTo>
                          <a:lnTo>
                            <a:pt x="96" y="398"/>
                          </a:lnTo>
                          <a:lnTo>
                            <a:pt x="182" y="372"/>
                          </a:lnTo>
                          <a:lnTo>
                            <a:pt x="180" y="372"/>
                          </a:lnTo>
                          <a:lnTo>
                            <a:pt x="498" y="262"/>
                          </a:lnTo>
                          <a:lnTo>
                            <a:pt x="498" y="262"/>
                          </a:lnTo>
                          <a:lnTo>
                            <a:pt x="498" y="262"/>
                          </a:lnTo>
                          <a:lnTo>
                            <a:pt x="528" y="252"/>
                          </a:lnTo>
                          <a:lnTo>
                            <a:pt x="558" y="186"/>
                          </a:lnTo>
                          <a:lnTo>
                            <a:pt x="518" y="134"/>
                          </a:lnTo>
                          <a:lnTo>
                            <a:pt x="528" y="66"/>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89" name="Freeform 3042"/>
                    <p:cNvSpPr>
                      <a:spLocks/>
                    </p:cNvSpPr>
                    <p:nvPr/>
                  </p:nvSpPr>
                  <p:spPr bwMode="auto">
                    <a:xfrm>
                      <a:off x="4952" y="895"/>
                      <a:ext cx="102" cy="358"/>
                    </a:xfrm>
                    <a:custGeom>
                      <a:avLst/>
                      <a:gdLst/>
                      <a:ahLst/>
                      <a:cxnLst>
                        <a:cxn ang="0">
                          <a:pos x="40" y="132"/>
                        </a:cxn>
                        <a:cxn ang="0">
                          <a:pos x="2" y="0"/>
                        </a:cxn>
                        <a:cxn ang="0">
                          <a:pos x="0" y="0"/>
                        </a:cxn>
                        <a:cxn ang="0">
                          <a:pos x="38" y="132"/>
                        </a:cxn>
                        <a:cxn ang="0">
                          <a:pos x="102" y="358"/>
                        </a:cxn>
                        <a:cxn ang="0">
                          <a:pos x="80" y="276"/>
                        </a:cxn>
                        <a:cxn ang="0">
                          <a:pos x="40" y="132"/>
                        </a:cxn>
                      </a:cxnLst>
                      <a:rect l="0" t="0" r="r" b="b"/>
                      <a:pathLst>
                        <a:path w="102" h="358">
                          <a:moveTo>
                            <a:pt x="40" y="132"/>
                          </a:moveTo>
                          <a:lnTo>
                            <a:pt x="2" y="0"/>
                          </a:lnTo>
                          <a:lnTo>
                            <a:pt x="0" y="0"/>
                          </a:lnTo>
                          <a:lnTo>
                            <a:pt x="38" y="132"/>
                          </a:lnTo>
                          <a:lnTo>
                            <a:pt x="102" y="358"/>
                          </a:lnTo>
                          <a:lnTo>
                            <a:pt x="80" y="276"/>
                          </a:lnTo>
                          <a:lnTo>
                            <a:pt x="40" y="132"/>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90" name="Freeform 3043"/>
                    <p:cNvSpPr>
                      <a:spLocks/>
                    </p:cNvSpPr>
                    <p:nvPr/>
                  </p:nvSpPr>
                  <p:spPr bwMode="auto">
                    <a:xfrm>
                      <a:off x="4982" y="1389"/>
                      <a:ext cx="74" cy="18"/>
                    </a:xfrm>
                    <a:custGeom>
                      <a:avLst/>
                      <a:gdLst/>
                      <a:ahLst/>
                      <a:cxnLst>
                        <a:cxn ang="0">
                          <a:pos x="0" y="2"/>
                        </a:cxn>
                        <a:cxn ang="0">
                          <a:pos x="74" y="18"/>
                        </a:cxn>
                        <a:cxn ang="0">
                          <a:pos x="14" y="4"/>
                        </a:cxn>
                        <a:cxn ang="0">
                          <a:pos x="0" y="0"/>
                        </a:cxn>
                        <a:cxn ang="0">
                          <a:pos x="0" y="2"/>
                        </a:cxn>
                      </a:cxnLst>
                      <a:rect l="0" t="0" r="r" b="b"/>
                      <a:pathLst>
                        <a:path w="74" h="18">
                          <a:moveTo>
                            <a:pt x="0" y="2"/>
                          </a:moveTo>
                          <a:lnTo>
                            <a:pt x="74" y="18"/>
                          </a:lnTo>
                          <a:lnTo>
                            <a:pt x="14" y="4"/>
                          </a:lnTo>
                          <a:lnTo>
                            <a:pt x="0" y="0"/>
                          </a:lnTo>
                          <a:lnTo>
                            <a:pt x="0" y="2"/>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91" name="Freeform 3044"/>
                    <p:cNvSpPr>
                      <a:spLocks/>
                    </p:cNvSpPr>
                    <p:nvPr/>
                  </p:nvSpPr>
                  <p:spPr bwMode="auto">
                    <a:xfrm>
                      <a:off x="5054" y="1253"/>
                      <a:ext cx="62" cy="136"/>
                    </a:xfrm>
                    <a:custGeom>
                      <a:avLst/>
                      <a:gdLst/>
                      <a:ahLst/>
                      <a:cxnLst>
                        <a:cxn ang="0">
                          <a:pos x="0" y="0"/>
                        </a:cxn>
                        <a:cxn ang="0">
                          <a:pos x="10" y="84"/>
                        </a:cxn>
                        <a:cxn ang="0">
                          <a:pos x="62" y="136"/>
                        </a:cxn>
                        <a:cxn ang="0">
                          <a:pos x="12" y="82"/>
                        </a:cxn>
                        <a:cxn ang="0">
                          <a:pos x="0" y="0"/>
                        </a:cxn>
                      </a:cxnLst>
                      <a:rect l="0" t="0" r="r" b="b"/>
                      <a:pathLst>
                        <a:path w="62" h="136">
                          <a:moveTo>
                            <a:pt x="0" y="0"/>
                          </a:moveTo>
                          <a:lnTo>
                            <a:pt x="10" y="84"/>
                          </a:lnTo>
                          <a:lnTo>
                            <a:pt x="62" y="136"/>
                          </a:lnTo>
                          <a:lnTo>
                            <a:pt x="12" y="82"/>
                          </a:lnTo>
                          <a:lnTo>
                            <a:pt x="0" y="0"/>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92" name="Freeform 3045"/>
                    <p:cNvSpPr>
                      <a:spLocks/>
                    </p:cNvSpPr>
                    <p:nvPr/>
                  </p:nvSpPr>
                  <p:spPr bwMode="auto">
                    <a:xfrm>
                      <a:off x="5056" y="1407"/>
                      <a:ext cx="50" cy="14"/>
                    </a:xfrm>
                    <a:custGeom>
                      <a:avLst/>
                      <a:gdLst/>
                      <a:ahLst/>
                      <a:cxnLst>
                        <a:cxn ang="0">
                          <a:pos x="50" y="12"/>
                        </a:cxn>
                        <a:cxn ang="0">
                          <a:pos x="0" y="0"/>
                        </a:cxn>
                        <a:cxn ang="0">
                          <a:pos x="50" y="14"/>
                        </a:cxn>
                        <a:cxn ang="0">
                          <a:pos x="50" y="12"/>
                        </a:cxn>
                      </a:cxnLst>
                      <a:rect l="0" t="0" r="r" b="b"/>
                      <a:pathLst>
                        <a:path w="50" h="14">
                          <a:moveTo>
                            <a:pt x="50" y="12"/>
                          </a:moveTo>
                          <a:lnTo>
                            <a:pt x="0" y="0"/>
                          </a:lnTo>
                          <a:lnTo>
                            <a:pt x="50" y="14"/>
                          </a:lnTo>
                          <a:lnTo>
                            <a:pt x="50" y="12"/>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93" name="Freeform 3046"/>
                    <p:cNvSpPr>
                      <a:spLocks/>
                    </p:cNvSpPr>
                    <p:nvPr/>
                  </p:nvSpPr>
                  <p:spPr bwMode="auto">
                    <a:xfrm>
                      <a:off x="4968" y="1387"/>
                      <a:ext cx="138" cy="268"/>
                    </a:xfrm>
                    <a:custGeom>
                      <a:avLst/>
                      <a:gdLst/>
                      <a:ahLst/>
                      <a:cxnLst>
                        <a:cxn ang="0">
                          <a:pos x="10" y="2"/>
                        </a:cxn>
                        <a:cxn ang="0">
                          <a:pos x="0" y="72"/>
                        </a:cxn>
                        <a:cxn ang="0">
                          <a:pos x="38" y="124"/>
                        </a:cxn>
                        <a:cxn ang="0">
                          <a:pos x="10" y="192"/>
                        </a:cxn>
                        <a:cxn ang="0">
                          <a:pos x="8" y="194"/>
                        </a:cxn>
                        <a:cxn ang="0">
                          <a:pos x="8" y="196"/>
                        </a:cxn>
                        <a:cxn ang="0">
                          <a:pos x="10" y="194"/>
                        </a:cxn>
                        <a:cxn ang="0">
                          <a:pos x="104" y="268"/>
                        </a:cxn>
                        <a:cxn ang="0">
                          <a:pos x="104" y="226"/>
                        </a:cxn>
                        <a:cxn ang="0">
                          <a:pos x="134" y="80"/>
                        </a:cxn>
                        <a:cxn ang="0">
                          <a:pos x="104" y="56"/>
                        </a:cxn>
                        <a:cxn ang="0">
                          <a:pos x="136" y="40"/>
                        </a:cxn>
                        <a:cxn ang="0">
                          <a:pos x="138" y="34"/>
                        </a:cxn>
                        <a:cxn ang="0">
                          <a:pos x="88" y="20"/>
                        </a:cxn>
                        <a:cxn ang="0">
                          <a:pos x="14" y="4"/>
                        </a:cxn>
                        <a:cxn ang="0">
                          <a:pos x="14" y="2"/>
                        </a:cxn>
                        <a:cxn ang="0">
                          <a:pos x="28" y="6"/>
                        </a:cxn>
                        <a:cxn ang="0">
                          <a:pos x="6" y="0"/>
                        </a:cxn>
                        <a:cxn ang="0">
                          <a:pos x="10" y="2"/>
                        </a:cxn>
                      </a:cxnLst>
                      <a:rect l="0" t="0" r="r" b="b"/>
                      <a:pathLst>
                        <a:path w="138" h="268">
                          <a:moveTo>
                            <a:pt x="10" y="2"/>
                          </a:moveTo>
                          <a:lnTo>
                            <a:pt x="0" y="72"/>
                          </a:lnTo>
                          <a:lnTo>
                            <a:pt x="38" y="124"/>
                          </a:lnTo>
                          <a:lnTo>
                            <a:pt x="10" y="192"/>
                          </a:lnTo>
                          <a:lnTo>
                            <a:pt x="8" y="194"/>
                          </a:lnTo>
                          <a:lnTo>
                            <a:pt x="8" y="196"/>
                          </a:lnTo>
                          <a:lnTo>
                            <a:pt x="10" y="194"/>
                          </a:lnTo>
                          <a:lnTo>
                            <a:pt x="104" y="268"/>
                          </a:lnTo>
                          <a:lnTo>
                            <a:pt x="104" y="226"/>
                          </a:lnTo>
                          <a:lnTo>
                            <a:pt x="134" y="80"/>
                          </a:lnTo>
                          <a:lnTo>
                            <a:pt x="104" y="56"/>
                          </a:lnTo>
                          <a:lnTo>
                            <a:pt x="136" y="40"/>
                          </a:lnTo>
                          <a:lnTo>
                            <a:pt x="138" y="34"/>
                          </a:lnTo>
                          <a:lnTo>
                            <a:pt x="88" y="20"/>
                          </a:lnTo>
                          <a:lnTo>
                            <a:pt x="14" y="4"/>
                          </a:lnTo>
                          <a:lnTo>
                            <a:pt x="14" y="2"/>
                          </a:lnTo>
                          <a:lnTo>
                            <a:pt x="28" y="6"/>
                          </a:lnTo>
                          <a:lnTo>
                            <a:pt x="6" y="0"/>
                          </a:lnTo>
                          <a:lnTo>
                            <a:pt x="10" y="2"/>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94" name="Freeform 3047"/>
                    <p:cNvSpPr>
                      <a:spLocks/>
                    </p:cNvSpPr>
                    <p:nvPr/>
                  </p:nvSpPr>
                  <p:spPr bwMode="auto">
                    <a:xfrm>
                      <a:off x="5054" y="1253"/>
                      <a:ext cx="12" cy="82"/>
                    </a:xfrm>
                    <a:custGeom>
                      <a:avLst/>
                      <a:gdLst/>
                      <a:ahLst/>
                      <a:cxnLst>
                        <a:cxn ang="0">
                          <a:pos x="12" y="82"/>
                        </a:cxn>
                        <a:cxn ang="0">
                          <a:pos x="0" y="0"/>
                        </a:cxn>
                        <a:cxn ang="0">
                          <a:pos x="6" y="58"/>
                        </a:cxn>
                        <a:cxn ang="0">
                          <a:pos x="12" y="82"/>
                        </a:cxn>
                      </a:cxnLst>
                      <a:rect l="0" t="0" r="r" b="b"/>
                      <a:pathLst>
                        <a:path w="12" h="82">
                          <a:moveTo>
                            <a:pt x="12" y="82"/>
                          </a:moveTo>
                          <a:lnTo>
                            <a:pt x="0" y="0"/>
                          </a:lnTo>
                          <a:lnTo>
                            <a:pt x="6" y="58"/>
                          </a:lnTo>
                          <a:lnTo>
                            <a:pt x="12" y="82"/>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95" name="Freeform 3048"/>
                    <p:cNvSpPr>
                      <a:spLocks/>
                    </p:cNvSpPr>
                    <p:nvPr/>
                  </p:nvSpPr>
                  <p:spPr bwMode="auto">
                    <a:xfrm>
                      <a:off x="4952" y="895"/>
                      <a:ext cx="102" cy="358"/>
                    </a:xfrm>
                    <a:custGeom>
                      <a:avLst/>
                      <a:gdLst/>
                      <a:ahLst/>
                      <a:cxnLst>
                        <a:cxn ang="0">
                          <a:pos x="38" y="132"/>
                        </a:cxn>
                        <a:cxn ang="0">
                          <a:pos x="102" y="358"/>
                        </a:cxn>
                        <a:cxn ang="0">
                          <a:pos x="80" y="276"/>
                        </a:cxn>
                        <a:cxn ang="0">
                          <a:pos x="40" y="132"/>
                        </a:cxn>
                        <a:cxn ang="0">
                          <a:pos x="2" y="0"/>
                        </a:cxn>
                        <a:cxn ang="0">
                          <a:pos x="0" y="0"/>
                        </a:cxn>
                        <a:cxn ang="0">
                          <a:pos x="8" y="34"/>
                        </a:cxn>
                        <a:cxn ang="0">
                          <a:pos x="38" y="132"/>
                        </a:cxn>
                      </a:cxnLst>
                      <a:rect l="0" t="0" r="r" b="b"/>
                      <a:pathLst>
                        <a:path w="102" h="358">
                          <a:moveTo>
                            <a:pt x="38" y="132"/>
                          </a:moveTo>
                          <a:lnTo>
                            <a:pt x="102" y="358"/>
                          </a:lnTo>
                          <a:lnTo>
                            <a:pt x="80" y="276"/>
                          </a:lnTo>
                          <a:lnTo>
                            <a:pt x="40" y="132"/>
                          </a:lnTo>
                          <a:lnTo>
                            <a:pt x="2" y="0"/>
                          </a:lnTo>
                          <a:lnTo>
                            <a:pt x="0" y="0"/>
                          </a:lnTo>
                          <a:lnTo>
                            <a:pt x="8" y="34"/>
                          </a:lnTo>
                          <a:lnTo>
                            <a:pt x="38" y="132"/>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96" name="Freeform 3049"/>
                    <p:cNvSpPr>
                      <a:spLocks/>
                    </p:cNvSpPr>
                    <p:nvPr/>
                  </p:nvSpPr>
                  <p:spPr bwMode="auto">
                    <a:xfrm>
                      <a:off x="4952" y="895"/>
                      <a:ext cx="8" cy="34"/>
                    </a:xfrm>
                    <a:custGeom>
                      <a:avLst/>
                      <a:gdLst/>
                      <a:ahLst/>
                      <a:cxnLst>
                        <a:cxn ang="0">
                          <a:pos x="8" y="34"/>
                        </a:cxn>
                        <a:cxn ang="0">
                          <a:pos x="0" y="0"/>
                        </a:cxn>
                        <a:cxn ang="0">
                          <a:pos x="0" y="0"/>
                        </a:cxn>
                        <a:cxn ang="0">
                          <a:pos x="8" y="34"/>
                        </a:cxn>
                      </a:cxnLst>
                      <a:rect l="0" t="0" r="r" b="b"/>
                      <a:pathLst>
                        <a:path w="8" h="34">
                          <a:moveTo>
                            <a:pt x="8" y="34"/>
                          </a:moveTo>
                          <a:lnTo>
                            <a:pt x="0" y="0"/>
                          </a:lnTo>
                          <a:lnTo>
                            <a:pt x="0" y="0"/>
                          </a:lnTo>
                          <a:lnTo>
                            <a:pt x="8" y="34"/>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97" name="Freeform 3050"/>
                    <p:cNvSpPr>
                      <a:spLocks/>
                    </p:cNvSpPr>
                    <p:nvPr/>
                  </p:nvSpPr>
                  <p:spPr bwMode="auto">
                    <a:xfrm>
                      <a:off x="5066" y="1335"/>
                      <a:ext cx="50" cy="54"/>
                    </a:xfrm>
                    <a:custGeom>
                      <a:avLst/>
                      <a:gdLst/>
                      <a:ahLst/>
                      <a:cxnLst>
                        <a:cxn ang="0">
                          <a:pos x="50" y="54"/>
                        </a:cxn>
                        <a:cxn ang="0">
                          <a:pos x="0" y="0"/>
                        </a:cxn>
                        <a:cxn ang="0">
                          <a:pos x="46" y="50"/>
                        </a:cxn>
                        <a:cxn ang="0">
                          <a:pos x="50" y="54"/>
                        </a:cxn>
                      </a:cxnLst>
                      <a:rect l="0" t="0" r="r" b="b"/>
                      <a:pathLst>
                        <a:path w="50" h="54">
                          <a:moveTo>
                            <a:pt x="50" y="54"/>
                          </a:moveTo>
                          <a:lnTo>
                            <a:pt x="0" y="0"/>
                          </a:lnTo>
                          <a:lnTo>
                            <a:pt x="46" y="50"/>
                          </a:lnTo>
                          <a:lnTo>
                            <a:pt x="50" y="54"/>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498" name="Freeform 3051"/>
                    <p:cNvSpPr>
                      <a:spLocks/>
                    </p:cNvSpPr>
                    <p:nvPr/>
                  </p:nvSpPr>
                  <p:spPr bwMode="auto">
                    <a:xfrm>
                      <a:off x="5060" y="1311"/>
                      <a:ext cx="52" cy="74"/>
                    </a:xfrm>
                    <a:custGeom>
                      <a:avLst/>
                      <a:gdLst/>
                      <a:ahLst/>
                      <a:cxnLst>
                        <a:cxn ang="0">
                          <a:pos x="4" y="26"/>
                        </a:cxn>
                        <a:cxn ang="0">
                          <a:pos x="52" y="74"/>
                        </a:cxn>
                        <a:cxn ang="0">
                          <a:pos x="6" y="24"/>
                        </a:cxn>
                        <a:cxn ang="0">
                          <a:pos x="0" y="0"/>
                        </a:cxn>
                        <a:cxn ang="0">
                          <a:pos x="4" y="26"/>
                        </a:cxn>
                      </a:cxnLst>
                      <a:rect l="0" t="0" r="r" b="b"/>
                      <a:pathLst>
                        <a:path w="52" h="74">
                          <a:moveTo>
                            <a:pt x="4" y="26"/>
                          </a:moveTo>
                          <a:lnTo>
                            <a:pt x="52" y="74"/>
                          </a:lnTo>
                          <a:lnTo>
                            <a:pt x="6" y="24"/>
                          </a:lnTo>
                          <a:lnTo>
                            <a:pt x="0" y="0"/>
                          </a:lnTo>
                          <a:lnTo>
                            <a:pt x="4" y="26"/>
                          </a:lnTo>
                          <a:close/>
                        </a:path>
                      </a:pathLst>
                    </a:cu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grpSp>
              <p:sp>
                <p:nvSpPr>
                  <p:cNvPr id="304" name="Line 3080"/>
                  <p:cNvSpPr>
                    <a:spLocks noChangeShapeType="1"/>
                  </p:cNvSpPr>
                  <p:nvPr/>
                </p:nvSpPr>
                <p:spPr bwMode="auto">
                  <a:xfrm>
                    <a:off x="4360909" y="5385612"/>
                    <a:ext cx="1493" cy="1493"/>
                  </a:xfrm>
                  <a:prstGeom prst="line">
                    <a:avLst/>
                  </a:pr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grpSp>
            <p:sp>
              <p:nvSpPr>
                <p:cNvPr id="299" name="Line 3117"/>
                <p:cNvSpPr>
                  <a:spLocks noChangeShapeType="1"/>
                </p:cNvSpPr>
                <p:nvPr/>
              </p:nvSpPr>
              <p:spPr bwMode="auto">
                <a:xfrm>
                  <a:off x="7947449" y="1089044"/>
                  <a:ext cx="1493" cy="1493"/>
                </a:xfrm>
                <a:prstGeom prst="line">
                  <a:avLst/>
                </a:prstGeom>
                <a:grpFill/>
                <a:ln w="6350">
                  <a:solidFill>
                    <a:srgbClr val="A6A6A6"/>
                  </a:solidFill>
                  <a:round/>
                  <a:headEnd/>
                  <a:tailEnd/>
                </a:ln>
              </p:spPr>
              <p:txBody>
                <a:bodyPr/>
                <a:lstStyle/>
                <a:p>
                  <a:pPr>
                    <a:defRPr/>
                  </a:pPr>
                  <a:endParaRPr lang="da-DK" sz="1350">
                    <a:solidFill>
                      <a:srgbClr val="1F497D"/>
                    </a:solidFill>
                    <a:ea typeface="ＭＳ Ｐゴシック" pitchFamily="-97" charset="-128"/>
                  </a:endParaRPr>
                </a:p>
              </p:txBody>
            </p:sp>
            <p:sp>
              <p:nvSpPr>
                <p:cNvPr id="300" name="Line 3118"/>
                <p:cNvSpPr>
                  <a:spLocks noChangeShapeType="1"/>
                </p:cNvSpPr>
                <p:nvPr/>
              </p:nvSpPr>
              <p:spPr bwMode="auto">
                <a:xfrm>
                  <a:off x="7947449" y="1089044"/>
                  <a:ext cx="1493" cy="1493"/>
                </a:xfrm>
                <a:prstGeom prst="line">
                  <a:avLst/>
                </a:prstGeom>
                <a:grpFill/>
                <a:ln w="6350">
                  <a:solidFill>
                    <a:srgbClr val="A6A6A6"/>
                  </a:solidFill>
                  <a:round/>
                  <a:headEnd/>
                  <a:tailEnd/>
                </a:ln>
              </p:spPr>
              <p:txBody>
                <a:bodyPr/>
                <a:lstStyle/>
                <a:p>
                  <a:pPr>
                    <a:defRPr/>
                  </a:pPr>
                  <a:endParaRPr lang="da-DK" sz="1350">
                    <a:solidFill>
                      <a:srgbClr val="1F497D"/>
                    </a:solidFill>
                    <a:ea typeface="ＭＳ Ｐゴシック" pitchFamily="-97" charset="-128"/>
                  </a:endParaRPr>
                </a:p>
              </p:txBody>
            </p:sp>
            <p:sp>
              <p:nvSpPr>
                <p:cNvPr id="301" name="Line 3119"/>
                <p:cNvSpPr>
                  <a:spLocks noChangeShapeType="1"/>
                </p:cNvSpPr>
                <p:nvPr/>
              </p:nvSpPr>
              <p:spPr bwMode="auto">
                <a:xfrm>
                  <a:off x="7875804" y="1954760"/>
                  <a:ext cx="1493" cy="1493"/>
                </a:xfrm>
                <a:prstGeom prst="line">
                  <a:avLst/>
                </a:pr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sp>
              <p:nvSpPr>
                <p:cNvPr id="302" name="Line 3120"/>
                <p:cNvSpPr>
                  <a:spLocks noChangeShapeType="1"/>
                </p:cNvSpPr>
                <p:nvPr/>
              </p:nvSpPr>
              <p:spPr bwMode="auto">
                <a:xfrm>
                  <a:off x="8240002" y="1742809"/>
                  <a:ext cx="1493" cy="1493"/>
                </a:xfrm>
                <a:prstGeom prst="line">
                  <a:avLst/>
                </a:prstGeom>
                <a:grpFill/>
                <a:ln w="6350">
                  <a:solidFill>
                    <a:srgbClr val="A6A6A6"/>
                  </a:solidFill>
                  <a:prstDash val="solid"/>
                  <a:round/>
                  <a:headEnd/>
                  <a:tailEnd/>
                </a:ln>
              </p:spPr>
              <p:txBody>
                <a:bodyPr/>
                <a:lstStyle/>
                <a:p>
                  <a:pPr>
                    <a:defRPr/>
                  </a:pPr>
                  <a:endParaRPr lang="da-DK" sz="1350">
                    <a:solidFill>
                      <a:srgbClr val="1F497D"/>
                    </a:solidFill>
                    <a:ea typeface="ＭＳ Ｐゴシック" pitchFamily="-97" charset="-128"/>
                  </a:endParaRPr>
                </a:p>
              </p:txBody>
            </p:sp>
          </p:grpSp>
        </p:grpSp>
      </p:grpSp>
      <p:sp>
        <p:nvSpPr>
          <p:cNvPr id="499" name="Rounded Rectangle 498"/>
          <p:cNvSpPr/>
          <p:nvPr/>
        </p:nvSpPr>
        <p:spPr>
          <a:xfrm rot="2679631">
            <a:off x="4318791" y="3716421"/>
            <a:ext cx="98951" cy="98827"/>
          </a:xfrm>
          <a:prstGeom prst="roundRect">
            <a:avLst>
              <a:gd name="adj" fmla="val 10338"/>
            </a:avLst>
          </a:prstGeom>
          <a:solidFill>
            <a:srgbClr val="7BB2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sp>
        <p:nvSpPr>
          <p:cNvPr id="500" name="Rounded Rectangle 499"/>
          <p:cNvSpPr/>
          <p:nvPr/>
        </p:nvSpPr>
        <p:spPr>
          <a:xfrm rot="2679631">
            <a:off x="6904453" y="2943481"/>
            <a:ext cx="98519" cy="98395"/>
          </a:xfrm>
          <a:prstGeom prst="roundRect">
            <a:avLst>
              <a:gd name="adj" fmla="val 10338"/>
            </a:avLst>
          </a:prstGeom>
          <a:solidFill>
            <a:srgbClr val="244A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sp>
        <p:nvSpPr>
          <p:cNvPr id="501" name="Rounded Rectangle 500"/>
          <p:cNvSpPr/>
          <p:nvPr/>
        </p:nvSpPr>
        <p:spPr>
          <a:xfrm rot="2679631">
            <a:off x="7144694" y="3117867"/>
            <a:ext cx="98951" cy="98827"/>
          </a:xfrm>
          <a:prstGeom prst="roundRect">
            <a:avLst>
              <a:gd name="adj" fmla="val 10338"/>
            </a:avLst>
          </a:prstGeom>
          <a:solidFill>
            <a:srgbClr val="7BB2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sp>
        <p:nvSpPr>
          <p:cNvPr id="502" name="Rounded Rectangle 501"/>
          <p:cNvSpPr/>
          <p:nvPr/>
        </p:nvSpPr>
        <p:spPr>
          <a:xfrm rot="2679631">
            <a:off x="7164247" y="3871737"/>
            <a:ext cx="98519" cy="98395"/>
          </a:xfrm>
          <a:prstGeom prst="roundRect">
            <a:avLst>
              <a:gd name="adj" fmla="val 10338"/>
            </a:avLst>
          </a:prstGeom>
          <a:solidFill>
            <a:srgbClr val="244A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sp>
        <p:nvSpPr>
          <p:cNvPr id="504" name="Rounded Rectangle 503"/>
          <p:cNvSpPr/>
          <p:nvPr/>
        </p:nvSpPr>
        <p:spPr>
          <a:xfrm rot="2679631">
            <a:off x="7929075" y="4365609"/>
            <a:ext cx="98519" cy="98395"/>
          </a:xfrm>
          <a:prstGeom prst="roundRect">
            <a:avLst>
              <a:gd name="adj" fmla="val 10338"/>
            </a:avLst>
          </a:prstGeom>
          <a:solidFill>
            <a:srgbClr val="244A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sp>
        <p:nvSpPr>
          <p:cNvPr id="505" name="Rounded Rectangle 504"/>
          <p:cNvSpPr/>
          <p:nvPr/>
        </p:nvSpPr>
        <p:spPr>
          <a:xfrm rot="2679631">
            <a:off x="7512433" y="3885466"/>
            <a:ext cx="98951" cy="98827"/>
          </a:xfrm>
          <a:prstGeom prst="roundRect">
            <a:avLst>
              <a:gd name="adj" fmla="val 10338"/>
            </a:avLst>
          </a:prstGeom>
          <a:solidFill>
            <a:srgbClr val="7BB2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sp>
        <p:nvSpPr>
          <p:cNvPr id="506" name="Rounded Rectangle 505"/>
          <p:cNvSpPr/>
          <p:nvPr/>
        </p:nvSpPr>
        <p:spPr>
          <a:xfrm rot="2679631">
            <a:off x="7244121" y="2836181"/>
            <a:ext cx="98951" cy="98827"/>
          </a:xfrm>
          <a:prstGeom prst="roundRect">
            <a:avLst>
              <a:gd name="adj" fmla="val 10338"/>
            </a:avLst>
          </a:prstGeom>
          <a:solidFill>
            <a:srgbClr val="7BB2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sp>
        <p:nvSpPr>
          <p:cNvPr id="507" name="Rounded Rectangle 506"/>
          <p:cNvSpPr/>
          <p:nvPr/>
        </p:nvSpPr>
        <p:spPr>
          <a:xfrm rot="2679631">
            <a:off x="7353049" y="2841168"/>
            <a:ext cx="98519" cy="98395"/>
          </a:xfrm>
          <a:prstGeom prst="roundRect">
            <a:avLst>
              <a:gd name="adj" fmla="val 10338"/>
            </a:avLst>
          </a:prstGeom>
          <a:solidFill>
            <a:srgbClr val="244A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sp>
        <p:nvSpPr>
          <p:cNvPr id="508" name="Rounded Rectangle 507"/>
          <p:cNvSpPr/>
          <p:nvPr/>
        </p:nvSpPr>
        <p:spPr>
          <a:xfrm rot="2679631">
            <a:off x="7574491" y="2951751"/>
            <a:ext cx="98519" cy="98395"/>
          </a:xfrm>
          <a:prstGeom prst="roundRect">
            <a:avLst>
              <a:gd name="adj" fmla="val 10338"/>
            </a:avLst>
          </a:prstGeom>
          <a:solidFill>
            <a:srgbClr val="244A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sp>
        <p:nvSpPr>
          <p:cNvPr id="509" name="Rounded Rectangle 508"/>
          <p:cNvSpPr/>
          <p:nvPr/>
        </p:nvSpPr>
        <p:spPr>
          <a:xfrm rot="2679631">
            <a:off x="8120432" y="2918559"/>
            <a:ext cx="98519" cy="98395"/>
          </a:xfrm>
          <a:prstGeom prst="roundRect">
            <a:avLst>
              <a:gd name="adj" fmla="val 10338"/>
            </a:avLst>
          </a:prstGeom>
          <a:solidFill>
            <a:srgbClr val="244A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sp>
        <p:nvSpPr>
          <p:cNvPr id="510" name="5-Point Star 509"/>
          <p:cNvSpPr/>
          <p:nvPr/>
        </p:nvSpPr>
        <p:spPr>
          <a:xfrm>
            <a:off x="4153519" y="2687250"/>
            <a:ext cx="159508" cy="134155"/>
          </a:xfrm>
          <a:prstGeom prst="star5">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sp>
        <p:nvSpPr>
          <p:cNvPr id="511" name="Rounded Rectangle 510"/>
          <p:cNvSpPr/>
          <p:nvPr/>
        </p:nvSpPr>
        <p:spPr>
          <a:xfrm rot="2679631">
            <a:off x="8566141" y="2518364"/>
            <a:ext cx="98951" cy="98827"/>
          </a:xfrm>
          <a:prstGeom prst="roundRect">
            <a:avLst>
              <a:gd name="adj" fmla="val 10338"/>
            </a:avLst>
          </a:prstGeom>
          <a:solidFill>
            <a:srgbClr val="7BB2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sp>
        <p:nvSpPr>
          <p:cNvPr id="512" name="TextBox 511"/>
          <p:cNvSpPr txBox="1"/>
          <p:nvPr/>
        </p:nvSpPr>
        <p:spPr>
          <a:xfrm>
            <a:off x="7370468" y="2763045"/>
            <a:ext cx="284642" cy="173124"/>
          </a:xfrm>
          <a:prstGeom prst="rect">
            <a:avLst/>
          </a:prstGeom>
          <a:noFill/>
        </p:spPr>
        <p:txBody>
          <a:bodyPr wrap="square" rtlCol="0">
            <a:spAutoFit/>
          </a:bodyPr>
          <a:lstStyle/>
          <a:p>
            <a:r>
              <a:rPr lang="en-US" sz="525" dirty="0">
                <a:solidFill>
                  <a:schemeClr val="tx2"/>
                </a:solidFill>
              </a:rPr>
              <a:t>(4)</a:t>
            </a:r>
          </a:p>
        </p:txBody>
      </p:sp>
      <p:sp>
        <p:nvSpPr>
          <p:cNvPr id="513" name="Rounded Rectangle 512"/>
          <p:cNvSpPr/>
          <p:nvPr/>
        </p:nvSpPr>
        <p:spPr>
          <a:xfrm rot="2679631">
            <a:off x="4125917" y="3573102"/>
            <a:ext cx="98519" cy="98395"/>
          </a:xfrm>
          <a:prstGeom prst="roundRect">
            <a:avLst>
              <a:gd name="adj" fmla="val 10338"/>
            </a:avLst>
          </a:prstGeom>
          <a:solidFill>
            <a:srgbClr val="244A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sp>
        <p:nvSpPr>
          <p:cNvPr id="514" name="Rounded Rectangle 513"/>
          <p:cNvSpPr/>
          <p:nvPr/>
        </p:nvSpPr>
        <p:spPr>
          <a:xfrm rot="2679631">
            <a:off x="6097819" y="4675314"/>
            <a:ext cx="98519" cy="98395"/>
          </a:xfrm>
          <a:prstGeom prst="roundRect">
            <a:avLst>
              <a:gd name="adj" fmla="val 10338"/>
            </a:avLst>
          </a:prstGeom>
          <a:solidFill>
            <a:srgbClr val="244A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sp>
        <p:nvSpPr>
          <p:cNvPr id="515" name="Rounded Rectangle 514"/>
          <p:cNvSpPr/>
          <p:nvPr/>
        </p:nvSpPr>
        <p:spPr>
          <a:xfrm rot="2679631">
            <a:off x="6142879" y="3672721"/>
            <a:ext cx="98519" cy="98395"/>
          </a:xfrm>
          <a:prstGeom prst="roundRect">
            <a:avLst>
              <a:gd name="adj" fmla="val 10338"/>
            </a:avLst>
          </a:prstGeom>
          <a:solidFill>
            <a:srgbClr val="244A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sp>
        <p:nvSpPr>
          <p:cNvPr id="516" name="Rounded Rectangle 515"/>
          <p:cNvSpPr/>
          <p:nvPr/>
        </p:nvSpPr>
        <p:spPr>
          <a:xfrm rot="2679631">
            <a:off x="4274711" y="2816197"/>
            <a:ext cx="98519" cy="98395"/>
          </a:xfrm>
          <a:prstGeom prst="roundRect">
            <a:avLst>
              <a:gd name="adj" fmla="val 10338"/>
            </a:avLst>
          </a:prstGeom>
          <a:solidFill>
            <a:srgbClr val="244A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sp>
        <p:nvSpPr>
          <p:cNvPr id="523" name="Rounded Rectangle 522"/>
          <p:cNvSpPr/>
          <p:nvPr/>
        </p:nvSpPr>
        <p:spPr>
          <a:xfrm rot="2679631">
            <a:off x="8263960" y="2143429"/>
            <a:ext cx="98519" cy="98395"/>
          </a:xfrm>
          <a:prstGeom prst="roundRect">
            <a:avLst>
              <a:gd name="adj" fmla="val 10338"/>
            </a:avLst>
          </a:prstGeom>
          <a:solidFill>
            <a:srgbClr val="244A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sp>
        <p:nvSpPr>
          <p:cNvPr id="524" name="Rounded Rectangle 523"/>
          <p:cNvSpPr/>
          <p:nvPr/>
        </p:nvSpPr>
        <p:spPr>
          <a:xfrm rot="2679631">
            <a:off x="7977890" y="3456892"/>
            <a:ext cx="98519" cy="98395"/>
          </a:xfrm>
          <a:prstGeom prst="roundRect">
            <a:avLst>
              <a:gd name="adj" fmla="val 10338"/>
            </a:avLst>
          </a:prstGeom>
          <a:solidFill>
            <a:srgbClr val="244A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sp>
        <p:nvSpPr>
          <p:cNvPr id="525" name="Rounded Rectangle 524"/>
          <p:cNvSpPr/>
          <p:nvPr/>
        </p:nvSpPr>
        <p:spPr>
          <a:xfrm rot="2679631">
            <a:off x="6240943" y="2598738"/>
            <a:ext cx="98519" cy="98395"/>
          </a:xfrm>
          <a:prstGeom prst="roundRect">
            <a:avLst>
              <a:gd name="adj" fmla="val 10338"/>
            </a:avLst>
          </a:prstGeom>
          <a:solidFill>
            <a:srgbClr val="244A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sp>
        <p:nvSpPr>
          <p:cNvPr id="526" name="Rounded Rectangle 525"/>
          <p:cNvSpPr/>
          <p:nvPr/>
        </p:nvSpPr>
        <p:spPr>
          <a:xfrm rot="2679631">
            <a:off x="7634573" y="2989302"/>
            <a:ext cx="98519" cy="98395"/>
          </a:xfrm>
          <a:prstGeom prst="roundRect">
            <a:avLst>
              <a:gd name="adj" fmla="val 10338"/>
            </a:avLst>
          </a:prstGeom>
          <a:solidFill>
            <a:srgbClr val="244A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sp>
        <p:nvSpPr>
          <p:cNvPr id="527" name="Rounded Rectangle 526"/>
          <p:cNvSpPr/>
          <p:nvPr/>
        </p:nvSpPr>
        <p:spPr>
          <a:xfrm rot="2679631">
            <a:off x="5139637" y="4530486"/>
            <a:ext cx="98951" cy="98827"/>
          </a:xfrm>
          <a:prstGeom prst="roundRect">
            <a:avLst>
              <a:gd name="adj" fmla="val 10338"/>
            </a:avLst>
          </a:prstGeom>
          <a:solidFill>
            <a:srgbClr val="7BB2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sp>
        <p:nvSpPr>
          <p:cNvPr id="528" name="TextBox 527"/>
          <p:cNvSpPr txBox="1"/>
          <p:nvPr/>
        </p:nvSpPr>
        <p:spPr>
          <a:xfrm>
            <a:off x="4526685" y="4489131"/>
            <a:ext cx="706834" cy="25391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050" b="1" dirty="0"/>
              <a:t>Mexico</a:t>
            </a:r>
          </a:p>
        </p:txBody>
      </p:sp>
      <p:sp>
        <p:nvSpPr>
          <p:cNvPr id="529" name="TextBox 528"/>
          <p:cNvSpPr txBox="1"/>
          <p:nvPr/>
        </p:nvSpPr>
        <p:spPr>
          <a:xfrm>
            <a:off x="7552807" y="1899933"/>
            <a:ext cx="723838" cy="25391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050" b="1" dirty="0"/>
              <a:t>Québec</a:t>
            </a:r>
          </a:p>
        </p:txBody>
      </p:sp>
      <p:sp>
        <p:nvSpPr>
          <p:cNvPr id="530" name="Rounded Rectangle 529"/>
          <p:cNvSpPr/>
          <p:nvPr/>
        </p:nvSpPr>
        <p:spPr>
          <a:xfrm rot="2679631">
            <a:off x="7362184" y="3010668"/>
            <a:ext cx="98951" cy="98827"/>
          </a:xfrm>
          <a:prstGeom prst="roundRect">
            <a:avLst>
              <a:gd name="adj" fmla="val 10338"/>
            </a:avLst>
          </a:prstGeom>
          <a:solidFill>
            <a:srgbClr val="7BB2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sp>
        <p:nvSpPr>
          <p:cNvPr id="531" name="Rounded Rectangle 530"/>
          <p:cNvSpPr/>
          <p:nvPr/>
        </p:nvSpPr>
        <p:spPr>
          <a:xfrm rot="2679631">
            <a:off x="7936584" y="4415941"/>
            <a:ext cx="98951" cy="98827"/>
          </a:xfrm>
          <a:prstGeom prst="roundRect">
            <a:avLst>
              <a:gd name="adj" fmla="val 10338"/>
            </a:avLst>
          </a:prstGeom>
          <a:solidFill>
            <a:srgbClr val="7BB2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sp>
        <p:nvSpPr>
          <p:cNvPr id="532" name="TextBox 531"/>
          <p:cNvSpPr txBox="1"/>
          <p:nvPr/>
        </p:nvSpPr>
        <p:spPr>
          <a:xfrm>
            <a:off x="7111788" y="2866717"/>
            <a:ext cx="318134" cy="173124"/>
          </a:xfrm>
          <a:prstGeom prst="rect">
            <a:avLst/>
          </a:prstGeom>
          <a:noFill/>
        </p:spPr>
        <p:txBody>
          <a:bodyPr wrap="square" rtlCol="0">
            <a:spAutoFit/>
          </a:bodyPr>
          <a:lstStyle/>
          <a:p>
            <a:r>
              <a:rPr lang="en-US" sz="525" dirty="0">
                <a:solidFill>
                  <a:srgbClr val="00B050"/>
                </a:solidFill>
              </a:rPr>
              <a:t>(2) </a:t>
            </a:r>
          </a:p>
        </p:txBody>
      </p:sp>
      <p:sp>
        <p:nvSpPr>
          <p:cNvPr id="533" name="Rounded Rectangle 532"/>
          <p:cNvSpPr/>
          <p:nvPr/>
        </p:nvSpPr>
        <p:spPr>
          <a:xfrm rot="2679631">
            <a:off x="6287592" y="2616518"/>
            <a:ext cx="98951" cy="98827"/>
          </a:xfrm>
          <a:prstGeom prst="roundRect">
            <a:avLst>
              <a:gd name="adj" fmla="val 10338"/>
            </a:avLst>
          </a:prstGeom>
          <a:solidFill>
            <a:srgbClr val="7BB2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sp>
        <p:nvSpPr>
          <p:cNvPr id="534" name="TextBox 533"/>
          <p:cNvSpPr txBox="1"/>
          <p:nvPr/>
        </p:nvSpPr>
        <p:spPr>
          <a:xfrm>
            <a:off x="6749269" y="2854919"/>
            <a:ext cx="314893" cy="173124"/>
          </a:xfrm>
          <a:prstGeom prst="rect">
            <a:avLst/>
          </a:prstGeom>
          <a:noFill/>
        </p:spPr>
        <p:txBody>
          <a:bodyPr wrap="square" rtlCol="0">
            <a:spAutoFit/>
          </a:bodyPr>
          <a:lstStyle/>
          <a:p>
            <a:r>
              <a:rPr lang="en-US" sz="525" dirty="0">
                <a:solidFill>
                  <a:schemeClr val="tx2"/>
                </a:solidFill>
              </a:rPr>
              <a:t>(2) </a:t>
            </a:r>
          </a:p>
        </p:txBody>
      </p:sp>
      <p:pic>
        <p:nvPicPr>
          <p:cNvPr id="535" name="Picture 534" descr="US-Ecology_Logo-Vert_4cp2.jp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112504" y="3420596"/>
            <a:ext cx="183108" cy="185397"/>
          </a:xfrm>
          <a:prstGeom prst="ellipse">
            <a:avLst/>
          </a:prstGeom>
          <a:ln w="6350" cap="rnd">
            <a:solidFill>
              <a:schemeClr val="bg1">
                <a:lumMod val="85000"/>
              </a:schemeClr>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536" name="Picture 535" descr="US-Ecology_Logo-Vert_4cp2.jp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0102391">
            <a:off x="4131812" y="2791627"/>
            <a:ext cx="183108" cy="185397"/>
          </a:xfrm>
          <a:prstGeom prst="ellipse">
            <a:avLst/>
          </a:prstGeom>
          <a:ln w="6350" cap="rnd">
            <a:solidFill>
              <a:schemeClr val="bg1">
                <a:lumMod val="85000"/>
              </a:schemeClr>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537" name="Picture 536" descr="US-Ecology_Logo-Vert_4cp2.jp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912254" y="2337520"/>
            <a:ext cx="183108" cy="185397"/>
          </a:xfrm>
          <a:prstGeom prst="ellipse">
            <a:avLst/>
          </a:prstGeom>
          <a:ln w="6350" cap="rnd">
            <a:solidFill>
              <a:schemeClr val="bg1">
                <a:lumMod val="85000"/>
              </a:schemeClr>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538" name="Picture 537" descr="US-Ecology_Logo-Vert_4cp2.jp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255663" y="2704859"/>
            <a:ext cx="183108" cy="185397"/>
          </a:xfrm>
          <a:prstGeom prst="ellipse">
            <a:avLst/>
          </a:prstGeom>
          <a:ln w="6350" cap="rnd">
            <a:solidFill>
              <a:schemeClr val="bg1">
                <a:lumMod val="85000"/>
              </a:schemeClr>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539" name="Picture 538" descr="US-Ecology_Logo-Vert_4cp2.jp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816" y="1991307"/>
            <a:ext cx="183108" cy="185397"/>
          </a:xfrm>
          <a:prstGeom prst="ellipse">
            <a:avLst/>
          </a:prstGeom>
          <a:ln w="6350" cap="rnd">
            <a:solidFill>
              <a:schemeClr val="bg1">
                <a:lumMod val="85000"/>
              </a:schemeClr>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540" name="Picture 539" descr="US-Ecology_Logo-Vert_4cp2.jp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058112" y="4507189"/>
            <a:ext cx="183108" cy="185397"/>
          </a:xfrm>
          <a:prstGeom prst="ellipse">
            <a:avLst/>
          </a:prstGeom>
          <a:ln w="6350" cap="rnd">
            <a:solidFill>
              <a:schemeClr val="bg1">
                <a:lumMod val="85000"/>
              </a:schemeClr>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541" name="Rounded Rectangle 540"/>
          <p:cNvSpPr/>
          <p:nvPr/>
        </p:nvSpPr>
        <p:spPr>
          <a:xfrm rot="2679631">
            <a:off x="8231374" y="3080424"/>
            <a:ext cx="98951" cy="98827"/>
          </a:xfrm>
          <a:prstGeom prst="roundRect">
            <a:avLst>
              <a:gd name="adj" fmla="val 10338"/>
            </a:avLst>
          </a:prstGeom>
          <a:solidFill>
            <a:srgbClr val="7BB2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sp>
        <p:nvSpPr>
          <p:cNvPr id="542" name="TextBox 541"/>
          <p:cNvSpPr txBox="1"/>
          <p:nvPr/>
        </p:nvSpPr>
        <p:spPr>
          <a:xfrm>
            <a:off x="4970799" y="3108154"/>
            <a:ext cx="1008490" cy="25391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050" b="1" dirty="0"/>
              <a:t>United States </a:t>
            </a:r>
          </a:p>
        </p:txBody>
      </p:sp>
      <p:sp>
        <p:nvSpPr>
          <p:cNvPr id="545" name="Oval 544"/>
          <p:cNvSpPr/>
          <p:nvPr/>
        </p:nvSpPr>
        <p:spPr>
          <a:xfrm>
            <a:off x="3496156" y="3432728"/>
            <a:ext cx="90927" cy="90813"/>
          </a:xfrm>
          <a:prstGeom prst="ellipse">
            <a:avLst/>
          </a:prstGeom>
          <a:solidFill>
            <a:srgbClr val="7BB2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546" name="Oval 545"/>
          <p:cNvSpPr/>
          <p:nvPr/>
        </p:nvSpPr>
        <p:spPr>
          <a:xfrm>
            <a:off x="3771086" y="3912777"/>
            <a:ext cx="90927" cy="90813"/>
          </a:xfrm>
          <a:prstGeom prst="ellipse">
            <a:avLst/>
          </a:prstGeom>
          <a:solidFill>
            <a:srgbClr val="7BB2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547" name="Oval 546"/>
          <p:cNvSpPr/>
          <p:nvPr/>
        </p:nvSpPr>
        <p:spPr>
          <a:xfrm>
            <a:off x="8554973" y="2657162"/>
            <a:ext cx="90927" cy="90813"/>
          </a:xfrm>
          <a:prstGeom prst="ellipse">
            <a:avLst/>
          </a:prstGeom>
          <a:solidFill>
            <a:srgbClr val="7BB2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548" name="Oval 547"/>
          <p:cNvSpPr/>
          <p:nvPr/>
        </p:nvSpPr>
        <p:spPr>
          <a:xfrm>
            <a:off x="7572680" y="3011406"/>
            <a:ext cx="90927" cy="90813"/>
          </a:xfrm>
          <a:prstGeom prst="ellipse">
            <a:avLst/>
          </a:prstGeom>
          <a:solidFill>
            <a:srgbClr val="7BB2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549" name="Oval 548"/>
          <p:cNvSpPr/>
          <p:nvPr/>
        </p:nvSpPr>
        <p:spPr>
          <a:xfrm>
            <a:off x="6887541" y="2989947"/>
            <a:ext cx="90927" cy="90813"/>
          </a:xfrm>
          <a:prstGeom prst="ellipse">
            <a:avLst/>
          </a:prstGeom>
          <a:solidFill>
            <a:srgbClr val="7BB2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550" name="Oval 549"/>
          <p:cNvSpPr/>
          <p:nvPr/>
        </p:nvSpPr>
        <p:spPr>
          <a:xfrm>
            <a:off x="7369424" y="3361805"/>
            <a:ext cx="90927" cy="90813"/>
          </a:xfrm>
          <a:prstGeom prst="ellipse">
            <a:avLst/>
          </a:prstGeom>
          <a:solidFill>
            <a:srgbClr val="7BB2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551" name="Oval 550"/>
          <p:cNvSpPr/>
          <p:nvPr/>
        </p:nvSpPr>
        <p:spPr>
          <a:xfrm>
            <a:off x="7989510" y="3512149"/>
            <a:ext cx="90927" cy="90813"/>
          </a:xfrm>
          <a:prstGeom prst="ellipse">
            <a:avLst/>
          </a:prstGeom>
          <a:solidFill>
            <a:srgbClr val="7BB2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552" name="Oval 551"/>
          <p:cNvSpPr/>
          <p:nvPr/>
        </p:nvSpPr>
        <p:spPr>
          <a:xfrm>
            <a:off x="6840260" y="4486729"/>
            <a:ext cx="90927" cy="90813"/>
          </a:xfrm>
          <a:prstGeom prst="ellipse">
            <a:avLst/>
          </a:prstGeom>
          <a:solidFill>
            <a:srgbClr val="7BB2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553" name="Oval 552"/>
          <p:cNvSpPr/>
          <p:nvPr/>
        </p:nvSpPr>
        <p:spPr>
          <a:xfrm>
            <a:off x="6173480" y="3695622"/>
            <a:ext cx="90927" cy="90813"/>
          </a:xfrm>
          <a:prstGeom prst="ellipse">
            <a:avLst/>
          </a:prstGeom>
          <a:solidFill>
            <a:srgbClr val="7BB2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554" name="Oval 553"/>
          <p:cNvSpPr/>
          <p:nvPr/>
        </p:nvSpPr>
        <p:spPr>
          <a:xfrm>
            <a:off x="6175764" y="4082466"/>
            <a:ext cx="90927" cy="90813"/>
          </a:xfrm>
          <a:prstGeom prst="ellipse">
            <a:avLst/>
          </a:prstGeom>
          <a:solidFill>
            <a:srgbClr val="7BB2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555" name="Oval 554"/>
          <p:cNvSpPr/>
          <p:nvPr/>
        </p:nvSpPr>
        <p:spPr>
          <a:xfrm>
            <a:off x="7190285" y="3915562"/>
            <a:ext cx="90927" cy="90813"/>
          </a:xfrm>
          <a:prstGeom prst="ellipse">
            <a:avLst/>
          </a:prstGeom>
          <a:solidFill>
            <a:srgbClr val="7BB2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556" name="Oval 555"/>
          <p:cNvSpPr/>
          <p:nvPr/>
        </p:nvSpPr>
        <p:spPr>
          <a:xfrm>
            <a:off x="3581784" y="2164557"/>
            <a:ext cx="90927" cy="90813"/>
          </a:xfrm>
          <a:prstGeom prst="ellipse">
            <a:avLst/>
          </a:prstGeom>
          <a:solidFill>
            <a:srgbClr val="7BB2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557" name="Oval 556"/>
          <p:cNvSpPr/>
          <p:nvPr/>
        </p:nvSpPr>
        <p:spPr>
          <a:xfrm>
            <a:off x="8184022" y="2906909"/>
            <a:ext cx="90927" cy="90813"/>
          </a:xfrm>
          <a:prstGeom prst="ellipse">
            <a:avLst/>
          </a:prstGeom>
          <a:solidFill>
            <a:srgbClr val="7BB2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503" name="TextBox 502"/>
          <p:cNvSpPr txBox="1"/>
          <p:nvPr/>
        </p:nvSpPr>
        <p:spPr>
          <a:xfrm>
            <a:off x="6045214" y="4754416"/>
            <a:ext cx="305927" cy="173124"/>
          </a:xfrm>
          <a:prstGeom prst="rect">
            <a:avLst/>
          </a:prstGeom>
          <a:noFill/>
        </p:spPr>
        <p:txBody>
          <a:bodyPr wrap="square" rtlCol="0">
            <a:spAutoFit/>
          </a:bodyPr>
          <a:lstStyle/>
          <a:p>
            <a:r>
              <a:rPr lang="en-US" sz="525" dirty="0">
                <a:solidFill>
                  <a:schemeClr val="tx2"/>
                </a:solidFill>
              </a:rPr>
              <a:t>(2) </a:t>
            </a:r>
          </a:p>
        </p:txBody>
      </p:sp>
      <p:sp>
        <p:nvSpPr>
          <p:cNvPr id="517" name="Rounded Rectangle 516"/>
          <p:cNvSpPr/>
          <p:nvPr/>
        </p:nvSpPr>
        <p:spPr>
          <a:xfrm rot="2679631">
            <a:off x="7804690" y="2977682"/>
            <a:ext cx="98519" cy="98395"/>
          </a:xfrm>
          <a:prstGeom prst="roundRect">
            <a:avLst>
              <a:gd name="adj" fmla="val 10338"/>
            </a:avLst>
          </a:prstGeom>
          <a:solidFill>
            <a:srgbClr val="244A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sp>
        <p:nvSpPr>
          <p:cNvPr id="518" name="TextBox 517"/>
          <p:cNvSpPr txBox="1"/>
          <p:nvPr/>
        </p:nvSpPr>
        <p:spPr>
          <a:xfrm>
            <a:off x="7342000" y="2452084"/>
            <a:ext cx="713984" cy="25391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050" b="1" dirty="0"/>
              <a:t>Ontario</a:t>
            </a:r>
          </a:p>
        </p:txBody>
      </p:sp>
      <p:sp>
        <p:nvSpPr>
          <p:cNvPr id="519" name="Rounded Rectangle 518"/>
          <p:cNvSpPr/>
          <p:nvPr/>
        </p:nvSpPr>
        <p:spPr>
          <a:xfrm rot="2679631">
            <a:off x="7560816" y="2769149"/>
            <a:ext cx="98519" cy="98395"/>
          </a:xfrm>
          <a:prstGeom prst="roundRect">
            <a:avLst>
              <a:gd name="adj" fmla="val 10338"/>
            </a:avLst>
          </a:prstGeom>
          <a:solidFill>
            <a:srgbClr val="244A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sp>
        <p:nvSpPr>
          <p:cNvPr id="521" name="Rounded Rectangle 512"/>
          <p:cNvSpPr/>
          <p:nvPr/>
        </p:nvSpPr>
        <p:spPr>
          <a:xfrm rot="2679631">
            <a:off x="3726928" y="3854904"/>
            <a:ext cx="98519" cy="98395"/>
          </a:xfrm>
          <a:prstGeom prst="roundRect">
            <a:avLst>
              <a:gd name="adj" fmla="val 10338"/>
            </a:avLst>
          </a:prstGeom>
          <a:solidFill>
            <a:srgbClr val="244A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sp>
        <p:nvSpPr>
          <p:cNvPr id="520" name="Rectangle 519">
            <a:extLst>
              <a:ext uri="{FF2B5EF4-FFF2-40B4-BE49-F238E27FC236}">
                <a16:creationId xmlns:a16="http://schemas.microsoft.com/office/drawing/2014/main" id="{3A4439AD-5291-4901-BE42-84DD608543C8}"/>
              </a:ext>
            </a:extLst>
          </p:cNvPr>
          <p:cNvSpPr/>
          <p:nvPr/>
        </p:nvSpPr>
        <p:spPr>
          <a:xfrm>
            <a:off x="992278" y="1446695"/>
            <a:ext cx="7320941" cy="345842"/>
          </a:xfrm>
          <a:prstGeom prst="rect">
            <a:avLst/>
          </a:prstGeom>
          <a:solidFill>
            <a:schemeClr val="tx2"/>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50"/>
              </a:spcAft>
              <a:buClr>
                <a:schemeClr val="accent1"/>
              </a:buClr>
              <a:buSzPct val="100000"/>
              <a:defRPr/>
            </a:pPr>
            <a:r>
              <a:rPr lang="en-US" sz="1500" i="1" dirty="0">
                <a:solidFill>
                  <a:schemeClr val="bg1"/>
                </a:solidFill>
              </a:rPr>
              <a:t>Vision:</a:t>
            </a:r>
            <a:r>
              <a:rPr lang="en-US" sz="1500" dirty="0">
                <a:solidFill>
                  <a:schemeClr val="bg1"/>
                </a:solidFill>
              </a:rPr>
              <a:t>  To be the Premier Provider of Comprehensive Environmental Services</a:t>
            </a:r>
          </a:p>
        </p:txBody>
      </p:sp>
      <p:sp>
        <p:nvSpPr>
          <p:cNvPr id="522" name="Rounded Rectangle 504">
            <a:extLst>
              <a:ext uri="{FF2B5EF4-FFF2-40B4-BE49-F238E27FC236}">
                <a16:creationId xmlns:a16="http://schemas.microsoft.com/office/drawing/2014/main" id="{A173E34A-CBB6-4845-A88E-FC25A970A6B1}"/>
              </a:ext>
            </a:extLst>
          </p:cNvPr>
          <p:cNvSpPr/>
          <p:nvPr/>
        </p:nvSpPr>
        <p:spPr>
          <a:xfrm rot="2679631">
            <a:off x="5569018" y="4135176"/>
            <a:ext cx="98951" cy="98827"/>
          </a:xfrm>
          <a:prstGeom prst="roundRect">
            <a:avLst>
              <a:gd name="adj" fmla="val 10338"/>
            </a:avLst>
          </a:prstGeom>
          <a:solidFill>
            <a:srgbClr val="7BB2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spTree>
    <p:extLst>
      <p:ext uri="{BB962C8B-B14F-4D97-AF65-F5344CB8AC3E}">
        <p14:creationId xmlns:p14="http://schemas.microsoft.com/office/powerpoint/2010/main" val="1772697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38447" y="464637"/>
            <a:ext cx="7924800" cy="803853"/>
          </a:xfrm>
          <a:prstGeom prst="rect">
            <a:avLst/>
          </a:prstGeom>
        </p:spPr>
        <p:txBody>
          <a:bodyPr vert="horz"/>
          <a:lstStyle/>
          <a:p>
            <a:r>
              <a:rPr lang="en-US" dirty="0"/>
              <a:t>Coast to Coast Disposal Network</a:t>
            </a:r>
          </a:p>
        </p:txBody>
      </p:sp>
      <p:sp>
        <p:nvSpPr>
          <p:cNvPr id="12" name="TextBox 11"/>
          <p:cNvSpPr txBox="1"/>
          <p:nvPr/>
        </p:nvSpPr>
        <p:spPr>
          <a:xfrm>
            <a:off x="1460117" y="1349259"/>
            <a:ext cx="4527535" cy="2800767"/>
          </a:xfrm>
          <a:prstGeom prst="rect">
            <a:avLst/>
          </a:prstGeom>
          <a:noFill/>
        </p:spPr>
        <p:txBody>
          <a:bodyPr wrap="square" rtlCol="0">
            <a:spAutoFit/>
          </a:bodyPr>
          <a:lstStyle/>
          <a:p>
            <a:pPr marL="214313" indent="-214313">
              <a:buClr>
                <a:srgbClr val="517120"/>
              </a:buClr>
              <a:buSzPct val="100000"/>
              <a:buFont typeface="Wingdings" panose="05000000000000000000" pitchFamily="2" charset="2"/>
              <a:buChar char="n"/>
              <a:defRPr/>
            </a:pPr>
            <a:r>
              <a:rPr lang="en-US" sz="1600" dirty="0">
                <a:cs typeface="Tahoma" pitchFamily="34" charset="0"/>
              </a:rPr>
              <a:t>6 Facilities Positioned throughout North America (</a:t>
            </a:r>
            <a:r>
              <a:rPr lang="en-US" sz="1600" dirty="0">
                <a:solidFill>
                  <a:prstClr val="black"/>
                </a:solidFill>
              </a:rPr>
              <a:t>5 RCRA Hazardous/Non-Haz, 1 LLRW Class A/B/C)</a:t>
            </a:r>
          </a:p>
          <a:p>
            <a:pPr marL="214313" indent="-214313">
              <a:buClr>
                <a:srgbClr val="517120"/>
              </a:buClr>
              <a:buSzPct val="100000"/>
              <a:buFont typeface="Wingdings" panose="05000000000000000000" pitchFamily="2" charset="2"/>
              <a:buChar char="n"/>
              <a:defRPr/>
            </a:pPr>
            <a:r>
              <a:rPr lang="en-US" sz="1600" dirty="0">
                <a:cs typeface="Tahoma" pitchFamily="34" charset="0"/>
              </a:rPr>
              <a:t>Located near Industrial Centers in the West, Northeast, Midwest and Gulf Regions</a:t>
            </a:r>
          </a:p>
          <a:p>
            <a:pPr marL="214313" indent="-214313">
              <a:buClr>
                <a:srgbClr val="517120"/>
              </a:buClr>
              <a:buSzPct val="100000"/>
              <a:buFont typeface="Wingdings" panose="05000000000000000000" pitchFamily="2" charset="2"/>
              <a:buChar char="n"/>
              <a:defRPr/>
            </a:pPr>
            <a:r>
              <a:rPr lang="en-US" sz="1600" dirty="0">
                <a:cs typeface="Tahoma" pitchFamily="34" charset="0"/>
              </a:rPr>
              <a:t>Broad Range of Permits and Acceptance Criteria</a:t>
            </a:r>
          </a:p>
          <a:p>
            <a:pPr marL="214313" indent="-214313">
              <a:buClr>
                <a:srgbClr val="517120"/>
              </a:buClr>
              <a:buSzPct val="100000"/>
              <a:buFont typeface="Wingdings" panose="05000000000000000000" pitchFamily="2" charset="2"/>
              <a:buChar char="n"/>
              <a:defRPr/>
            </a:pPr>
            <a:r>
              <a:rPr lang="en-US" sz="1600" dirty="0">
                <a:cs typeface="Tahoma" pitchFamily="34" charset="0"/>
              </a:rPr>
              <a:t>Infrastructure to Support High Volume Transfer</a:t>
            </a:r>
          </a:p>
          <a:p>
            <a:pPr marL="214313" indent="-214313">
              <a:buClr>
                <a:srgbClr val="517120"/>
              </a:buClr>
              <a:buSzPct val="100000"/>
              <a:buFont typeface="Wingdings" panose="05000000000000000000" pitchFamily="2" charset="2"/>
              <a:buChar char="n"/>
              <a:defRPr/>
            </a:pPr>
            <a:r>
              <a:rPr lang="en-US" sz="1600" dirty="0">
                <a:cs typeface="Tahoma" pitchFamily="34" charset="0"/>
              </a:rPr>
              <a:t>Rail and Truck Access</a:t>
            </a:r>
          </a:p>
        </p:txBody>
      </p:sp>
      <p:sp>
        <p:nvSpPr>
          <p:cNvPr id="16" name="TextBox 15"/>
          <p:cNvSpPr txBox="1"/>
          <p:nvPr/>
        </p:nvSpPr>
        <p:spPr>
          <a:xfrm>
            <a:off x="6489944" y="2368016"/>
            <a:ext cx="1495482" cy="311624"/>
          </a:xfrm>
          <a:prstGeom prst="rect">
            <a:avLst/>
          </a:prstGeom>
          <a:noFill/>
        </p:spPr>
        <p:txBody>
          <a:bodyPr wrap="square" rtlCol="0" anchor="t">
            <a:spAutoFit/>
          </a:bodyPr>
          <a:lstStyle/>
          <a:p>
            <a:r>
              <a:rPr lang="en-US" sz="750" b="1" dirty="0">
                <a:solidFill>
                  <a:srgbClr val="244A7D"/>
                </a:solidFill>
              </a:rPr>
              <a:t>Idaho (Grand View)</a:t>
            </a:r>
          </a:p>
          <a:p>
            <a:r>
              <a:rPr lang="en-US" sz="675" i="1" dirty="0"/>
              <a:t>Haz / Non-Haz Landfill</a:t>
            </a:r>
          </a:p>
        </p:txBody>
      </p:sp>
      <p:sp>
        <p:nvSpPr>
          <p:cNvPr id="17" name="TextBox 16"/>
          <p:cNvSpPr txBox="1"/>
          <p:nvPr/>
        </p:nvSpPr>
        <p:spPr>
          <a:xfrm>
            <a:off x="6468509" y="5397887"/>
            <a:ext cx="1888374" cy="415498"/>
          </a:xfrm>
          <a:prstGeom prst="rect">
            <a:avLst/>
          </a:prstGeom>
          <a:noFill/>
        </p:spPr>
        <p:txBody>
          <a:bodyPr wrap="square" rtlCol="0" anchor="t">
            <a:spAutoFit/>
          </a:bodyPr>
          <a:lstStyle/>
          <a:p>
            <a:r>
              <a:rPr lang="en-US" sz="750" b="1" dirty="0">
                <a:solidFill>
                  <a:srgbClr val="244A7D"/>
                </a:solidFill>
              </a:rPr>
              <a:t>Washington (Richland)</a:t>
            </a:r>
          </a:p>
          <a:p>
            <a:r>
              <a:rPr lang="en-US" sz="675" i="1" dirty="0"/>
              <a:t>Radioactive Landfill </a:t>
            </a:r>
            <a:br>
              <a:rPr lang="en-US" sz="675" i="1" dirty="0"/>
            </a:br>
            <a:r>
              <a:rPr lang="en-US" sz="675" i="1" dirty="0"/>
              <a:t>(Class A,B,C)</a:t>
            </a:r>
          </a:p>
        </p:txBody>
      </p:sp>
      <p:pic>
        <p:nvPicPr>
          <p:cNvPr id="18" name="Picture 4" descr="Richlandfillingecbs"/>
          <p:cNvPicPr>
            <a:picLocks noChangeAspect="1" noChangeArrowheads="1"/>
          </p:cNvPicPr>
          <p:nvPr/>
        </p:nvPicPr>
        <p:blipFill rotWithShape="1">
          <a:blip r:embed="rId3" cstate="print"/>
          <a:srcRect t="15520" b="18769"/>
          <a:stretch/>
        </p:blipFill>
        <p:spPr bwMode="auto">
          <a:xfrm>
            <a:off x="6578602" y="4316543"/>
            <a:ext cx="1606775" cy="1133462"/>
          </a:xfrm>
          <a:prstGeom prst="rect">
            <a:avLst/>
          </a:prstGeom>
          <a:noFill/>
          <a:ln w="9525">
            <a:noFill/>
            <a:miter lim="800000"/>
            <a:headEnd/>
            <a:tailEnd/>
          </a:ln>
        </p:spPr>
      </p:pic>
      <p:sp>
        <p:nvSpPr>
          <p:cNvPr id="19" name="TextBox 18"/>
          <p:cNvSpPr txBox="1"/>
          <p:nvPr/>
        </p:nvSpPr>
        <p:spPr>
          <a:xfrm>
            <a:off x="6489944" y="3926206"/>
            <a:ext cx="1495482" cy="311624"/>
          </a:xfrm>
          <a:prstGeom prst="rect">
            <a:avLst/>
          </a:prstGeom>
          <a:noFill/>
        </p:spPr>
        <p:txBody>
          <a:bodyPr wrap="square" rtlCol="0" anchor="t">
            <a:spAutoFit/>
          </a:bodyPr>
          <a:lstStyle/>
          <a:p>
            <a:r>
              <a:rPr lang="en-US" sz="750" b="1" dirty="0">
                <a:solidFill>
                  <a:srgbClr val="244A7D"/>
                </a:solidFill>
              </a:rPr>
              <a:t>Michigan (Belleville)</a:t>
            </a:r>
          </a:p>
          <a:p>
            <a:r>
              <a:rPr lang="en-US" sz="675" i="1" dirty="0"/>
              <a:t>Haz / Non-Haz Landfill</a:t>
            </a:r>
          </a:p>
        </p:txBody>
      </p:sp>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t="-51"/>
          <a:stretch/>
        </p:blipFill>
        <p:spPr>
          <a:xfrm>
            <a:off x="6578601" y="1250037"/>
            <a:ext cx="1606775" cy="1144944"/>
          </a:xfrm>
          <a:prstGeom prst="rect">
            <a:avLst/>
          </a:prstGeom>
        </p:spPr>
      </p:pic>
      <p:pic>
        <p:nvPicPr>
          <p:cNvPr id="21" name="Picture 1026" descr="DSCN211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
          <a:stretch/>
        </p:blipFill>
        <p:spPr bwMode="auto">
          <a:xfrm>
            <a:off x="6578602" y="2794964"/>
            <a:ext cx="1606775" cy="113124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1516189" y="5444054"/>
            <a:ext cx="1495482" cy="323165"/>
          </a:xfrm>
          <a:prstGeom prst="rect">
            <a:avLst/>
          </a:prstGeom>
          <a:noFill/>
        </p:spPr>
        <p:txBody>
          <a:bodyPr wrap="square" rtlCol="0" anchor="t">
            <a:spAutoFit/>
          </a:bodyPr>
          <a:lstStyle/>
          <a:p>
            <a:r>
              <a:rPr lang="en-US" sz="750" b="1" dirty="0">
                <a:solidFill>
                  <a:srgbClr val="244A7D"/>
                </a:solidFill>
              </a:rPr>
              <a:t>Nevada (Beatty)</a:t>
            </a:r>
          </a:p>
          <a:p>
            <a:r>
              <a:rPr lang="en-US" sz="750" i="1" dirty="0"/>
              <a:t>Haz / Non-Haz Landfill</a:t>
            </a:r>
          </a:p>
        </p:txBody>
      </p:sp>
      <p:sp>
        <p:nvSpPr>
          <p:cNvPr id="32" name="TextBox 31"/>
          <p:cNvSpPr txBox="1"/>
          <p:nvPr/>
        </p:nvSpPr>
        <p:spPr>
          <a:xfrm>
            <a:off x="4800847" y="5389781"/>
            <a:ext cx="1495482" cy="311624"/>
          </a:xfrm>
          <a:prstGeom prst="rect">
            <a:avLst/>
          </a:prstGeom>
          <a:noFill/>
        </p:spPr>
        <p:txBody>
          <a:bodyPr wrap="square" rtlCol="0" anchor="t">
            <a:spAutoFit/>
          </a:bodyPr>
          <a:lstStyle/>
          <a:p>
            <a:r>
              <a:rPr lang="en-US" sz="750" b="1" dirty="0">
                <a:solidFill>
                  <a:srgbClr val="244A7D"/>
                </a:solidFill>
              </a:rPr>
              <a:t>Texas (Robstown)</a:t>
            </a:r>
          </a:p>
          <a:p>
            <a:r>
              <a:rPr lang="en-US" sz="675" i="1" dirty="0"/>
              <a:t>Haz / Non-Haz Landfill</a:t>
            </a:r>
          </a:p>
        </p:txBody>
      </p:sp>
      <p:pic>
        <p:nvPicPr>
          <p:cNvPr id="33" name="Picture 3" descr="F:\SHARED\Photo library\Stablex\Clay pit.jpg"/>
          <p:cNvPicPr>
            <a:picLocks noChangeAspect="1" noChangeArrowheads="1"/>
          </p:cNvPicPr>
          <p:nvPr/>
        </p:nvPicPr>
        <p:blipFill rotWithShape="1">
          <a:blip r:embed="rId6" cstate="print"/>
          <a:srcRect l="8382" t="13189" r="20459" b="17613"/>
          <a:stretch/>
        </p:blipFill>
        <p:spPr bwMode="auto">
          <a:xfrm>
            <a:off x="3194071" y="4316544"/>
            <a:ext cx="1606776" cy="1133461"/>
          </a:xfrm>
          <a:prstGeom prst="rect">
            <a:avLst/>
          </a:prstGeom>
          <a:noFill/>
          <a:ln>
            <a:noFill/>
          </a:ln>
        </p:spPr>
      </p:pic>
      <p:sp>
        <p:nvSpPr>
          <p:cNvPr id="34" name="TextBox 33"/>
          <p:cNvSpPr txBox="1"/>
          <p:nvPr/>
        </p:nvSpPr>
        <p:spPr>
          <a:xfrm>
            <a:off x="3093266" y="5395019"/>
            <a:ext cx="1904672" cy="311624"/>
          </a:xfrm>
          <a:prstGeom prst="rect">
            <a:avLst/>
          </a:prstGeom>
          <a:noFill/>
        </p:spPr>
        <p:txBody>
          <a:bodyPr wrap="square" rIns="0" rtlCol="0" anchor="t">
            <a:spAutoFit/>
          </a:bodyPr>
          <a:lstStyle/>
          <a:p>
            <a:r>
              <a:rPr lang="en-US" sz="750" b="1" dirty="0">
                <a:solidFill>
                  <a:srgbClr val="244A7D"/>
                </a:solidFill>
              </a:rPr>
              <a:t>Quebec (</a:t>
            </a:r>
            <a:r>
              <a:rPr lang="en-US" sz="750" b="1" dirty="0" err="1">
                <a:solidFill>
                  <a:srgbClr val="244A7D"/>
                </a:solidFill>
              </a:rPr>
              <a:t>Stablex</a:t>
            </a:r>
            <a:r>
              <a:rPr lang="en-US" sz="750" b="1" dirty="0">
                <a:solidFill>
                  <a:srgbClr val="244A7D"/>
                </a:solidFill>
              </a:rPr>
              <a:t> - Blainville)</a:t>
            </a:r>
          </a:p>
          <a:p>
            <a:r>
              <a:rPr lang="en-US" sz="675" i="1" dirty="0"/>
              <a:t>Haz / Non-Haz Landfill</a:t>
            </a:r>
          </a:p>
        </p:txBody>
      </p:sp>
      <p:pic>
        <p:nvPicPr>
          <p:cNvPr id="36"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4892704" y="4316543"/>
            <a:ext cx="1597240" cy="1133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56046" y="4316543"/>
            <a:ext cx="1537220" cy="1108166"/>
          </a:xfrm>
          <a:prstGeom prst="rect">
            <a:avLst/>
          </a:prstGeom>
        </p:spPr>
      </p:pic>
    </p:spTree>
    <p:extLst>
      <p:ext uri="{BB962C8B-B14F-4D97-AF65-F5344CB8AC3E}">
        <p14:creationId xmlns:p14="http://schemas.microsoft.com/office/powerpoint/2010/main" val="3514344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7575" y="498500"/>
            <a:ext cx="7308850" cy="803853"/>
          </a:xfrm>
        </p:spPr>
        <p:txBody>
          <a:bodyPr/>
          <a:lstStyle/>
          <a:p>
            <a:r>
              <a:rPr lang="en-US" dirty="0"/>
              <a:t>US Ecology - Washington</a:t>
            </a:r>
          </a:p>
        </p:txBody>
      </p:sp>
      <p:sp>
        <p:nvSpPr>
          <p:cNvPr id="7" name="Content Placeholder 1"/>
          <p:cNvSpPr>
            <a:spLocks noGrp="1"/>
          </p:cNvSpPr>
          <p:nvPr>
            <p:ph idx="1"/>
          </p:nvPr>
        </p:nvSpPr>
        <p:spPr>
          <a:xfrm>
            <a:off x="917574" y="1440884"/>
            <a:ext cx="3386571" cy="4585588"/>
          </a:xfrm>
        </p:spPr>
        <p:txBody>
          <a:bodyPr/>
          <a:lstStyle/>
          <a:p>
            <a:pPr marL="342900" indent="-342900" fontAlgn="auto">
              <a:spcBef>
                <a:spcPts val="0"/>
              </a:spcBef>
              <a:spcAft>
                <a:spcPts val="600"/>
              </a:spcAft>
              <a:buClr>
                <a:schemeClr val="accent1"/>
              </a:buClr>
              <a:buSzPct val="100000"/>
              <a:buFont typeface="Wingdings" pitchFamily="2" charset="2"/>
              <a:buChar char="n"/>
              <a:defRPr/>
            </a:pPr>
            <a:r>
              <a:rPr lang="en-US" sz="1600" dirty="0">
                <a:cs typeface="Tahoma" pitchFamily="34" charset="0"/>
              </a:rPr>
              <a:t>Part 61 LLRW Facility – 1 of 4 in United States</a:t>
            </a:r>
          </a:p>
          <a:p>
            <a:pPr marL="342900" indent="-342900" fontAlgn="auto">
              <a:spcBef>
                <a:spcPts val="0"/>
              </a:spcBef>
              <a:spcAft>
                <a:spcPts val="600"/>
              </a:spcAft>
              <a:buClr>
                <a:schemeClr val="accent1"/>
              </a:buClr>
              <a:buSzPct val="100000"/>
              <a:buFont typeface="Wingdings" pitchFamily="2" charset="2"/>
              <a:buChar char="n"/>
              <a:defRPr/>
            </a:pPr>
            <a:r>
              <a:rPr lang="en-US" sz="1600" dirty="0">
                <a:cs typeface="Tahoma" pitchFamily="34" charset="0"/>
              </a:rPr>
              <a:t>Located on 100 acres within the DOE Hanford Reservation near Richland, WA</a:t>
            </a:r>
          </a:p>
          <a:p>
            <a:pPr marL="342900" indent="-342900" fontAlgn="auto">
              <a:spcBef>
                <a:spcPts val="0"/>
              </a:spcBef>
              <a:spcAft>
                <a:spcPts val="600"/>
              </a:spcAft>
              <a:buClr>
                <a:schemeClr val="accent1"/>
              </a:buClr>
              <a:buSzPct val="100000"/>
              <a:buFont typeface="Wingdings" pitchFamily="2" charset="2"/>
              <a:buChar char="n"/>
              <a:defRPr/>
            </a:pPr>
            <a:r>
              <a:rPr lang="en-US" sz="1600" dirty="0">
                <a:cs typeface="Tahoma" pitchFamily="34" charset="0"/>
              </a:rPr>
              <a:t>Originally Licensed in 1965</a:t>
            </a:r>
          </a:p>
          <a:p>
            <a:pPr marL="342900" indent="-342900" fontAlgn="auto">
              <a:spcBef>
                <a:spcPts val="0"/>
              </a:spcBef>
              <a:spcAft>
                <a:spcPts val="600"/>
              </a:spcAft>
              <a:buClr>
                <a:schemeClr val="accent1"/>
              </a:buClr>
              <a:buSzPct val="100000"/>
              <a:buFont typeface="Wingdings" pitchFamily="2" charset="2"/>
              <a:buChar char="n"/>
              <a:defRPr/>
            </a:pPr>
            <a:r>
              <a:rPr lang="en-US" sz="1600" dirty="0">
                <a:cs typeface="Tahoma" pitchFamily="34" charset="0"/>
              </a:rPr>
              <a:t>Designated NWIC Facility (Accessible to 11 states in NW &amp; RM Compacts - January 1, 1993)</a:t>
            </a:r>
          </a:p>
          <a:p>
            <a:pPr marL="342900" indent="-342900" fontAlgn="auto">
              <a:spcBef>
                <a:spcPts val="0"/>
              </a:spcBef>
              <a:spcAft>
                <a:spcPts val="600"/>
              </a:spcAft>
              <a:buClr>
                <a:schemeClr val="accent1"/>
              </a:buClr>
              <a:buSzPct val="100000"/>
              <a:buFont typeface="Wingdings" pitchFamily="2" charset="2"/>
              <a:buChar char="n"/>
              <a:defRPr/>
            </a:pPr>
            <a:r>
              <a:rPr lang="en-US" sz="1600" dirty="0">
                <a:cs typeface="Tahoma" pitchFamily="34" charset="0"/>
              </a:rPr>
              <a:t>Operates through lease agreement with State of WA</a:t>
            </a:r>
          </a:p>
          <a:p>
            <a:pPr marL="342900" indent="-342900" fontAlgn="auto">
              <a:spcBef>
                <a:spcPts val="0"/>
              </a:spcBef>
              <a:spcAft>
                <a:spcPts val="600"/>
              </a:spcAft>
              <a:buClr>
                <a:schemeClr val="accent1"/>
              </a:buClr>
              <a:buSzPct val="100000"/>
              <a:buFont typeface="Wingdings" pitchFamily="2" charset="2"/>
              <a:buChar char="n"/>
              <a:defRPr/>
            </a:pPr>
            <a:r>
              <a:rPr lang="en-US" sz="1600" dirty="0">
                <a:cs typeface="Tahoma" pitchFamily="34" charset="0"/>
              </a:rPr>
              <a:t>Rate-regulated by WA Utility &amp; Transportation Commission</a:t>
            </a:r>
          </a:p>
          <a:p>
            <a:pPr marL="342900" indent="-342900" fontAlgn="auto">
              <a:spcBef>
                <a:spcPts val="0"/>
              </a:spcBef>
              <a:spcAft>
                <a:spcPts val="600"/>
              </a:spcAft>
              <a:buClr>
                <a:schemeClr val="accent1"/>
              </a:buClr>
              <a:buSzPct val="100000"/>
              <a:buFont typeface="Wingdings" pitchFamily="2" charset="2"/>
              <a:buChar char="n"/>
              <a:defRPr/>
            </a:pPr>
            <a:endParaRPr lang="en-US" sz="1600" dirty="0">
              <a:cs typeface="Tahoma" pitchFamily="34" charset="0"/>
            </a:endParaRPr>
          </a:p>
        </p:txBody>
      </p:sp>
      <p:pic>
        <p:nvPicPr>
          <p:cNvPr id="8" name="Picture 7"/>
          <p:cNvPicPr>
            <a:picLocks noChangeAspect="1"/>
          </p:cNvPicPr>
          <p:nvPr/>
        </p:nvPicPr>
        <p:blipFill>
          <a:blip r:embed="rId3" cstate="print">
            <a:lum contrast="11000"/>
            <a:extLst>
              <a:ext uri="{28A0092B-C50C-407E-A947-70E740481C1C}">
                <a14:useLocalDpi xmlns:a14="http://schemas.microsoft.com/office/drawing/2010/main" val="0"/>
              </a:ext>
            </a:extLst>
          </a:blip>
          <a:stretch>
            <a:fillRect/>
          </a:stretch>
        </p:blipFill>
        <p:spPr>
          <a:xfrm>
            <a:off x="4128315" y="1482442"/>
            <a:ext cx="4368188" cy="4585588"/>
          </a:xfrm>
          <a:prstGeom prst="rect">
            <a:avLst/>
          </a:prstGeom>
          <a:noFill/>
          <a:ln w="28575">
            <a:noFill/>
            <a:miter lim="800000"/>
            <a:headEnd/>
            <a:tailEnd/>
          </a:ln>
        </p:spPr>
      </p:pic>
    </p:spTree>
    <p:extLst>
      <p:ext uri="{BB962C8B-B14F-4D97-AF65-F5344CB8AC3E}">
        <p14:creationId xmlns:p14="http://schemas.microsoft.com/office/powerpoint/2010/main" val="3081798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Types of Waste Accepted</a:t>
            </a:r>
          </a:p>
        </p:txBody>
      </p:sp>
      <p:sp>
        <p:nvSpPr>
          <p:cNvPr id="4" name="Content Placeholder 1"/>
          <p:cNvSpPr txBox="1">
            <a:spLocks noGrp="1"/>
          </p:cNvSpPr>
          <p:nvPr>
            <p:ph idx="1"/>
          </p:nvPr>
        </p:nvSpPr>
        <p:spPr>
          <a:xfrm>
            <a:off x="914400" y="1924284"/>
            <a:ext cx="3722255" cy="3418255"/>
          </a:xfrm>
          <a:prstGeom prst="rect">
            <a:avLst/>
          </a:prstGeom>
        </p:spPr>
        <p:txBody>
          <a:bodyPr/>
          <a:lstStyle>
            <a:lvl1pPr marL="0" indent="0" algn="l" defTabSz="457200" rtl="0" eaLnBrk="1" latinLnBrk="0" hangingPunct="1">
              <a:spcBef>
                <a:spcPct val="20000"/>
              </a:spcBef>
              <a:buFont typeface="Arial"/>
              <a:buNone/>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0" indent="-342900">
              <a:spcBef>
                <a:spcPts val="0"/>
              </a:spcBef>
              <a:spcAft>
                <a:spcPts val="600"/>
              </a:spcAft>
              <a:buClr>
                <a:srgbClr val="719B30"/>
              </a:buClr>
              <a:buSzPct val="100000"/>
              <a:buFont typeface="Wingdings" pitchFamily="2" charset="2"/>
              <a:buChar char="n"/>
              <a:defRPr/>
            </a:pPr>
            <a:r>
              <a:rPr lang="en-US" dirty="0">
                <a:solidFill>
                  <a:prstClr val="black"/>
                </a:solidFill>
                <a:cs typeface="Tahoma" pitchFamily="34" charset="0"/>
              </a:rPr>
              <a:t>Compact Class A/B/C LLRW </a:t>
            </a:r>
          </a:p>
          <a:p>
            <a:pPr marL="342900" lvl="0" indent="-342900">
              <a:spcBef>
                <a:spcPts val="0"/>
              </a:spcBef>
              <a:spcAft>
                <a:spcPts val="600"/>
              </a:spcAft>
              <a:buClr>
                <a:srgbClr val="719B30"/>
              </a:buClr>
              <a:buSzPct val="100000"/>
              <a:buFont typeface="Wingdings" pitchFamily="2" charset="2"/>
              <a:buChar char="n"/>
              <a:defRPr/>
            </a:pPr>
            <a:r>
              <a:rPr lang="en-US" dirty="0">
                <a:solidFill>
                  <a:prstClr val="black"/>
                </a:solidFill>
                <a:cs typeface="Tahoma" pitchFamily="34" charset="0"/>
              </a:rPr>
              <a:t>NARM Waste Nationwide (includes Radium sources)</a:t>
            </a:r>
          </a:p>
          <a:p>
            <a:pPr marL="342900" lvl="0" indent="-342900">
              <a:spcBef>
                <a:spcPts val="0"/>
              </a:spcBef>
              <a:spcAft>
                <a:spcPts val="600"/>
              </a:spcAft>
              <a:buClr>
                <a:srgbClr val="719B30"/>
              </a:buClr>
              <a:buSzPct val="100000"/>
              <a:buFont typeface="Wingdings" pitchFamily="2" charset="2"/>
              <a:buChar char="n"/>
              <a:defRPr/>
            </a:pPr>
            <a:r>
              <a:rPr lang="en-US" dirty="0">
                <a:solidFill>
                  <a:prstClr val="black"/>
                </a:solidFill>
                <a:cs typeface="Tahoma" pitchFamily="34" charset="0"/>
              </a:rPr>
              <a:t>Exempt Waste Nationwide</a:t>
            </a:r>
          </a:p>
        </p:txBody>
      </p:sp>
      <p:pic>
        <p:nvPicPr>
          <p:cNvPr id="2" name="Picture 1" descr="A close up of a logo&#10;&#10;Description generated with very high confidence">
            <a:extLst>
              <a:ext uri="{FF2B5EF4-FFF2-40B4-BE49-F238E27FC236}">
                <a16:creationId xmlns:a16="http://schemas.microsoft.com/office/drawing/2014/main" id="{0262E6B6-F120-4955-A2FD-1E329A106BAC}"/>
              </a:ext>
            </a:extLst>
          </p:cNvPr>
          <p:cNvPicPr>
            <a:picLocks noChangeAspect="1"/>
          </p:cNvPicPr>
          <p:nvPr/>
        </p:nvPicPr>
        <p:blipFill>
          <a:blip r:embed="rId3">
            <a:lum bright="-78000"/>
          </a:blip>
          <a:stretch>
            <a:fillRect/>
          </a:stretch>
        </p:blipFill>
        <p:spPr>
          <a:xfrm>
            <a:off x="5187535" y="1824460"/>
            <a:ext cx="3042065" cy="3209080"/>
          </a:xfrm>
          <a:prstGeom prst="rect">
            <a:avLst/>
          </a:prstGeom>
        </p:spPr>
      </p:pic>
    </p:spTree>
    <p:extLst>
      <p:ext uri="{BB962C8B-B14F-4D97-AF65-F5344CB8AC3E}">
        <p14:creationId xmlns:p14="http://schemas.microsoft.com/office/powerpoint/2010/main" val="4004520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lum contrast="11000"/>
            <a:extLst>
              <a:ext uri="{28A0092B-C50C-407E-A947-70E740481C1C}">
                <a14:useLocalDpi xmlns:a14="http://schemas.microsoft.com/office/drawing/2010/main" val="0"/>
              </a:ext>
            </a:extLst>
          </a:blip>
          <a:stretch>
            <a:fillRect/>
          </a:stretch>
        </p:blipFill>
        <p:spPr>
          <a:xfrm>
            <a:off x="195943" y="1107907"/>
            <a:ext cx="8669560" cy="4873015"/>
          </a:xfrm>
          <a:prstGeom prst="rect">
            <a:avLst/>
          </a:prstGeom>
          <a:noFill/>
          <a:ln w="28575">
            <a:solidFill>
              <a:schemeClr val="tx1"/>
            </a:solidFill>
            <a:miter lim="800000"/>
            <a:headEnd/>
            <a:tailEnd/>
          </a:ln>
        </p:spPr>
      </p:pic>
      <p:sp>
        <p:nvSpPr>
          <p:cNvPr id="3" name="Title 2"/>
          <p:cNvSpPr>
            <a:spLocks noGrp="1"/>
          </p:cNvSpPr>
          <p:nvPr>
            <p:ph type="title"/>
          </p:nvPr>
        </p:nvSpPr>
        <p:spPr>
          <a:xfrm>
            <a:off x="862149" y="304054"/>
            <a:ext cx="7118636" cy="803853"/>
          </a:xfrm>
        </p:spPr>
        <p:txBody>
          <a:bodyPr vert="horz"/>
          <a:lstStyle/>
          <a:p>
            <a:r>
              <a:rPr lang="en-US" dirty="0"/>
              <a:t>USEW Aerial Photograph </a:t>
            </a:r>
          </a:p>
        </p:txBody>
      </p:sp>
      <p:graphicFrame>
        <p:nvGraphicFramePr>
          <p:cNvPr id="7" name="Diagram 6"/>
          <p:cNvGraphicFramePr/>
          <p:nvPr>
            <p:extLst>
              <p:ext uri="{D42A27DB-BD31-4B8C-83A1-F6EECF244321}">
                <p14:modId xmlns:p14="http://schemas.microsoft.com/office/powerpoint/2010/main" val="2584134161"/>
              </p:ext>
            </p:extLst>
          </p:nvPr>
        </p:nvGraphicFramePr>
        <p:xfrm>
          <a:off x="7850888" y="2005440"/>
          <a:ext cx="494169" cy="3784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80855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2721" y="1210235"/>
            <a:ext cx="8784756" cy="4762298"/>
          </a:xfrm>
          <a:prstGeom prst="rect">
            <a:avLst/>
          </a:prstGeom>
        </p:spPr>
      </p:pic>
      <p:sp>
        <p:nvSpPr>
          <p:cNvPr id="3" name="Title 2"/>
          <p:cNvSpPr>
            <a:spLocks noGrp="1"/>
          </p:cNvSpPr>
          <p:nvPr>
            <p:ph type="title"/>
          </p:nvPr>
        </p:nvSpPr>
        <p:spPr/>
        <p:txBody>
          <a:bodyPr/>
          <a:lstStyle/>
          <a:p>
            <a:r>
              <a:rPr lang="en-US" dirty="0"/>
              <a:t>Site Footprint</a:t>
            </a:r>
          </a:p>
        </p:txBody>
      </p:sp>
      <p:sp>
        <p:nvSpPr>
          <p:cNvPr id="6" name="TextBox 5"/>
          <p:cNvSpPr txBox="1"/>
          <p:nvPr/>
        </p:nvSpPr>
        <p:spPr>
          <a:xfrm>
            <a:off x="5443582" y="1048695"/>
            <a:ext cx="1453619" cy="338554"/>
          </a:xfrm>
          <a:prstGeom prst="rect">
            <a:avLst/>
          </a:prstGeom>
          <a:solidFill>
            <a:srgbClr val="1F497D"/>
          </a:solidFill>
          <a:ln>
            <a:solidFill>
              <a:srgbClr val="333399"/>
            </a:solidFill>
          </a:ln>
          <a:effectLst>
            <a:outerShdw blurRad="50800" dist="38100" dir="2700000" algn="tl" rotWithShape="0">
              <a:prstClr val="black">
                <a:alpha val="40000"/>
              </a:prstClr>
            </a:outerShdw>
            <a:softEdge rad="12700"/>
          </a:effectLst>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Lucida Sans" pitchFamily="34" charset="0"/>
              </a:rPr>
              <a:t>Trench 18</a:t>
            </a:r>
            <a:r>
              <a:rPr kumimoji="0" lang="en-US" sz="1600" b="0" i="0" u="none" strike="noStrike" kern="0" cap="none" spc="0" normalizeH="0" baseline="0" noProof="0" dirty="0">
                <a:ln>
                  <a:noFill/>
                </a:ln>
                <a:solidFill>
                  <a:prstClr val="white"/>
                </a:solidFill>
                <a:effectLst/>
                <a:uLnTx/>
                <a:uFillTx/>
                <a:latin typeface="Lucida Sans" pitchFamily="34" charset="0"/>
              </a:rPr>
              <a:t> </a:t>
            </a:r>
          </a:p>
        </p:txBody>
      </p:sp>
      <p:sp>
        <p:nvSpPr>
          <p:cNvPr id="7" name="TextBox 6"/>
          <p:cNvSpPr txBox="1"/>
          <p:nvPr/>
        </p:nvSpPr>
        <p:spPr>
          <a:xfrm>
            <a:off x="6207453" y="2195489"/>
            <a:ext cx="1379496" cy="338554"/>
          </a:xfrm>
          <a:prstGeom prst="rect">
            <a:avLst/>
          </a:prstGeom>
          <a:solidFill>
            <a:srgbClr val="1F497D"/>
          </a:solidFill>
          <a:ln>
            <a:solidFill>
              <a:srgbClr val="333399"/>
            </a:solidFill>
          </a:ln>
          <a:effectLst>
            <a:outerShdw blurRad="50800" dist="38100" dir="2700000" algn="tl" rotWithShape="0">
              <a:prstClr val="black">
                <a:alpha val="40000"/>
              </a:prstClr>
            </a:outerShdw>
            <a:softEdge rad="12700"/>
          </a:effectLst>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Lucida Sans" pitchFamily="34" charset="0"/>
              </a:rPr>
              <a:t>Trench 19</a:t>
            </a:r>
            <a:r>
              <a:rPr kumimoji="0" lang="en-US" sz="1600" b="0" i="0" u="none" strike="noStrike" kern="0" cap="none" spc="0" normalizeH="0" baseline="0" noProof="0" dirty="0">
                <a:ln>
                  <a:noFill/>
                </a:ln>
                <a:solidFill>
                  <a:prstClr val="white"/>
                </a:solidFill>
                <a:effectLst/>
                <a:uLnTx/>
                <a:uFillTx/>
                <a:latin typeface="Lucida Sans" pitchFamily="34" charset="0"/>
              </a:rPr>
              <a:t> </a:t>
            </a:r>
          </a:p>
        </p:txBody>
      </p:sp>
      <p:cxnSp>
        <p:nvCxnSpPr>
          <p:cNvPr id="8" name="Straight Arrow Connector 7"/>
          <p:cNvCxnSpPr/>
          <p:nvPr/>
        </p:nvCxnSpPr>
        <p:spPr>
          <a:xfrm flipH="1">
            <a:off x="4986382" y="1385860"/>
            <a:ext cx="457200" cy="619780"/>
          </a:xfrm>
          <a:prstGeom prst="straightConnector1">
            <a:avLst/>
          </a:prstGeom>
          <a:noFill/>
          <a:ln w="28575" cap="flat" cmpd="sng" algn="ctr">
            <a:solidFill>
              <a:srgbClr val="1F497D"/>
            </a:solidFill>
            <a:prstDash val="solid"/>
            <a:tailEnd type="arrow"/>
          </a:ln>
          <a:effectLst/>
        </p:spPr>
      </p:cxnSp>
      <p:cxnSp>
        <p:nvCxnSpPr>
          <p:cNvPr id="9" name="Straight Arrow Connector 8"/>
          <p:cNvCxnSpPr/>
          <p:nvPr/>
        </p:nvCxnSpPr>
        <p:spPr>
          <a:xfrm flipH="1">
            <a:off x="5626689" y="2317889"/>
            <a:ext cx="665394" cy="184666"/>
          </a:xfrm>
          <a:prstGeom prst="straightConnector1">
            <a:avLst/>
          </a:prstGeom>
          <a:noFill/>
          <a:ln w="28575" cap="flat" cmpd="sng" algn="ctr">
            <a:solidFill>
              <a:srgbClr val="1F497D"/>
            </a:solidFill>
            <a:prstDash val="solid"/>
            <a:tailEnd type="arrow"/>
          </a:ln>
          <a:effectLst/>
        </p:spPr>
      </p:cxnSp>
      <p:sp>
        <p:nvSpPr>
          <p:cNvPr id="10" name="TextBox 9"/>
          <p:cNvSpPr txBox="1"/>
          <p:nvPr/>
        </p:nvSpPr>
        <p:spPr>
          <a:xfrm>
            <a:off x="3272785" y="5717192"/>
            <a:ext cx="2163304" cy="338554"/>
          </a:xfrm>
          <a:prstGeom prst="rect">
            <a:avLst/>
          </a:prstGeom>
          <a:solidFill>
            <a:srgbClr val="1F497D"/>
          </a:solidFill>
          <a:ln>
            <a:solidFill>
              <a:srgbClr val="333399"/>
            </a:solidFill>
          </a:ln>
          <a:effectLst>
            <a:outerShdw blurRad="50800" dist="38100" dir="2700000" algn="tl" rotWithShape="0">
              <a:prstClr val="black">
                <a:alpha val="40000"/>
              </a:prstClr>
            </a:outerShdw>
            <a:softEdge rad="12700"/>
          </a:effectLst>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Lucida Sans" pitchFamily="34" charset="0"/>
              </a:rPr>
              <a:t>Trojan Rx Vessel</a:t>
            </a:r>
            <a:r>
              <a:rPr kumimoji="0" lang="en-US" sz="1600" b="0" i="0" u="none" strike="noStrike" kern="0" cap="none" spc="0" normalizeH="0" baseline="0" noProof="0" dirty="0">
                <a:ln>
                  <a:noFill/>
                </a:ln>
                <a:solidFill>
                  <a:prstClr val="white"/>
                </a:solidFill>
                <a:effectLst/>
                <a:uLnTx/>
                <a:uFillTx/>
                <a:latin typeface="Lucida Sans" pitchFamily="34" charset="0"/>
              </a:rPr>
              <a:t> </a:t>
            </a:r>
          </a:p>
        </p:txBody>
      </p:sp>
      <p:cxnSp>
        <p:nvCxnSpPr>
          <p:cNvPr id="11" name="Straight Arrow Connector 10"/>
          <p:cNvCxnSpPr>
            <a:cxnSpLocks/>
            <a:stCxn id="10" idx="1"/>
          </p:cNvCxnSpPr>
          <p:nvPr/>
        </p:nvCxnSpPr>
        <p:spPr>
          <a:xfrm flipH="1" flipV="1">
            <a:off x="1963972" y="5462546"/>
            <a:ext cx="1308813" cy="423923"/>
          </a:xfrm>
          <a:prstGeom prst="straightConnector1">
            <a:avLst/>
          </a:prstGeom>
          <a:noFill/>
          <a:ln w="28575" cap="flat" cmpd="sng" algn="ctr">
            <a:solidFill>
              <a:srgbClr val="1F497D"/>
            </a:solidFill>
            <a:prstDash val="solid"/>
            <a:tailEnd type="arrow"/>
          </a:ln>
          <a:effectLst/>
        </p:spPr>
      </p:cxnSp>
      <p:sp>
        <p:nvSpPr>
          <p:cNvPr id="12" name="TextBox 11"/>
          <p:cNvSpPr txBox="1"/>
          <p:nvPr/>
        </p:nvSpPr>
        <p:spPr>
          <a:xfrm>
            <a:off x="63610" y="4097010"/>
            <a:ext cx="1782581" cy="338554"/>
          </a:xfrm>
          <a:prstGeom prst="rect">
            <a:avLst/>
          </a:prstGeom>
          <a:solidFill>
            <a:srgbClr val="1F497D"/>
          </a:solidFill>
          <a:ln>
            <a:solidFill>
              <a:srgbClr val="333399"/>
            </a:solidFill>
          </a:ln>
          <a:effectLst>
            <a:outerShdw blurRad="50800" dist="38100" dir="2700000" algn="tl" rotWithShape="0">
              <a:prstClr val="black">
                <a:alpha val="40000"/>
              </a:prstClr>
            </a:outerShdw>
            <a:softEdge rad="12700"/>
          </a:effectLst>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lang="en-US" sz="1600" b="1" kern="0" dirty="0">
                <a:solidFill>
                  <a:prstClr val="white"/>
                </a:solidFill>
                <a:latin typeface="Lucida Sans" pitchFamily="34" charset="0"/>
              </a:rPr>
              <a:t>New </a:t>
            </a:r>
            <a:r>
              <a:rPr kumimoji="0" lang="en-US" sz="1600" b="1" i="0" u="none" strike="noStrike" kern="0" cap="none" spc="0" normalizeH="0" baseline="0" noProof="0" dirty="0">
                <a:ln>
                  <a:noFill/>
                </a:ln>
                <a:solidFill>
                  <a:prstClr val="white"/>
                </a:solidFill>
                <a:effectLst/>
                <a:uLnTx/>
                <a:uFillTx/>
                <a:latin typeface="Lucida Sans" pitchFamily="34" charset="0"/>
              </a:rPr>
              <a:t>Trench 12</a:t>
            </a:r>
            <a:r>
              <a:rPr kumimoji="0" lang="en-US" sz="1600" b="0" i="0" u="none" strike="noStrike" kern="0" cap="none" spc="0" normalizeH="0" baseline="0" noProof="0" dirty="0">
                <a:ln>
                  <a:noFill/>
                </a:ln>
                <a:solidFill>
                  <a:prstClr val="white"/>
                </a:solidFill>
                <a:effectLst/>
                <a:uLnTx/>
                <a:uFillTx/>
                <a:latin typeface="Lucida Sans" pitchFamily="34" charset="0"/>
              </a:rPr>
              <a:t> </a:t>
            </a:r>
          </a:p>
        </p:txBody>
      </p:sp>
      <p:cxnSp>
        <p:nvCxnSpPr>
          <p:cNvPr id="13" name="Straight Arrow Connector 12"/>
          <p:cNvCxnSpPr/>
          <p:nvPr/>
        </p:nvCxnSpPr>
        <p:spPr>
          <a:xfrm>
            <a:off x="1361495" y="4362446"/>
            <a:ext cx="422481" cy="732780"/>
          </a:xfrm>
          <a:prstGeom prst="straightConnector1">
            <a:avLst/>
          </a:prstGeom>
          <a:noFill/>
          <a:ln w="28575" cap="flat" cmpd="sng" algn="ctr">
            <a:solidFill>
              <a:srgbClr val="1F497D"/>
            </a:solidFill>
            <a:prstDash val="solid"/>
            <a:tailEnd type="arrow"/>
          </a:ln>
          <a:effectLst/>
        </p:spPr>
      </p:cxnSp>
    </p:spTree>
    <p:extLst>
      <p:ext uri="{BB962C8B-B14F-4D97-AF65-F5344CB8AC3E}">
        <p14:creationId xmlns:p14="http://schemas.microsoft.com/office/powerpoint/2010/main" val="184408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4340" y="276332"/>
            <a:ext cx="7308850" cy="803853"/>
          </a:xfrm>
        </p:spPr>
        <p:txBody>
          <a:bodyPr/>
          <a:lstStyle/>
          <a:p>
            <a:r>
              <a:rPr lang="en-US" dirty="0"/>
              <a:t>Active Disposal Trenches</a:t>
            </a:r>
          </a:p>
        </p:txBody>
      </p:sp>
      <p:sp>
        <p:nvSpPr>
          <p:cNvPr id="4" name="Content Placeholder 3"/>
          <p:cNvSpPr txBox="1">
            <a:spLocks noGrp="1"/>
          </p:cNvSpPr>
          <p:nvPr>
            <p:ph idx="1"/>
          </p:nvPr>
        </p:nvSpPr>
        <p:spPr>
          <a:xfrm>
            <a:off x="914400" y="1377756"/>
            <a:ext cx="3729318" cy="1040285"/>
          </a:xfrm>
          <a:prstGeom prst="rect">
            <a:avLst/>
          </a:prstGeom>
          <a:noFill/>
        </p:spPr>
        <p:txBody>
          <a:bodyPr wrap="square" rtlCol="0">
            <a:spAutoFit/>
          </a:bodyPr>
          <a:lstStyle/>
          <a:p>
            <a:pPr algn="ctr"/>
            <a:r>
              <a:rPr lang="en-US" sz="2800" dirty="0">
                <a:latin typeface="Lucida Sans" pitchFamily="34" charset="0"/>
              </a:rPr>
              <a:t>Trench 19 </a:t>
            </a:r>
          </a:p>
          <a:p>
            <a:pPr algn="r"/>
            <a:r>
              <a:rPr lang="en-US" sz="2800" dirty="0">
                <a:latin typeface="Lucida Sans" pitchFamily="34" charset="0"/>
              </a:rPr>
              <a:t>Class A/B/C - Stable </a:t>
            </a:r>
          </a:p>
        </p:txBody>
      </p:sp>
      <p:pic>
        <p:nvPicPr>
          <p:cNvPr id="5" name="Picture 4"/>
          <p:cNvPicPr>
            <a:picLocks noChangeAspect="1"/>
          </p:cNvPicPr>
          <p:nvPr/>
        </p:nvPicPr>
        <p:blipFill>
          <a:blip r:embed="rId3">
            <a:lum contrast="11000"/>
          </a:blip>
          <a:stretch>
            <a:fillRect/>
          </a:stretch>
        </p:blipFill>
        <p:spPr>
          <a:xfrm>
            <a:off x="4643718" y="1270328"/>
            <a:ext cx="4201956" cy="3155641"/>
          </a:xfrm>
          <a:prstGeom prst="rect">
            <a:avLst/>
          </a:prstGeom>
          <a:noFill/>
          <a:ln w="28575">
            <a:solidFill>
              <a:schemeClr val="tx1"/>
            </a:solidFill>
            <a:miter lim="800000"/>
            <a:headEnd/>
            <a:tailEnd/>
          </a:ln>
        </p:spPr>
      </p:pic>
      <p:pic>
        <p:nvPicPr>
          <p:cNvPr id="6" name="Picture 5"/>
          <p:cNvPicPr>
            <a:picLocks noChangeAspect="1"/>
          </p:cNvPicPr>
          <p:nvPr/>
        </p:nvPicPr>
        <p:blipFill rotWithShape="1">
          <a:blip r:embed="rId4" cstate="print">
            <a:lum contrast="11000"/>
            <a:extLst>
              <a:ext uri="{28A0092B-C50C-407E-A947-70E740481C1C}">
                <a14:useLocalDpi xmlns:a14="http://schemas.microsoft.com/office/drawing/2010/main" val="0"/>
              </a:ext>
            </a:extLst>
          </a:blip>
          <a:srcRect/>
          <a:stretch/>
        </p:blipFill>
        <p:spPr>
          <a:xfrm>
            <a:off x="143877" y="2687216"/>
            <a:ext cx="4424888" cy="3237723"/>
          </a:xfrm>
          <a:prstGeom prst="rect">
            <a:avLst/>
          </a:prstGeom>
          <a:noFill/>
          <a:ln w="28575">
            <a:solidFill>
              <a:schemeClr val="tx1"/>
            </a:solidFill>
            <a:miter lim="800000"/>
            <a:headEnd/>
            <a:tailEnd/>
          </a:ln>
        </p:spPr>
      </p:pic>
      <p:sp>
        <p:nvSpPr>
          <p:cNvPr id="7" name="TextBox 6"/>
          <p:cNvSpPr txBox="1"/>
          <p:nvPr/>
        </p:nvSpPr>
        <p:spPr>
          <a:xfrm>
            <a:off x="4643718" y="5051352"/>
            <a:ext cx="3579532" cy="954107"/>
          </a:xfrm>
          <a:prstGeom prst="rect">
            <a:avLst/>
          </a:prstGeom>
          <a:noFill/>
        </p:spPr>
        <p:txBody>
          <a:bodyPr wrap="square" rtlCol="0">
            <a:spAutoFit/>
          </a:bodyPr>
          <a:lstStyle/>
          <a:p>
            <a:pPr algn="ctr"/>
            <a:r>
              <a:rPr lang="en-US" sz="2800" dirty="0">
                <a:latin typeface="Lucida Sans" pitchFamily="34" charset="0"/>
              </a:rPr>
              <a:t>Trench 18</a:t>
            </a:r>
          </a:p>
          <a:p>
            <a:pPr algn="l"/>
            <a:r>
              <a:rPr lang="en-US" sz="2800" dirty="0">
                <a:latin typeface="Lucida Sans" pitchFamily="34" charset="0"/>
              </a:rPr>
              <a:t>Class A - Unstable </a:t>
            </a:r>
          </a:p>
        </p:txBody>
      </p:sp>
      <p:sp>
        <p:nvSpPr>
          <p:cNvPr id="8" name="Right Arrow 7"/>
          <p:cNvSpPr/>
          <p:nvPr/>
        </p:nvSpPr>
        <p:spPr>
          <a:xfrm>
            <a:off x="3841096" y="1392877"/>
            <a:ext cx="765176"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Left Arrow 8"/>
          <p:cNvSpPr/>
          <p:nvPr/>
        </p:nvSpPr>
        <p:spPr>
          <a:xfrm>
            <a:off x="4643718" y="5043773"/>
            <a:ext cx="765176" cy="4846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8932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8580 US_Ecology_PPT_template_v2_A_with Slide Numbers.pptx">
  <a:themeElements>
    <a:clrScheme name="US Ecology Theme Colors">
      <a:dk1>
        <a:sysClr val="windowText" lastClr="000000"/>
      </a:dk1>
      <a:lt1>
        <a:sysClr val="window" lastClr="FFFFFF"/>
      </a:lt1>
      <a:dk2>
        <a:srgbClr val="163359"/>
      </a:dk2>
      <a:lt2>
        <a:srgbClr val="A5A6A5"/>
      </a:lt2>
      <a:accent1>
        <a:srgbClr val="719B30"/>
      </a:accent1>
      <a:accent2>
        <a:srgbClr val="C0C1BF"/>
      </a:accent2>
      <a:accent3>
        <a:srgbClr val="A5A6A5"/>
      </a:accent3>
      <a:accent4>
        <a:srgbClr val="8D8E8D"/>
      </a:accent4>
      <a:accent5>
        <a:srgbClr val="777877"/>
      </a:accent5>
      <a:accent6>
        <a:srgbClr val="163359"/>
      </a:accent6>
      <a:hlink>
        <a:srgbClr val="719B30"/>
      </a:hlink>
      <a:folHlink>
        <a:srgbClr val="A5A6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18580 US_Ecology_PPT_template_v2_A_with Slide Numbers.pptx" id="{56F884B6-3589-41F2-B7C3-D191DC0B8381}" vid="{169A836F-2326-485F-9DF9-48EA94D88461}"/>
    </a:ext>
  </a:extLst>
</a:theme>
</file>

<file path=ppt/theme/theme2.xml><?xml version="1.0" encoding="utf-8"?>
<a:theme xmlns:a="http://schemas.openxmlformats.org/drawingml/2006/main" name="18580 US_Ecology_PPT_template_v2_A">
  <a:themeElements>
    <a:clrScheme name="US Ecology Theme Colors">
      <a:dk1>
        <a:sysClr val="windowText" lastClr="000000"/>
      </a:dk1>
      <a:lt1>
        <a:sysClr val="window" lastClr="FFFFFF"/>
      </a:lt1>
      <a:dk2>
        <a:srgbClr val="163359"/>
      </a:dk2>
      <a:lt2>
        <a:srgbClr val="A5A6A5"/>
      </a:lt2>
      <a:accent1>
        <a:srgbClr val="719B30"/>
      </a:accent1>
      <a:accent2>
        <a:srgbClr val="C0C1BF"/>
      </a:accent2>
      <a:accent3>
        <a:srgbClr val="A5A6A5"/>
      </a:accent3>
      <a:accent4>
        <a:srgbClr val="8D8E8D"/>
      </a:accent4>
      <a:accent5>
        <a:srgbClr val="777877"/>
      </a:accent5>
      <a:accent6>
        <a:srgbClr val="163359"/>
      </a:accent6>
      <a:hlink>
        <a:srgbClr val="719B30"/>
      </a:hlink>
      <a:folHlink>
        <a:srgbClr val="A5A6A5"/>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18580 US_Ecology_PPT_template_v2_A">
  <a:themeElements>
    <a:clrScheme name="US Ecology Theme Colors">
      <a:dk1>
        <a:sysClr val="windowText" lastClr="000000"/>
      </a:dk1>
      <a:lt1>
        <a:sysClr val="window" lastClr="FFFFFF"/>
      </a:lt1>
      <a:dk2>
        <a:srgbClr val="163359"/>
      </a:dk2>
      <a:lt2>
        <a:srgbClr val="A5A6A5"/>
      </a:lt2>
      <a:accent1>
        <a:srgbClr val="719B30"/>
      </a:accent1>
      <a:accent2>
        <a:srgbClr val="C0C1BF"/>
      </a:accent2>
      <a:accent3>
        <a:srgbClr val="A5A6A5"/>
      </a:accent3>
      <a:accent4>
        <a:srgbClr val="8D8E8D"/>
      </a:accent4>
      <a:accent5>
        <a:srgbClr val="777877"/>
      </a:accent5>
      <a:accent6>
        <a:srgbClr val="163359"/>
      </a:accent6>
      <a:hlink>
        <a:srgbClr val="719B30"/>
      </a:hlink>
      <a:folHlink>
        <a:srgbClr val="A5A6A5"/>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8580 US_Ecology_PPT_template_v2_A_with Slide Numbers">
  <a:themeElements>
    <a:clrScheme name="US Ecology Theme Colors">
      <a:dk1>
        <a:sysClr val="windowText" lastClr="000000"/>
      </a:dk1>
      <a:lt1>
        <a:sysClr val="window" lastClr="FFFFFF"/>
      </a:lt1>
      <a:dk2>
        <a:srgbClr val="163359"/>
      </a:dk2>
      <a:lt2>
        <a:srgbClr val="A5A6A5"/>
      </a:lt2>
      <a:accent1>
        <a:srgbClr val="719B30"/>
      </a:accent1>
      <a:accent2>
        <a:srgbClr val="C0C1BF"/>
      </a:accent2>
      <a:accent3>
        <a:srgbClr val="A5A6A5"/>
      </a:accent3>
      <a:accent4>
        <a:srgbClr val="8D8E8D"/>
      </a:accent4>
      <a:accent5>
        <a:srgbClr val="777877"/>
      </a:accent5>
      <a:accent6>
        <a:srgbClr val="163359"/>
      </a:accent6>
      <a:hlink>
        <a:srgbClr val="719B30"/>
      </a:hlink>
      <a:folHlink>
        <a:srgbClr val="A5A6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18580 US_Ecology_PPT_template_v2_A_with Slide Numbers.pptx" id="{56F884B6-3589-41F2-B7C3-D191DC0B8381}" vid="{169A836F-2326-485F-9DF9-48EA94D8846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18580 US_Ecology_PPT_template_v2_A_with Slide Numbers.pptx</Template>
  <TotalTime>1536</TotalTime>
  <Words>1521</Words>
  <Application>Microsoft Office PowerPoint</Application>
  <PresentationFormat>On-screen Show (4:3)</PresentationFormat>
  <Paragraphs>242</Paragraphs>
  <Slides>20</Slides>
  <Notes>20</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20</vt:i4>
      </vt:variant>
    </vt:vector>
  </HeadingPairs>
  <TitlesOfParts>
    <vt:vector size="30" baseType="lpstr">
      <vt:lpstr>Arial</vt:lpstr>
      <vt:lpstr>Calibri</vt:lpstr>
      <vt:lpstr>Century Gothic</vt:lpstr>
      <vt:lpstr>Lucida Calligraphy</vt:lpstr>
      <vt:lpstr>Lucida Sans</vt:lpstr>
      <vt:lpstr>Wingdings</vt:lpstr>
      <vt:lpstr>18580 US_Ecology_PPT_template_v2_A_with Slide Numbers.pptx</vt:lpstr>
      <vt:lpstr>18580 US_Ecology_PPT_template_v2_A</vt:lpstr>
      <vt:lpstr>1_18580 US_Ecology_PPT_template_v2_A</vt:lpstr>
      <vt:lpstr>18580 US_Ecology_PPT_template_v2_A_with Slide Numbers</vt:lpstr>
      <vt:lpstr>PowerPoint Presentation</vt:lpstr>
      <vt:lpstr>Agenda</vt:lpstr>
      <vt:lpstr>US Ecology Overview</vt:lpstr>
      <vt:lpstr>Coast to Coast Disposal Network</vt:lpstr>
      <vt:lpstr>US Ecology - Washington</vt:lpstr>
      <vt:lpstr>Types of Waste Accepted</vt:lpstr>
      <vt:lpstr>USEW Aerial Photograph </vt:lpstr>
      <vt:lpstr>Site Footprint</vt:lpstr>
      <vt:lpstr>Active Disposal Trenches</vt:lpstr>
      <vt:lpstr>New Trench 12</vt:lpstr>
      <vt:lpstr>Annual Disposal Volumes</vt:lpstr>
      <vt:lpstr>USEW License Renewal</vt:lpstr>
      <vt:lpstr>USEW Revenue Requirement</vt:lpstr>
      <vt:lpstr>USEW Revenue Requirement</vt:lpstr>
      <vt:lpstr>Revenue Requirement Last 5 yrs</vt:lpstr>
      <vt:lpstr>2019 Revenue Requirement</vt:lpstr>
      <vt:lpstr>Irradiated Hardware in TN-RAM Cask</vt:lpstr>
      <vt:lpstr>Lovelace Blood Irradiator</vt:lpstr>
      <vt:lpstr>Questions?</vt:lpstr>
      <vt:lpstr>Contact Information</vt:lpstr>
    </vt:vector>
  </TitlesOfParts>
  <Manager>mike.ault@usecology.com</Manager>
  <Company>US Ecology,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190325 USEW NCRP 1904 Presentation</dc:title>
  <dc:subject>USEW Operations</dc:subject>
  <dc:creator>David Kania</dc:creator>
  <dc:description>Created for Joe for NCRP presentation April 2019</dc:description>
  <cp:lastModifiedBy>Joe Weismann</cp:lastModifiedBy>
  <cp:revision>345</cp:revision>
  <dcterms:created xsi:type="dcterms:W3CDTF">2016-05-17T22:50:56Z</dcterms:created>
  <dcterms:modified xsi:type="dcterms:W3CDTF">2019-04-08T19:16:27Z</dcterms:modified>
</cp:coreProperties>
</file>