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496" r:id="rId3"/>
    <p:sldId id="404" r:id="rId4"/>
    <p:sldId id="512" r:id="rId5"/>
    <p:sldId id="534" r:id="rId6"/>
    <p:sldId id="546" r:id="rId7"/>
    <p:sldId id="547" r:id="rId8"/>
    <p:sldId id="517" r:id="rId9"/>
    <p:sldId id="525" r:id="rId10"/>
    <p:sldId id="559" r:id="rId11"/>
    <p:sldId id="560" r:id="rId12"/>
    <p:sldId id="562" r:id="rId13"/>
    <p:sldId id="563" r:id="rId14"/>
    <p:sldId id="30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bl1" initials="d" lastIdx="1" clrIdx="0"/>
  <p:cmAuthor id="1" name="Whited, Ryan" initials="WR" lastIdx="3" clrIdx="1">
    <p:extLst/>
  </p:cmAuthor>
  <p:cmAuthor id="2" name="Wong, Melanie" initials="WM" lastIdx="2" clrIdx="2">
    <p:extLst/>
  </p:cmAuthor>
  <p:cmAuthor id="3" name="Suber, Gregory" initials="SG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8" autoAdjust="0"/>
    <p:restoredTop sz="83556" autoAdjust="0"/>
  </p:normalViewPr>
  <p:slideViewPr>
    <p:cSldViewPr>
      <p:cViewPr varScale="1">
        <p:scale>
          <a:sx n="102" d="100"/>
          <a:sy n="102" d="100"/>
        </p:scale>
        <p:origin x="-840" y="-96"/>
      </p:cViewPr>
      <p:guideLst>
        <p:guide orient="horz" pos="2832"/>
        <p:guide pos="2880"/>
      </p:guideLst>
    </p:cSldViewPr>
  </p:slideViewPr>
  <p:outlineViewPr>
    <p:cViewPr>
      <p:scale>
        <a:sx n="33" d="100"/>
        <a:sy n="33" d="100"/>
      </p:scale>
      <p:origin x="0" y="18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44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372" cy="464184"/>
          </a:xfrm>
          <a:prstGeom prst="rect">
            <a:avLst/>
          </a:prstGeom>
        </p:spPr>
        <p:txBody>
          <a:bodyPr vert="horz" lIns="91744" tIns="45872" rIns="91744" bIns="45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9" y="0"/>
            <a:ext cx="3038372" cy="464184"/>
          </a:xfrm>
          <a:prstGeom prst="rect">
            <a:avLst/>
          </a:prstGeom>
        </p:spPr>
        <p:txBody>
          <a:bodyPr vert="horz" lIns="91744" tIns="45872" rIns="91744" bIns="45872" rtlCol="0"/>
          <a:lstStyle>
            <a:lvl1pPr algn="r">
              <a:defRPr sz="1200"/>
            </a:lvl1pPr>
          </a:lstStyle>
          <a:p>
            <a:fld id="{315BF320-3A53-4658-927C-D2A9D3D1AA55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630"/>
            <a:ext cx="3038372" cy="464184"/>
          </a:xfrm>
          <a:prstGeom prst="rect">
            <a:avLst/>
          </a:prstGeom>
        </p:spPr>
        <p:txBody>
          <a:bodyPr vert="horz" lIns="91744" tIns="45872" rIns="91744" bIns="45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9" y="8830630"/>
            <a:ext cx="3038372" cy="464184"/>
          </a:xfrm>
          <a:prstGeom prst="rect">
            <a:avLst/>
          </a:prstGeom>
        </p:spPr>
        <p:txBody>
          <a:bodyPr vert="horz" lIns="91744" tIns="45872" rIns="91744" bIns="45872" rtlCol="0" anchor="b"/>
          <a:lstStyle>
            <a:lvl1pPr algn="r">
              <a:defRPr sz="1200"/>
            </a:lvl1pPr>
          </a:lstStyle>
          <a:p>
            <a:fld id="{8D1BD9A6-4421-4C28-9A2B-D6924B47D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0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268" tIns="46634" rIns="93268" bIns="466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4820"/>
          </a:xfrm>
          <a:prstGeom prst="rect">
            <a:avLst/>
          </a:prstGeom>
        </p:spPr>
        <p:txBody>
          <a:bodyPr vert="horz" lIns="93268" tIns="46634" rIns="93268" bIns="46634" rtlCol="0"/>
          <a:lstStyle>
            <a:lvl1pPr algn="r">
              <a:defRPr sz="1200"/>
            </a:lvl1pPr>
          </a:lstStyle>
          <a:p>
            <a:fld id="{2BF81184-A737-495A-812A-6D95EAFC7BAA}" type="datetimeFigureOut">
              <a:rPr lang="en-US" smtClean="0"/>
              <a:t>9/27/18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8" tIns="46634" rIns="93268" bIns="466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268" tIns="46634" rIns="93268" bIns="466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3268" tIns="46634" rIns="93268" bIns="466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9"/>
            <a:ext cx="3037840" cy="464820"/>
          </a:xfrm>
          <a:prstGeom prst="rect">
            <a:avLst/>
          </a:prstGeom>
        </p:spPr>
        <p:txBody>
          <a:bodyPr vert="horz" lIns="93268" tIns="46634" rIns="93268" bIns="46634" rtlCol="0" anchor="b"/>
          <a:lstStyle>
            <a:lvl1pPr algn="r">
              <a:defRPr sz="1200"/>
            </a:lvl1pPr>
          </a:lstStyle>
          <a:p>
            <a:fld id="{80A2B424-62C4-4176-84D6-061B51EEB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7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68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3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21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 for your attention. </a:t>
            </a:r>
          </a:p>
          <a:p>
            <a:endParaRPr lang="en-US" dirty="0" smtClean="0"/>
          </a:p>
        </p:txBody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147638"/>
            <a:ext cx="4645025" cy="34845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>
          <a:xfrm>
            <a:off x="140208" y="3808853"/>
            <a:ext cx="6729984" cy="5112385"/>
          </a:xfr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pPr defTabSz="914332">
              <a:defRPr/>
            </a:pPr>
            <a:r>
              <a:rPr lang="en-US" sz="1100" b="1" dirty="0" smtClean="0">
                <a:latin typeface="+mn-lt"/>
              </a:rPr>
              <a:t>Next Slide Please</a:t>
            </a:r>
            <a:endParaRPr lang="en-US" sz="1100" b="1" dirty="0">
              <a:latin typeface="+mn-lt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8828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7676">
              <a:buFont typeface="Arial" panose="020B0604020202020204" pitchFamily="34" charset="0"/>
              <a:buNone/>
              <a:defRPr/>
            </a:pPr>
            <a:endParaRPr lang="en-US" sz="95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2"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3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5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7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en-US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E4E6-B42F-456C-B3B0-2A87BD4266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7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241300"/>
            <a:ext cx="4649787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9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6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4B4D-3130-4427-A0C2-CE4078D6D4B8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B6F-E870-4ECB-A0F3-0AF51D6C0DB2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AC8A-999E-4895-90A5-9BAC678D7E86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5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5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45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EC6B-E2ED-4A6A-A206-F2771CC74E8C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4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7C83-4754-4C41-9312-5D50F1AD99B9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3370-0FE2-49EB-A72D-980096238E1E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127F9B-62E8-4EB5-9468-94717BF7FC73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nrc_logo_whit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263" y="114300"/>
            <a:ext cx="13033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14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F611-1FE4-4A0C-9C52-7FA65017D7B2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16F0-0E68-4205-A455-DF577EFC688F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DEA4-ED25-4450-8E62-70790DA39923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9CB-02F2-43CF-B552-1762A4140C9E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3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FDF3-156E-4291-A60C-818E28F373B4}" type="datetime1">
              <a:rPr lang="en-US" smtClean="0"/>
              <a:t>9/27/18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9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ED6EFE-8043-DA48-A87B-C3A452F48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.gov/reading-rm/doc-collections/commission/secys/2007/secy2007-0180/2007-0180scy.pdf" TargetMode="External"/><Relationship Id="rId4" Type="http://schemas.openxmlformats.org/officeDocument/2006/relationships/hyperlink" Target="http://www.nrc.gov/docs/ML1520/ML15208A305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rc.gov/waste/llw-disposal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8991600" cy="194743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Very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Low-Level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Waste Scoping Study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28700" y="3030376"/>
            <a:ext cx="6934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Fall </a:t>
            </a:r>
            <a:r>
              <a:rPr lang="en-US" sz="2400" b="1" dirty="0">
                <a:latin typeface="Arial Black" panose="020B0A04020102020204" pitchFamily="34" charset="0"/>
              </a:rPr>
              <a:t>2018 LLW Forum Meeting</a:t>
            </a: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October 3, </a:t>
            </a:r>
            <a:r>
              <a:rPr lang="en-US" sz="2400" b="1" dirty="0">
                <a:latin typeface="Arial Black" panose="020B0A04020102020204" pitchFamily="34" charset="0"/>
              </a:rPr>
              <a:t>2018</a:t>
            </a:r>
          </a:p>
          <a:p>
            <a:endParaRPr lang="en-US" sz="2000" dirty="0"/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533400" y="4384593"/>
            <a:ext cx="7924800" cy="1570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8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Maurice Heath, Project Manager</a:t>
            </a:r>
          </a:p>
          <a:p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Division of Decommissioning, Uranium Recovery </a:t>
            </a:r>
          </a:p>
          <a:p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Waste Programs </a:t>
            </a:r>
          </a:p>
          <a:p>
            <a:r>
              <a:rPr lang="en-US" sz="7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Office of Nuclear Material Safety and Safeguards </a:t>
            </a:r>
          </a:p>
          <a:p>
            <a:pPr>
              <a:spcBef>
                <a:spcPct val="0"/>
              </a:spcBef>
            </a:pPr>
            <a:endParaRPr lang="en-US" sz="8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8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34924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VLLW Scoping Study Comments Received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285874"/>
            <a:ext cx="8229600" cy="5049838"/>
          </a:xfrm>
        </p:spPr>
        <p:txBody>
          <a:bodyPr>
            <a:normAutofit fontScale="92500" lnSpcReduction="20000"/>
          </a:bodyPr>
          <a:lstStyle/>
          <a:p>
            <a:endParaRPr lang="en-US" sz="2600" dirty="0" smtClean="0"/>
          </a:p>
          <a:p>
            <a:pPr lvl="0"/>
            <a:r>
              <a:rPr lang="en-US" sz="3000" dirty="0"/>
              <a:t>NRC should define VLLW </a:t>
            </a:r>
            <a:r>
              <a:rPr lang="en-US" sz="3000" dirty="0" smtClean="0"/>
              <a:t>to </a:t>
            </a:r>
            <a:r>
              <a:rPr lang="en-US" sz="3000" dirty="0"/>
              <a:t>ensure a consistent understanding</a:t>
            </a:r>
          </a:p>
          <a:p>
            <a:endParaRPr lang="en-US" sz="3000" dirty="0"/>
          </a:p>
          <a:p>
            <a:pPr lvl="0"/>
            <a:r>
              <a:rPr lang="en-US" sz="3000" dirty="0"/>
              <a:t>VLLW definition should fit into the already established Part 61 waste classification system; to maintain consistency with the already established Part 61 waste classification system, VLLW could be limited to 10% of the Class A limit</a:t>
            </a:r>
          </a:p>
          <a:p>
            <a:endParaRPr lang="en-US" sz="3000" dirty="0"/>
          </a:p>
          <a:p>
            <a:pPr lvl="0"/>
            <a:r>
              <a:rPr lang="en-US" sz="3000" dirty="0" smtClean="0"/>
              <a:t> </a:t>
            </a:r>
            <a:r>
              <a:rPr lang="en-US" sz="3000" dirty="0"/>
              <a:t>NRC should not define </a:t>
            </a:r>
            <a:r>
              <a:rPr lang="en-US" sz="3000" dirty="0" smtClean="0"/>
              <a:t>VLLW</a:t>
            </a:r>
          </a:p>
          <a:p>
            <a:pPr lvl="1"/>
            <a:r>
              <a:rPr lang="en-US" sz="2600" dirty="0"/>
              <a:t>m</a:t>
            </a:r>
            <a:r>
              <a:rPr lang="en-US" sz="2600" dirty="0" smtClean="0"/>
              <a:t>aintain status quo</a:t>
            </a:r>
            <a:endParaRPr lang="en-US" sz="26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335712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1942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34924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VLLW Scoping Study Comments Received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285874"/>
            <a:ext cx="8229600" cy="5049838"/>
          </a:xfrm>
        </p:spPr>
        <p:txBody>
          <a:bodyPr>
            <a:normAutofit fontScale="77500" lnSpcReduction="20000"/>
          </a:bodyPr>
          <a:lstStyle/>
          <a:p>
            <a:endParaRPr lang="en-US" sz="2600" dirty="0" smtClean="0"/>
          </a:p>
          <a:p>
            <a:pPr lvl="0"/>
            <a:r>
              <a:rPr lang="en-US" sz="3200" dirty="0"/>
              <a:t>Several letters </a:t>
            </a:r>
            <a:r>
              <a:rPr lang="en-US" sz="3200" dirty="0" smtClean="0"/>
              <a:t>cautioned </a:t>
            </a:r>
            <a:r>
              <a:rPr lang="en-US" sz="3200" dirty="0"/>
              <a:t>the NRC that defining VLLW and streamlining a process that would allow increased amounts of waste to be disposed at RCRA Subtitle C facilities or D facilities could have a financial impact on existing LLW disposal sites.  This impact could lead to early closure of the LLW sites. </a:t>
            </a:r>
          </a:p>
          <a:p>
            <a:endParaRPr lang="en-US" sz="3200" dirty="0" smtClean="0"/>
          </a:p>
          <a:p>
            <a:r>
              <a:rPr lang="en-US" sz="3200" dirty="0" smtClean="0"/>
              <a:t>NRC </a:t>
            </a:r>
            <a:r>
              <a:rPr lang="en-US" sz="3200" dirty="0"/>
              <a:t>should define VLLW however NORM should not be added to the definition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If </a:t>
            </a:r>
            <a:r>
              <a:rPr lang="en-US" sz="3200" dirty="0"/>
              <a:t>the </a:t>
            </a:r>
            <a:r>
              <a:rPr lang="en-US" sz="3200" dirty="0" smtClean="0"/>
              <a:t>study </a:t>
            </a:r>
            <a:r>
              <a:rPr lang="en-US" sz="3200" dirty="0"/>
              <a:t>were to result in a new waste category for VLLW, </a:t>
            </a:r>
            <a:r>
              <a:rPr lang="en-US" sz="3200" dirty="0" smtClean="0"/>
              <a:t>it is the understanding </a:t>
            </a:r>
            <a:r>
              <a:rPr lang="en-US" sz="3200" dirty="0"/>
              <a:t>that VLLW would be subject to the authority of the regional compacts created by the </a:t>
            </a:r>
            <a:r>
              <a:rPr lang="en-US" sz="3200" dirty="0" smtClean="0"/>
              <a:t>1985 LLWPAA</a:t>
            </a:r>
            <a:endParaRPr lang="en-US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335712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8106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34924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Path Forward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1285874"/>
            <a:ext cx="8229600" cy="5049838"/>
          </a:xfrm>
        </p:spPr>
        <p:txBody>
          <a:bodyPr>
            <a:normAutofit/>
          </a:bodyPr>
          <a:lstStyle/>
          <a:p>
            <a:endParaRPr lang="en-US" sz="2600" dirty="0" smtClean="0"/>
          </a:p>
          <a:p>
            <a:pPr lvl="0"/>
            <a:r>
              <a:rPr lang="en-US" sz="3200" dirty="0" smtClean="0"/>
              <a:t>NRC evaluating stakeholder comments</a:t>
            </a:r>
          </a:p>
          <a:p>
            <a:pPr lvl="1"/>
            <a:r>
              <a:rPr lang="en-US" dirty="0" smtClean="0"/>
              <a:t>Reach internal alignment</a:t>
            </a:r>
            <a:endParaRPr lang="en-US" dirty="0"/>
          </a:p>
          <a:p>
            <a:endParaRPr lang="en-US" sz="3200" dirty="0" smtClean="0"/>
          </a:p>
          <a:p>
            <a:r>
              <a:rPr lang="en-US" sz="3200" dirty="0" smtClean="0"/>
              <a:t>Prepare Technical Report </a:t>
            </a:r>
          </a:p>
          <a:p>
            <a:pPr lvl="1"/>
            <a:endParaRPr lang="en-US" dirty="0" smtClean="0"/>
          </a:p>
          <a:p>
            <a:endParaRPr lang="en-US" sz="3200" dirty="0"/>
          </a:p>
          <a:p>
            <a:r>
              <a:rPr lang="en-US" sz="3200" dirty="0" smtClean="0"/>
              <a:t>Issue SECY to Commission</a:t>
            </a:r>
          </a:p>
          <a:p>
            <a:pPr lvl="1"/>
            <a:r>
              <a:rPr lang="en-US" dirty="0" smtClean="0"/>
              <a:t>Scheduled end of April 2019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335712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333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8162"/>
            <a:ext cx="7772400" cy="8001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http://www.thearticlewriter.com/images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000375" cy="3048000"/>
          </a:xfrm>
          <a:prstGeom prst="rect">
            <a:avLst/>
          </a:prstGeom>
          <a:noFill/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5F2184B-B0CE-4558-9259-BD2BF5325454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</a:rPr>
              <a:t>Overview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endParaRPr lang="en-US" sz="1400" dirty="0" smtClean="0"/>
          </a:p>
          <a:p>
            <a:r>
              <a:rPr lang="en-US" dirty="0" smtClean="0"/>
              <a:t>Purpose</a:t>
            </a:r>
          </a:p>
          <a:p>
            <a:endParaRPr lang="en-US" sz="1400" dirty="0" smtClean="0"/>
          </a:p>
          <a:p>
            <a:r>
              <a:rPr lang="en-US" dirty="0" smtClean="0"/>
              <a:t>Comments Received</a:t>
            </a:r>
          </a:p>
          <a:p>
            <a:endParaRPr lang="en-US" sz="1400" dirty="0" smtClean="0"/>
          </a:p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51024" y="2623224"/>
            <a:ext cx="2438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pitchFamily="1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67642" y="1272854"/>
            <a:ext cx="30480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Grande" pitchFamily="1" charset="0"/>
              <a:ea typeface="ヒラギノ角ゴ Pro W3" pitchFamily="1" charset="-128"/>
            </a:endParaRPr>
          </a:p>
        </p:txBody>
      </p:sp>
      <p:sp>
        <p:nvSpPr>
          <p:cNvPr id="27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548ADEF-2E32-4C80-9DD6-4B04E16699F4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7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Strategic Assessment - 2007 </a:t>
            </a:r>
            <a:r>
              <a:rPr lang="en-US" sz="2400" dirty="0"/>
              <a:t>(</a:t>
            </a:r>
            <a:r>
              <a:rPr lang="en-US" sz="2400" u="sng" dirty="0">
                <a:hlinkClick r:id="rId3"/>
              </a:rPr>
              <a:t>SECY-07-0180</a:t>
            </a:r>
            <a:r>
              <a:rPr lang="en-US" sz="2400" dirty="0"/>
              <a:t>)</a:t>
            </a:r>
            <a:endParaRPr lang="en-US" sz="2400" dirty="0" smtClean="0"/>
          </a:p>
          <a:p>
            <a:endParaRPr lang="en-US" sz="1200" dirty="0" smtClean="0"/>
          </a:p>
          <a:p>
            <a:pPr lvl="1"/>
            <a:r>
              <a:rPr lang="en-US" sz="2000" dirty="0" smtClean="0"/>
              <a:t>Coordinate </a:t>
            </a:r>
            <a:r>
              <a:rPr lang="en-US" sz="2000" dirty="0"/>
              <a:t>with other agencies on consistency in regulating low </a:t>
            </a:r>
            <a:r>
              <a:rPr lang="en-US" sz="2000" dirty="0" smtClean="0"/>
              <a:t>activity waste disposal </a:t>
            </a:r>
          </a:p>
          <a:p>
            <a:pPr lvl="1"/>
            <a:r>
              <a:rPr lang="en-US" sz="2000" dirty="0"/>
              <a:t>Develop guidance that summarizes disposition options for low-end materials and waste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Promulgate </a:t>
            </a:r>
            <a:r>
              <a:rPr lang="en-US" sz="2000" dirty="0">
                <a:solidFill>
                  <a:prstClr val="black"/>
                </a:solidFill>
              </a:rPr>
              <a:t>rule for disposal of low-activity waste </a:t>
            </a:r>
            <a:r>
              <a:rPr lang="en-US" sz="2000" dirty="0" smtClean="0">
                <a:solidFill>
                  <a:prstClr val="black"/>
                </a:solidFill>
              </a:rPr>
              <a:t>(now termed very low-level waste) 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2400" dirty="0" smtClean="0"/>
              <a:t>Programmatic Assessment – 2016  (</a:t>
            </a:r>
            <a:r>
              <a:rPr lang="en-US" sz="2400" u="sng" dirty="0">
                <a:hlinkClick r:id="rId4"/>
              </a:rPr>
              <a:t>SECY-16-0118</a:t>
            </a:r>
            <a:r>
              <a:rPr lang="en-US" sz="2400" dirty="0" smtClean="0"/>
              <a:t>)</a:t>
            </a:r>
          </a:p>
          <a:p>
            <a:endParaRPr lang="en-US" sz="1200" dirty="0" smtClean="0"/>
          </a:p>
          <a:p>
            <a:pPr lvl="1"/>
            <a:r>
              <a:rPr lang="en-US" sz="2000" dirty="0" smtClean="0"/>
              <a:t>Perform LAW Scoping Study (renamed VLLW Scoping Study)</a:t>
            </a:r>
          </a:p>
          <a:p>
            <a:pPr lvl="1"/>
            <a:r>
              <a:rPr lang="en-US" sz="2000" dirty="0" smtClean="0"/>
              <a:t>20.2002 guidance document revision to improve alternate disposal request process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3810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LLW Programmatic Assessment</a:t>
            </a:r>
            <a:endParaRPr lang="en-US" sz="32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0898202-8E81-4068-B0AA-8E78F259E468}" type="slidenum"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1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21920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3200" kern="0" dirty="0" smtClean="0">
                <a:solidFill>
                  <a:prstClr val="black"/>
                </a:solidFill>
                <a:ea typeface="+mn-ea"/>
              </a:rPr>
              <a:t>Why Perform a Very Low-Level Waste Scoping Study?</a:t>
            </a:r>
            <a:endParaRPr lang="en-US" sz="3200" i="1" kern="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906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Increase in priority </a:t>
            </a:r>
          </a:p>
          <a:p>
            <a:pPr lvl="1"/>
            <a:r>
              <a:rPr lang="en-US" sz="2200" dirty="0" smtClean="0"/>
              <a:t>Changes </a:t>
            </a:r>
            <a:r>
              <a:rPr lang="en-US" sz="2200" dirty="0"/>
              <a:t>in </a:t>
            </a:r>
            <a:r>
              <a:rPr lang="en-US" sz="2200" dirty="0" smtClean="0"/>
              <a:t>timing of decommissioning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Recognize the potential opportunity to improve regulatory efficiency and effectiveness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Consider alignment with international standards and practices</a:t>
            </a:r>
            <a:endParaRPr lang="en-US" sz="24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86B90D-8D9A-4D32-AE82-49DCE27F4CC6}" type="slidenum"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6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270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VLLW Scoping Study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smtClean="0"/>
              <a:t>PURPOSE:</a:t>
            </a:r>
          </a:p>
          <a:p>
            <a:r>
              <a:rPr lang="en-US" dirty="0" smtClean="0"/>
              <a:t>Identify </a:t>
            </a:r>
            <a:r>
              <a:rPr lang="en-US" dirty="0"/>
              <a:t>possible options to improve and strengthen the NRC’s regulatory framework for very low-level waste (VLLW) disposal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173787"/>
            <a:ext cx="2133600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0"/>
            <a:ext cx="2841506" cy="194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0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VLLW Scoping Study Considers Available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052040" cy="4754563"/>
          </a:xfrm>
        </p:spPr>
        <p:txBody>
          <a:bodyPr>
            <a:normAutofit fontScale="40000" lnSpcReduction="20000"/>
          </a:bodyPr>
          <a:lstStyle/>
          <a:p>
            <a:endParaRPr lang="en-US" sz="3200" dirty="0" smtClean="0"/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Academy of Sciences</a:t>
            </a:r>
          </a:p>
          <a:p>
            <a:pPr marL="0" indent="0">
              <a:buNone/>
            </a:pPr>
            <a:endParaRPr lang="en-US" sz="6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Power Research Institute</a:t>
            </a:r>
          </a:p>
          <a:p>
            <a:pPr marL="0" indent="0">
              <a:buNone/>
            </a:pPr>
            <a:endParaRPr lang="en-US" sz="6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U.S. Environmental Protection Agency</a:t>
            </a:r>
          </a:p>
          <a:p>
            <a:pPr marL="0" indent="0">
              <a:buNone/>
            </a:pPr>
            <a:endParaRPr lang="en-US" sz="6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Atomic Energy Agency</a:t>
            </a:r>
          </a:p>
          <a:p>
            <a:endParaRPr lang="en-US" sz="6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Comments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21336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40" y="1600200"/>
            <a:ext cx="3001057" cy="2590800"/>
          </a:xfrm>
        </p:spPr>
      </p:pic>
    </p:spTree>
    <p:extLst>
      <p:ext uri="{BB962C8B-B14F-4D97-AF65-F5344CB8AC3E}">
        <p14:creationId xmlns:p14="http://schemas.microsoft.com/office/powerpoint/2010/main" val="316675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3176"/>
            <a:ext cx="8610600" cy="1138424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>
                <a:solidFill>
                  <a:schemeClr val="tx1"/>
                </a:solidFill>
              </a:rPr>
              <a:t>VLLW </a:t>
            </a:r>
            <a:r>
              <a:rPr lang="en-US" sz="3400" dirty="0">
                <a:solidFill>
                  <a:schemeClr val="tx1"/>
                </a:solidFill>
              </a:rPr>
              <a:t>Scoping Study </a:t>
            </a:r>
            <a:r>
              <a:rPr lang="en-US" sz="3400" dirty="0" smtClean="0">
                <a:solidFill>
                  <a:schemeClr val="tx1"/>
                </a:solidFill>
              </a:rPr>
              <a:t/>
            </a:r>
            <a:br>
              <a:rPr lang="en-US" sz="3400" dirty="0" smtClean="0">
                <a:solidFill>
                  <a:schemeClr val="tx1"/>
                </a:solidFill>
              </a:rPr>
            </a:br>
            <a:r>
              <a:rPr lang="en-US" sz="3400" dirty="0" smtClean="0">
                <a:solidFill>
                  <a:schemeClr val="tx1"/>
                </a:solidFill>
              </a:rPr>
              <a:t>Possible Outcomes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520" y="1371600"/>
            <a:ext cx="8229600" cy="4876800"/>
          </a:xfrm>
        </p:spPr>
        <p:txBody>
          <a:bodyPr>
            <a:noAutofit/>
          </a:bodyPr>
          <a:lstStyle/>
          <a:p>
            <a:endParaRPr lang="en-US" sz="1200" dirty="0"/>
          </a:p>
          <a:p>
            <a:r>
              <a:rPr lang="en-US" sz="2600" dirty="0"/>
              <a:t>Rulemaking</a:t>
            </a:r>
          </a:p>
          <a:p>
            <a:endParaRPr lang="en-US" sz="2600" dirty="0" smtClean="0"/>
          </a:p>
          <a:p>
            <a:r>
              <a:rPr lang="en-US" sz="2600" dirty="0" smtClean="0"/>
              <a:t>Guidance documents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Coordination </a:t>
            </a:r>
            <a:r>
              <a:rPr lang="en-US" sz="2600" dirty="0"/>
              <a:t>with other </a:t>
            </a:r>
            <a:r>
              <a:rPr lang="en-US" sz="2600" dirty="0" smtClean="0"/>
              <a:t>agencies</a:t>
            </a:r>
          </a:p>
          <a:p>
            <a:endParaRPr lang="en-US" sz="2600" dirty="0"/>
          </a:p>
          <a:p>
            <a:r>
              <a:rPr lang="en-US" sz="2600" dirty="0" smtClean="0"/>
              <a:t>Further analysis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No </a:t>
            </a:r>
            <a:r>
              <a:rPr lang="en-US" sz="2600" dirty="0"/>
              <a:t>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A2DA-8834-4D8C-A890-84AAA06CF2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74811C0A-349D-4A75-BDED-3D91185D79F6}" type="slidenum"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88" y="304800"/>
            <a:ext cx="8342811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Stakeholder Outreach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and Involvement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88" y="1447800"/>
            <a:ext cx="8476707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/>
              <a:t>Updated information on VLLW found on NRC Website:</a:t>
            </a:r>
            <a:endParaRPr lang="en-US" sz="21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u="sng" dirty="0">
                <a:solidFill>
                  <a:schemeClr val="accent1"/>
                </a:solidFill>
                <a:hlinkClick r:id="rId3"/>
              </a:rPr>
              <a:t>https://</a:t>
            </a:r>
            <a:r>
              <a:rPr lang="en-US" sz="2100" u="sng" dirty="0" smtClean="0">
                <a:solidFill>
                  <a:schemeClr val="accent1"/>
                </a:solidFill>
                <a:hlinkClick r:id="rId3"/>
              </a:rPr>
              <a:t>www.nrc.gov/waste/llw-disposal.html</a:t>
            </a:r>
            <a:endParaRPr lang="en-US" sz="2100" u="sng" dirty="0" smtClean="0">
              <a:solidFill>
                <a:schemeClr val="accent1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i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i="1" dirty="0" smtClean="0"/>
              <a:t>Federal Register </a:t>
            </a:r>
            <a:r>
              <a:rPr lang="en-US" sz="2100" dirty="0" smtClean="0"/>
              <a:t>Notice to Conduct VLLW Scoping Study and Request for Comment (83 FR 6619): Feb. 14, 2018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/>
              <a:t>VLLW Scoping Study Public Comment Period: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/>
              <a:t>	</a:t>
            </a:r>
            <a:r>
              <a:rPr lang="en-US" sz="2100" dirty="0" smtClean="0"/>
              <a:t>Feb. 14, 2018 – May 15, 2018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/>
              <a:t>Public Meetings: </a:t>
            </a:r>
            <a:endParaRPr lang="en-US" sz="21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100" dirty="0" smtClean="0"/>
              <a:t>	Feb. 22, 2018 (NRC) and March 23, 2018 (Phoenix, AZ)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228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11A380F-A404-48A3-B7EA-75E8B94D61F1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7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1936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VLLW Scoping Study Comments Received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NRC VLLW Scoping Study </a:t>
            </a:r>
            <a:r>
              <a:rPr lang="en-US" sz="2600" dirty="0"/>
              <a:t>c</a:t>
            </a:r>
            <a:r>
              <a:rPr lang="en-US" sz="2600" dirty="0" smtClean="0"/>
              <a:t>omment period closed May 15, 2018 </a:t>
            </a:r>
          </a:p>
          <a:p>
            <a:endParaRPr lang="en-US" sz="2600" dirty="0"/>
          </a:p>
          <a:p>
            <a:r>
              <a:rPr lang="en-US" sz="2600" dirty="0" smtClean="0"/>
              <a:t>NRC received 54 letters</a:t>
            </a:r>
          </a:p>
          <a:p>
            <a:pPr lvl="1"/>
            <a:r>
              <a:rPr lang="en-US" sz="2200" dirty="0" smtClean="0"/>
              <a:t>Approximately 160 comments</a:t>
            </a:r>
          </a:p>
          <a:p>
            <a:endParaRPr lang="en-US" sz="2600" dirty="0"/>
          </a:p>
          <a:p>
            <a:r>
              <a:rPr lang="en-US" sz="2600" dirty="0" smtClean="0"/>
              <a:t>NRC received approximately 150 comments from February 22, 2018 public meeting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207125"/>
            <a:ext cx="213360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5238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9716</TotalTime>
  <Words>490</Words>
  <Application>Microsoft Macintosh PowerPoint</Application>
  <PresentationFormat>On-screen Show (4:3)</PresentationFormat>
  <Paragraphs>145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NRC</vt:lpstr>
      <vt:lpstr>Office Theme</vt:lpstr>
      <vt:lpstr>Very Low-Level Waste Scoping Study</vt:lpstr>
      <vt:lpstr> Overview  </vt:lpstr>
      <vt:lpstr>PowerPoint Presentation</vt:lpstr>
      <vt:lpstr>Why Perform a Very Low-Level Waste Scoping Study?</vt:lpstr>
      <vt:lpstr>VLLW Scoping Study</vt:lpstr>
      <vt:lpstr>VLLW Scoping Study Considers Available Information</vt:lpstr>
      <vt:lpstr>VLLW Scoping Study  Possible Outcomes</vt:lpstr>
      <vt:lpstr>Stakeholder Outreach and Involvement</vt:lpstr>
      <vt:lpstr>VLLW Scoping Study Comments Received </vt:lpstr>
      <vt:lpstr>VLLW Scoping Study Comments Received</vt:lpstr>
      <vt:lpstr>VLLW Scoping Study Comments Received</vt:lpstr>
      <vt:lpstr>Path Forward</vt:lpstr>
      <vt:lpstr> </vt:lpstr>
    </vt:vector>
  </TitlesOfParts>
  <Company>USNRC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Remediation Goals for Nuclear Power Plants</dc:title>
  <dc:creator>cam1</dc:creator>
  <cp:lastModifiedBy>todd lovinger</cp:lastModifiedBy>
  <cp:revision>715</cp:revision>
  <cp:lastPrinted>2018-03-16T16:47:08Z</cp:lastPrinted>
  <dcterms:created xsi:type="dcterms:W3CDTF">2014-02-20T18:27:47Z</dcterms:created>
  <dcterms:modified xsi:type="dcterms:W3CDTF">2018-09-27T14:18:28Z</dcterms:modified>
</cp:coreProperties>
</file>