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2"/>
  </p:notesMasterIdLst>
  <p:sldIdLst>
    <p:sldId id="319" r:id="rId2"/>
    <p:sldId id="830" r:id="rId3"/>
    <p:sldId id="766" r:id="rId4"/>
    <p:sldId id="767" r:id="rId5"/>
    <p:sldId id="796" r:id="rId6"/>
    <p:sldId id="805" r:id="rId7"/>
    <p:sldId id="775" r:id="rId8"/>
    <p:sldId id="776" r:id="rId9"/>
    <p:sldId id="798" r:id="rId10"/>
    <p:sldId id="777" r:id="rId11"/>
    <p:sldId id="778" r:id="rId12"/>
    <p:sldId id="779" r:id="rId13"/>
    <p:sldId id="800" r:id="rId14"/>
    <p:sldId id="804" r:id="rId15"/>
    <p:sldId id="786" r:id="rId16"/>
    <p:sldId id="807" r:id="rId17"/>
    <p:sldId id="808" r:id="rId18"/>
    <p:sldId id="809" r:id="rId19"/>
    <p:sldId id="828" r:id="rId20"/>
    <p:sldId id="829" r:id="rId21"/>
    <p:sldId id="827" r:id="rId22"/>
    <p:sldId id="810" r:id="rId23"/>
    <p:sldId id="812" r:id="rId24"/>
    <p:sldId id="814" r:id="rId25"/>
    <p:sldId id="758" r:id="rId26"/>
    <p:sldId id="760" r:id="rId27"/>
    <p:sldId id="761" r:id="rId28"/>
    <p:sldId id="762" r:id="rId29"/>
    <p:sldId id="739" r:id="rId30"/>
    <p:sldId id="813" r:id="rId31"/>
    <p:sldId id="817" r:id="rId32"/>
    <p:sldId id="815" r:id="rId33"/>
    <p:sldId id="557" r:id="rId34"/>
    <p:sldId id="558" r:id="rId35"/>
    <p:sldId id="653" r:id="rId36"/>
    <p:sldId id="559" r:id="rId37"/>
    <p:sldId id="818" r:id="rId38"/>
    <p:sldId id="683" r:id="rId39"/>
    <p:sldId id="819" r:id="rId40"/>
    <p:sldId id="561" r:id="rId41"/>
    <p:sldId id="562" r:id="rId42"/>
    <p:sldId id="563" r:id="rId43"/>
    <p:sldId id="564" r:id="rId44"/>
    <p:sldId id="677" r:id="rId45"/>
    <p:sldId id="566" r:id="rId46"/>
    <p:sldId id="567" r:id="rId47"/>
    <p:sldId id="568" r:id="rId48"/>
    <p:sldId id="678" r:id="rId49"/>
    <p:sldId id="748" r:id="rId50"/>
    <p:sldId id="822" r:id="rId51"/>
  </p:sldIdLst>
  <p:sldSz cx="9144000" cy="6858000" type="screen4x3"/>
  <p:notesSz cx="7010400" cy="9296400"/>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AB98"/>
    <a:srgbClr val="E4D1AD"/>
    <a:srgbClr val="CDB571"/>
    <a:srgbClr val="D6B87D"/>
    <a:srgbClr val="D6B028"/>
    <a:srgbClr val="006401"/>
    <a:srgbClr val="9E0101"/>
    <a:srgbClr val="780101"/>
    <a:srgbClr val="9141AC"/>
    <a:srgbClr val="C69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746" autoAdjust="0"/>
    <p:restoredTop sz="98756" autoAdjust="0"/>
  </p:normalViewPr>
  <p:slideViewPr>
    <p:cSldViewPr>
      <p:cViewPr>
        <p:scale>
          <a:sx n="100" d="100"/>
          <a:sy n="100" d="100"/>
        </p:scale>
        <p:origin x="2624" y="12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7" d="100"/>
        <a:sy n="177" d="100"/>
      </p:scale>
      <p:origin x="0" y="1752"/>
    </p:cViewPr>
  </p:sorterViewPr>
  <p:notesViewPr>
    <p:cSldViewPr showGuides="1">
      <p:cViewPr varScale="1">
        <p:scale>
          <a:sx n="75" d="100"/>
          <a:sy n="75" d="100"/>
        </p:scale>
        <p:origin x="-2052" y="-102"/>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Users/jconca-old/%20%20Forbes/LNT/%20%20%20HPS%20Cleveland/Must%20Read/SurvivorsCancerRates%20copy.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rot="0"/>
          <a:lstStyle/>
          <a:p>
            <a:pPr>
              <a:defRPr sz="2000" b="0" i="0" u="none" strike="noStrike">
                <a:solidFill>
                  <a:srgbClr val="000000"/>
                </a:solidFill>
                <a:latin typeface="Helvetica Neue"/>
              </a:defRPr>
            </a:pPr>
            <a:r>
              <a:rPr lang="en-US" sz="2000" b="0" i="0" u="none" strike="noStrike">
                <a:solidFill>
                  <a:srgbClr val="000000"/>
                </a:solidFill>
                <a:latin typeface="Helvetica Neue"/>
              </a:rPr>
              <a:t>Solid Cancer Incidence among the Life Span Study of Atomic Bomb Survivors: 1958–2009</a:t>
            </a:r>
          </a:p>
        </c:rich>
      </c:tx>
      <c:layout>
        <c:manualLayout>
          <c:xMode val="edge"/>
          <c:yMode val="edge"/>
          <c:x val="0.125774859109313"/>
          <c:y val="0.0129061839830997"/>
          <c:w val="0.854986"/>
          <c:h val="0.0611944"/>
        </c:manualLayout>
      </c:layout>
      <c:overlay val="1"/>
      <c:spPr>
        <a:noFill/>
        <a:effectLst/>
      </c:spPr>
    </c:title>
    <c:autoTitleDeleted val="0"/>
    <c:plotArea>
      <c:layout>
        <c:manualLayout>
          <c:layoutTarget val="inner"/>
          <c:xMode val="edge"/>
          <c:yMode val="edge"/>
          <c:x val="0.0514893"/>
          <c:y val="0.0611944"/>
          <c:w val="0.912934"/>
          <c:h val="0.873926"/>
        </c:manualLayout>
      </c:layout>
      <c:barChart>
        <c:barDir val="col"/>
        <c:grouping val="clustered"/>
        <c:varyColors val="0"/>
        <c:ser>
          <c:idx val="0"/>
          <c:order val="0"/>
          <c:tx>
            <c:v>not in cities</c:v>
          </c:tx>
          <c:spPr>
            <a:solidFill>
              <a:schemeClr val="accent1">
                <a:lumMod val="60000"/>
                <a:lumOff val="40000"/>
              </a:schemeClr>
            </a:solidFill>
            <a:ln w="12700" cap="flat">
              <a:noFill/>
              <a:miter lim="400000"/>
            </a:ln>
            <a:effectLst/>
          </c:spPr>
          <c:invertIfNegative val="0"/>
          <c:cat>
            <c:strLit>
              <c:ptCount val="1"/>
              <c:pt idx="0">
                <c:v>Untitled 1</c:v>
              </c:pt>
            </c:strLit>
          </c:cat>
          <c:val>
            <c:numRef>
              <c:f>'Sheet 1'!$B$8</c:f>
              <c:numCache>
                <c:formatCode>0.0%</c:formatCode>
                <c:ptCount val="1"/>
                <c:pt idx="0">
                  <c:v>0.206902016720155</c:v>
                </c:pt>
              </c:numCache>
            </c:numRef>
          </c:val>
        </c:ser>
        <c:ser>
          <c:idx val="1"/>
          <c:order val="1"/>
          <c:tx>
            <c:v>to 5 mGy</c:v>
          </c:tx>
          <c:spPr>
            <a:solidFill>
              <a:schemeClr val="accent3"/>
            </a:solidFill>
            <a:ln w="12700" cap="flat">
              <a:noFill/>
              <a:miter lim="400000"/>
            </a:ln>
            <a:effectLst/>
          </c:spPr>
          <c:invertIfNegative val="0"/>
          <c:cat>
            <c:strLit>
              <c:ptCount val="1"/>
              <c:pt idx="0">
                <c:v>Untitled 1</c:v>
              </c:pt>
            </c:strLit>
          </c:cat>
          <c:val>
            <c:numRef>
              <c:f>'Sheet 1'!$C$8</c:f>
              <c:numCache>
                <c:formatCode>0.0%</c:formatCode>
                <c:ptCount val="1"/>
                <c:pt idx="0">
                  <c:v>0.204847406748569</c:v>
                </c:pt>
              </c:numCache>
            </c:numRef>
          </c:val>
        </c:ser>
        <c:ser>
          <c:idx val="2"/>
          <c:order val="2"/>
          <c:tx>
            <c:v>to 100</c:v>
          </c:tx>
          <c:spPr>
            <a:solidFill>
              <a:schemeClr val="tx2">
                <a:lumMod val="75000"/>
              </a:schemeClr>
            </a:solidFill>
            <a:ln w="12700" cap="flat">
              <a:noFill/>
              <a:miter lim="400000"/>
            </a:ln>
            <a:effectLst/>
          </c:spPr>
          <c:invertIfNegative val="0"/>
          <c:cat>
            <c:strLit>
              <c:ptCount val="1"/>
              <c:pt idx="0">
                <c:v>Untitled 1</c:v>
              </c:pt>
            </c:strLit>
          </c:cat>
          <c:val>
            <c:numRef>
              <c:f>'Sheet 1'!$D$8</c:f>
              <c:numCache>
                <c:formatCode>0.0%</c:formatCode>
                <c:ptCount val="1"/>
                <c:pt idx="0">
                  <c:v>0.206244774817346</c:v>
                </c:pt>
              </c:numCache>
            </c:numRef>
          </c:val>
        </c:ser>
        <c:ser>
          <c:idx val="3"/>
          <c:order val="3"/>
          <c:tx>
            <c:v>to 200</c:v>
          </c:tx>
          <c:spPr>
            <a:solidFill>
              <a:srgbClr val="FF2600"/>
            </a:solidFill>
            <a:ln w="12700" cap="flat">
              <a:noFill/>
              <a:miter lim="400000"/>
            </a:ln>
            <a:effectLst/>
          </c:spPr>
          <c:invertIfNegative val="0"/>
          <c:cat>
            <c:strLit>
              <c:ptCount val="1"/>
              <c:pt idx="0">
                <c:v>Untitled 1</c:v>
              </c:pt>
            </c:strLit>
          </c:cat>
          <c:val>
            <c:numRef>
              <c:f>'Sheet 1'!$E$8</c:f>
              <c:numCache>
                <c:formatCode>0.0%</c:formatCode>
                <c:ptCount val="1"/>
                <c:pt idx="0">
                  <c:v>0.217554522702896</c:v>
                </c:pt>
              </c:numCache>
            </c:numRef>
          </c:val>
        </c:ser>
        <c:ser>
          <c:idx val="4"/>
          <c:order val="4"/>
          <c:tx>
            <c:v>to 500</c:v>
          </c:tx>
          <c:spPr>
            <a:solidFill>
              <a:srgbClr val="C24885"/>
            </a:solidFill>
            <a:ln w="12700" cap="flat">
              <a:noFill/>
              <a:miter lim="400000"/>
            </a:ln>
            <a:effectLst/>
          </c:spPr>
          <c:invertIfNegative val="0"/>
          <c:cat>
            <c:strLit>
              <c:ptCount val="1"/>
              <c:pt idx="0">
                <c:v>Untitled 1</c:v>
              </c:pt>
            </c:strLit>
          </c:cat>
          <c:val>
            <c:numRef>
              <c:f>'Sheet 1'!$F$8</c:f>
              <c:numCache>
                <c:formatCode>0.0%</c:formatCode>
                <c:ptCount val="1"/>
                <c:pt idx="0">
                  <c:v>0.238609517381033</c:v>
                </c:pt>
              </c:numCache>
            </c:numRef>
          </c:val>
        </c:ser>
        <c:ser>
          <c:idx val="5"/>
          <c:order val="5"/>
          <c:tx>
            <c:v>to 1000</c:v>
          </c:tx>
          <c:spPr>
            <a:solidFill>
              <a:srgbClr val="5F5F5F"/>
            </a:solidFill>
            <a:ln w="12700" cap="flat">
              <a:noFill/>
              <a:miter lim="400000"/>
            </a:ln>
            <a:effectLst/>
          </c:spPr>
          <c:invertIfNegative val="0"/>
          <c:cat>
            <c:strLit>
              <c:ptCount val="1"/>
              <c:pt idx="0">
                <c:v>Untitled 1</c:v>
              </c:pt>
            </c:strLit>
          </c:cat>
          <c:val>
            <c:numRef>
              <c:f>'Sheet 1'!$G$8</c:f>
              <c:numCache>
                <c:formatCode>0.0%</c:formatCode>
                <c:ptCount val="1"/>
                <c:pt idx="0">
                  <c:v>0.283482142857143</c:v>
                </c:pt>
              </c:numCache>
            </c:numRef>
          </c:val>
        </c:ser>
        <c:ser>
          <c:idx val="6"/>
          <c:order val="6"/>
          <c:tx>
            <c:v>to 2000</c:v>
          </c:tx>
          <c:spPr>
            <a:solidFill>
              <a:srgbClr val="22AEFF"/>
            </a:solidFill>
            <a:ln w="12700" cap="flat">
              <a:noFill/>
              <a:miter lim="400000"/>
            </a:ln>
            <a:effectLst/>
          </c:spPr>
          <c:invertIfNegative val="0"/>
          <c:cat>
            <c:strLit>
              <c:ptCount val="1"/>
              <c:pt idx="0">
                <c:v>Untitled 1</c:v>
              </c:pt>
            </c:strLit>
          </c:cat>
          <c:val>
            <c:numRef>
              <c:f>'Sheet 1'!$H$8</c:f>
              <c:numCache>
                <c:formatCode>0.0%</c:formatCode>
                <c:ptCount val="1"/>
                <c:pt idx="0">
                  <c:v>0.357827476038339</c:v>
                </c:pt>
              </c:numCache>
            </c:numRef>
          </c:val>
        </c:ser>
        <c:ser>
          <c:idx val="7"/>
          <c:order val="7"/>
          <c:tx>
            <c:v>over 2000 </c:v>
          </c:tx>
          <c:spPr>
            <a:solidFill>
              <a:srgbClr val="73DD4E"/>
            </a:solidFill>
            <a:ln w="12700" cap="flat">
              <a:noFill/>
              <a:miter lim="400000"/>
            </a:ln>
            <a:effectLst/>
          </c:spPr>
          <c:invertIfNegative val="0"/>
          <c:cat>
            <c:strLit>
              <c:ptCount val="1"/>
              <c:pt idx="0">
                <c:v>Untitled 1</c:v>
              </c:pt>
            </c:strLit>
          </c:cat>
          <c:val>
            <c:numRef>
              <c:f>'Sheet 1'!$I$8</c:f>
              <c:numCache>
                <c:formatCode>0.0%</c:formatCode>
                <c:ptCount val="1"/>
                <c:pt idx="0">
                  <c:v>0.387878787878788</c:v>
                </c:pt>
              </c:numCache>
            </c:numRef>
          </c:val>
        </c:ser>
        <c:dLbls>
          <c:showLegendKey val="0"/>
          <c:showVal val="0"/>
          <c:showCatName val="0"/>
          <c:showSerName val="0"/>
          <c:showPercent val="0"/>
          <c:showBubbleSize val="0"/>
        </c:dLbls>
        <c:gapWidth val="40"/>
        <c:overlap val="-10"/>
        <c:axId val="1938189344"/>
        <c:axId val="1938584592"/>
      </c:barChart>
      <c:catAx>
        <c:axId val="1938189344"/>
        <c:scaling>
          <c:orientation val="minMax"/>
        </c:scaling>
        <c:delete val="0"/>
        <c:axPos val="b"/>
        <c:numFmt formatCode="General" sourceLinked="1"/>
        <c:majorTickMark val="none"/>
        <c:minorTickMark val="none"/>
        <c:tickLblPos val="none"/>
        <c:spPr>
          <a:ln w="12700" cap="flat">
            <a:solidFill>
              <a:srgbClr val="000000"/>
            </a:solidFill>
            <a:prstDash val="solid"/>
            <a:miter lim="400000"/>
          </a:ln>
        </c:spPr>
        <c:txPr>
          <a:bodyPr rot="0"/>
          <a:lstStyle/>
          <a:p>
            <a:pPr>
              <a:defRPr sz="1000" b="0" i="0" u="none" strike="noStrike">
                <a:solidFill>
                  <a:srgbClr val="000000"/>
                </a:solidFill>
                <a:latin typeface="Helvetica Neue"/>
              </a:defRPr>
            </a:pPr>
            <a:endParaRPr lang="en-US"/>
          </a:p>
        </c:txPr>
        <c:crossAx val="1938584592"/>
        <c:crosses val="autoZero"/>
        <c:auto val="1"/>
        <c:lblAlgn val="ctr"/>
        <c:lblOffset val="100"/>
        <c:noMultiLvlLbl val="1"/>
      </c:catAx>
      <c:valAx>
        <c:axId val="1938584592"/>
        <c:scaling>
          <c:orientation val="minMax"/>
        </c:scaling>
        <c:delete val="0"/>
        <c:axPos val="l"/>
        <c:majorGridlines>
          <c:spPr>
            <a:ln w="12700" cap="flat">
              <a:solidFill>
                <a:srgbClr val="B8B8B8"/>
              </a:solidFill>
              <a:prstDash val="solid"/>
              <a:miter lim="400000"/>
            </a:ln>
          </c:spPr>
        </c:majorGridlines>
        <c:numFmt formatCode="General" sourceLinked="1"/>
        <c:majorTickMark val="none"/>
        <c:minorTickMark val="none"/>
        <c:tickLblPos val="nextTo"/>
        <c:spPr>
          <a:ln w="12700" cap="flat">
            <a:noFill/>
            <a:prstDash val="solid"/>
            <a:miter lim="400000"/>
          </a:ln>
        </c:spPr>
        <c:txPr>
          <a:bodyPr rot="0"/>
          <a:lstStyle/>
          <a:p>
            <a:pPr>
              <a:defRPr sz="1800" b="1" i="0" u="none" strike="noStrike">
                <a:solidFill>
                  <a:srgbClr val="000000"/>
                </a:solidFill>
                <a:latin typeface="Helvetica Neue"/>
              </a:defRPr>
            </a:pPr>
            <a:endParaRPr lang="en-US"/>
          </a:p>
        </c:txPr>
        <c:crossAx val="1938189344"/>
        <c:crosses val="autoZero"/>
        <c:crossBetween val="between"/>
        <c:majorUnit val="0.1"/>
        <c:minorUnit val="0.05"/>
      </c:valAx>
      <c:spPr>
        <a:noFill/>
        <a:ln w="12700" cap="flat">
          <a:noFill/>
          <a:miter lim="400000"/>
        </a:ln>
        <a:effectLst/>
      </c:spPr>
    </c:plotArea>
    <c:legend>
      <c:legendPos val="b"/>
      <c:layout>
        <c:manualLayout>
          <c:xMode val="edge"/>
          <c:yMode val="edge"/>
          <c:x val="0.0514893"/>
          <c:y val="0.964545"/>
          <c:w val="0.948511"/>
          <c:h val="0.0354547"/>
        </c:manualLayout>
      </c:layout>
      <c:overlay val="1"/>
      <c:spPr>
        <a:noFill/>
        <a:ln w="12700" cap="flat">
          <a:noFill/>
          <a:miter lim="400000"/>
        </a:ln>
        <a:effectLst/>
      </c:spPr>
      <c:txPr>
        <a:bodyPr rot="0"/>
        <a:lstStyle/>
        <a:p>
          <a:pPr>
            <a:defRPr sz="1400" b="0" i="0" u="none" strike="noStrike">
              <a:solidFill>
                <a:srgbClr val="000000"/>
              </a:solidFill>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3157" tIns="46579" rIns="93157" bIns="46579" rtlCol="0"/>
          <a:lstStyle>
            <a:lvl1pPr algn="l">
              <a:defRPr sz="1200"/>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lIns="93157" tIns="46579" rIns="93157" bIns="46579" rtlCol="0"/>
          <a:lstStyle>
            <a:lvl1pPr algn="r">
              <a:defRPr sz="1200"/>
            </a:lvl1pPr>
          </a:lstStyle>
          <a:p>
            <a:fld id="{70B0A8E2-8AA5-4595-ACEA-159EF6AA11E8}" type="datetimeFigureOut">
              <a:rPr lang="en-US" smtClean="0"/>
              <a:pPr/>
              <a:t>9/2/18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7" tIns="46579" rIns="93157" bIns="46579"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57" tIns="46579" rIns="93157" bIns="4657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69"/>
            <a:ext cx="3037840" cy="464820"/>
          </a:xfrm>
          <a:prstGeom prst="rect">
            <a:avLst/>
          </a:prstGeom>
        </p:spPr>
        <p:txBody>
          <a:bodyPr vert="horz" lIns="93157" tIns="46579" rIns="93157" bIns="46579"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69"/>
            <a:ext cx="3037840" cy="464820"/>
          </a:xfrm>
          <a:prstGeom prst="rect">
            <a:avLst/>
          </a:prstGeom>
        </p:spPr>
        <p:txBody>
          <a:bodyPr vert="horz" lIns="93157" tIns="46579" rIns="93157" bIns="46579" rtlCol="0" anchor="b"/>
          <a:lstStyle>
            <a:lvl1pPr algn="r">
              <a:defRPr sz="1200"/>
            </a:lvl1pPr>
          </a:lstStyle>
          <a:p>
            <a:fld id="{A2325B99-7157-4F3B-8A72-9C861FAC0E5E}" type="slidenum">
              <a:rPr lang="en-US" smtClean="0"/>
              <a:pPr/>
              <a:t>‹#›</a:t>
            </a:fld>
            <a:endParaRPr lang="en-US"/>
          </a:p>
        </p:txBody>
      </p:sp>
    </p:spTree>
    <p:extLst>
      <p:ext uri="{BB962C8B-B14F-4D97-AF65-F5344CB8AC3E}">
        <p14:creationId xmlns:p14="http://schemas.microsoft.com/office/powerpoint/2010/main" val="1366013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565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val="1"/>
            </a:ext>
          </a:extLst>
        </p:spPr>
      </p:sp>
      <p:sp>
        <p:nvSpPr>
          <p:cNvPr id="20756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smtClean="0">
              <a:cs typeface="+mn-cs"/>
            </a:endParaRPr>
          </a:p>
        </p:txBody>
      </p:sp>
    </p:spTree>
    <p:extLst>
      <p:ext uri="{BB962C8B-B14F-4D97-AF65-F5344CB8AC3E}">
        <p14:creationId xmlns:p14="http://schemas.microsoft.com/office/powerpoint/2010/main" val="1788774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1576176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1070929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782539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1703418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95859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1890949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xfrm>
            <a:off x="3970938" y="8829967"/>
            <a:ext cx="3037840" cy="464820"/>
          </a:xfrm>
          <a:prstGeom prst="rect">
            <a:avLst/>
          </a:prstGeom>
          <a:noFill/>
        </p:spPr>
        <p:txBody>
          <a:bodyPr/>
          <a:lstStyle>
            <a:lvl1pPr>
              <a:defRPr sz="2400">
                <a:solidFill>
                  <a:schemeClr val="tx1"/>
                </a:solidFill>
                <a:latin typeface="Arial" charset="0"/>
                <a:ea typeface="ＭＳ Ｐゴシック" charset="0"/>
                <a:cs typeface="ＭＳ Ｐゴシック" charset="0"/>
              </a:defRPr>
            </a:lvl1pPr>
            <a:lvl2pPr marL="757066" indent="-291179">
              <a:defRPr sz="2400">
                <a:solidFill>
                  <a:schemeClr val="tx1"/>
                </a:solidFill>
                <a:latin typeface="Arial" charset="0"/>
                <a:ea typeface="ＭＳ Ｐゴシック" charset="0"/>
              </a:defRPr>
            </a:lvl2pPr>
            <a:lvl3pPr marL="1164717" indent="-232943">
              <a:defRPr sz="2400">
                <a:solidFill>
                  <a:schemeClr val="tx1"/>
                </a:solidFill>
                <a:latin typeface="Arial" charset="0"/>
                <a:ea typeface="ＭＳ Ｐゴシック" charset="0"/>
              </a:defRPr>
            </a:lvl3pPr>
            <a:lvl4pPr marL="1630604" indent="-232943">
              <a:defRPr sz="2400">
                <a:solidFill>
                  <a:schemeClr val="tx1"/>
                </a:solidFill>
                <a:latin typeface="Arial" charset="0"/>
                <a:ea typeface="ＭＳ Ｐゴシック" charset="0"/>
              </a:defRPr>
            </a:lvl4pPr>
            <a:lvl5pPr marL="2096491" indent="-232943">
              <a:defRPr sz="2400">
                <a:solidFill>
                  <a:schemeClr val="tx1"/>
                </a:solidFill>
                <a:latin typeface="Arial" charset="0"/>
                <a:ea typeface="ＭＳ Ｐゴシック" charset="0"/>
              </a:defRPr>
            </a:lvl5pPr>
            <a:lvl6pPr marL="2562377" indent="-232943" eaLnBrk="0" fontAlgn="base" hangingPunct="0">
              <a:spcBef>
                <a:spcPct val="0"/>
              </a:spcBef>
              <a:spcAft>
                <a:spcPct val="0"/>
              </a:spcAft>
              <a:defRPr sz="2400">
                <a:solidFill>
                  <a:schemeClr val="tx1"/>
                </a:solidFill>
                <a:latin typeface="Arial" charset="0"/>
                <a:ea typeface="ＭＳ Ｐゴシック" charset="0"/>
              </a:defRPr>
            </a:lvl6pPr>
            <a:lvl7pPr marL="3028264" indent="-232943" eaLnBrk="0" fontAlgn="base" hangingPunct="0">
              <a:spcBef>
                <a:spcPct val="0"/>
              </a:spcBef>
              <a:spcAft>
                <a:spcPct val="0"/>
              </a:spcAft>
              <a:defRPr sz="2400">
                <a:solidFill>
                  <a:schemeClr val="tx1"/>
                </a:solidFill>
                <a:latin typeface="Arial" charset="0"/>
                <a:ea typeface="ＭＳ Ｐゴシック" charset="0"/>
              </a:defRPr>
            </a:lvl7pPr>
            <a:lvl8pPr marL="3494151" indent="-232943" eaLnBrk="0" fontAlgn="base" hangingPunct="0">
              <a:spcBef>
                <a:spcPct val="0"/>
              </a:spcBef>
              <a:spcAft>
                <a:spcPct val="0"/>
              </a:spcAft>
              <a:defRPr sz="2400">
                <a:solidFill>
                  <a:schemeClr val="tx1"/>
                </a:solidFill>
                <a:latin typeface="Arial" charset="0"/>
                <a:ea typeface="ＭＳ Ｐゴシック" charset="0"/>
              </a:defRPr>
            </a:lvl8pPr>
            <a:lvl9pPr marL="3960038" indent="-232943" eaLnBrk="0" fontAlgn="base" hangingPunct="0">
              <a:spcBef>
                <a:spcPct val="0"/>
              </a:spcBef>
              <a:spcAft>
                <a:spcPct val="0"/>
              </a:spcAft>
              <a:defRPr sz="2400">
                <a:solidFill>
                  <a:schemeClr val="tx1"/>
                </a:solidFill>
                <a:latin typeface="Arial" charset="0"/>
                <a:ea typeface="ＭＳ Ｐゴシック" charset="0"/>
              </a:defRPr>
            </a:lvl9pPr>
          </a:lstStyle>
          <a:p>
            <a:fld id="{03F6CD78-614C-3740-BE3E-3FBAF9C3FEEF}" type="slidenum">
              <a:rPr lang="en-US" sz="1200"/>
              <a:pPr/>
              <a:t>25</a:t>
            </a:fld>
            <a:endParaRPr lang="en-US" sz="1200"/>
          </a:p>
        </p:txBody>
      </p:sp>
      <p:sp>
        <p:nvSpPr>
          <p:cNvPr id="107522" name="Rectangle 1026"/>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val="1"/>
            </a:ext>
          </a:extLst>
        </p:spPr>
      </p:sp>
      <p:sp>
        <p:nvSpPr>
          <p:cNvPr id="1126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062901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57159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813086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104923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7683900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026"/>
          <p:cNvSpPr>
            <a:spLocks noGrp="1" noRot="1" noChangeAspect="1" noChangeArrowheads="1"/>
          </p:cNvSpPr>
          <p:nvPr>
            <p:ph type="sldImg"/>
          </p:nvPr>
        </p:nvSpPr>
        <p:spPr>
          <a:xfrm>
            <a:off x="1189038" y="703263"/>
            <a:ext cx="4632325" cy="3473450"/>
          </a:xfrm>
          <a:solidFill>
            <a:srgbClr val="FFFFFF"/>
          </a:solidFill>
          <a:ln/>
        </p:spPr>
      </p:sp>
      <p:sp>
        <p:nvSpPr>
          <p:cNvPr id="198963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3129934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6"/>
          <p:cNvSpPr>
            <a:spLocks noGrp="1" noRot="1" noChangeAspect="1" noChangeArrowheads="1"/>
          </p:cNvSpPr>
          <p:nvPr>
            <p:ph type="sldImg"/>
          </p:nvPr>
        </p:nvSpPr>
        <p:spPr>
          <a:xfrm>
            <a:off x="1189038" y="703263"/>
            <a:ext cx="4632325" cy="3473450"/>
          </a:xfrm>
          <a:solidFill>
            <a:srgbClr val="FFFFFF"/>
          </a:solidFill>
          <a:ln/>
        </p:spPr>
      </p:sp>
      <p:sp>
        <p:nvSpPr>
          <p:cNvPr id="199168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2086004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026"/>
          <p:cNvSpPr>
            <a:spLocks noGrp="1" noRot="1" noChangeAspect="1" noChangeArrowheads="1"/>
          </p:cNvSpPr>
          <p:nvPr>
            <p:ph type="sldImg"/>
          </p:nvPr>
        </p:nvSpPr>
        <p:spPr>
          <a:xfrm>
            <a:off x="1189038" y="703263"/>
            <a:ext cx="4632325" cy="3473450"/>
          </a:xfrm>
          <a:solidFill>
            <a:srgbClr val="FFFFFF"/>
          </a:solidFill>
          <a:ln/>
        </p:spPr>
      </p:sp>
      <p:sp>
        <p:nvSpPr>
          <p:cNvPr id="200601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8027748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8A9D8E42-5545-B84B-A47E-28866E64B38C}" type="slidenum">
              <a:rPr lang="en-US"/>
              <a:pPr/>
              <a:t>36</a:t>
            </a:fld>
            <a:endParaRPr lang="en-US"/>
          </a:p>
        </p:txBody>
      </p:sp>
      <p:sp>
        <p:nvSpPr>
          <p:cNvPr id="11266"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1267"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9725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Rot="1" noChangeAspect="1" noChangeArrowheads="1"/>
          </p:cNvSpPr>
          <p:nvPr>
            <p:ph type="sldImg"/>
          </p:nvPr>
        </p:nvSpPr>
        <p:spPr>
          <a:xfrm>
            <a:off x="1189038" y="703263"/>
            <a:ext cx="4632325" cy="3473450"/>
          </a:xfrm>
          <a:solidFill>
            <a:srgbClr val="FFFFFF"/>
          </a:solidFill>
          <a:ln/>
        </p:spPr>
      </p:sp>
      <p:sp>
        <p:nvSpPr>
          <p:cNvPr id="2042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mtClean="0">
                <a:cs typeface="+mn-cs"/>
              </a:rPr>
              <a:t>Third there</a:t>
            </a:r>
            <a:r>
              <a:rPr lang="ja-JP" altLang="en-US" smtClean="0">
                <a:latin typeface="Arial"/>
                <a:cs typeface="+mn-cs"/>
              </a:rPr>
              <a:t>’</a:t>
            </a:r>
            <a:r>
              <a:rPr lang="en-US" smtClean="0">
                <a:cs typeface="+mn-cs"/>
              </a:rPr>
              <a:t>s WIPP - the Waste Isolation Pilot Plant in southeastern New Mexico.</a:t>
            </a:r>
          </a:p>
        </p:txBody>
      </p:sp>
    </p:spTree>
    <p:extLst>
      <p:ext uri="{BB962C8B-B14F-4D97-AF65-F5344CB8AC3E}">
        <p14:creationId xmlns:p14="http://schemas.microsoft.com/office/powerpoint/2010/main" val="283943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893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val="1"/>
            </a:ext>
          </a:extLst>
        </p:spPr>
      </p:sp>
      <p:sp>
        <p:nvSpPr>
          <p:cNvPr id="1788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525757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7778"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val="1"/>
            </a:ext>
          </a:extLst>
        </p:spPr>
      </p:sp>
      <p:sp>
        <p:nvSpPr>
          <p:cNvPr id="1867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660377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306"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val="1"/>
            </a:ext>
          </a:extLst>
        </p:spPr>
      </p:sp>
      <p:sp>
        <p:nvSpPr>
          <p:cNvPr id="13783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5552593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xfrm>
            <a:off x="3970938" y="8829967"/>
            <a:ext cx="3037840" cy="464820"/>
          </a:xfrm>
          <a:prstGeom prst="rect">
            <a:avLst/>
          </a:prstGeom>
          <a:ln/>
        </p:spPr>
        <p:txBody>
          <a:bodyPr/>
          <a:lstStyle/>
          <a:p>
            <a:fld id="{C057C137-B3DA-934F-900D-E1D26E949561}" type="slidenum">
              <a:rPr lang="en-US"/>
              <a:pPr/>
              <a:t>43</a:t>
            </a:fld>
            <a:endParaRPr lang="en-US"/>
          </a:p>
        </p:txBody>
      </p:sp>
      <p:sp>
        <p:nvSpPr>
          <p:cNvPr id="23554" name="Rectangle 2"/>
          <p:cNvSpPr>
            <a:spLocks noGrp="1" noRot="1" noChangeAspect="1" noChangeArrowheads="1"/>
          </p:cNvSpPr>
          <p:nvPr>
            <p:ph type="sldImg"/>
          </p:nvPr>
        </p:nvSpPr>
        <p:spPr bwMode="auto">
          <a:xfrm>
            <a:off x="1189038" y="703263"/>
            <a:ext cx="4632325" cy="347345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5" name="Rectangle 3"/>
          <p:cNvSpPr>
            <a:spLocks noGrp="1" noChangeArrowheads="1"/>
          </p:cNvSpPr>
          <p:nvPr>
            <p:ph type="body" idx="1"/>
          </p:nvPr>
        </p:nvSpPr>
        <p:spPr bwMode="auto">
          <a:xfrm>
            <a:off x="934720" y="4415790"/>
            <a:ext cx="5140960" cy="41833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2423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3458" name="Rectangle 2"/>
          <p:cNvSpPr>
            <a:spLocks noGrp="1" noRot="1" noChangeAspect="1" noChangeArrowheads="1" noTextEdit="1"/>
          </p:cNvSpPr>
          <p:nvPr>
            <p:ph type="sldImg"/>
          </p:nvPr>
        </p:nvSpPr>
        <p:spPr>
          <a:xfrm>
            <a:off x="1189038" y="703263"/>
            <a:ext cx="4632325" cy="3473450"/>
          </a:xfrm>
          <a:ln/>
          <a:extLst>
            <a:ext uri="{FAA26D3D-D897-4be2-8F04-BA451C77F1D7}">
              <ma14:placeholderFlag xmlns:ma14="http://schemas.microsoft.com/office/mac/drawingml/2011/main" val="1"/>
            </a:ext>
          </a:extLst>
        </p:spPr>
      </p:sp>
      <p:sp>
        <p:nvSpPr>
          <p:cNvPr id="1683459" name="Rectangle 3"/>
          <p:cNvSpPr>
            <a:spLocks noGrp="1" noChangeArrowheads="1"/>
          </p:cNvSpPr>
          <p:nvPr>
            <p:ph type="body" idx="1"/>
          </p:nvPr>
        </p:nvSpPr>
        <p:spPr/>
        <p:txBody>
          <a:bodyPr/>
          <a:lstStyle/>
          <a:p>
            <a:pPr>
              <a:defRPr/>
            </a:pPr>
            <a:endParaRPr lang="en-US" smtClean="0">
              <a:cs typeface="+mn-cs"/>
            </a:endParaRPr>
          </a:p>
        </p:txBody>
      </p:sp>
    </p:spTree>
    <p:extLst>
      <p:ext uri="{BB962C8B-B14F-4D97-AF65-F5344CB8AC3E}">
        <p14:creationId xmlns:p14="http://schemas.microsoft.com/office/powerpoint/2010/main" val="1740121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170" name="Rectangle 2"/>
          <p:cNvSpPr>
            <a:spLocks noGrp="1" noRot="1" noChangeAspect="1" noChangeArrowheads="1"/>
          </p:cNvSpPr>
          <p:nvPr>
            <p:ph type="sldImg"/>
          </p:nvPr>
        </p:nvSpPr>
        <p:spPr>
          <a:xfrm>
            <a:off x="1150938" y="692150"/>
            <a:ext cx="4556125" cy="3416300"/>
          </a:xfrm>
          <a:solidFill>
            <a:srgbClr val="FFFFFF"/>
          </a:solidFill>
          <a:ln/>
          <a:extLst>
            <a:ext uri="{FAA26D3D-D897-4be2-8F04-BA451C77F1D7}">
              <ma14:placeholderFlag xmlns:ma14="http://schemas.microsoft.com/office/mac/drawingml/2011/main" val="1"/>
            </a:ext>
          </a:extLst>
        </p:spPr>
      </p:sp>
      <p:sp>
        <p:nvSpPr>
          <p:cNvPr id="20551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441054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194"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val="1"/>
            </a:ext>
          </a:extLst>
        </p:spPr>
      </p:sp>
      <p:sp>
        <p:nvSpPr>
          <p:cNvPr id="1416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782031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242"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val="1"/>
            </a:ext>
          </a:extLst>
        </p:spPr>
      </p:sp>
      <p:sp>
        <p:nvSpPr>
          <p:cNvPr id="14182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7921264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val="1"/>
            </a:ext>
          </a:extLst>
        </p:spPr>
      </p:sp>
      <p:sp>
        <p:nvSpPr>
          <p:cNvPr id="17582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1810675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3730" name="Rectangle 1026"/>
          <p:cNvSpPr>
            <a:spLocks noGrp="1" noRot="1" noChangeAspect="1" noChangeArrowheads="1"/>
          </p:cNvSpPr>
          <p:nvPr>
            <p:ph type="sldImg"/>
          </p:nvPr>
        </p:nvSpPr>
        <p:spPr>
          <a:xfrm>
            <a:off x="1189038" y="703263"/>
            <a:ext cx="4632325" cy="3473450"/>
          </a:xfrm>
          <a:solidFill>
            <a:srgbClr val="FFFFFF"/>
          </a:solidFill>
          <a:ln/>
          <a:extLst>
            <a:ext uri="{FAA26D3D-D897-4be2-8F04-BA451C77F1D7}">
              <ma14:placeholderFlag xmlns:ma14="http://schemas.microsoft.com/office/mac/drawingml/2011/main" val="1"/>
            </a:ext>
          </a:extLst>
        </p:spPr>
      </p:sp>
      <p:sp>
        <p:nvSpPr>
          <p:cNvPr id="199373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883315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8738" name="Rectangle 2"/>
          <p:cNvSpPr>
            <a:spLocks noGrp="1" noRot="1" noChangeAspect="1" noChangeArrowheads="1"/>
          </p:cNvSpPr>
          <p:nvPr>
            <p:ph type="sldImg"/>
          </p:nvPr>
        </p:nvSpPr>
        <p:spPr>
          <a:xfrm>
            <a:off x="1181100" y="696913"/>
            <a:ext cx="4648200" cy="3486150"/>
          </a:xfrm>
          <a:solidFill>
            <a:srgbClr val="FFFFFF"/>
          </a:solidFill>
          <a:ln/>
          <a:extLst>
            <a:ext uri="{FAA26D3D-D897-4be2-8F04-BA451C77F1D7}">
              <ma14:placeholderFlag xmlns:ma14="http://schemas.microsoft.com/office/mac/drawingml/2011/main" val="1"/>
            </a:ext>
          </a:extLst>
        </p:spPr>
      </p:sp>
      <p:sp>
        <p:nvSpPr>
          <p:cNvPr id="19087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smtClean="0">
                <a:cs typeface="+mn-cs"/>
              </a:rPr>
              <a:t>How would you rank these activities in terms of most dangerous to least dangerous?</a:t>
            </a:r>
          </a:p>
        </p:txBody>
      </p:sp>
    </p:spTree>
    <p:extLst>
      <p:ext uri="{BB962C8B-B14F-4D97-AF65-F5344CB8AC3E}">
        <p14:creationId xmlns:p14="http://schemas.microsoft.com/office/powerpoint/2010/main" val="140043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0786" name="Rectangle 2"/>
          <p:cNvSpPr>
            <a:spLocks noGrp="1" noRot="1" noChangeAspect="1" noChangeArrowheads="1"/>
          </p:cNvSpPr>
          <p:nvPr>
            <p:ph type="sldImg"/>
          </p:nvPr>
        </p:nvSpPr>
        <p:spPr>
          <a:xfrm>
            <a:off x="1190625" y="703263"/>
            <a:ext cx="4629150" cy="3473450"/>
          </a:xfrm>
          <a:solidFill>
            <a:srgbClr val="FFFFFF"/>
          </a:solidFill>
          <a:ln/>
          <a:extLst>
            <a:ext uri="{FAA26D3D-D897-4be2-8F04-BA451C77F1D7}">
              <ma14:placeholderFlag xmlns:ma14="http://schemas.microsoft.com/office/mac/drawingml/2011/main" val="1"/>
            </a:ext>
          </a:extLst>
        </p:spPr>
      </p:sp>
      <p:sp>
        <p:nvSpPr>
          <p:cNvPr id="19107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740212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834" name="Rectangle 2"/>
          <p:cNvSpPr>
            <a:spLocks noGrp="1" noRot="1" noChangeAspect="1" noChangeArrowheads="1"/>
          </p:cNvSpPr>
          <p:nvPr>
            <p:ph type="sldImg"/>
          </p:nvPr>
        </p:nvSpPr>
        <p:spPr>
          <a:xfrm>
            <a:off x="1190625" y="703263"/>
            <a:ext cx="4629150" cy="3473450"/>
          </a:xfrm>
          <a:solidFill>
            <a:srgbClr val="FFFFFF"/>
          </a:solidFill>
          <a:ln/>
          <a:extLst>
            <a:ext uri="{FAA26D3D-D897-4be2-8F04-BA451C77F1D7}">
              <ma14:placeholderFlag xmlns:ma14="http://schemas.microsoft.com/office/mac/drawingml/2011/main" val="1"/>
            </a:ext>
          </a:extLst>
        </p:spPr>
      </p:sp>
      <p:sp>
        <p:nvSpPr>
          <p:cNvPr id="19128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smtClean="0">
              <a:cs typeface="+mn-cs"/>
            </a:endParaRPr>
          </a:p>
        </p:txBody>
      </p:sp>
    </p:spTree>
    <p:extLst>
      <p:ext uri="{BB962C8B-B14F-4D97-AF65-F5344CB8AC3E}">
        <p14:creationId xmlns:p14="http://schemas.microsoft.com/office/powerpoint/2010/main" val="802307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785165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677413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42" name="Rectangle 2"/>
          <p:cNvSpPr>
            <a:spLocks noGrp="1" noRot="1" noChangeAspect="1" noChangeArrowheads="1" noTextEdit="1"/>
          </p:cNvSpPr>
          <p:nvPr>
            <p:ph type="sldImg"/>
          </p:nvPr>
        </p:nvSpPr>
        <p:spPr>
          <a:xfrm>
            <a:off x="1143000" y="685800"/>
            <a:ext cx="4572000" cy="3429000"/>
          </a:xfrm>
          <a:solidFill>
            <a:srgbClr val="FFFFFF"/>
          </a:solidFill>
          <a:ln/>
          <a:extLst>
            <a:ext uri="{FAA26D3D-D897-4be2-8F04-BA451C77F1D7}">
              <ma14:placeholderFlag xmlns:ma14="http://schemas.microsoft.com/office/mac/drawingml/2011/main" val="1"/>
            </a:ext>
          </a:extLst>
        </p:spPr>
      </p:sp>
      <p:sp>
        <p:nvSpPr>
          <p:cNvPr id="19046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a:defRPr/>
            </a:pPr>
            <a:r>
              <a:rPr lang="en-US" smtClean="0">
                <a:cs typeface="+mn-cs"/>
              </a:rPr>
              <a:t>Even when looking at non-lethal injuries, nuclear is the safest job you can have, safer than sitting at a desk trading stocks, safer than being a realtor.</a:t>
            </a:r>
          </a:p>
        </p:txBody>
      </p:sp>
    </p:spTree>
    <p:extLst>
      <p:ext uri="{BB962C8B-B14F-4D97-AF65-F5344CB8AC3E}">
        <p14:creationId xmlns:p14="http://schemas.microsoft.com/office/powerpoint/2010/main" val="1681287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F263193-0F6C-4BDC-BEC0-6719E8217C06}" type="datetime1">
              <a:rPr lang="en-US" smtClean="0"/>
              <a:pPr/>
              <a:t>9/2/18</a:t>
            </a:fld>
            <a:endParaRPr lang="en-US"/>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spTree>
  </p:cSld>
  <p:clrMapOvr>
    <a:masterClrMapping/>
  </p:clrMapOvr>
  <p:timing>
    <p:tnLst>
      <p:par>
        <p:cTn id="1" dur="indefinite" restart="never" nodeType="tmRoot"/>
      </p:par>
    </p:tnLst>
  </p:timing>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D163EDE-08D6-45B4-B577-011189A8D5B3}" type="datetime1">
              <a:rPr lang="en-US" smtClean="0"/>
              <a:pPr/>
              <a:t>9/2/18</a:t>
            </a:fld>
            <a:endParaRPr lang="en-US"/>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090223A-C48B-4872-8C9C-1F5E814DF156}" type="datetime1">
              <a:rPr lang="en-US" smtClean="0"/>
              <a:pPr/>
              <a:t>9/2/18</a:t>
            </a:fld>
            <a:endParaRPr lang="en-US"/>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560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7694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258406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6514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FC51846-BF7F-4006-AEDC-B1656BB68CA5}" type="datetime1">
              <a:rPr lang="en-US" smtClean="0"/>
              <a:pPr/>
              <a:t>9/2/18</a:t>
            </a:fld>
            <a:endParaRPr lang="en-US"/>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EA20D44-55F1-4D12-8CFA-FFD3A68BFD37}" type="datetime1">
              <a:rPr lang="en-US" smtClean="0"/>
              <a:pPr/>
              <a:t>9/2/18</a:t>
            </a:fld>
            <a:endParaRPr lang="en-US"/>
          </a:p>
        </p:txBody>
      </p:sp>
      <p:sp>
        <p:nvSpPr>
          <p:cNvPr id="6" name="Footer Placeholder 5"/>
          <p:cNvSpPr>
            <a:spLocks noGrp="1"/>
          </p:cNvSpPr>
          <p:nvPr>
            <p:ph type="ftr" sz="quarter" idx="11"/>
          </p:nvPr>
        </p:nvSpPr>
        <p:spPr>
          <a:xfrm>
            <a:off x="3124200" y="632460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49D32C6-42B6-4507-A049-48AE318F5380}" type="datetime1">
              <a:rPr lang="en-US" smtClean="0"/>
              <a:pPr/>
              <a:t>9/2/18</a:t>
            </a:fld>
            <a:endParaRPr lang="en-US"/>
          </a:p>
        </p:txBody>
      </p:sp>
      <p:sp>
        <p:nvSpPr>
          <p:cNvPr id="8" name="Footer Placeholder 7"/>
          <p:cNvSpPr>
            <a:spLocks noGrp="1"/>
          </p:cNvSpPr>
          <p:nvPr>
            <p:ph type="ftr" sz="quarter" idx="11"/>
          </p:nvPr>
        </p:nvSpPr>
        <p:spPr>
          <a:xfrm>
            <a:off x="3124200" y="632460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0B92BB-E397-4559-BE6B-DB36A6F3B96E}" type="datetime1">
              <a:rPr lang="en-US" smtClean="0"/>
              <a:pPr/>
              <a:t>9/2/18</a:t>
            </a:fld>
            <a:endParaRPr lang="en-US"/>
          </a:p>
        </p:txBody>
      </p:sp>
      <p:sp>
        <p:nvSpPr>
          <p:cNvPr id="4" name="Footer Placeholder 3"/>
          <p:cNvSpPr>
            <a:spLocks noGrp="1"/>
          </p:cNvSpPr>
          <p:nvPr>
            <p:ph type="ftr" sz="quarter" idx="11"/>
          </p:nvPr>
        </p:nvSpPr>
        <p:spPr>
          <a:xfrm>
            <a:off x="3124200" y="632460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cxnSp>
        <p:nvCxnSpPr>
          <p:cNvPr id="6" name="Straight Connector 5"/>
          <p:cNvCxnSpPr/>
          <p:nvPr userDrawn="1"/>
        </p:nvCxnSpPr>
        <p:spPr>
          <a:xfrm>
            <a:off x="609600" y="1524000"/>
            <a:ext cx="7924800" cy="0"/>
          </a:xfrm>
          <a:prstGeom prst="line">
            <a:avLst/>
          </a:prstGeom>
          <a:ln w="50800" cmpd="thickThin">
            <a:headEnd w="sm" len="sm"/>
            <a:tailEnd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EE762DD0-4CAB-47FD-B607-1DFC1B212F6F}" type="datetime1">
              <a:rPr lang="en-US" smtClean="0"/>
              <a:pPr/>
              <a:t>9/2/18</a:t>
            </a:fld>
            <a:endParaRPr lang="en-US"/>
          </a:p>
        </p:txBody>
      </p:sp>
      <p:sp>
        <p:nvSpPr>
          <p:cNvPr id="3" name="Footer Placeholder 2"/>
          <p:cNvSpPr>
            <a:spLocks noGrp="1"/>
          </p:cNvSpPr>
          <p:nvPr>
            <p:ph type="ftr" sz="quarter" idx="11"/>
          </p:nvPr>
        </p:nvSpPr>
        <p:spPr>
          <a:xfrm>
            <a:off x="3124200" y="632460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AB9097-5367-47B5-907B-AD3FE76DC1BD}" type="datetime1">
              <a:rPr lang="en-US" smtClean="0"/>
              <a:pPr/>
              <a:t>9/2/18</a:t>
            </a:fld>
            <a:endParaRPr lang="en-US"/>
          </a:p>
        </p:txBody>
      </p:sp>
      <p:sp>
        <p:nvSpPr>
          <p:cNvPr id="6" name="Footer Placeholder 5"/>
          <p:cNvSpPr>
            <a:spLocks noGrp="1"/>
          </p:cNvSpPr>
          <p:nvPr>
            <p:ph type="ftr" sz="quarter" idx="11"/>
          </p:nvPr>
        </p:nvSpPr>
        <p:spPr>
          <a:xfrm>
            <a:off x="3124200" y="632460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C6C9B5A-B585-43A3-A693-4D63FE7CA824}" type="datetime1">
              <a:rPr lang="en-US" smtClean="0"/>
              <a:pPr/>
              <a:t>9/2/18</a:t>
            </a:fld>
            <a:endParaRPr lang="en-US"/>
          </a:p>
        </p:txBody>
      </p:sp>
      <p:sp>
        <p:nvSpPr>
          <p:cNvPr id="6" name="Footer Placeholder 5"/>
          <p:cNvSpPr>
            <a:spLocks noGrp="1"/>
          </p:cNvSpPr>
          <p:nvPr>
            <p:ph type="ftr" sz="quarter" idx="11"/>
          </p:nvPr>
        </p:nvSpPr>
        <p:spPr>
          <a:xfrm>
            <a:off x="3124200" y="632460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DFD5AA2-AFDA-4CFE-80AC-18C917C779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4" r:id="rId14"/>
    <p:sldLayoutId id="2147483665"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tif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5" Type="http://schemas.openxmlformats.org/officeDocument/2006/relationships/image" Target="../media/image8.png"/><Relationship Id="rId6" Type="http://schemas.openxmlformats.org/officeDocument/2006/relationships/image" Target="../media/image9.emf"/><Relationship Id="rId7" Type="http://schemas.openxmlformats.org/officeDocument/2006/relationships/image" Target="../media/image10.jpe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1" Type="http://schemas.openxmlformats.org/officeDocument/2006/relationships/slideLayout" Target="../slideLayouts/slideLayout14.xml"/><Relationship Id="rId2" Type="http://schemas.openxmlformats.org/officeDocument/2006/relationships/image" Target="../media/image12.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20.emf"/><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tiff"/></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eg"/><Relationship Id="rId6" Type="http://schemas.openxmlformats.org/officeDocument/2006/relationships/image" Target="../media/image30.png"/><Relationship Id="rId7"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4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chart" Target="../charts/char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2" descr="Redwoods094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p:nvPr/>
        </p:nvGrpSpPr>
        <p:grpSpPr>
          <a:xfrm>
            <a:off x="0" y="0"/>
            <a:ext cx="9144000" cy="6858000"/>
            <a:chOff x="0" y="0"/>
            <a:chExt cx="9144000" cy="6858000"/>
          </a:xfrm>
          <a:noFill/>
        </p:grpSpPr>
        <p:pic>
          <p:nvPicPr>
            <p:cNvPr id="6" name="Picture 5"/>
            <p:cNvPicPr>
              <a:picLocks noChangeAspect="1"/>
            </p:cNvPicPr>
            <p:nvPr/>
          </p:nvPicPr>
          <p:blipFill>
            <a:blip r:embed="rId4">
              <a:alphaModFix/>
            </a:blip>
            <a:stretch>
              <a:fillRect/>
            </a:stretch>
          </p:blipFill>
          <p:spPr>
            <a:xfrm>
              <a:off x="0" y="0"/>
              <a:ext cx="9144000" cy="6858000"/>
            </a:xfrm>
            <a:prstGeom prst="rect">
              <a:avLst/>
            </a:prstGeom>
            <a:grpFill/>
          </p:spPr>
        </p:pic>
        <p:pic>
          <p:nvPicPr>
            <p:cNvPr id="7" name="Picture 6"/>
            <p:cNvPicPr>
              <a:picLocks noChangeAspect="1"/>
            </p:cNvPicPr>
            <p:nvPr/>
          </p:nvPicPr>
          <p:blipFill rotWithShape="1">
            <a:blip r:embed="rId5">
              <a:alphaModFix/>
            </a:blip>
            <a:srcRect t="25283" r="44763" b="1068"/>
            <a:stretch/>
          </p:blipFill>
          <p:spPr>
            <a:xfrm>
              <a:off x="0" y="1"/>
              <a:ext cx="1066800" cy="1066800"/>
            </a:xfrm>
            <a:prstGeom prst="rect">
              <a:avLst/>
            </a:prstGeom>
            <a:grpFill/>
          </p:spPr>
        </p:pic>
      </p:grpSp>
      <p:sp>
        <p:nvSpPr>
          <p:cNvPr id="2" name="TextBox 1"/>
          <p:cNvSpPr txBox="1"/>
          <p:nvPr/>
        </p:nvSpPr>
        <p:spPr>
          <a:xfrm>
            <a:off x="593319" y="1524000"/>
            <a:ext cx="8001000" cy="2308324"/>
          </a:xfrm>
          <a:prstGeom prst="rect">
            <a:avLst/>
          </a:prstGeom>
          <a:noFill/>
        </p:spPr>
        <p:txBody>
          <a:bodyPr wrap="square" rtlCol="0">
            <a:spAutoFit/>
          </a:bodyPr>
          <a:lstStyle/>
          <a:p>
            <a:pPr algn="ctr"/>
            <a:r>
              <a:rPr lang="en-US" sz="3600" b="1" dirty="0">
                <a:solidFill>
                  <a:schemeClr val="bg1"/>
                </a:solidFill>
              </a:rPr>
              <a:t>What Have </a:t>
            </a:r>
            <a:r>
              <a:rPr lang="en-US" sz="3600" b="1" dirty="0" smtClean="0">
                <a:solidFill>
                  <a:schemeClr val="bg1"/>
                </a:solidFill>
              </a:rPr>
              <a:t>Inappropriately Low </a:t>
            </a:r>
            <a:r>
              <a:rPr lang="en-US" sz="3600" b="1" dirty="0">
                <a:solidFill>
                  <a:schemeClr val="bg1"/>
                </a:solidFill>
              </a:rPr>
              <a:t>Radiation Limits Done </a:t>
            </a:r>
            <a:r>
              <a:rPr lang="en-US" sz="3600" b="1" dirty="0" smtClean="0">
                <a:solidFill>
                  <a:schemeClr val="bg1"/>
                </a:solidFill>
              </a:rPr>
              <a:t>To </a:t>
            </a:r>
            <a:r>
              <a:rPr lang="en-US" sz="3600" b="1" dirty="0">
                <a:solidFill>
                  <a:schemeClr val="bg1"/>
                </a:solidFill>
              </a:rPr>
              <a:t>Our Nuclear Waste Disposal Program?</a:t>
            </a:r>
          </a:p>
          <a:p>
            <a:endParaRPr lang="en-US" sz="3600" b="1" dirty="0">
              <a:solidFill>
                <a:schemeClr val="bg1"/>
              </a:solidFill>
            </a:endParaRPr>
          </a:p>
        </p:txBody>
      </p:sp>
      <p:sp>
        <p:nvSpPr>
          <p:cNvPr id="3" name="TextBox 2"/>
          <p:cNvSpPr txBox="1"/>
          <p:nvPr/>
        </p:nvSpPr>
        <p:spPr>
          <a:xfrm>
            <a:off x="348391" y="4800600"/>
            <a:ext cx="8490857" cy="1569660"/>
          </a:xfrm>
          <a:prstGeom prst="rect">
            <a:avLst/>
          </a:prstGeom>
          <a:noFill/>
        </p:spPr>
        <p:txBody>
          <a:bodyPr wrap="square" rtlCol="0">
            <a:spAutoFit/>
          </a:bodyPr>
          <a:lstStyle/>
          <a:p>
            <a:pPr>
              <a:tabLst>
                <a:tab pos="2687638" algn="l"/>
                <a:tab pos="8797925" algn="r"/>
              </a:tabLst>
              <a:defRPr/>
            </a:pPr>
            <a:r>
              <a:rPr lang="en-US" sz="2400" b="1" dirty="0">
                <a:solidFill>
                  <a:schemeClr val="bg1"/>
                </a:solidFill>
                <a:effectLst>
                  <a:innerShdw blurRad="63500" dist="50800" dir="13500000">
                    <a:prstClr val="black">
                      <a:alpha val="50000"/>
                    </a:prstClr>
                  </a:innerShdw>
                </a:effectLst>
              </a:rPr>
              <a:t>Dr. James Conca 	</a:t>
            </a:r>
            <a:r>
              <a:rPr lang="en-US" sz="2400" b="1" dirty="0" smtClean="0">
                <a:solidFill>
                  <a:schemeClr val="bg1"/>
                </a:solidFill>
                <a:effectLst>
                  <a:innerShdw blurRad="63500" dist="50800" dir="13500000">
                    <a:prstClr val="black">
                      <a:alpha val="50000"/>
                    </a:prstClr>
                  </a:innerShdw>
                </a:effectLst>
              </a:rPr>
              <a:t>	LLW Forum Meeting</a:t>
            </a:r>
            <a:endParaRPr lang="en-US" sz="2400" b="1" i="1" dirty="0">
              <a:solidFill>
                <a:schemeClr val="bg1"/>
              </a:solidFill>
              <a:effectLst>
                <a:innerShdw blurRad="63500" dist="50800" dir="13500000">
                  <a:prstClr val="black">
                    <a:alpha val="50000"/>
                  </a:prstClr>
                </a:innerShdw>
              </a:effectLst>
            </a:endParaRPr>
          </a:p>
          <a:p>
            <a:pPr>
              <a:tabLst>
                <a:tab pos="2687638" algn="l"/>
                <a:tab pos="8797925" algn="r"/>
              </a:tabLst>
              <a:defRPr/>
            </a:pPr>
            <a:r>
              <a:rPr lang="en-US" sz="2400" b="1" dirty="0">
                <a:solidFill>
                  <a:schemeClr val="bg1"/>
                </a:solidFill>
                <a:effectLst>
                  <a:innerShdw blurRad="63500" dist="50800" dir="13500000">
                    <a:prstClr val="black">
                      <a:alpha val="50000"/>
                    </a:prstClr>
                  </a:innerShdw>
                </a:effectLst>
              </a:rPr>
              <a:t>UFA Ventures/Herbert M. Parker Foundation</a:t>
            </a:r>
            <a:r>
              <a:rPr lang="en-US" sz="2400" b="1">
                <a:solidFill>
                  <a:schemeClr val="bg1"/>
                </a:solidFill>
                <a:effectLst>
                  <a:innerShdw blurRad="63500" dist="50800" dir="13500000">
                    <a:prstClr val="black">
                      <a:alpha val="50000"/>
                    </a:prstClr>
                  </a:innerShdw>
                </a:effectLst>
              </a:rPr>
              <a:t>	</a:t>
            </a:r>
            <a:r>
              <a:rPr lang="en-US" sz="2400" b="1" smtClean="0">
                <a:solidFill>
                  <a:schemeClr val="bg1"/>
                </a:solidFill>
                <a:effectLst>
                  <a:innerShdw blurRad="63500" dist="50800" dir="13500000">
                    <a:prstClr val="black">
                      <a:alpha val="50000"/>
                    </a:prstClr>
                  </a:innerShdw>
                </a:effectLst>
              </a:rPr>
              <a:t>Richland, WA</a:t>
            </a:r>
            <a:endParaRPr lang="en-US" sz="2400" b="1" dirty="0">
              <a:solidFill>
                <a:schemeClr val="bg1"/>
              </a:solidFill>
              <a:effectLst>
                <a:innerShdw blurRad="63500" dist="50800" dir="13500000">
                  <a:prstClr val="black">
                    <a:alpha val="50000"/>
                  </a:prstClr>
                </a:innerShdw>
              </a:effectLst>
            </a:endParaRPr>
          </a:p>
          <a:p>
            <a:pPr>
              <a:tabLst>
                <a:tab pos="2687638" algn="l"/>
                <a:tab pos="8797925" algn="r"/>
              </a:tabLst>
              <a:defRPr/>
            </a:pPr>
            <a:r>
              <a:rPr lang="en-US" sz="2400" b="1" dirty="0">
                <a:solidFill>
                  <a:schemeClr val="bg1"/>
                </a:solidFill>
                <a:effectLst>
                  <a:innerShdw blurRad="63500" dist="50800" dir="13500000">
                    <a:prstClr val="black">
                      <a:alpha val="50000"/>
                    </a:prstClr>
                  </a:innerShdw>
                </a:effectLst>
              </a:rPr>
              <a:t>Richland, WA               	</a:t>
            </a:r>
            <a:r>
              <a:rPr lang="en-US" sz="2400" b="1" dirty="0" smtClean="0">
                <a:solidFill>
                  <a:schemeClr val="bg1"/>
                </a:solidFill>
                <a:effectLst>
                  <a:innerShdw blurRad="63500" dist="50800" dir="13500000">
                    <a:prstClr val="black">
                      <a:alpha val="50000"/>
                    </a:prstClr>
                  </a:innerShdw>
                </a:effectLst>
              </a:rPr>
              <a:t>October 2018</a:t>
            </a:r>
            <a:endParaRPr lang="en-US" sz="1000" b="1" dirty="0">
              <a:solidFill>
                <a:schemeClr val="bg1"/>
              </a:solidFill>
              <a:effectLst>
                <a:innerShdw blurRad="63500" dist="50800" dir="13500000">
                  <a:prstClr val="black">
                    <a:alpha val="50000"/>
                  </a:prstClr>
                </a:innerShdw>
              </a:effectLst>
            </a:endParaRPr>
          </a:p>
          <a:p>
            <a:endParaRPr lang="en-US" sz="2400" dirty="0">
              <a:solidFill>
                <a:schemeClr val="bg1"/>
              </a:solidFill>
            </a:endParaRPr>
          </a:p>
        </p:txBody>
      </p:sp>
    </p:spTree>
    <p:extLst>
      <p:ext uri="{BB962C8B-B14F-4D97-AF65-F5344CB8AC3E}">
        <p14:creationId xmlns:p14="http://schemas.microsoft.com/office/powerpoint/2010/main" val="796946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a:noFill/>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grpFill/>
          </p:spPr>
        </p:pic>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grpFill/>
          </p:spPr>
        </p:pic>
      </p:grpSp>
      <p:sp>
        <p:nvSpPr>
          <p:cNvPr id="1907714" name="Rectangle 1026"/>
          <p:cNvSpPr>
            <a:spLocks noChangeArrowheads="1"/>
          </p:cNvSpPr>
          <p:nvPr/>
        </p:nvSpPr>
        <p:spPr bwMode="auto">
          <a:xfrm>
            <a:off x="76200" y="152400"/>
            <a:ext cx="899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defRPr/>
            </a:pPr>
            <a:r>
              <a:rPr lang="en-US" sz="2400" b="1" dirty="0" smtClean="0">
                <a:solidFill>
                  <a:schemeClr val="bg1"/>
                </a:solidFill>
                <a:latin typeface="Times New Roman" charset="0"/>
              </a:rPr>
              <a:t>Some behavioral risks </a:t>
            </a:r>
            <a:r>
              <a:rPr lang="en-US" sz="2400" b="1" dirty="0">
                <a:solidFill>
                  <a:schemeClr val="bg1"/>
                </a:solidFill>
                <a:latin typeface="Times New Roman" charset="0"/>
              </a:rPr>
              <a:t>facing Americans over the past 5 </a:t>
            </a:r>
            <a:r>
              <a:rPr lang="en-US" sz="2400" b="1" dirty="0" err="1" smtClean="0">
                <a:solidFill>
                  <a:schemeClr val="bg1"/>
                </a:solidFill>
                <a:latin typeface="Times New Roman" charset="0"/>
              </a:rPr>
              <a:t>yrs</a:t>
            </a:r>
            <a:endParaRPr lang="en-US" b="1" u="sng" dirty="0">
              <a:solidFill>
                <a:schemeClr val="bg1"/>
              </a:solidFill>
              <a:latin typeface="Times New Roman" charset="0"/>
            </a:endParaRPr>
          </a:p>
        </p:txBody>
      </p:sp>
      <p:sp>
        <p:nvSpPr>
          <p:cNvPr id="79874" name="Rectangle 1027"/>
          <p:cNvSpPr>
            <a:spLocks noChangeArrowheads="1"/>
          </p:cNvSpPr>
          <p:nvPr/>
        </p:nvSpPr>
        <p:spPr bwMode="auto">
          <a:xfrm>
            <a:off x="1066800" y="762000"/>
            <a:ext cx="67056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pPr>
            <a:r>
              <a:rPr lang="en-US" sz="2400" b="1" dirty="0">
                <a:solidFill>
                  <a:schemeClr val="bg1"/>
                </a:solidFill>
                <a:latin typeface="Times New Roman" charset="0"/>
              </a:rPr>
              <a:t>alcohol consumption</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automobile driving</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coal industry</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construction</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food poisoning</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iatrogenic</a:t>
            </a:r>
            <a:endParaRPr lang="en-US" sz="900" b="1" dirty="0">
              <a:solidFill>
                <a:schemeClr val="bg1"/>
              </a:solidFill>
              <a:latin typeface="Times New Roman" charset="0"/>
            </a:endParaRP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murder</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mining</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nuclear industry</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o</a:t>
            </a:r>
            <a:r>
              <a:rPr lang="en-US" sz="2400" b="1" dirty="0" smtClean="0">
                <a:solidFill>
                  <a:schemeClr val="bg1"/>
                </a:solidFill>
                <a:latin typeface="Times New Roman" charset="0"/>
              </a:rPr>
              <a:t>pioid deaths</a:t>
            </a:r>
          </a:p>
          <a:p>
            <a:pPr>
              <a:lnSpc>
                <a:spcPct val="90000"/>
              </a:lnSpc>
            </a:pPr>
            <a:endParaRPr lang="en-US" sz="900" b="1" dirty="0">
              <a:solidFill>
                <a:schemeClr val="bg1"/>
              </a:solidFill>
              <a:latin typeface="Times New Roman" charset="0"/>
            </a:endParaRPr>
          </a:p>
          <a:p>
            <a:pPr>
              <a:lnSpc>
                <a:spcPct val="90000"/>
              </a:lnSpc>
            </a:pPr>
            <a:r>
              <a:rPr lang="en-US" sz="2400" b="1" dirty="0" smtClean="0">
                <a:solidFill>
                  <a:schemeClr val="bg1"/>
                </a:solidFill>
                <a:latin typeface="Times New Roman" charset="0"/>
              </a:rPr>
              <a:t>police </a:t>
            </a:r>
            <a:r>
              <a:rPr lang="en-US" sz="2400" b="1" dirty="0">
                <a:solidFill>
                  <a:schemeClr val="bg1"/>
                </a:solidFill>
                <a:latin typeface="Times New Roman" charset="0"/>
              </a:rPr>
              <a:t>work</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smoking tobacco</a:t>
            </a:r>
          </a:p>
          <a:p>
            <a:pPr>
              <a:lnSpc>
                <a:spcPct val="90000"/>
              </a:lnSpc>
            </a:pPr>
            <a:endParaRPr lang="en-US" sz="900" b="1" dirty="0">
              <a:solidFill>
                <a:schemeClr val="bg1"/>
              </a:solidFill>
              <a:latin typeface="Times New Roman" charset="0"/>
            </a:endParaRPr>
          </a:p>
          <a:p>
            <a:pPr>
              <a:lnSpc>
                <a:spcPct val="90000"/>
              </a:lnSpc>
            </a:pPr>
            <a:r>
              <a:rPr lang="en-US" sz="2400" b="1" dirty="0">
                <a:solidFill>
                  <a:schemeClr val="bg1"/>
                </a:solidFill>
                <a:latin typeface="Times New Roman" charset="0"/>
              </a:rPr>
              <a:t>a</a:t>
            </a:r>
            <a:r>
              <a:rPr lang="en-US" sz="2400" b="1" dirty="0" smtClean="0">
                <a:solidFill>
                  <a:schemeClr val="bg1"/>
                </a:solidFill>
                <a:latin typeface="Times New Roman" charset="0"/>
              </a:rPr>
              <a:t>ccidental falls </a:t>
            </a:r>
            <a:r>
              <a:rPr lang="en-US" b="1" dirty="0" smtClean="0">
                <a:solidFill>
                  <a:schemeClr val="bg1"/>
                </a:solidFill>
                <a:latin typeface="Times New Roman" charset="0"/>
              </a:rPr>
              <a:t>(&gt; 65 </a:t>
            </a:r>
            <a:r>
              <a:rPr lang="en-US" b="1" dirty="0" err="1" smtClean="0">
                <a:solidFill>
                  <a:schemeClr val="bg1"/>
                </a:solidFill>
                <a:latin typeface="Times New Roman" charset="0"/>
              </a:rPr>
              <a:t>yrs</a:t>
            </a:r>
            <a:r>
              <a:rPr lang="en-US" b="1" dirty="0" smtClean="0">
                <a:solidFill>
                  <a:schemeClr val="bg1"/>
                </a:solidFill>
                <a:latin typeface="Times New Roman" charset="0"/>
              </a:rPr>
              <a:t> old)</a:t>
            </a:r>
            <a:endParaRPr lang="en-US" b="1" dirty="0">
              <a:solidFill>
                <a:schemeClr val="bg1"/>
              </a:solidFill>
              <a:latin typeface="Times New Roman" charset="0"/>
            </a:endParaRPr>
          </a:p>
        </p:txBody>
      </p:sp>
    </p:spTree>
    <p:extLst>
      <p:ext uri="{BB962C8B-B14F-4D97-AF65-F5344CB8AC3E}">
        <p14:creationId xmlns:p14="http://schemas.microsoft.com/office/powerpoint/2010/main" val="198662556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6858000"/>
            <a:chOff x="0" y="0"/>
            <a:chExt cx="9144000" cy="6858000"/>
          </a:xfrm>
          <a:noFill/>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grpFill/>
          </p:spPr>
        </p:pic>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grpFill/>
          </p:spPr>
        </p:pic>
      </p:grpSp>
      <p:sp>
        <p:nvSpPr>
          <p:cNvPr id="1909762" name="Rectangle 1026"/>
          <p:cNvSpPr>
            <a:spLocks noChangeArrowheads="1"/>
          </p:cNvSpPr>
          <p:nvPr/>
        </p:nvSpPr>
        <p:spPr bwMode="auto">
          <a:xfrm>
            <a:off x="1295400" y="228600"/>
            <a:ext cx="76962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tabLst>
                <a:tab pos="6857828" algn="r"/>
              </a:tabLst>
              <a:defRPr/>
            </a:pPr>
            <a:r>
              <a:rPr lang="en-US" sz="2000" b="1" dirty="0">
                <a:solidFill>
                  <a:schemeClr val="bg1"/>
                </a:solidFill>
                <a:latin typeface="Times New Roman" charset="0"/>
              </a:rPr>
              <a:t>	 </a:t>
            </a:r>
            <a:r>
              <a:rPr lang="en-US" sz="2200" b="1" dirty="0">
                <a:solidFill>
                  <a:schemeClr val="bg1"/>
                </a:solidFill>
                <a:latin typeface="Times New Roman" charset="0"/>
              </a:rPr>
              <a:t>Number of Deaths in U.S. </a:t>
            </a:r>
          </a:p>
          <a:p>
            <a:pPr>
              <a:tabLst>
                <a:tab pos="6857828" algn="r"/>
              </a:tabLst>
              <a:defRPr/>
            </a:pPr>
            <a:r>
              <a:rPr lang="en-US" sz="2200" b="1" dirty="0">
                <a:solidFill>
                  <a:schemeClr val="bg1"/>
                </a:solidFill>
                <a:latin typeface="Times New Roman" charset="0"/>
              </a:rPr>
              <a:t>Activity	over the past 5 years</a:t>
            </a:r>
          </a:p>
          <a:p>
            <a:pPr>
              <a:tabLst>
                <a:tab pos="6857828" algn="r"/>
              </a:tabLst>
              <a:defRPr/>
            </a:pPr>
            <a:endParaRPr lang="en-US" sz="700" b="1" i="1" u="sng" dirty="0">
              <a:solidFill>
                <a:schemeClr val="bg1"/>
              </a:solidFill>
              <a:latin typeface="Times New Roman" charset="0"/>
            </a:endParaRP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iatrogenic	950,000</a:t>
            </a: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smoking	760,000</a:t>
            </a: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alcohol	500,000</a:t>
            </a: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automobile accidents	</a:t>
            </a:r>
            <a:r>
              <a:rPr lang="en-US" sz="2000" b="1" dirty="0" smtClean="0">
                <a:solidFill>
                  <a:schemeClr val="bg1"/>
                </a:solidFill>
                <a:latin typeface="Times New Roman" charset="0"/>
              </a:rPr>
              <a:t>180,000</a:t>
            </a:r>
            <a:endParaRPr lang="en-US" sz="2000" b="1" dirty="0">
              <a:solidFill>
                <a:schemeClr val="bg1"/>
              </a:solidFill>
              <a:latin typeface="Times New Roman" charset="0"/>
            </a:endParaRPr>
          </a:p>
          <a:p>
            <a:pPr>
              <a:tabLst>
                <a:tab pos="6857828" algn="r"/>
              </a:tabLst>
              <a:defRPr/>
            </a:pPr>
            <a:endParaRPr lang="en-US" sz="800" b="1" dirty="0">
              <a:solidFill>
                <a:schemeClr val="bg1"/>
              </a:solidFill>
              <a:latin typeface="Times New Roman" charset="0"/>
            </a:endParaRPr>
          </a:p>
          <a:p>
            <a:pPr>
              <a:lnSpc>
                <a:spcPct val="90000"/>
              </a:lnSpc>
              <a:tabLst>
                <a:tab pos="6854825" algn="r"/>
              </a:tabLst>
            </a:pPr>
            <a:r>
              <a:rPr lang="en-US" sz="2000" b="1" dirty="0">
                <a:solidFill>
                  <a:schemeClr val="bg1"/>
                </a:solidFill>
                <a:latin typeface="Times New Roman" charset="0"/>
              </a:rPr>
              <a:t>opioid </a:t>
            </a:r>
            <a:r>
              <a:rPr lang="en-US" sz="2000" b="1" dirty="0" smtClean="0">
                <a:solidFill>
                  <a:schemeClr val="bg1"/>
                </a:solidFill>
                <a:latin typeface="Times New Roman" charset="0"/>
              </a:rPr>
              <a:t>deaths	170,000</a:t>
            </a:r>
            <a:endParaRPr lang="en-US" sz="2000" b="1" dirty="0">
              <a:solidFill>
                <a:schemeClr val="bg1"/>
              </a:solidFill>
              <a:latin typeface="Times New Roman" charset="0"/>
            </a:endParaRPr>
          </a:p>
          <a:p>
            <a:pPr>
              <a:lnSpc>
                <a:spcPct val="90000"/>
              </a:lnSpc>
            </a:pPr>
            <a:endParaRPr lang="en-US" sz="800" b="1" dirty="0">
              <a:solidFill>
                <a:schemeClr val="bg1"/>
              </a:solidFill>
              <a:latin typeface="Times New Roman" charset="0"/>
            </a:endParaRPr>
          </a:p>
          <a:p>
            <a:pPr>
              <a:lnSpc>
                <a:spcPct val="90000"/>
              </a:lnSpc>
              <a:tabLst>
                <a:tab pos="6854825" algn="r"/>
              </a:tabLst>
            </a:pPr>
            <a:r>
              <a:rPr lang="en-US" sz="2000" b="1" dirty="0">
                <a:solidFill>
                  <a:schemeClr val="bg1"/>
                </a:solidFill>
                <a:latin typeface="Times New Roman" charset="0"/>
              </a:rPr>
              <a:t>accidental </a:t>
            </a:r>
            <a:r>
              <a:rPr lang="en-US" sz="2000" b="1" dirty="0" smtClean="0">
                <a:solidFill>
                  <a:schemeClr val="bg1"/>
                </a:solidFill>
                <a:latin typeface="Times New Roman" charset="0"/>
              </a:rPr>
              <a:t>falls </a:t>
            </a:r>
            <a:r>
              <a:rPr lang="en-US" sz="1600" b="1" dirty="0">
                <a:solidFill>
                  <a:schemeClr val="bg1"/>
                </a:solidFill>
                <a:latin typeface="Times New Roman" charset="0"/>
              </a:rPr>
              <a:t>(&gt; 65 </a:t>
            </a:r>
            <a:r>
              <a:rPr lang="en-US" sz="1600" b="1" dirty="0" err="1">
                <a:solidFill>
                  <a:schemeClr val="bg1"/>
                </a:solidFill>
                <a:latin typeface="Times New Roman" charset="0"/>
              </a:rPr>
              <a:t>yrs</a:t>
            </a:r>
            <a:r>
              <a:rPr lang="en-US" sz="1600" b="1" dirty="0">
                <a:solidFill>
                  <a:schemeClr val="bg1"/>
                </a:solidFill>
                <a:latin typeface="Times New Roman" charset="0"/>
              </a:rPr>
              <a:t> old</a:t>
            </a:r>
            <a:r>
              <a:rPr lang="en-US" sz="1600" b="1" dirty="0" smtClean="0">
                <a:solidFill>
                  <a:schemeClr val="bg1"/>
                </a:solidFill>
                <a:latin typeface="Times New Roman" charset="0"/>
              </a:rPr>
              <a:t>)</a:t>
            </a:r>
            <a:r>
              <a:rPr lang="en-US" sz="2000" b="1" dirty="0">
                <a:solidFill>
                  <a:schemeClr val="bg1"/>
                </a:solidFill>
                <a:latin typeface="Times New Roman" charset="0"/>
              </a:rPr>
              <a:t>	</a:t>
            </a:r>
            <a:r>
              <a:rPr lang="en-US" sz="2000" b="1" dirty="0" smtClean="0">
                <a:solidFill>
                  <a:schemeClr val="bg1"/>
                </a:solidFill>
                <a:latin typeface="Times New Roman" charset="0"/>
              </a:rPr>
              <a:t>140,000</a:t>
            </a:r>
            <a:endParaRPr lang="en-US" sz="2000" b="1" dirty="0">
              <a:solidFill>
                <a:schemeClr val="bg1"/>
              </a:solidFill>
              <a:latin typeface="Times New Roman" charset="0"/>
            </a:endParaRPr>
          </a:p>
          <a:p>
            <a:pPr>
              <a:lnSpc>
                <a:spcPct val="90000"/>
              </a:lnSpc>
            </a:pPr>
            <a:endParaRPr lang="en-US" sz="800" b="1" dirty="0">
              <a:solidFill>
                <a:schemeClr val="bg1"/>
              </a:solidFill>
              <a:latin typeface="Times New Roman" charset="0"/>
            </a:endParaRPr>
          </a:p>
          <a:p>
            <a:pPr>
              <a:tabLst>
                <a:tab pos="6857828" algn="r"/>
              </a:tabLst>
              <a:defRPr/>
            </a:pPr>
            <a:r>
              <a:rPr lang="en-US" sz="2000" b="1" dirty="0" smtClean="0">
                <a:solidFill>
                  <a:schemeClr val="bg1"/>
                </a:solidFill>
                <a:latin typeface="Times New Roman" charset="0"/>
              </a:rPr>
              <a:t>coal </a:t>
            </a:r>
            <a:r>
              <a:rPr lang="en-US" sz="2000" b="1" dirty="0">
                <a:solidFill>
                  <a:schemeClr val="bg1"/>
                </a:solidFill>
                <a:latin typeface="Times New Roman" charset="0"/>
              </a:rPr>
              <a:t>use </a:t>
            </a:r>
            <a:r>
              <a:rPr lang="en-US" sz="1600" b="1" dirty="0">
                <a:solidFill>
                  <a:schemeClr val="bg1"/>
                </a:solidFill>
                <a:latin typeface="Times New Roman" charset="0"/>
              </a:rPr>
              <a:t>(32% of U.S. power)</a:t>
            </a:r>
            <a:r>
              <a:rPr lang="en-US" sz="2000" b="1" dirty="0">
                <a:solidFill>
                  <a:schemeClr val="bg1"/>
                </a:solidFill>
                <a:latin typeface="Times New Roman" charset="0"/>
              </a:rPr>
              <a:t>	60,000</a:t>
            </a: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murder	80,000</a:t>
            </a: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food poisoning	25,000</a:t>
            </a: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construction	5,000</a:t>
            </a: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police work	800</a:t>
            </a: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mining	360</a:t>
            </a:r>
          </a:p>
          <a:p>
            <a:pPr>
              <a:tabLst>
                <a:tab pos="6857828" algn="r"/>
              </a:tabLst>
              <a:defRPr/>
            </a:pPr>
            <a:endParaRPr lang="en-US" sz="800" b="1" dirty="0">
              <a:solidFill>
                <a:schemeClr val="bg1"/>
              </a:solidFill>
              <a:latin typeface="Times New Roman" charset="0"/>
            </a:endParaRPr>
          </a:p>
          <a:p>
            <a:pPr>
              <a:tabLst>
                <a:tab pos="6857828" algn="r"/>
              </a:tabLst>
              <a:defRPr/>
            </a:pPr>
            <a:r>
              <a:rPr lang="en-US" sz="2000" b="1" dirty="0">
                <a:solidFill>
                  <a:schemeClr val="bg1"/>
                </a:solidFill>
                <a:latin typeface="Times New Roman" charset="0"/>
              </a:rPr>
              <a:t>nuclear industry </a:t>
            </a:r>
            <a:r>
              <a:rPr lang="en-US" sz="1600" b="1" dirty="0">
                <a:solidFill>
                  <a:schemeClr val="bg1"/>
                </a:solidFill>
                <a:latin typeface="Times New Roman" charset="0"/>
              </a:rPr>
              <a:t>(19% of U.S. power)</a:t>
            </a:r>
            <a:r>
              <a:rPr lang="en-US" sz="2000" b="1" dirty="0">
                <a:solidFill>
                  <a:schemeClr val="bg1"/>
                </a:solidFill>
                <a:latin typeface="Times New Roman" charset="0"/>
              </a:rPr>
              <a:t>	1</a:t>
            </a:r>
          </a:p>
        </p:txBody>
      </p:sp>
      <p:sp>
        <p:nvSpPr>
          <p:cNvPr id="1909763" name="Text Box 1027"/>
          <p:cNvSpPr txBox="1">
            <a:spLocks noChangeArrowheads="1"/>
          </p:cNvSpPr>
          <p:nvPr/>
        </p:nvSpPr>
        <p:spPr bwMode="auto">
          <a:xfrm>
            <a:off x="2444750" y="1157289"/>
            <a:ext cx="2377574"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i="1" dirty="0">
                <a:solidFill>
                  <a:schemeClr val="bg1"/>
                </a:solidFill>
                <a:latin typeface="Times New Roman" charset="0"/>
              </a:rPr>
              <a:t>(medicine gone wrong)</a:t>
            </a:r>
          </a:p>
        </p:txBody>
      </p:sp>
    </p:spTree>
    <p:extLst>
      <p:ext uri="{BB962C8B-B14F-4D97-AF65-F5344CB8AC3E}">
        <p14:creationId xmlns:p14="http://schemas.microsoft.com/office/powerpoint/2010/main" val="66741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09763"/>
                                        </p:tgtEl>
                                        <p:attrNameLst>
                                          <p:attrName>style.visibility</p:attrName>
                                        </p:attrNameLst>
                                      </p:cBhvr>
                                      <p:to>
                                        <p:strVal val="visible"/>
                                      </p:to>
                                    </p:set>
                                    <p:animEffect transition="in" filter="fade">
                                      <p:cBhvr>
                                        <p:cTn id="7" dur="2000"/>
                                        <p:tgtEl>
                                          <p:spTgt spid="1909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97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a:noFill/>
        </p:grpSpPr>
        <p:pic>
          <p:nvPicPr>
            <p:cNvPr id="4" name="Picture 3"/>
            <p:cNvPicPr>
              <a:picLocks noChangeAspect="1"/>
            </p:cNvPicPr>
            <p:nvPr/>
          </p:nvPicPr>
          <p:blipFill>
            <a:blip r:embed="rId3">
              <a:alphaModFix/>
            </a:blip>
            <a:stretch>
              <a:fillRect/>
            </a:stretch>
          </p:blipFill>
          <p:spPr>
            <a:xfrm>
              <a:off x="0" y="0"/>
              <a:ext cx="9144000" cy="6858000"/>
            </a:xfrm>
            <a:prstGeom prst="rect">
              <a:avLst/>
            </a:prstGeom>
            <a:grpFill/>
          </p:spPr>
        </p:pic>
        <p:pic>
          <p:nvPicPr>
            <p:cNvPr id="5" name="Picture 4"/>
            <p:cNvPicPr>
              <a:picLocks noChangeAspect="1"/>
            </p:cNvPicPr>
            <p:nvPr/>
          </p:nvPicPr>
          <p:blipFill rotWithShape="1">
            <a:blip r:embed="rId4">
              <a:alphaModFix/>
            </a:blip>
            <a:srcRect t="25283" r="44763" b="1068"/>
            <a:stretch/>
          </p:blipFill>
          <p:spPr>
            <a:xfrm>
              <a:off x="0" y="1"/>
              <a:ext cx="1066800" cy="1066800"/>
            </a:xfrm>
            <a:prstGeom prst="rect">
              <a:avLst/>
            </a:prstGeom>
            <a:grpFill/>
          </p:spPr>
        </p:pic>
      </p:grpSp>
      <p:sp>
        <p:nvSpPr>
          <p:cNvPr id="1911810" name="Rectangle 2"/>
          <p:cNvSpPr>
            <a:spLocks noChangeArrowheads="1"/>
          </p:cNvSpPr>
          <p:nvPr/>
        </p:nvSpPr>
        <p:spPr bwMode="auto">
          <a:xfrm>
            <a:off x="838200" y="228600"/>
            <a:ext cx="8382000" cy="662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70000"/>
              </a:lnSpc>
              <a:tabLst>
                <a:tab pos="6567324" algn="r"/>
                <a:tab pos="7424552" algn="ctr"/>
                <a:tab pos="7826180" algn="r"/>
              </a:tabLst>
              <a:defRPr/>
            </a:pPr>
            <a:r>
              <a:rPr lang="en-US" sz="2000" b="1" dirty="0">
                <a:solidFill>
                  <a:schemeClr val="bg1"/>
                </a:solidFill>
                <a:latin typeface="Times New Roman" charset="0"/>
              </a:rPr>
              <a:t>		</a:t>
            </a:r>
            <a:r>
              <a:rPr lang="en-US" b="1" dirty="0">
                <a:solidFill>
                  <a:schemeClr val="bg1"/>
                </a:solidFill>
                <a:latin typeface="Times New Roman" charset="0"/>
              </a:rPr>
              <a:t>Relative</a:t>
            </a:r>
          </a:p>
          <a:p>
            <a:pPr>
              <a:lnSpc>
                <a:spcPct val="70000"/>
              </a:lnSpc>
              <a:tabLst>
                <a:tab pos="6567324" algn="r"/>
                <a:tab pos="7424552" algn="ctr"/>
                <a:tab pos="7826180" algn="r"/>
              </a:tabLst>
              <a:defRPr/>
            </a:pPr>
            <a:r>
              <a:rPr lang="en-US" b="1" dirty="0">
                <a:solidFill>
                  <a:schemeClr val="bg1"/>
                </a:solidFill>
                <a:latin typeface="Times New Roman" charset="0"/>
              </a:rPr>
              <a:t>	 </a:t>
            </a:r>
            <a:r>
              <a:rPr lang="en-US" sz="2400" b="1" dirty="0">
                <a:solidFill>
                  <a:schemeClr val="bg1"/>
                </a:solidFill>
                <a:latin typeface="Times New Roman" charset="0"/>
              </a:rPr>
              <a:t>Number of Deaths in U.S.</a:t>
            </a:r>
            <a:r>
              <a:rPr lang="en-US" b="1" dirty="0">
                <a:solidFill>
                  <a:schemeClr val="bg1"/>
                </a:solidFill>
                <a:latin typeface="Times New Roman" charset="0"/>
              </a:rPr>
              <a:t> 	</a:t>
            </a:r>
            <a:r>
              <a:rPr lang="en-US" sz="2000" b="1" dirty="0">
                <a:solidFill>
                  <a:schemeClr val="bg1"/>
                </a:solidFill>
                <a:latin typeface="Times New Roman" charset="0"/>
              </a:rPr>
              <a:t> </a:t>
            </a:r>
            <a:r>
              <a:rPr lang="en-US" b="1" dirty="0">
                <a:solidFill>
                  <a:schemeClr val="bg1"/>
                </a:solidFill>
                <a:latin typeface="Times New Roman" charset="0"/>
              </a:rPr>
              <a:t>Danger </a:t>
            </a:r>
            <a:endParaRPr lang="en-US" sz="2200" b="1" dirty="0">
              <a:solidFill>
                <a:schemeClr val="bg1"/>
              </a:solidFill>
              <a:latin typeface="Times New Roman" charset="0"/>
            </a:endParaRPr>
          </a:p>
          <a:p>
            <a:pPr>
              <a:lnSpc>
                <a:spcPct val="70000"/>
              </a:lnSpc>
              <a:tabLst>
                <a:tab pos="6567324" algn="r"/>
                <a:tab pos="7424552" algn="ctr"/>
                <a:tab pos="7826180" algn="r"/>
              </a:tabLst>
              <a:defRPr/>
            </a:pPr>
            <a:r>
              <a:rPr lang="en-US" sz="2200" b="1" dirty="0" smtClean="0">
                <a:solidFill>
                  <a:schemeClr val="bg1"/>
                </a:solidFill>
                <a:latin typeface="Times New Roman" charset="0"/>
              </a:rPr>
              <a:t>    Activity</a:t>
            </a:r>
            <a:r>
              <a:rPr lang="en-US" sz="2200" b="1" dirty="0">
                <a:solidFill>
                  <a:schemeClr val="bg1"/>
                </a:solidFill>
                <a:latin typeface="Times New Roman" charset="0"/>
              </a:rPr>
              <a:t>	 </a:t>
            </a:r>
            <a:r>
              <a:rPr lang="en-US" sz="2000" b="1" dirty="0">
                <a:solidFill>
                  <a:schemeClr val="bg1"/>
                </a:solidFill>
                <a:latin typeface="Times New Roman" charset="0"/>
              </a:rPr>
              <a:t>Normalized to Sub-Population</a:t>
            </a:r>
            <a:r>
              <a:rPr lang="en-US" sz="2200" b="1" dirty="0">
                <a:solidFill>
                  <a:schemeClr val="bg1"/>
                </a:solidFill>
                <a:latin typeface="Times New Roman" charset="0"/>
              </a:rPr>
              <a:t> 	</a:t>
            </a:r>
            <a:r>
              <a:rPr lang="en-US" b="1" dirty="0">
                <a:solidFill>
                  <a:schemeClr val="bg1"/>
                </a:solidFill>
                <a:latin typeface="Times New Roman" charset="0"/>
              </a:rPr>
              <a:t>Index</a:t>
            </a:r>
            <a:endParaRPr lang="en-US" sz="2200" b="1" dirty="0">
              <a:solidFill>
                <a:schemeClr val="bg1"/>
              </a:solidFill>
              <a:latin typeface="Times New Roman" charset="0"/>
            </a:endParaRPr>
          </a:p>
          <a:p>
            <a:pPr>
              <a:tabLst>
                <a:tab pos="6567324" algn="r"/>
                <a:tab pos="7424552" algn="ctr"/>
                <a:tab pos="7826180" algn="r"/>
              </a:tabLst>
              <a:defRPr/>
            </a:pPr>
            <a:endParaRPr lang="en-US" sz="700" b="1" i="1" u="sng" dirty="0">
              <a:solidFill>
                <a:schemeClr val="bg1"/>
              </a:solidFill>
              <a:latin typeface="Times New Roman" charset="0"/>
            </a:endParaRPr>
          </a:p>
          <a:p>
            <a:pPr>
              <a:tabLst>
                <a:tab pos="6567324" algn="r"/>
                <a:tab pos="7424552" algn="ctr"/>
                <a:tab pos="7826180" algn="r"/>
              </a:tabLst>
              <a:defRPr/>
            </a:pPr>
            <a:endParaRPr lang="en-US" sz="800" b="1" dirty="0">
              <a:solidFill>
                <a:schemeClr val="bg1"/>
              </a:solidFill>
              <a:latin typeface="Times New Roman" charset="0"/>
            </a:endParaRPr>
          </a:p>
          <a:p>
            <a:pPr>
              <a:tabLst>
                <a:tab pos="6567324" algn="r"/>
                <a:tab pos="7424552" algn="ctr"/>
                <a:tab pos="7826180" algn="r"/>
              </a:tabLst>
              <a:defRPr/>
            </a:pPr>
            <a:r>
              <a:rPr lang="en-US" sz="2000" b="1" dirty="0">
                <a:solidFill>
                  <a:schemeClr val="bg1"/>
                </a:solidFill>
                <a:latin typeface="Times New Roman" charset="0"/>
              </a:rPr>
              <a:t>  1) smoking  </a:t>
            </a:r>
            <a:r>
              <a:rPr lang="en-US" sz="1600" b="1" dirty="0">
                <a:solidFill>
                  <a:schemeClr val="bg1"/>
                </a:solidFill>
                <a:latin typeface="Times New Roman" charset="0"/>
              </a:rPr>
              <a:t>(43.4 million smokers)</a:t>
            </a:r>
            <a:r>
              <a:rPr lang="en-US" sz="2000" b="1" dirty="0">
                <a:solidFill>
                  <a:schemeClr val="bg1"/>
                </a:solidFill>
                <a:latin typeface="Times New Roman" charset="0"/>
              </a:rPr>
              <a:t>	760,000	0.01751</a:t>
            </a:r>
          </a:p>
          <a:p>
            <a:pPr>
              <a:tabLst>
                <a:tab pos="6567324" algn="r"/>
                <a:tab pos="7424552" algn="ctr"/>
                <a:tab pos="7826180" algn="r"/>
              </a:tabLst>
              <a:defRPr/>
            </a:pPr>
            <a:endParaRPr lang="en-US" sz="800" b="1" dirty="0">
              <a:solidFill>
                <a:schemeClr val="bg1"/>
              </a:solidFill>
              <a:latin typeface="Times New Roman" charset="0"/>
            </a:endParaRPr>
          </a:p>
          <a:p>
            <a:pPr>
              <a:tabLst>
                <a:tab pos="6567324" algn="r"/>
                <a:tab pos="7424552" algn="ctr"/>
                <a:tab pos="7826180" algn="r"/>
              </a:tabLst>
              <a:defRPr/>
            </a:pPr>
            <a:r>
              <a:rPr lang="en-US" sz="2000" b="1" dirty="0">
                <a:solidFill>
                  <a:schemeClr val="bg1"/>
                </a:solidFill>
                <a:latin typeface="Times New Roman" charset="0"/>
              </a:rPr>
              <a:t>  2) alcohol </a:t>
            </a:r>
            <a:r>
              <a:rPr lang="en-US" sz="1600" b="1" dirty="0">
                <a:solidFill>
                  <a:schemeClr val="bg1"/>
                </a:solidFill>
                <a:latin typeface="Times New Roman" charset="0"/>
              </a:rPr>
              <a:t>(60 million impacted Americans)</a:t>
            </a:r>
            <a:r>
              <a:rPr lang="en-US" sz="2000" b="1" dirty="0">
                <a:solidFill>
                  <a:schemeClr val="bg1"/>
                </a:solidFill>
                <a:latin typeface="Times New Roman" charset="0"/>
              </a:rPr>
              <a:t> 	500,000	0.00833</a:t>
            </a:r>
          </a:p>
          <a:p>
            <a:pPr>
              <a:tabLst>
                <a:tab pos="6567324" algn="r"/>
                <a:tab pos="7424552" algn="ctr"/>
                <a:tab pos="7826180" algn="r"/>
              </a:tabLst>
              <a:defRPr/>
            </a:pPr>
            <a:endParaRPr lang="en-US" sz="800" b="1" dirty="0">
              <a:solidFill>
                <a:schemeClr val="bg1"/>
              </a:solidFill>
              <a:latin typeface="Times New Roman" charset="0"/>
            </a:endParaRPr>
          </a:p>
          <a:p>
            <a:pPr>
              <a:tabLst>
                <a:tab pos="6567324" algn="r"/>
                <a:tab pos="7424552" algn="ctr"/>
                <a:tab pos="7826180" algn="r"/>
              </a:tabLst>
              <a:defRPr/>
            </a:pPr>
            <a:r>
              <a:rPr lang="en-US" sz="2000" b="1" dirty="0">
                <a:solidFill>
                  <a:schemeClr val="bg1"/>
                </a:solidFill>
                <a:latin typeface="Times New Roman" charset="0"/>
              </a:rPr>
              <a:t>  3) iatrogenic </a:t>
            </a:r>
            <a:r>
              <a:rPr lang="en-US" sz="1600" b="1" dirty="0">
                <a:solidFill>
                  <a:schemeClr val="bg1"/>
                </a:solidFill>
                <a:latin typeface="Times New Roman" charset="0"/>
              </a:rPr>
              <a:t>(180 million receive medical </a:t>
            </a:r>
            <a:r>
              <a:rPr lang="en-US" sz="1600" b="1" dirty="0" smtClean="0">
                <a:solidFill>
                  <a:schemeClr val="bg1"/>
                </a:solidFill>
                <a:latin typeface="Times New Roman" charset="0"/>
              </a:rPr>
              <a:t>treatment)</a:t>
            </a:r>
            <a:r>
              <a:rPr lang="en-US" sz="2000" b="1" dirty="0" smtClean="0">
                <a:solidFill>
                  <a:schemeClr val="bg1"/>
                </a:solidFill>
                <a:latin typeface="Times New Roman" charset="0"/>
              </a:rPr>
              <a:t> </a:t>
            </a:r>
            <a:r>
              <a:rPr lang="en-US" sz="2000" b="1" dirty="0">
                <a:solidFill>
                  <a:schemeClr val="bg1"/>
                </a:solidFill>
                <a:latin typeface="Times New Roman" charset="0"/>
              </a:rPr>
              <a:t>	950,000	</a:t>
            </a:r>
            <a:r>
              <a:rPr lang="en-US" sz="2000" b="1" dirty="0" smtClean="0">
                <a:solidFill>
                  <a:schemeClr val="bg1"/>
                </a:solidFill>
                <a:latin typeface="Times New Roman" charset="0"/>
              </a:rPr>
              <a:t>0.00527</a:t>
            </a:r>
          </a:p>
          <a:p>
            <a:pPr>
              <a:tabLst>
                <a:tab pos="6567324" algn="r"/>
                <a:tab pos="7424552" algn="ctr"/>
                <a:tab pos="7826180" algn="r"/>
              </a:tabLst>
              <a:defRPr/>
            </a:pPr>
            <a:endParaRPr lang="en-US" sz="900" b="1" dirty="0">
              <a:solidFill>
                <a:schemeClr val="bg1"/>
              </a:solidFill>
              <a:latin typeface="Times New Roman" charset="0"/>
            </a:endParaRPr>
          </a:p>
          <a:p>
            <a:pPr>
              <a:tabLst>
                <a:tab pos="6567324" algn="r"/>
                <a:tab pos="7424552" algn="ctr"/>
                <a:tab pos="7826180" algn="r"/>
              </a:tabLst>
              <a:defRPr/>
            </a:pPr>
            <a:r>
              <a:rPr lang="en-US" sz="2000" b="1" dirty="0" smtClean="0">
                <a:solidFill>
                  <a:schemeClr val="bg1"/>
                </a:solidFill>
                <a:latin typeface="Times New Roman" charset="0"/>
              </a:rPr>
              <a:t>  4</a:t>
            </a:r>
            <a:r>
              <a:rPr lang="en-US" sz="2000" b="1" dirty="0">
                <a:solidFill>
                  <a:schemeClr val="bg1"/>
                </a:solidFill>
                <a:latin typeface="Times New Roman" charset="0"/>
              </a:rPr>
              <a:t>) accidental falls </a:t>
            </a:r>
            <a:r>
              <a:rPr lang="en-US" sz="1600" b="1" dirty="0" smtClean="0">
                <a:solidFill>
                  <a:schemeClr val="bg1"/>
                </a:solidFill>
                <a:latin typeface="Times New Roman" charset="0"/>
              </a:rPr>
              <a:t>(46 million over </a:t>
            </a:r>
            <a:r>
              <a:rPr lang="en-US" sz="1600" b="1" dirty="0">
                <a:solidFill>
                  <a:schemeClr val="bg1"/>
                </a:solidFill>
                <a:latin typeface="Times New Roman" charset="0"/>
              </a:rPr>
              <a:t>65 </a:t>
            </a:r>
            <a:r>
              <a:rPr lang="en-US" sz="1600" b="1" dirty="0" err="1" smtClean="0">
                <a:solidFill>
                  <a:schemeClr val="bg1"/>
                </a:solidFill>
                <a:latin typeface="Times New Roman" charset="0"/>
              </a:rPr>
              <a:t>yrs</a:t>
            </a:r>
            <a:r>
              <a:rPr lang="en-US" sz="1600" b="1" dirty="0" smtClean="0">
                <a:solidFill>
                  <a:schemeClr val="bg1"/>
                </a:solidFill>
                <a:latin typeface="Times New Roman" charset="0"/>
              </a:rPr>
              <a:t>)</a:t>
            </a:r>
            <a:r>
              <a:rPr lang="en-US" sz="2000" b="1" dirty="0" smtClean="0">
                <a:solidFill>
                  <a:schemeClr val="bg1"/>
                </a:solidFill>
                <a:latin typeface="Times New Roman" charset="0"/>
              </a:rPr>
              <a:t> </a:t>
            </a:r>
            <a:r>
              <a:rPr lang="en-US" sz="2000" b="1" dirty="0">
                <a:solidFill>
                  <a:schemeClr val="bg1"/>
                </a:solidFill>
                <a:latin typeface="Times New Roman" charset="0"/>
              </a:rPr>
              <a:t>	</a:t>
            </a:r>
            <a:r>
              <a:rPr lang="en-US" sz="2000" b="1" dirty="0" smtClean="0">
                <a:solidFill>
                  <a:schemeClr val="bg1"/>
                </a:solidFill>
                <a:latin typeface="Times New Roman" charset="0"/>
              </a:rPr>
              <a:t>140,000</a:t>
            </a:r>
            <a:r>
              <a:rPr lang="en-US" sz="2000" b="1" dirty="0">
                <a:solidFill>
                  <a:schemeClr val="bg1"/>
                </a:solidFill>
                <a:latin typeface="Times New Roman" charset="0"/>
              </a:rPr>
              <a:t>	</a:t>
            </a:r>
            <a:r>
              <a:rPr lang="en-US" sz="2000" b="1" dirty="0" smtClean="0">
                <a:solidFill>
                  <a:schemeClr val="bg1"/>
                </a:solidFill>
                <a:latin typeface="Times New Roman" charset="0"/>
              </a:rPr>
              <a:t>0.00304</a:t>
            </a:r>
            <a:endParaRPr lang="en-US" sz="800" b="1" dirty="0">
              <a:solidFill>
                <a:schemeClr val="bg1"/>
              </a:solidFill>
              <a:latin typeface="Times New Roman" charset="0"/>
            </a:endParaRPr>
          </a:p>
          <a:p>
            <a:pPr>
              <a:tabLst>
                <a:tab pos="6567324" algn="r"/>
                <a:tab pos="7424552" algn="ctr"/>
                <a:tab pos="7826180" algn="r"/>
              </a:tabLst>
              <a:defRPr/>
            </a:pPr>
            <a:r>
              <a:rPr lang="en-US" sz="900" b="1" dirty="0">
                <a:solidFill>
                  <a:schemeClr val="bg1"/>
                </a:solidFill>
                <a:latin typeface="Times New Roman" charset="0"/>
              </a:rPr>
              <a:t>  </a:t>
            </a:r>
            <a:endParaRPr lang="en-US" sz="900" b="1" dirty="0" smtClean="0">
              <a:solidFill>
                <a:schemeClr val="bg1"/>
              </a:solidFill>
              <a:latin typeface="Times New Roman" charset="0"/>
            </a:endParaRPr>
          </a:p>
          <a:p>
            <a:pPr>
              <a:tabLst>
                <a:tab pos="6567324" algn="r"/>
                <a:tab pos="7424552" algn="ctr"/>
                <a:tab pos="7826180" algn="r"/>
              </a:tabLst>
              <a:defRPr/>
            </a:pPr>
            <a:r>
              <a:rPr lang="en-US" sz="2000" b="1" dirty="0" smtClean="0">
                <a:solidFill>
                  <a:schemeClr val="bg1"/>
                </a:solidFill>
                <a:latin typeface="Times New Roman" charset="0"/>
              </a:rPr>
              <a:t>  5) </a:t>
            </a:r>
            <a:r>
              <a:rPr lang="en-US" sz="2000" b="1" dirty="0">
                <a:solidFill>
                  <a:schemeClr val="bg1"/>
                </a:solidFill>
                <a:latin typeface="Times New Roman" charset="0"/>
              </a:rPr>
              <a:t>police work </a:t>
            </a:r>
            <a:r>
              <a:rPr lang="en-US" sz="1600" b="1" dirty="0">
                <a:solidFill>
                  <a:schemeClr val="bg1"/>
                </a:solidFill>
                <a:latin typeface="Times New Roman" charset="0"/>
              </a:rPr>
              <a:t>(680,000 police officers)</a:t>
            </a:r>
            <a:r>
              <a:rPr lang="en-US" sz="2000" b="1" dirty="0">
                <a:solidFill>
                  <a:schemeClr val="bg1"/>
                </a:solidFill>
                <a:latin typeface="Times New Roman" charset="0"/>
              </a:rPr>
              <a:t> 	800	0.00118</a:t>
            </a:r>
          </a:p>
          <a:p>
            <a:pPr>
              <a:tabLst>
                <a:tab pos="6567324" algn="r"/>
                <a:tab pos="7424552" algn="ctr"/>
                <a:tab pos="7826180" algn="r"/>
              </a:tabLst>
              <a:defRPr/>
            </a:pPr>
            <a:endParaRPr lang="en-US" sz="800" b="1" dirty="0">
              <a:solidFill>
                <a:schemeClr val="bg1"/>
              </a:solidFill>
              <a:latin typeface="Times New Roman" charset="0"/>
            </a:endParaRPr>
          </a:p>
          <a:p>
            <a:pPr>
              <a:tabLst>
                <a:tab pos="6567324" algn="r"/>
                <a:tab pos="7424552" algn="ctr"/>
                <a:tab pos="7826180" algn="r"/>
              </a:tabLst>
              <a:defRPr/>
            </a:pPr>
            <a:r>
              <a:rPr lang="en-US" sz="2000" b="1" dirty="0">
                <a:solidFill>
                  <a:schemeClr val="bg1"/>
                </a:solidFill>
                <a:latin typeface="Times New Roman" charset="0"/>
              </a:rPr>
              <a:t>  6</a:t>
            </a:r>
            <a:r>
              <a:rPr lang="en-US" sz="2000" b="1" dirty="0" smtClean="0">
                <a:solidFill>
                  <a:schemeClr val="bg1"/>
                </a:solidFill>
                <a:latin typeface="Times New Roman" charset="0"/>
              </a:rPr>
              <a:t>) </a:t>
            </a:r>
            <a:r>
              <a:rPr lang="en-US" sz="2000" b="1" dirty="0">
                <a:solidFill>
                  <a:schemeClr val="bg1"/>
                </a:solidFill>
                <a:latin typeface="Times New Roman" charset="0"/>
              </a:rPr>
              <a:t>mining </a:t>
            </a:r>
            <a:r>
              <a:rPr lang="en-US" sz="1600" b="1" dirty="0">
                <a:solidFill>
                  <a:schemeClr val="bg1"/>
                </a:solidFill>
                <a:latin typeface="Times New Roman" charset="0"/>
              </a:rPr>
              <a:t>(350,000 miners)</a:t>
            </a:r>
            <a:r>
              <a:rPr lang="en-US" sz="2000" b="1" dirty="0">
                <a:solidFill>
                  <a:schemeClr val="bg1"/>
                </a:solidFill>
                <a:latin typeface="Times New Roman" charset="0"/>
              </a:rPr>
              <a:t> 	360	</a:t>
            </a:r>
            <a:r>
              <a:rPr lang="en-US" sz="2000" b="1" dirty="0" smtClean="0">
                <a:solidFill>
                  <a:schemeClr val="bg1"/>
                </a:solidFill>
                <a:latin typeface="Times New Roman" charset="0"/>
              </a:rPr>
              <a:t>0.00103</a:t>
            </a:r>
            <a:endParaRPr lang="en-US" sz="2000" b="1" dirty="0">
              <a:solidFill>
                <a:schemeClr val="bg1"/>
              </a:solidFill>
              <a:latin typeface="Times New Roman" charset="0"/>
            </a:endParaRPr>
          </a:p>
          <a:p>
            <a:pPr>
              <a:tabLst>
                <a:tab pos="6567324" algn="r"/>
                <a:tab pos="7424552" algn="ctr"/>
                <a:tab pos="7826180" algn="r"/>
              </a:tabLst>
              <a:defRPr/>
            </a:pPr>
            <a:endParaRPr lang="en-US" sz="800" b="1" dirty="0">
              <a:solidFill>
                <a:schemeClr val="bg1"/>
              </a:solidFill>
              <a:latin typeface="Times New Roman" charset="0"/>
            </a:endParaRPr>
          </a:p>
          <a:p>
            <a:pPr>
              <a:tabLst>
                <a:tab pos="6567324" algn="r"/>
                <a:tab pos="7424552" algn="ctr"/>
                <a:tab pos="7826180" algn="r"/>
              </a:tabLst>
              <a:defRPr/>
            </a:pPr>
            <a:r>
              <a:rPr lang="en-US" sz="2000" b="1" dirty="0">
                <a:solidFill>
                  <a:schemeClr val="bg1"/>
                </a:solidFill>
                <a:latin typeface="Times New Roman" charset="0"/>
              </a:rPr>
              <a:t>  7</a:t>
            </a:r>
            <a:r>
              <a:rPr lang="en-US" sz="2000" b="1" dirty="0" smtClean="0">
                <a:solidFill>
                  <a:schemeClr val="bg1"/>
                </a:solidFill>
                <a:latin typeface="Times New Roman" charset="0"/>
              </a:rPr>
              <a:t>) </a:t>
            </a:r>
            <a:r>
              <a:rPr lang="en-US" sz="2000" b="1" dirty="0">
                <a:solidFill>
                  <a:schemeClr val="bg1"/>
                </a:solidFill>
                <a:latin typeface="Times New Roman" charset="0"/>
              </a:rPr>
              <a:t>automobile accidents </a:t>
            </a:r>
            <a:r>
              <a:rPr lang="en-US" sz="1600" b="1" dirty="0">
                <a:solidFill>
                  <a:schemeClr val="bg1"/>
                </a:solidFill>
                <a:latin typeface="Times New Roman" charset="0"/>
              </a:rPr>
              <a:t>(190 million drivers)</a:t>
            </a:r>
            <a:r>
              <a:rPr lang="en-US" sz="2000" b="1" dirty="0">
                <a:solidFill>
                  <a:schemeClr val="bg1"/>
                </a:solidFill>
                <a:latin typeface="Times New Roman" charset="0"/>
              </a:rPr>
              <a:t> 	180,000	0.00094</a:t>
            </a:r>
          </a:p>
          <a:p>
            <a:pPr>
              <a:tabLst>
                <a:tab pos="6567324" algn="r"/>
                <a:tab pos="7424552" algn="ctr"/>
                <a:tab pos="7826180" algn="r"/>
              </a:tabLst>
              <a:defRPr/>
            </a:pPr>
            <a:endParaRPr lang="en-US" sz="900" b="1" dirty="0" smtClean="0">
              <a:solidFill>
                <a:schemeClr val="bg1"/>
              </a:solidFill>
              <a:latin typeface="Times New Roman" charset="0"/>
            </a:endParaRPr>
          </a:p>
          <a:p>
            <a:pPr>
              <a:tabLst>
                <a:tab pos="6567324" algn="r"/>
                <a:tab pos="7424552" algn="ctr"/>
                <a:tab pos="7826180" algn="r"/>
              </a:tabLst>
              <a:defRPr/>
            </a:pPr>
            <a:r>
              <a:rPr lang="en-US" sz="2000" b="1" dirty="0">
                <a:solidFill>
                  <a:schemeClr val="bg1"/>
                </a:solidFill>
                <a:latin typeface="Times New Roman" charset="0"/>
              </a:rPr>
              <a:t> </a:t>
            </a:r>
            <a:r>
              <a:rPr lang="en-US" sz="2000" b="1" dirty="0" smtClean="0">
                <a:solidFill>
                  <a:schemeClr val="bg1"/>
                </a:solidFill>
                <a:latin typeface="Times New Roman" charset="0"/>
              </a:rPr>
              <a:t> 8) </a:t>
            </a:r>
            <a:r>
              <a:rPr lang="en-US" sz="2000" b="1" dirty="0">
                <a:solidFill>
                  <a:schemeClr val="bg1"/>
                </a:solidFill>
                <a:latin typeface="Times New Roman" charset="0"/>
              </a:rPr>
              <a:t>construction </a:t>
            </a:r>
            <a:r>
              <a:rPr lang="en-US" sz="1600" b="1" dirty="0">
                <a:solidFill>
                  <a:schemeClr val="bg1"/>
                </a:solidFill>
                <a:latin typeface="Times New Roman" charset="0"/>
              </a:rPr>
              <a:t>(7.7 million workers)</a:t>
            </a:r>
            <a:r>
              <a:rPr lang="en-US" sz="2000" b="1" dirty="0">
                <a:solidFill>
                  <a:schemeClr val="bg1"/>
                </a:solidFill>
                <a:latin typeface="Times New Roman" charset="0"/>
              </a:rPr>
              <a:t> 	5,000	</a:t>
            </a:r>
            <a:r>
              <a:rPr lang="en-US" sz="2000" b="1" dirty="0" smtClean="0">
                <a:solidFill>
                  <a:schemeClr val="bg1"/>
                </a:solidFill>
                <a:latin typeface="Times New Roman" charset="0"/>
              </a:rPr>
              <a:t>0.00065</a:t>
            </a:r>
            <a:endParaRPr lang="en-US" sz="2000" b="1" dirty="0">
              <a:solidFill>
                <a:schemeClr val="bg1"/>
              </a:solidFill>
              <a:latin typeface="Times New Roman" charset="0"/>
            </a:endParaRPr>
          </a:p>
          <a:p>
            <a:pPr>
              <a:tabLst>
                <a:tab pos="6567324" algn="r"/>
                <a:tab pos="7424552" algn="ctr"/>
                <a:tab pos="7826180" algn="r"/>
              </a:tabLst>
              <a:defRPr/>
            </a:pPr>
            <a:endParaRPr lang="en-US" sz="900" b="1" dirty="0">
              <a:solidFill>
                <a:schemeClr val="bg1"/>
              </a:solidFill>
              <a:latin typeface="Times New Roman" charset="0"/>
            </a:endParaRPr>
          </a:p>
          <a:p>
            <a:pPr>
              <a:tabLst>
                <a:tab pos="6567324" algn="r"/>
                <a:tab pos="7424552" algn="ctr"/>
                <a:tab pos="7826180" algn="r"/>
              </a:tabLst>
              <a:defRPr/>
            </a:pPr>
            <a:r>
              <a:rPr lang="en-US" sz="2000" b="1" dirty="0" smtClean="0">
                <a:solidFill>
                  <a:schemeClr val="bg1"/>
                </a:solidFill>
                <a:latin typeface="Times New Roman" charset="0"/>
              </a:rPr>
              <a:t>  9) opioid deaths </a:t>
            </a:r>
            <a:r>
              <a:rPr lang="en-US" sz="1600" b="1" dirty="0" smtClean="0">
                <a:solidFill>
                  <a:schemeClr val="bg1"/>
                </a:solidFill>
                <a:latin typeface="Times New Roman" charset="0"/>
              </a:rPr>
              <a:t>(100 </a:t>
            </a:r>
            <a:r>
              <a:rPr lang="en-US" sz="1600" b="1" dirty="0">
                <a:solidFill>
                  <a:schemeClr val="bg1"/>
                </a:solidFill>
                <a:latin typeface="Times New Roman" charset="0"/>
              </a:rPr>
              <a:t>million </a:t>
            </a:r>
            <a:r>
              <a:rPr lang="en-US" sz="1600" b="1" dirty="0" smtClean="0">
                <a:solidFill>
                  <a:schemeClr val="bg1"/>
                </a:solidFill>
                <a:latin typeface="Times New Roman" charset="0"/>
              </a:rPr>
              <a:t>prescribed)</a:t>
            </a:r>
            <a:r>
              <a:rPr lang="en-US" sz="2000" b="1" dirty="0">
                <a:solidFill>
                  <a:schemeClr val="bg1"/>
                </a:solidFill>
                <a:latin typeface="Times New Roman" charset="0"/>
              </a:rPr>
              <a:t>	</a:t>
            </a:r>
            <a:r>
              <a:rPr lang="en-US" sz="2000" b="1" dirty="0" smtClean="0">
                <a:solidFill>
                  <a:schemeClr val="bg1"/>
                </a:solidFill>
                <a:latin typeface="Times New Roman" charset="0"/>
              </a:rPr>
              <a:t>170,000</a:t>
            </a:r>
            <a:r>
              <a:rPr lang="en-US" sz="2000" b="1" dirty="0">
                <a:solidFill>
                  <a:schemeClr val="bg1"/>
                </a:solidFill>
                <a:latin typeface="Times New Roman" charset="0"/>
              </a:rPr>
              <a:t>	</a:t>
            </a:r>
            <a:r>
              <a:rPr lang="en-US" sz="2000" b="1" dirty="0" smtClean="0">
                <a:solidFill>
                  <a:schemeClr val="bg1"/>
                </a:solidFill>
                <a:latin typeface="Times New Roman" charset="0"/>
              </a:rPr>
              <a:t>0.00043</a:t>
            </a:r>
            <a:endParaRPr lang="en-US" sz="2000" b="1" dirty="0">
              <a:solidFill>
                <a:schemeClr val="bg1"/>
              </a:solidFill>
              <a:latin typeface="Times New Roman" charset="0"/>
            </a:endParaRPr>
          </a:p>
          <a:p>
            <a:pPr>
              <a:tabLst>
                <a:tab pos="6567324" algn="r"/>
                <a:tab pos="7424552" algn="ctr"/>
                <a:tab pos="7826180" algn="r"/>
              </a:tabLst>
              <a:defRPr/>
            </a:pPr>
            <a:endParaRPr lang="en-US" sz="900" b="1" dirty="0">
              <a:solidFill>
                <a:schemeClr val="bg1"/>
              </a:solidFill>
              <a:latin typeface="Times New Roman" charset="0"/>
            </a:endParaRPr>
          </a:p>
          <a:p>
            <a:pPr>
              <a:tabLst>
                <a:tab pos="6567324" algn="r"/>
                <a:tab pos="7424552" algn="ctr"/>
                <a:tab pos="7826180" algn="r"/>
              </a:tabLst>
              <a:defRPr/>
            </a:pPr>
            <a:r>
              <a:rPr lang="en-US" sz="2000" b="1" dirty="0" smtClean="0">
                <a:solidFill>
                  <a:schemeClr val="bg1"/>
                </a:solidFill>
                <a:latin typeface="Times New Roman" charset="0"/>
              </a:rPr>
              <a:t>10) </a:t>
            </a:r>
            <a:r>
              <a:rPr lang="en-US" sz="2000" b="1" dirty="0">
                <a:solidFill>
                  <a:schemeClr val="bg1"/>
                </a:solidFill>
                <a:latin typeface="Times New Roman" charset="0"/>
              </a:rPr>
              <a:t>murder </a:t>
            </a:r>
            <a:r>
              <a:rPr lang="en-US" sz="1600" b="1" dirty="0">
                <a:solidFill>
                  <a:schemeClr val="bg1"/>
                </a:solidFill>
                <a:latin typeface="Times New Roman" charset="0"/>
              </a:rPr>
              <a:t>(300 million impacted)</a:t>
            </a:r>
            <a:r>
              <a:rPr lang="en-US" sz="2000" b="1" dirty="0">
                <a:solidFill>
                  <a:schemeClr val="bg1"/>
                </a:solidFill>
                <a:latin typeface="Times New Roman" charset="0"/>
              </a:rPr>
              <a:t>	80,000	0.00027</a:t>
            </a:r>
          </a:p>
          <a:p>
            <a:pPr>
              <a:tabLst>
                <a:tab pos="6567324" algn="r"/>
                <a:tab pos="7424552" algn="ctr"/>
                <a:tab pos="7826180" algn="r"/>
              </a:tabLst>
              <a:defRPr/>
            </a:pPr>
            <a:endParaRPr lang="en-US" sz="800" b="1" dirty="0">
              <a:solidFill>
                <a:schemeClr val="bg1"/>
              </a:solidFill>
              <a:latin typeface="Times New Roman" charset="0"/>
            </a:endParaRPr>
          </a:p>
          <a:p>
            <a:pPr>
              <a:tabLst>
                <a:tab pos="6567324" algn="r"/>
                <a:tab pos="7424552" algn="ctr"/>
                <a:tab pos="7826180" algn="r"/>
              </a:tabLst>
              <a:defRPr/>
            </a:pPr>
            <a:r>
              <a:rPr lang="en-US" sz="2000" b="1" dirty="0" smtClean="0">
                <a:solidFill>
                  <a:schemeClr val="bg1"/>
                </a:solidFill>
                <a:latin typeface="Times New Roman" charset="0"/>
              </a:rPr>
              <a:t>11) </a:t>
            </a:r>
            <a:r>
              <a:rPr lang="en-US" sz="2000" b="1" dirty="0">
                <a:solidFill>
                  <a:schemeClr val="bg1"/>
                </a:solidFill>
                <a:latin typeface="Times New Roman" charset="0"/>
              </a:rPr>
              <a:t>coal use </a:t>
            </a:r>
            <a:r>
              <a:rPr lang="en-US" sz="1600" b="1" dirty="0">
                <a:solidFill>
                  <a:schemeClr val="bg1"/>
                </a:solidFill>
                <a:latin typeface="Times New Roman" charset="0"/>
              </a:rPr>
              <a:t>(240 million impacted) </a:t>
            </a:r>
            <a:r>
              <a:rPr lang="en-US" sz="2000" b="1" dirty="0">
                <a:solidFill>
                  <a:schemeClr val="bg1"/>
                </a:solidFill>
                <a:latin typeface="Times New Roman" charset="0"/>
              </a:rPr>
              <a:t>	60,000	0.00025</a:t>
            </a:r>
          </a:p>
          <a:p>
            <a:pPr>
              <a:tabLst>
                <a:tab pos="6567324" algn="r"/>
                <a:tab pos="7424552" algn="ctr"/>
                <a:tab pos="7826180" algn="r"/>
              </a:tabLst>
              <a:defRPr/>
            </a:pPr>
            <a:endParaRPr lang="en-US" sz="800" b="1" dirty="0">
              <a:solidFill>
                <a:schemeClr val="bg1"/>
              </a:solidFill>
              <a:latin typeface="Times New Roman" charset="0"/>
            </a:endParaRPr>
          </a:p>
          <a:p>
            <a:pPr>
              <a:tabLst>
                <a:tab pos="6567324" algn="r"/>
                <a:tab pos="7424552" algn="ctr"/>
                <a:tab pos="7826180" algn="r"/>
              </a:tabLst>
              <a:defRPr/>
            </a:pPr>
            <a:r>
              <a:rPr lang="en-US" sz="2000" b="1" dirty="0" smtClean="0">
                <a:solidFill>
                  <a:schemeClr val="bg1"/>
                </a:solidFill>
                <a:latin typeface="Times New Roman" charset="0"/>
              </a:rPr>
              <a:t>12) </a:t>
            </a:r>
            <a:r>
              <a:rPr lang="en-US" sz="2000" b="1" dirty="0">
                <a:solidFill>
                  <a:schemeClr val="bg1"/>
                </a:solidFill>
                <a:latin typeface="Times New Roman" charset="0"/>
              </a:rPr>
              <a:t>food poisoning </a:t>
            </a:r>
            <a:r>
              <a:rPr lang="en-US" sz="1600" b="1" dirty="0">
                <a:solidFill>
                  <a:schemeClr val="bg1"/>
                </a:solidFill>
                <a:latin typeface="Times New Roman" charset="0"/>
              </a:rPr>
              <a:t>(304 million eat every day)</a:t>
            </a:r>
            <a:r>
              <a:rPr lang="en-US" sz="2000" b="1" dirty="0">
                <a:solidFill>
                  <a:schemeClr val="bg1"/>
                </a:solidFill>
                <a:latin typeface="Times New Roman" charset="0"/>
              </a:rPr>
              <a:t> 	25,000	0.00008</a:t>
            </a:r>
          </a:p>
          <a:p>
            <a:pPr>
              <a:tabLst>
                <a:tab pos="6567324" algn="r"/>
                <a:tab pos="7424552" algn="ctr"/>
                <a:tab pos="7826180" algn="r"/>
              </a:tabLst>
              <a:defRPr/>
            </a:pPr>
            <a:r>
              <a:rPr lang="en-US" sz="800" b="1" dirty="0">
                <a:solidFill>
                  <a:schemeClr val="bg1"/>
                </a:solidFill>
                <a:latin typeface="Times New Roman" charset="0"/>
              </a:rPr>
              <a:t>	</a:t>
            </a:r>
          </a:p>
          <a:p>
            <a:pPr>
              <a:tabLst>
                <a:tab pos="6567324" algn="r"/>
                <a:tab pos="7538849" algn="ctr"/>
                <a:tab pos="7826180" algn="r"/>
              </a:tabLst>
              <a:defRPr/>
            </a:pPr>
            <a:r>
              <a:rPr lang="en-US" sz="2000" b="1" dirty="0" smtClean="0">
                <a:solidFill>
                  <a:schemeClr val="bg1"/>
                </a:solidFill>
                <a:latin typeface="Times New Roman" charset="0"/>
              </a:rPr>
              <a:t>13) </a:t>
            </a:r>
            <a:r>
              <a:rPr lang="en-US" sz="2000" b="1" dirty="0">
                <a:solidFill>
                  <a:schemeClr val="bg1"/>
                </a:solidFill>
                <a:latin typeface="Times New Roman" charset="0"/>
              </a:rPr>
              <a:t>nuclear industry </a:t>
            </a:r>
            <a:r>
              <a:rPr lang="en-US" sz="1600" b="1" dirty="0">
                <a:solidFill>
                  <a:schemeClr val="bg1"/>
                </a:solidFill>
                <a:latin typeface="Times New Roman" charset="0"/>
              </a:rPr>
              <a:t>(60 million) </a:t>
            </a:r>
            <a:r>
              <a:rPr lang="en-US" sz="2000" b="1" dirty="0">
                <a:solidFill>
                  <a:schemeClr val="bg1"/>
                </a:solidFill>
                <a:latin typeface="Times New Roman" charset="0"/>
              </a:rPr>
              <a:t>	1	0.0000001</a:t>
            </a:r>
          </a:p>
        </p:txBody>
      </p:sp>
    </p:spTree>
    <p:extLst>
      <p:ext uri="{BB962C8B-B14F-4D97-AF65-F5344CB8AC3E}">
        <p14:creationId xmlns:p14="http://schemas.microsoft.com/office/powerpoint/2010/main" val="379022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2286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smtClean="0">
                <a:solidFill>
                  <a:schemeClr val="bg1"/>
                </a:solidFill>
                <a:latin typeface="Arial" charset="0"/>
              </a:rPr>
              <a:t>Exceptionally-Low Radiation Limits?</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7" name="TextBox 6"/>
          <p:cNvSpPr txBox="1"/>
          <p:nvPr/>
        </p:nvSpPr>
        <p:spPr>
          <a:xfrm>
            <a:off x="457200" y="2140803"/>
            <a:ext cx="8382000" cy="830997"/>
          </a:xfrm>
          <a:prstGeom prst="rect">
            <a:avLst/>
          </a:prstGeom>
          <a:noFill/>
        </p:spPr>
        <p:txBody>
          <a:bodyPr wrap="square" rtlCol="0">
            <a:spAutoFit/>
          </a:bodyPr>
          <a:lstStyle/>
          <a:p>
            <a:pPr marL="342900" indent="-342900">
              <a:spcBef>
                <a:spcPts val="1800"/>
              </a:spcBef>
              <a:buFont typeface="Arial" charset="0"/>
              <a:buChar char="•"/>
            </a:pPr>
            <a:r>
              <a:rPr lang="en-US" sz="2400" dirty="0" smtClean="0">
                <a:solidFill>
                  <a:schemeClr val="bg1"/>
                </a:solidFill>
              </a:rPr>
              <a:t>Environmental Concerns – fear prevents nuclear power from addressing climate change, human health and the environment</a:t>
            </a:r>
            <a:endParaRPr lang="en-US" sz="2400" dirty="0">
              <a:solidFill>
                <a:schemeClr val="bg1"/>
              </a:solidFill>
            </a:endParaRPr>
          </a:p>
        </p:txBody>
      </p:sp>
      <p:sp>
        <p:nvSpPr>
          <p:cNvPr id="8" name="TextBox 7"/>
          <p:cNvSpPr txBox="1"/>
          <p:nvPr/>
        </p:nvSpPr>
        <p:spPr>
          <a:xfrm>
            <a:off x="457200" y="2979003"/>
            <a:ext cx="8153400" cy="830997"/>
          </a:xfrm>
          <a:prstGeom prst="rect">
            <a:avLst/>
          </a:prstGeom>
          <a:noFill/>
        </p:spPr>
        <p:txBody>
          <a:bodyPr wrap="square" rtlCol="0">
            <a:spAutoFit/>
          </a:bodyPr>
          <a:lstStyle/>
          <a:p>
            <a:pPr marL="342900" indent="-342900">
              <a:spcBef>
                <a:spcPts val="1800"/>
              </a:spcBef>
              <a:buFont typeface="Arial" charset="0"/>
              <a:buChar char="•"/>
            </a:pPr>
            <a:r>
              <a:rPr lang="en-US" sz="2400" dirty="0" smtClean="0">
                <a:solidFill>
                  <a:schemeClr val="bg1"/>
                </a:solidFill>
              </a:rPr>
              <a:t>Nuclear Waste – increases cost of repositories and prevents siting at most optimum geographic and geologic locations </a:t>
            </a:r>
          </a:p>
        </p:txBody>
      </p:sp>
      <p:sp>
        <p:nvSpPr>
          <p:cNvPr id="9" name="TextBox 8"/>
          <p:cNvSpPr txBox="1"/>
          <p:nvPr/>
        </p:nvSpPr>
        <p:spPr>
          <a:xfrm>
            <a:off x="458054" y="3893403"/>
            <a:ext cx="8381146" cy="830997"/>
          </a:xfrm>
          <a:prstGeom prst="rect">
            <a:avLst/>
          </a:prstGeom>
          <a:noFill/>
        </p:spPr>
        <p:txBody>
          <a:bodyPr wrap="square" rtlCol="0">
            <a:spAutoFit/>
          </a:bodyPr>
          <a:lstStyle/>
          <a:p>
            <a:pPr marL="342900" indent="-342900">
              <a:spcBef>
                <a:spcPts val="1800"/>
              </a:spcBef>
              <a:buFont typeface="Arial" charset="0"/>
              <a:buChar char="•"/>
            </a:pPr>
            <a:r>
              <a:rPr lang="en-US" sz="2400" dirty="0" smtClean="0">
                <a:solidFill>
                  <a:schemeClr val="bg1"/>
                </a:solidFill>
              </a:rPr>
              <a:t>Medicine - causes r</a:t>
            </a:r>
            <a:r>
              <a:rPr lang="en-US" altLang="x-none" sz="2400" dirty="0" smtClean="0">
                <a:solidFill>
                  <a:schemeClr val="bg1"/>
                </a:solidFill>
              </a:rPr>
              <a:t>adiation phobia that prevents certain medical diagnostics and treatments involving radiation</a:t>
            </a:r>
            <a:endParaRPr lang="en-US" sz="2400" dirty="0">
              <a:solidFill>
                <a:schemeClr val="bg1"/>
              </a:solidFill>
            </a:endParaRPr>
          </a:p>
        </p:txBody>
      </p:sp>
      <p:sp>
        <p:nvSpPr>
          <p:cNvPr id="10" name="TextBox 9"/>
          <p:cNvSpPr txBox="1"/>
          <p:nvPr/>
        </p:nvSpPr>
        <p:spPr>
          <a:xfrm>
            <a:off x="457200" y="4796135"/>
            <a:ext cx="8382000" cy="1938992"/>
          </a:xfrm>
          <a:prstGeom prst="rect">
            <a:avLst/>
          </a:prstGeom>
          <a:noFill/>
        </p:spPr>
        <p:txBody>
          <a:bodyPr wrap="square" rtlCol="0">
            <a:spAutoFit/>
          </a:bodyPr>
          <a:lstStyle/>
          <a:p>
            <a:pPr marL="342900" indent="-342900">
              <a:spcBef>
                <a:spcPts val="1800"/>
              </a:spcBef>
              <a:buFont typeface="Arial" charset="0"/>
              <a:buChar char="•"/>
            </a:pPr>
            <a:r>
              <a:rPr lang="en-US" sz="2400" dirty="0" smtClean="0">
                <a:solidFill>
                  <a:schemeClr val="bg1"/>
                </a:solidFill>
              </a:rPr>
              <a:t>Emergency Preparedness - causes extreme r</a:t>
            </a:r>
            <a:r>
              <a:rPr lang="en-US" altLang="x-none" sz="2400" dirty="0" smtClean="0">
                <a:solidFill>
                  <a:schemeClr val="bg1"/>
                </a:solidFill>
              </a:rPr>
              <a:t>adiation phobia after nuclear/radiological accidents that have harmed or killed more people than the incident itself (Fukushima, Chernobyl, future dirty bomb attack) and that prevents reasonable emergency planning and execution in future disasters</a:t>
            </a:r>
            <a:endParaRPr lang="en-US" sz="2400" dirty="0">
              <a:solidFill>
                <a:schemeClr val="bg1"/>
              </a:solidFill>
            </a:endParaRPr>
          </a:p>
        </p:txBody>
      </p:sp>
      <p:sp>
        <p:nvSpPr>
          <p:cNvPr id="11" name="TextBox 10"/>
          <p:cNvSpPr txBox="1"/>
          <p:nvPr/>
        </p:nvSpPr>
        <p:spPr>
          <a:xfrm>
            <a:off x="457200" y="1302603"/>
            <a:ext cx="8153400" cy="830997"/>
          </a:xfrm>
          <a:prstGeom prst="rect">
            <a:avLst/>
          </a:prstGeom>
          <a:noFill/>
        </p:spPr>
        <p:txBody>
          <a:bodyPr wrap="square" rtlCol="0">
            <a:spAutoFit/>
          </a:bodyPr>
          <a:lstStyle/>
          <a:p>
            <a:pPr marL="342900" indent="-342900">
              <a:spcBef>
                <a:spcPts val="1800"/>
              </a:spcBef>
              <a:buFont typeface="Arial" charset="0"/>
              <a:buChar char="•"/>
            </a:pPr>
            <a:r>
              <a:rPr lang="en-US" sz="2400" dirty="0" smtClean="0">
                <a:solidFill>
                  <a:schemeClr val="bg1"/>
                </a:solidFill>
              </a:rPr>
              <a:t>Commercial Nuclear Industry – increases costs and increases fear of nuclear power in the public</a:t>
            </a:r>
            <a:endParaRPr lang="en-US" sz="2400" dirty="0">
              <a:solidFill>
                <a:schemeClr val="bg1"/>
              </a:solidFill>
            </a:endParaRPr>
          </a:p>
        </p:txBody>
      </p:sp>
    </p:spTree>
    <p:extLst>
      <p:ext uri="{BB962C8B-B14F-4D97-AF65-F5344CB8AC3E}">
        <p14:creationId xmlns:p14="http://schemas.microsoft.com/office/powerpoint/2010/main" val="76591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smtClean="0">
                <a:solidFill>
                  <a:schemeClr val="bg1"/>
                </a:solidFill>
                <a:latin typeface="Arial" charset="0"/>
              </a:rPr>
              <a:t>Exceptionally-Low Radiation Limits?</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10" name="TextBox 9"/>
          <p:cNvSpPr txBox="1"/>
          <p:nvPr/>
        </p:nvSpPr>
        <p:spPr>
          <a:xfrm>
            <a:off x="381001" y="1524000"/>
            <a:ext cx="8382000" cy="830997"/>
          </a:xfrm>
          <a:prstGeom prst="rect">
            <a:avLst/>
          </a:prstGeom>
          <a:noFill/>
        </p:spPr>
        <p:txBody>
          <a:bodyPr wrap="square" rtlCol="0">
            <a:spAutoFit/>
          </a:bodyPr>
          <a:lstStyle/>
          <a:p>
            <a:pPr>
              <a:spcBef>
                <a:spcPts val="1800"/>
              </a:spcBef>
            </a:pPr>
            <a:r>
              <a:rPr lang="en-US" sz="2400" dirty="0">
                <a:solidFill>
                  <a:schemeClr val="bg1"/>
                </a:solidFill>
              </a:rPr>
              <a:t>Causes </a:t>
            </a:r>
            <a:r>
              <a:rPr lang="en-US" sz="2400" dirty="0" smtClean="0">
                <a:solidFill>
                  <a:schemeClr val="bg1"/>
                </a:solidFill>
              </a:rPr>
              <a:t>extreme r</a:t>
            </a:r>
            <a:r>
              <a:rPr lang="en-US" altLang="x-none" sz="2400" dirty="0" smtClean="0">
                <a:solidFill>
                  <a:schemeClr val="bg1"/>
                </a:solidFill>
              </a:rPr>
              <a:t>adiation phobia following nuclear or radiological incidents and accidents</a:t>
            </a:r>
            <a:endParaRPr lang="en-US" sz="2400" dirty="0">
              <a:solidFill>
                <a:schemeClr val="bg1"/>
              </a:solidFill>
            </a:endParaRPr>
          </a:p>
        </p:txBody>
      </p:sp>
      <p:sp>
        <p:nvSpPr>
          <p:cNvPr id="11" name="Rectangle 3"/>
          <p:cNvSpPr txBox="1">
            <a:spLocks noChangeArrowheads="1"/>
          </p:cNvSpPr>
          <p:nvPr/>
        </p:nvSpPr>
        <p:spPr bwMode="auto">
          <a:xfrm>
            <a:off x="796131" y="2438400"/>
            <a:ext cx="7890669" cy="4038600"/>
          </a:xfrm>
          <a:prstGeom prst="rect">
            <a:avLst/>
          </a:prstGeom>
          <a:noFill/>
        </p:spPr>
        <p:txBody>
          <a:bodyPr vert="horz" wrap="square" lIns="91440" tIns="45720" rIns="91440" bIns="45720" numCol="1" anchor="t" anchorCtr="0" compatLnSpc="1">
            <a:prstTxWarp prst="textNoShape">
              <a:avLst/>
            </a:prstTxWarp>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US" altLang="x-none" sz="2600" dirty="0" smtClean="0">
                <a:solidFill>
                  <a:schemeClr val="bg1"/>
                </a:solidFill>
              </a:rPr>
              <a:t>Loss of lives and severe injuries associated with frantic evacuations</a:t>
            </a:r>
          </a:p>
          <a:p>
            <a:pPr>
              <a:spcBef>
                <a:spcPts val="1200"/>
              </a:spcBef>
            </a:pPr>
            <a:r>
              <a:rPr lang="en-US" altLang="x-none" sz="2600" dirty="0" smtClean="0">
                <a:solidFill>
                  <a:schemeClr val="bg1"/>
                </a:solidFill>
              </a:rPr>
              <a:t>Increased suicides and psychosomatic disorders</a:t>
            </a:r>
            <a:endParaRPr lang="en-US" altLang="x-none" sz="2200" dirty="0" smtClean="0">
              <a:solidFill>
                <a:schemeClr val="bg1"/>
              </a:solidFill>
            </a:endParaRPr>
          </a:p>
          <a:p>
            <a:pPr marL="0" indent="0">
              <a:spcBef>
                <a:spcPts val="600"/>
              </a:spcBef>
              <a:buNone/>
            </a:pPr>
            <a:r>
              <a:rPr lang="en-US" altLang="x-none" sz="2200" dirty="0">
                <a:solidFill>
                  <a:schemeClr val="bg1"/>
                </a:solidFill>
              </a:rPr>
              <a:t>	</a:t>
            </a:r>
            <a:r>
              <a:rPr lang="en-US" altLang="x-none" sz="2200" dirty="0" smtClean="0">
                <a:solidFill>
                  <a:schemeClr val="bg1"/>
                </a:solidFill>
              </a:rPr>
              <a:t>-  Increased drug/alcohol/cigarette abuse</a:t>
            </a:r>
          </a:p>
          <a:p>
            <a:pPr>
              <a:spcBef>
                <a:spcPts val="1200"/>
              </a:spcBef>
            </a:pPr>
            <a:r>
              <a:rPr lang="en-US" altLang="x-none" sz="2600" dirty="0" smtClean="0">
                <a:solidFill>
                  <a:schemeClr val="bg1"/>
                </a:solidFill>
              </a:rPr>
              <a:t>Unnecessary permanent abandonment of properties for contamination well  within the levels of natural Earth background</a:t>
            </a:r>
          </a:p>
          <a:p>
            <a:pPr>
              <a:spcBef>
                <a:spcPts val="1200"/>
              </a:spcBef>
            </a:pPr>
            <a:r>
              <a:rPr lang="en-US" altLang="x-none" sz="2600" dirty="0" smtClean="0">
                <a:solidFill>
                  <a:schemeClr val="bg1"/>
                </a:solidFill>
              </a:rPr>
              <a:t>Extreme costs of clean-up relative to actual risk</a:t>
            </a:r>
            <a:endParaRPr lang="en-US" altLang="x-none" sz="2600" dirty="0">
              <a:solidFill>
                <a:schemeClr val="bg1"/>
              </a:solidFill>
            </a:endParaRPr>
          </a:p>
        </p:txBody>
      </p:sp>
    </p:spTree>
    <p:extLst>
      <p:ext uri="{BB962C8B-B14F-4D97-AF65-F5344CB8AC3E}">
        <p14:creationId xmlns:p14="http://schemas.microsoft.com/office/powerpoint/2010/main" val="20994812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6467" b="19494"/>
          <a:stretch/>
        </p:blipFill>
        <p:spPr bwMode="auto">
          <a:xfrm>
            <a:off x="1" y="-1"/>
            <a:ext cx="9144000" cy="35930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4" descr="pict10.jpg"/>
          <p:cNvPicPr>
            <a:picLocks noChangeAspect="1"/>
          </p:cNvPicPr>
          <p:nvPr/>
        </p:nvPicPr>
        <p:blipFill rotWithShape="1">
          <a:blip r:embed="rId3">
            <a:extLst>
              <a:ext uri="{28A0092B-C50C-407E-A947-70E740481C1C}">
                <a14:useLocalDpi xmlns:a14="http://schemas.microsoft.com/office/drawing/2010/main" val="0"/>
              </a:ext>
            </a:extLst>
          </a:blip>
          <a:srcRect b="32624"/>
          <a:stretch/>
        </p:blipFill>
        <p:spPr bwMode="auto">
          <a:xfrm>
            <a:off x="0" y="3592999"/>
            <a:ext cx="9144001" cy="3265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15"/>
          <p:cNvSpPr/>
          <p:nvPr/>
        </p:nvSpPr>
        <p:spPr>
          <a:xfrm>
            <a:off x="2743200" y="5638800"/>
            <a:ext cx="900637" cy="505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Narrow"/>
                <a:cs typeface="Arial Narrow"/>
              </a:rPr>
              <a:t>Unit 4</a:t>
            </a:r>
          </a:p>
        </p:txBody>
      </p:sp>
      <p:sp>
        <p:nvSpPr>
          <p:cNvPr id="17" name="Rectangle 16"/>
          <p:cNvSpPr/>
          <p:nvPr/>
        </p:nvSpPr>
        <p:spPr>
          <a:xfrm>
            <a:off x="6781800" y="4534974"/>
            <a:ext cx="900638" cy="502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latin typeface="Arial Narrow"/>
                <a:cs typeface="Arial Narrow"/>
              </a:rPr>
              <a:t>Unit 3</a:t>
            </a:r>
          </a:p>
        </p:txBody>
      </p:sp>
      <p:sp>
        <p:nvSpPr>
          <p:cNvPr id="18" name="TextBox 11"/>
          <p:cNvSpPr txBox="1">
            <a:spLocks noChangeArrowheads="1"/>
          </p:cNvSpPr>
          <p:nvPr/>
        </p:nvSpPr>
        <p:spPr bwMode="auto">
          <a:xfrm>
            <a:off x="2933700" y="4443966"/>
            <a:ext cx="3276600" cy="369333"/>
          </a:xfrm>
          <a:prstGeom prst="rect">
            <a:avLst/>
          </a:prstGeom>
          <a:solidFill>
            <a:schemeClr val="tx2">
              <a:lumMod val="60000"/>
              <a:lumOff val="40000"/>
            </a:schemeClr>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a:defRPr sz="2200">
                <a:solidFill>
                  <a:schemeClr val="tx1"/>
                </a:solidFill>
                <a:latin typeface="Arial" charset="0"/>
                <a:ea typeface="ＭＳ Ｐゴシック" charset="0"/>
              </a:defRPr>
            </a:lvl2pPr>
            <a:lvl3pPr>
              <a:defRPr sz="2000">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sz="1600">
                <a:solidFill>
                  <a:schemeClr val="tx1"/>
                </a:solidFill>
                <a:latin typeface="Arial" charset="0"/>
                <a:ea typeface="ＭＳ Ｐゴシック" charset="0"/>
              </a:defRPr>
            </a:lvl5pPr>
            <a:lvl6pPr eaLnBrk="0" hangingPunct="0">
              <a:buBlip>
                <a:blip r:embed="rId4"/>
              </a:buBlip>
              <a:defRPr sz="1600">
                <a:solidFill>
                  <a:schemeClr val="tx1"/>
                </a:solidFill>
                <a:latin typeface="Arial" charset="0"/>
                <a:ea typeface="ＭＳ Ｐゴシック" charset="0"/>
              </a:defRPr>
            </a:lvl6pPr>
            <a:lvl7pPr eaLnBrk="0" hangingPunct="0">
              <a:buBlip>
                <a:blip r:embed="rId4"/>
              </a:buBlip>
              <a:defRPr sz="1600">
                <a:solidFill>
                  <a:schemeClr val="tx1"/>
                </a:solidFill>
                <a:latin typeface="Arial" charset="0"/>
                <a:ea typeface="ＭＳ Ｐゴシック" charset="0"/>
              </a:defRPr>
            </a:lvl7pPr>
            <a:lvl8pPr eaLnBrk="0" hangingPunct="0">
              <a:buBlip>
                <a:blip r:embed="rId4"/>
              </a:buBlip>
              <a:defRPr sz="1600">
                <a:solidFill>
                  <a:schemeClr val="tx1"/>
                </a:solidFill>
                <a:latin typeface="Arial" charset="0"/>
                <a:ea typeface="ＭＳ Ｐゴシック" charset="0"/>
              </a:defRPr>
            </a:lvl8pPr>
            <a:lvl9pPr eaLnBrk="0" hangingPunct="0">
              <a:buBlip>
                <a:blip r:embed="rId4"/>
              </a:buBlip>
              <a:defRPr sz="1600">
                <a:solidFill>
                  <a:schemeClr val="tx1"/>
                </a:solidFill>
                <a:latin typeface="Arial" charset="0"/>
                <a:ea typeface="ＭＳ Ｐゴシック" charset="0"/>
              </a:defRPr>
            </a:lvl9pPr>
          </a:lstStyle>
          <a:p>
            <a:pPr algn="r"/>
            <a:r>
              <a:rPr lang="en-US" sz="1800" dirty="0" smtClean="0">
                <a:solidFill>
                  <a:schemeClr val="bg1"/>
                </a:solidFill>
                <a:cs typeface="Arial" charset="0"/>
              </a:rPr>
              <a:t>After the hydrogen </a:t>
            </a:r>
            <a:r>
              <a:rPr lang="en-US" sz="1800" dirty="0">
                <a:solidFill>
                  <a:schemeClr val="bg1"/>
                </a:solidFill>
                <a:cs typeface="Arial" charset="0"/>
              </a:rPr>
              <a:t>explosions</a:t>
            </a:r>
          </a:p>
        </p:txBody>
      </p:sp>
    </p:spTree>
    <p:extLst>
      <p:ext uri="{BB962C8B-B14F-4D97-AF65-F5344CB8AC3E}">
        <p14:creationId xmlns:p14="http://schemas.microsoft.com/office/powerpoint/2010/main" val="20196163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smtClean="0">
                <a:solidFill>
                  <a:schemeClr val="bg1"/>
                </a:solidFill>
                <a:latin typeface="Arial" charset="0"/>
              </a:rPr>
              <a:t>Emergency Preparedness and Execution?</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9" name="TextBox 8"/>
          <p:cNvSpPr txBox="1"/>
          <p:nvPr/>
        </p:nvSpPr>
        <p:spPr>
          <a:xfrm>
            <a:off x="457200" y="1427232"/>
            <a:ext cx="8517048" cy="5278368"/>
          </a:xfrm>
          <a:prstGeom prst="rect">
            <a:avLst/>
          </a:prstGeom>
          <a:noFill/>
        </p:spPr>
        <p:txBody>
          <a:bodyPr wrap="square" rtlCol="0">
            <a:spAutoFit/>
          </a:bodyPr>
          <a:lstStyle/>
          <a:p>
            <a:pPr>
              <a:spcBef>
                <a:spcPts val="600"/>
              </a:spcBef>
            </a:pPr>
            <a:r>
              <a:rPr lang="en-US" sz="2400" dirty="0" smtClean="0">
                <a:solidFill>
                  <a:schemeClr val="bg1"/>
                </a:solidFill>
              </a:rPr>
              <a:t>Forced evacuation of 160,000 </a:t>
            </a:r>
            <a:r>
              <a:rPr lang="en-US" sz="2400" dirty="0">
                <a:solidFill>
                  <a:schemeClr val="bg1"/>
                </a:solidFill>
              </a:rPr>
              <a:t>from provinces </a:t>
            </a:r>
            <a:r>
              <a:rPr lang="en-US" sz="2400" dirty="0" smtClean="0">
                <a:solidFill>
                  <a:schemeClr val="bg1"/>
                </a:solidFill>
              </a:rPr>
              <a:t>surrounding Fukushima resulted in about 1,600 deaths mainly of elderly and disabled. Most adults could </a:t>
            </a:r>
            <a:r>
              <a:rPr lang="en-US" sz="2400" dirty="0">
                <a:solidFill>
                  <a:schemeClr val="bg1"/>
                </a:solidFill>
              </a:rPr>
              <a:t>have returned after 2 months (I-131</a:t>
            </a:r>
            <a:r>
              <a:rPr lang="en-US" sz="2400" dirty="0" smtClean="0">
                <a:solidFill>
                  <a:schemeClr val="bg1"/>
                </a:solidFill>
              </a:rPr>
              <a:t>)</a:t>
            </a:r>
          </a:p>
          <a:p>
            <a:pPr>
              <a:spcBef>
                <a:spcPts val="600"/>
              </a:spcBef>
            </a:pPr>
            <a:endParaRPr lang="en-US" sz="1400" dirty="0" smtClean="0">
              <a:solidFill>
                <a:schemeClr val="bg1"/>
              </a:solidFill>
            </a:endParaRPr>
          </a:p>
          <a:p>
            <a:pPr>
              <a:spcBef>
                <a:spcPts val="600"/>
              </a:spcBef>
            </a:pPr>
            <a:r>
              <a:rPr lang="en-US" sz="2400" dirty="0" smtClean="0">
                <a:solidFill>
                  <a:schemeClr val="bg1"/>
                </a:solidFill>
              </a:rPr>
              <a:t>According </a:t>
            </a:r>
            <a:r>
              <a:rPr lang="en-US" sz="2400" dirty="0">
                <a:solidFill>
                  <a:schemeClr val="bg1"/>
                </a:solidFill>
              </a:rPr>
              <a:t>to the World Health Organization -</a:t>
            </a:r>
          </a:p>
          <a:p>
            <a:pPr marL="285750" indent="-285750">
              <a:spcBef>
                <a:spcPts val="600"/>
              </a:spcBef>
              <a:buFont typeface="Arial" charset="0"/>
              <a:buChar char="•"/>
            </a:pPr>
            <a:r>
              <a:rPr lang="en-US" sz="2400" dirty="0" smtClean="0">
                <a:solidFill>
                  <a:schemeClr val="bg1"/>
                </a:solidFill>
              </a:rPr>
              <a:t>no </a:t>
            </a:r>
            <a:r>
              <a:rPr lang="en-US" sz="2400" dirty="0">
                <a:solidFill>
                  <a:schemeClr val="bg1"/>
                </a:solidFill>
              </a:rPr>
              <a:t>acute radiation injuries or deaths among </a:t>
            </a:r>
            <a:r>
              <a:rPr lang="en-US" sz="2400" dirty="0" smtClean="0">
                <a:solidFill>
                  <a:schemeClr val="bg1"/>
                </a:solidFill>
              </a:rPr>
              <a:t>workers </a:t>
            </a:r>
            <a:r>
              <a:rPr lang="en-US" sz="2400" dirty="0">
                <a:solidFill>
                  <a:schemeClr val="bg1"/>
                </a:solidFill>
              </a:rPr>
              <a:t>or </a:t>
            </a:r>
            <a:r>
              <a:rPr lang="en-US" sz="2400" dirty="0" smtClean="0">
                <a:solidFill>
                  <a:schemeClr val="bg1"/>
                </a:solidFill>
              </a:rPr>
              <a:t>public from exposure </a:t>
            </a:r>
            <a:r>
              <a:rPr lang="en-US" sz="2400" dirty="0">
                <a:solidFill>
                  <a:schemeClr val="bg1"/>
                </a:solidFill>
              </a:rPr>
              <a:t>to radiation resulting from </a:t>
            </a:r>
            <a:r>
              <a:rPr lang="en-US" sz="2400" dirty="0" smtClean="0">
                <a:solidFill>
                  <a:schemeClr val="bg1"/>
                </a:solidFill>
              </a:rPr>
              <a:t>Fukushima </a:t>
            </a:r>
            <a:r>
              <a:rPr lang="en-US" sz="2400" dirty="0">
                <a:solidFill>
                  <a:schemeClr val="bg1"/>
                </a:solidFill>
              </a:rPr>
              <a:t>accident.</a:t>
            </a:r>
          </a:p>
          <a:p>
            <a:pPr marL="285750" indent="-285750">
              <a:spcBef>
                <a:spcPts val="600"/>
              </a:spcBef>
              <a:buFont typeface="Arial" charset="0"/>
              <a:buChar char="•"/>
            </a:pPr>
            <a:r>
              <a:rPr lang="en-US" sz="2400" dirty="0">
                <a:solidFill>
                  <a:schemeClr val="bg1"/>
                </a:solidFill>
              </a:rPr>
              <a:t>the lifetime radiation-induced cancer risks </a:t>
            </a:r>
            <a:r>
              <a:rPr lang="en-US" sz="2400" dirty="0" smtClean="0">
                <a:solidFill>
                  <a:schemeClr val="bg1"/>
                </a:solidFill>
              </a:rPr>
              <a:t>are much </a:t>
            </a:r>
            <a:r>
              <a:rPr lang="en-US" sz="2400" dirty="0">
                <a:solidFill>
                  <a:schemeClr val="bg1"/>
                </a:solidFill>
              </a:rPr>
              <a:t>smaller than the lifetime baseline cancer risks. </a:t>
            </a:r>
          </a:p>
          <a:p>
            <a:pPr marL="285750" indent="-285750">
              <a:spcBef>
                <a:spcPts val="600"/>
              </a:spcBef>
              <a:buFont typeface="Arial" charset="0"/>
              <a:buChar char="•"/>
            </a:pPr>
            <a:r>
              <a:rPr lang="en-US" sz="2400" dirty="0">
                <a:solidFill>
                  <a:schemeClr val="bg1"/>
                </a:solidFill>
              </a:rPr>
              <a:t>For about 160 workers who received whole body effective doses </a:t>
            </a:r>
            <a:r>
              <a:rPr lang="en-US" sz="2400" dirty="0" smtClean="0">
                <a:solidFill>
                  <a:schemeClr val="bg1"/>
                </a:solidFill>
              </a:rPr>
              <a:t>over </a:t>
            </a:r>
            <a:r>
              <a:rPr lang="en-US" sz="2400" dirty="0">
                <a:solidFill>
                  <a:schemeClr val="bg1"/>
                </a:solidFill>
              </a:rPr>
              <a:t>100 </a:t>
            </a:r>
            <a:r>
              <a:rPr lang="en-US" sz="2400" dirty="0" err="1">
                <a:solidFill>
                  <a:schemeClr val="bg1"/>
                </a:solidFill>
              </a:rPr>
              <a:t>mSv</a:t>
            </a:r>
            <a:r>
              <a:rPr lang="en-US" sz="2400" dirty="0" smtClean="0">
                <a:solidFill>
                  <a:schemeClr val="bg1"/>
                </a:solidFill>
              </a:rPr>
              <a:t>, expected </a:t>
            </a:r>
            <a:r>
              <a:rPr lang="en-US" sz="2400" dirty="0">
                <a:solidFill>
                  <a:schemeClr val="bg1"/>
                </a:solidFill>
              </a:rPr>
              <a:t>increased </a:t>
            </a:r>
            <a:r>
              <a:rPr lang="en-US" sz="2400" dirty="0" smtClean="0">
                <a:solidFill>
                  <a:schemeClr val="bg1"/>
                </a:solidFill>
              </a:rPr>
              <a:t>cancer risks will </a:t>
            </a:r>
            <a:r>
              <a:rPr lang="en-US" sz="2400" dirty="0">
                <a:solidFill>
                  <a:schemeClr val="bg1"/>
                </a:solidFill>
              </a:rPr>
              <a:t>not be detectable against the normal statistical fluctuations in cancer </a:t>
            </a:r>
            <a:r>
              <a:rPr lang="en-US" sz="2400" dirty="0" smtClean="0">
                <a:solidFill>
                  <a:schemeClr val="bg1"/>
                </a:solidFill>
              </a:rPr>
              <a:t>incidence for this population.</a:t>
            </a:r>
            <a:endParaRPr lang="en-US" sz="2400" dirty="0">
              <a:solidFill>
                <a:schemeClr val="bg1"/>
              </a:solidFill>
            </a:endParaRPr>
          </a:p>
        </p:txBody>
      </p:sp>
    </p:spTree>
    <p:extLst>
      <p:ext uri="{BB962C8B-B14F-4D97-AF65-F5344CB8AC3E}">
        <p14:creationId xmlns:p14="http://schemas.microsoft.com/office/powerpoint/2010/main" val="239419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smtClean="0">
                <a:solidFill>
                  <a:schemeClr val="bg1"/>
                </a:solidFill>
                <a:latin typeface="Arial" charset="0"/>
              </a:rPr>
              <a:t>Emergency Preparedness and Execution?</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7" name="TextBox 6"/>
          <p:cNvSpPr txBox="1"/>
          <p:nvPr/>
        </p:nvSpPr>
        <p:spPr>
          <a:xfrm>
            <a:off x="457200" y="1349830"/>
            <a:ext cx="8462619" cy="5078313"/>
          </a:xfrm>
          <a:prstGeom prst="rect">
            <a:avLst/>
          </a:prstGeom>
          <a:noFill/>
        </p:spPr>
        <p:txBody>
          <a:bodyPr wrap="square" rtlCol="0">
            <a:spAutoFit/>
          </a:bodyPr>
          <a:lstStyle/>
          <a:p>
            <a:pPr>
              <a:spcBef>
                <a:spcPts val="1200"/>
              </a:spcBef>
            </a:pPr>
            <a:r>
              <a:rPr lang="en-US" sz="2400" dirty="0" smtClean="0">
                <a:solidFill>
                  <a:schemeClr val="bg1"/>
                </a:solidFill>
              </a:rPr>
              <a:t>Over 50% of residents have finally returned, mostly older citizens, but the damage has been done – Government estimates the cost at over US$200 billion. </a:t>
            </a:r>
          </a:p>
          <a:p>
            <a:pPr marL="285750" indent="-285750">
              <a:spcBef>
                <a:spcPts val="1200"/>
              </a:spcBef>
              <a:buFont typeface="Arial" charset="0"/>
              <a:buChar char="•"/>
            </a:pPr>
            <a:r>
              <a:rPr lang="en-US" sz="2400" dirty="0">
                <a:solidFill>
                  <a:schemeClr val="bg1"/>
                </a:solidFill>
              </a:rPr>
              <a:t>a</a:t>
            </a:r>
            <a:r>
              <a:rPr lang="en-US" sz="2400" dirty="0" smtClean="0">
                <a:solidFill>
                  <a:schemeClr val="bg1"/>
                </a:solidFill>
              </a:rPr>
              <a:t>t an average of $39,000 </a:t>
            </a:r>
            <a:r>
              <a:rPr lang="en-US" sz="2400" dirty="0">
                <a:solidFill>
                  <a:schemeClr val="bg1"/>
                </a:solidFill>
              </a:rPr>
              <a:t>per capita GDP, </a:t>
            </a:r>
            <a:r>
              <a:rPr lang="en-US" sz="2400" dirty="0" smtClean="0">
                <a:solidFill>
                  <a:schemeClr val="bg1"/>
                </a:solidFill>
              </a:rPr>
              <a:t>revenue losses since 2011 exceed $40 billion for that cohort</a:t>
            </a:r>
          </a:p>
          <a:p>
            <a:pPr marL="285750" indent="-285750">
              <a:spcBef>
                <a:spcPts val="1200"/>
              </a:spcBef>
              <a:buFont typeface="Arial" charset="0"/>
              <a:buChar char="•"/>
            </a:pPr>
            <a:r>
              <a:rPr lang="en-US" sz="2400" dirty="0" smtClean="0">
                <a:solidFill>
                  <a:schemeClr val="bg1"/>
                </a:solidFill>
              </a:rPr>
              <a:t>$12 billion in compensation paid to displaced residents</a:t>
            </a:r>
          </a:p>
          <a:p>
            <a:pPr marL="285750" indent="-285750">
              <a:spcBef>
                <a:spcPts val="1200"/>
              </a:spcBef>
              <a:buFont typeface="Arial" charset="0"/>
              <a:buChar char="•"/>
            </a:pPr>
            <a:r>
              <a:rPr lang="en-US" sz="2400" dirty="0" smtClean="0">
                <a:solidFill>
                  <a:schemeClr val="bg1"/>
                </a:solidFill>
              </a:rPr>
              <a:t>Unnecessary shutting of all nuclear plants, most were not at risk  </a:t>
            </a:r>
          </a:p>
          <a:p>
            <a:pPr marL="800100" lvl="1" indent="-342900">
              <a:spcBef>
                <a:spcPts val="1200"/>
              </a:spcBef>
              <a:buSzPct val="60000"/>
              <a:buFont typeface="Wingdings" charset="2"/>
              <a:buChar char="Ø"/>
            </a:pPr>
            <a:r>
              <a:rPr lang="en-US" sz="2400" dirty="0" smtClean="0">
                <a:solidFill>
                  <a:schemeClr val="bg1"/>
                </a:solidFill>
              </a:rPr>
              <a:t>increased fossil fuel use by about 25% </a:t>
            </a:r>
          </a:p>
          <a:p>
            <a:pPr marL="800100" lvl="1" indent="-342900">
              <a:spcBef>
                <a:spcPts val="1200"/>
              </a:spcBef>
              <a:buSzPct val="60000"/>
              <a:buFont typeface="Wingdings" charset="2"/>
              <a:buChar char="Ø"/>
            </a:pPr>
            <a:r>
              <a:rPr lang="en-US" sz="2400" dirty="0" smtClean="0">
                <a:solidFill>
                  <a:schemeClr val="bg1"/>
                </a:solidFill>
              </a:rPr>
              <a:t>increased energy prices by about 20%</a:t>
            </a:r>
          </a:p>
          <a:p>
            <a:pPr marL="800100" lvl="1" indent="-342900">
              <a:spcBef>
                <a:spcPts val="1200"/>
              </a:spcBef>
              <a:buSzPct val="60000"/>
              <a:buFont typeface="Wingdings" charset="2"/>
              <a:buChar char="Ø"/>
            </a:pPr>
            <a:r>
              <a:rPr lang="en-US" sz="2400" dirty="0" smtClean="0">
                <a:solidFill>
                  <a:schemeClr val="bg1"/>
                </a:solidFill>
              </a:rPr>
              <a:t>lowered air quality (estimates of &gt; 15,000 additional premature deaths from fossil fuel particulate emissions)</a:t>
            </a:r>
          </a:p>
        </p:txBody>
      </p:sp>
    </p:spTree>
    <p:extLst>
      <p:ext uri="{BB962C8B-B14F-4D97-AF65-F5344CB8AC3E}">
        <p14:creationId xmlns:p14="http://schemas.microsoft.com/office/powerpoint/2010/main" val="1821244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smtClean="0">
                <a:solidFill>
                  <a:schemeClr val="bg1"/>
                </a:solidFill>
                <a:latin typeface="Arial" charset="0"/>
              </a:rPr>
              <a:t>Emergency Preparedness and Execution?</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8" name="TextBox 7"/>
          <p:cNvSpPr txBox="1"/>
          <p:nvPr/>
        </p:nvSpPr>
        <p:spPr>
          <a:xfrm>
            <a:off x="228600" y="1356494"/>
            <a:ext cx="8915400" cy="3062377"/>
          </a:xfrm>
          <a:prstGeom prst="rect">
            <a:avLst/>
          </a:prstGeom>
          <a:noFill/>
        </p:spPr>
        <p:txBody>
          <a:bodyPr wrap="square" rtlCol="0">
            <a:spAutoFit/>
          </a:bodyPr>
          <a:lstStyle/>
          <a:p>
            <a:pPr marL="285750" indent="-285750">
              <a:spcBef>
                <a:spcPts val="600"/>
              </a:spcBef>
              <a:buFont typeface="Arial" charset="0"/>
              <a:buChar char="•"/>
            </a:pPr>
            <a:r>
              <a:rPr lang="en-US" sz="2400" dirty="0" smtClean="0">
                <a:solidFill>
                  <a:schemeClr val="bg1"/>
                </a:solidFill>
              </a:rPr>
              <a:t>Japan’s Government foolishly </a:t>
            </a:r>
            <a:r>
              <a:rPr lang="en-US" sz="2400" i="1" dirty="0" smtClean="0">
                <a:solidFill>
                  <a:schemeClr val="bg1"/>
                </a:solidFill>
              </a:rPr>
              <a:t>lowered </a:t>
            </a:r>
            <a:r>
              <a:rPr lang="en-US" sz="2400" dirty="0" smtClean="0">
                <a:solidFill>
                  <a:schemeClr val="bg1"/>
                </a:solidFill>
              </a:rPr>
              <a:t>the radiation limits on food after Fukushima thinking that would appear as proactive</a:t>
            </a:r>
          </a:p>
          <a:p>
            <a:pPr marL="285750" indent="-285750">
              <a:spcBef>
                <a:spcPts val="600"/>
              </a:spcBef>
              <a:buFont typeface="Arial" charset="0"/>
              <a:buChar char="•"/>
            </a:pPr>
            <a:endParaRPr lang="en-US" sz="2400" dirty="0" smtClean="0">
              <a:solidFill>
                <a:schemeClr val="bg1"/>
              </a:solidFill>
            </a:endParaRPr>
          </a:p>
          <a:p>
            <a:pPr marL="285750" indent="-285750">
              <a:spcBef>
                <a:spcPts val="600"/>
              </a:spcBef>
              <a:buFont typeface="Arial" charset="0"/>
              <a:buChar char="•"/>
            </a:pPr>
            <a:endParaRPr lang="en-US" sz="2400" dirty="0">
              <a:solidFill>
                <a:schemeClr val="bg1"/>
              </a:solidFill>
            </a:endParaRPr>
          </a:p>
          <a:p>
            <a:pPr marL="285750" indent="-285750">
              <a:spcBef>
                <a:spcPts val="600"/>
              </a:spcBef>
              <a:buFont typeface="Arial" charset="0"/>
              <a:buChar char="•"/>
            </a:pPr>
            <a:endParaRPr lang="en-US" sz="2400" dirty="0" smtClean="0">
              <a:solidFill>
                <a:schemeClr val="bg1"/>
              </a:solidFill>
            </a:endParaRPr>
          </a:p>
          <a:p>
            <a:pPr marL="285750" indent="-285750">
              <a:spcBef>
                <a:spcPts val="600"/>
              </a:spcBef>
              <a:buFont typeface="Arial" charset="0"/>
              <a:buChar char="•"/>
            </a:pPr>
            <a:endParaRPr lang="en-US" sz="2400" dirty="0">
              <a:solidFill>
                <a:schemeClr val="bg1"/>
              </a:solidFill>
            </a:endParaRPr>
          </a:p>
          <a:p>
            <a:pPr marL="285750" indent="-285750">
              <a:spcBef>
                <a:spcPts val="600"/>
              </a:spcBef>
              <a:buFont typeface="Arial" charset="0"/>
              <a:buChar char="•"/>
            </a:pPr>
            <a:endParaRPr lang="en-US" sz="2400" dirty="0" smtClean="0">
              <a:solidFill>
                <a:schemeClr val="bg1"/>
              </a:solidFill>
            </a:endParaRPr>
          </a:p>
        </p:txBody>
      </p:sp>
      <p:sp>
        <p:nvSpPr>
          <p:cNvPr id="10" name="TextBox 9"/>
          <p:cNvSpPr txBox="1"/>
          <p:nvPr/>
        </p:nvSpPr>
        <p:spPr>
          <a:xfrm>
            <a:off x="533400" y="2328208"/>
            <a:ext cx="8153400" cy="1938992"/>
          </a:xfrm>
          <a:prstGeom prst="rect">
            <a:avLst/>
          </a:prstGeom>
          <a:noFill/>
        </p:spPr>
        <p:txBody>
          <a:bodyPr wrap="square" rtlCol="0">
            <a:spAutoFit/>
          </a:bodyPr>
          <a:lstStyle/>
          <a:p>
            <a:pPr>
              <a:tabLst>
                <a:tab pos="2335213" algn="r"/>
                <a:tab pos="3648075" algn="r"/>
                <a:tab pos="5595938" algn="r"/>
                <a:tab pos="7705725" algn="r"/>
              </a:tabLst>
            </a:pPr>
            <a:r>
              <a:rPr lang="en-US" sz="2400" b="1" i="1" dirty="0" smtClean="0">
                <a:solidFill>
                  <a:schemeClr val="bg1"/>
                </a:solidFill>
              </a:rPr>
              <a:t>	           Regulatory Limits On Radioactivity In Foods (in </a:t>
            </a:r>
            <a:r>
              <a:rPr lang="en-US" sz="2400" b="1" i="1" dirty="0" err="1" smtClean="0">
                <a:solidFill>
                  <a:schemeClr val="bg1"/>
                </a:solidFill>
              </a:rPr>
              <a:t>Bq</a:t>
            </a:r>
            <a:r>
              <a:rPr lang="en-US" sz="2400" b="1" i="1" dirty="0" smtClean="0">
                <a:solidFill>
                  <a:schemeClr val="bg1"/>
                </a:solidFill>
              </a:rPr>
              <a:t>/kg)</a:t>
            </a:r>
            <a:endParaRPr lang="en-US" sz="2400" dirty="0" smtClean="0">
              <a:solidFill>
                <a:schemeClr val="bg1"/>
              </a:solidFill>
            </a:endParaRPr>
          </a:p>
          <a:p>
            <a:pPr>
              <a:tabLst>
                <a:tab pos="2335213" algn="r"/>
                <a:tab pos="3648075" algn="r"/>
                <a:tab pos="5595938" algn="r"/>
                <a:tab pos="7705725" algn="r"/>
              </a:tabLst>
            </a:pPr>
            <a:r>
              <a:rPr lang="en-US" sz="2400" u="sng" dirty="0" smtClean="0">
                <a:solidFill>
                  <a:schemeClr val="bg1"/>
                </a:solidFill>
              </a:rPr>
              <a:t>Country</a:t>
            </a:r>
            <a:r>
              <a:rPr lang="en-US" sz="2400" dirty="0" smtClean="0">
                <a:solidFill>
                  <a:schemeClr val="bg1"/>
                </a:solidFill>
              </a:rPr>
              <a:t>	</a:t>
            </a:r>
            <a:r>
              <a:rPr lang="en-US" sz="2400" u="sng" dirty="0" smtClean="0">
                <a:solidFill>
                  <a:schemeClr val="bg1"/>
                </a:solidFill>
              </a:rPr>
              <a:t>Water</a:t>
            </a:r>
            <a:r>
              <a:rPr lang="en-US" sz="2400" dirty="0" smtClean="0">
                <a:solidFill>
                  <a:schemeClr val="bg1"/>
                </a:solidFill>
              </a:rPr>
              <a:t>	</a:t>
            </a:r>
            <a:r>
              <a:rPr lang="en-US" sz="2400" u="sng" dirty="0" smtClean="0">
                <a:solidFill>
                  <a:schemeClr val="bg1"/>
                </a:solidFill>
              </a:rPr>
              <a:t>Milk</a:t>
            </a:r>
            <a:r>
              <a:rPr lang="en-US" sz="2400" dirty="0" smtClean="0">
                <a:solidFill>
                  <a:schemeClr val="bg1"/>
                </a:solidFill>
              </a:rPr>
              <a:t>	</a:t>
            </a:r>
            <a:r>
              <a:rPr lang="en-US" sz="2400" u="sng" dirty="0" smtClean="0">
                <a:solidFill>
                  <a:schemeClr val="bg1"/>
                </a:solidFill>
              </a:rPr>
              <a:t>Foodstuffs</a:t>
            </a:r>
            <a:r>
              <a:rPr lang="en-US" sz="2400" dirty="0" smtClean="0">
                <a:solidFill>
                  <a:schemeClr val="bg1"/>
                </a:solidFill>
              </a:rPr>
              <a:t>	</a:t>
            </a:r>
            <a:r>
              <a:rPr lang="en-US" sz="2400" u="sng" dirty="0" err="1" smtClean="0">
                <a:solidFill>
                  <a:schemeClr val="bg1"/>
                </a:solidFill>
              </a:rPr>
              <a:t>Babyfoods</a:t>
            </a:r>
            <a:endParaRPr lang="en-US" sz="2400" u="sng" dirty="0" smtClean="0">
              <a:solidFill>
                <a:schemeClr val="bg1"/>
              </a:solidFill>
            </a:endParaRPr>
          </a:p>
          <a:p>
            <a:pPr>
              <a:tabLst>
                <a:tab pos="2335213" algn="r"/>
                <a:tab pos="3648075" algn="r"/>
                <a:tab pos="5595938" algn="r"/>
                <a:tab pos="7705725" algn="r"/>
              </a:tabLst>
            </a:pPr>
            <a:r>
              <a:rPr lang="en-US" sz="2400" i="1" dirty="0" smtClean="0">
                <a:solidFill>
                  <a:schemeClr val="bg1"/>
                </a:solidFill>
              </a:rPr>
              <a:t>Japan	10	200	100	50</a:t>
            </a:r>
            <a:endParaRPr lang="en-US" sz="2400" dirty="0" smtClean="0">
              <a:solidFill>
                <a:schemeClr val="bg1"/>
              </a:solidFill>
            </a:endParaRPr>
          </a:p>
          <a:p>
            <a:pPr>
              <a:tabLst>
                <a:tab pos="2335213" algn="r"/>
                <a:tab pos="3648075" algn="r"/>
                <a:tab pos="5595938" algn="r"/>
                <a:tab pos="7705725" algn="r"/>
              </a:tabLst>
            </a:pPr>
            <a:r>
              <a:rPr lang="en-US" sz="2400" i="1" dirty="0" smtClean="0">
                <a:solidFill>
                  <a:schemeClr val="bg1"/>
                </a:solidFill>
              </a:rPr>
              <a:t>   U.S.	1,200	1,200	1,200	1,200</a:t>
            </a:r>
            <a:endParaRPr lang="en-US" sz="2400" dirty="0" smtClean="0">
              <a:solidFill>
                <a:schemeClr val="bg1"/>
              </a:solidFill>
            </a:endParaRPr>
          </a:p>
          <a:p>
            <a:pPr>
              <a:tabLst>
                <a:tab pos="2335213" algn="r"/>
                <a:tab pos="3648075" algn="r"/>
                <a:tab pos="5595938" algn="r"/>
                <a:tab pos="7705725" algn="r"/>
              </a:tabLst>
            </a:pPr>
            <a:r>
              <a:rPr lang="en-US" sz="2400" i="1" dirty="0" smtClean="0">
                <a:solidFill>
                  <a:schemeClr val="bg1"/>
                </a:solidFill>
              </a:rPr>
              <a:t>   E.U.	1,000	1,000	1,250	400</a:t>
            </a:r>
            <a:endParaRPr lang="en-US" sz="2400" dirty="0" smtClean="0">
              <a:solidFill>
                <a:schemeClr val="bg1"/>
              </a:solidFill>
            </a:endParaRPr>
          </a:p>
        </p:txBody>
      </p:sp>
    </p:spTree>
    <p:extLst>
      <p:ext uri="{BB962C8B-B14F-4D97-AF65-F5344CB8AC3E}">
        <p14:creationId xmlns:p14="http://schemas.microsoft.com/office/powerpoint/2010/main" val="1384420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6200"/>
            <a:ext cx="9144000" cy="6477000"/>
          </a:xfrm>
          <a:prstGeom prst="rect">
            <a:avLst/>
          </a:prstGeom>
        </p:spPr>
      </p:pic>
      <p:sp>
        <p:nvSpPr>
          <p:cNvPr id="2" name="TextBox 1"/>
          <p:cNvSpPr txBox="1"/>
          <p:nvPr/>
        </p:nvSpPr>
        <p:spPr>
          <a:xfrm>
            <a:off x="152400" y="6520190"/>
            <a:ext cx="1891865" cy="261610"/>
          </a:xfrm>
          <a:prstGeom prst="rect">
            <a:avLst/>
          </a:prstGeom>
          <a:noFill/>
        </p:spPr>
        <p:txBody>
          <a:bodyPr wrap="none" rtlCol="0">
            <a:spAutoFit/>
          </a:bodyPr>
          <a:lstStyle/>
          <a:p>
            <a:r>
              <a:rPr lang="en-US" sz="1100" dirty="0" smtClean="0">
                <a:latin typeface="Arial"/>
                <a:cs typeface="Arial"/>
              </a:rPr>
              <a:t>Source: Dan </a:t>
            </a:r>
            <a:r>
              <a:rPr lang="en-US" sz="1100" dirty="0" err="1" smtClean="0">
                <a:latin typeface="Arial"/>
                <a:cs typeface="Arial"/>
              </a:rPr>
              <a:t>Yurman</a:t>
            </a:r>
            <a:r>
              <a:rPr lang="en-US" sz="1100" dirty="0" smtClean="0">
                <a:latin typeface="Arial"/>
                <a:cs typeface="Arial"/>
              </a:rPr>
              <a:t>, 2011</a:t>
            </a:r>
            <a:endParaRPr lang="en-US" sz="1100" dirty="0">
              <a:latin typeface="Arial"/>
              <a:cs typeface="Arial"/>
            </a:endParaRPr>
          </a:p>
        </p:txBody>
      </p:sp>
    </p:spTree>
    <p:extLst>
      <p:ext uri="{BB962C8B-B14F-4D97-AF65-F5344CB8AC3E}">
        <p14:creationId xmlns:p14="http://schemas.microsoft.com/office/powerpoint/2010/main" val="1824625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04800"/>
            <a:ext cx="7772400" cy="5257800"/>
          </a:xfrm>
          <a:prstGeom prst="rect">
            <a:avLst/>
          </a:prstGeom>
          <a:gradFill flip="none" rotWithShape="1">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143000" y="9906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43000" y="16764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43000" y="22860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43000" y="29718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43000" y="35814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43000" y="42672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43000" y="49530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05000" y="4724400"/>
            <a:ext cx="6629400" cy="0"/>
          </a:xfrm>
          <a:prstGeom prst="line">
            <a:avLst/>
          </a:prstGeom>
          <a:ln w="25400">
            <a:solidFill>
              <a:schemeClr val="tx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81400" y="4191000"/>
            <a:ext cx="3449791" cy="523220"/>
          </a:xfrm>
          <a:prstGeom prst="rect">
            <a:avLst/>
          </a:prstGeom>
          <a:noFill/>
        </p:spPr>
        <p:txBody>
          <a:bodyPr wrap="none" rtlCol="0">
            <a:spAutoFit/>
          </a:bodyPr>
          <a:lstStyle/>
          <a:p>
            <a:r>
              <a:rPr lang="en-US" sz="2800" b="1" dirty="0" smtClean="0"/>
              <a:t>$</a:t>
            </a:r>
            <a:r>
              <a:rPr lang="en-US" sz="2800" b="1" dirty="0"/>
              <a:t>4</a:t>
            </a:r>
            <a:r>
              <a:rPr lang="en-US" sz="2800" b="1" dirty="0" smtClean="0"/>
              <a:t>20 billion in savings</a:t>
            </a:r>
            <a:endParaRPr lang="en-US" sz="2800" b="1" dirty="0"/>
          </a:p>
        </p:txBody>
      </p:sp>
      <p:sp>
        <p:nvSpPr>
          <p:cNvPr id="17" name="Freeform 16"/>
          <p:cNvSpPr/>
          <p:nvPr/>
        </p:nvSpPr>
        <p:spPr>
          <a:xfrm>
            <a:off x="1905000" y="1031024"/>
            <a:ext cx="6596743" cy="2931375"/>
          </a:xfrm>
          <a:custGeom>
            <a:avLst/>
            <a:gdLst>
              <a:gd name="connsiteX0" fmla="*/ 0 w 6542314"/>
              <a:gd name="connsiteY0" fmla="*/ 0 h 2939142"/>
              <a:gd name="connsiteX1" fmla="*/ 152400 w 6542314"/>
              <a:gd name="connsiteY1" fmla="*/ 685800 h 2939142"/>
              <a:gd name="connsiteX2" fmla="*/ 152400 w 6542314"/>
              <a:gd name="connsiteY2" fmla="*/ 685800 h 2939142"/>
              <a:gd name="connsiteX3" fmla="*/ 391885 w 6542314"/>
              <a:gd name="connsiteY3" fmla="*/ 1251857 h 2939142"/>
              <a:gd name="connsiteX4" fmla="*/ 598714 w 6542314"/>
              <a:gd name="connsiteY4" fmla="*/ 1491342 h 2939142"/>
              <a:gd name="connsiteX5" fmla="*/ 1045028 w 6542314"/>
              <a:gd name="connsiteY5" fmla="*/ 1709057 h 2939142"/>
              <a:gd name="connsiteX6" fmla="*/ 1763485 w 6542314"/>
              <a:gd name="connsiteY6" fmla="*/ 2013857 h 2939142"/>
              <a:gd name="connsiteX7" fmla="*/ 2623457 w 6542314"/>
              <a:gd name="connsiteY7" fmla="*/ 2242457 h 2939142"/>
              <a:gd name="connsiteX8" fmla="*/ 3483428 w 6542314"/>
              <a:gd name="connsiteY8" fmla="*/ 2449285 h 2939142"/>
              <a:gd name="connsiteX9" fmla="*/ 4245428 w 6542314"/>
              <a:gd name="connsiteY9" fmla="*/ 2612571 h 2939142"/>
              <a:gd name="connsiteX10" fmla="*/ 5029200 w 6542314"/>
              <a:gd name="connsiteY10" fmla="*/ 2721428 h 2939142"/>
              <a:gd name="connsiteX11" fmla="*/ 5878285 w 6542314"/>
              <a:gd name="connsiteY11" fmla="*/ 2841171 h 2939142"/>
              <a:gd name="connsiteX12" fmla="*/ 6542314 w 6542314"/>
              <a:gd name="connsiteY12" fmla="*/ 2939142 h 2939142"/>
              <a:gd name="connsiteX13" fmla="*/ 6542314 w 6542314"/>
              <a:gd name="connsiteY13" fmla="*/ 2939142 h 293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42314" h="2939142">
                <a:moveTo>
                  <a:pt x="0" y="0"/>
                </a:moveTo>
                <a:lnTo>
                  <a:pt x="152400" y="685800"/>
                </a:lnTo>
                <a:lnTo>
                  <a:pt x="152400" y="685800"/>
                </a:lnTo>
                <a:cubicBezTo>
                  <a:pt x="192314" y="780143"/>
                  <a:pt x="317499" y="1117600"/>
                  <a:pt x="391885" y="1251857"/>
                </a:cubicBezTo>
                <a:cubicBezTo>
                  <a:pt x="466271" y="1386114"/>
                  <a:pt x="489857" y="1415142"/>
                  <a:pt x="598714" y="1491342"/>
                </a:cubicBezTo>
                <a:cubicBezTo>
                  <a:pt x="707571" y="1567542"/>
                  <a:pt x="850900" y="1621971"/>
                  <a:pt x="1045028" y="1709057"/>
                </a:cubicBezTo>
                <a:cubicBezTo>
                  <a:pt x="1239157" y="1796143"/>
                  <a:pt x="1500414" y="1924957"/>
                  <a:pt x="1763485" y="2013857"/>
                </a:cubicBezTo>
                <a:cubicBezTo>
                  <a:pt x="2026557" y="2102757"/>
                  <a:pt x="2336800" y="2169886"/>
                  <a:pt x="2623457" y="2242457"/>
                </a:cubicBezTo>
                <a:cubicBezTo>
                  <a:pt x="2910114" y="2315028"/>
                  <a:pt x="3213100" y="2387599"/>
                  <a:pt x="3483428" y="2449285"/>
                </a:cubicBezTo>
                <a:cubicBezTo>
                  <a:pt x="3753756" y="2510971"/>
                  <a:pt x="3987799" y="2567214"/>
                  <a:pt x="4245428" y="2612571"/>
                </a:cubicBezTo>
                <a:cubicBezTo>
                  <a:pt x="4503057" y="2657928"/>
                  <a:pt x="5029200" y="2721428"/>
                  <a:pt x="5029200" y="2721428"/>
                </a:cubicBezTo>
                <a:lnTo>
                  <a:pt x="5878285" y="2841171"/>
                </a:lnTo>
                <a:lnTo>
                  <a:pt x="6542314" y="2939142"/>
                </a:lnTo>
                <a:lnTo>
                  <a:pt x="6542314" y="293914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1905000" y="1023258"/>
            <a:ext cx="0" cy="4539342"/>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501743" y="3962400"/>
            <a:ext cx="0" cy="16002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66800" y="5943600"/>
            <a:ext cx="7802905" cy="523220"/>
          </a:xfrm>
          <a:prstGeom prst="rect">
            <a:avLst/>
          </a:prstGeom>
          <a:solidFill>
            <a:schemeClr val="bg1"/>
          </a:solidFill>
        </p:spPr>
        <p:txBody>
          <a:bodyPr wrap="none" rtlCol="0">
            <a:spAutoFit/>
          </a:bodyPr>
          <a:lstStyle/>
          <a:p>
            <a:r>
              <a:rPr lang="en-US" sz="2800" b="1" dirty="0" smtClean="0"/>
              <a:t>Radiation Level Standards (</a:t>
            </a:r>
            <a:r>
              <a:rPr lang="en-US" sz="2800" b="1" dirty="0" err="1" smtClean="0"/>
              <a:t>mrem</a:t>
            </a:r>
            <a:r>
              <a:rPr lang="en-US" sz="2800" b="1" dirty="0" smtClean="0"/>
              <a:t>/yr;</a:t>
            </a:r>
            <a:r>
              <a:rPr lang="en-US" sz="2000" b="1" dirty="0" smtClean="0"/>
              <a:t>1/100</a:t>
            </a:r>
            <a:r>
              <a:rPr lang="en-US" sz="2000" b="1" baseline="30000" dirty="0" smtClean="0"/>
              <a:t>th</a:t>
            </a:r>
            <a:r>
              <a:rPr lang="en-US" sz="2800" b="1" dirty="0" smtClean="0"/>
              <a:t>mSv/</a:t>
            </a:r>
            <a:r>
              <a:rPr lang="en-US" sz="2800" b="1" dirty="0" err="1" smtClean="0"/>
              <a:t>yr</a:t>
            </a:r>
            <a:r>
              <a:rPr lang="en-US" sz="2800" b="1" dirty="0" smtClean="0"/>
              <a:t>)</a:t>
            </a:r>
            <a:endParaRPr lang="en-US" sz="2800" b="1" dirty="0"/>
          </a:p>
        </p:txBody>
      </p:sp>
      <p:sp>
        <p:nvSpPr>
          <p:cNvPr id="24" name="TextBox 23"/>
          <p:cNvSpPr txBox="1"/>
          <p:nvPr/>
        </p:nvSpPr>
        <p:spPr>
          <a:xfrm rot="16200000">
            <a:off x="-1557459" y="2740885"/>
            <a:ext cx="3942939" cy="523220"/>
          </a:xfrm>
          <a:prstGeom prst="rect">
            <a:avLst/>
          </a:prstGeom>
          <a:solidFill>
            <a:schemeClr val="bg1"/>
          </a:solidFill>
        </p:spPr>
        <p:txBody>
          <a:bodyPr wrap="none" rtlCol="0">
            <a:spAutoFit/>
          </a:bodyPr>
          <a:lstStyle/>
          <a:p>
            <a:r>
              <a:rPr lang="en-US" sz="2800" b="1" dirty="0" smtClean="0"/>
              <a:t>Clean-up Costs ($billions)</a:t>
            </a:r>
            <a:endParaRPr lang="en-US" sz="2800" b="1" dirty="0"/>
          </a:p>
        </p:txBody>
      </p:sp>
      <p:sp>
        <p:nvSpPr>
          <p:cNvPr id="25" name="TextBox 24"/>
          <p:cNvSpPr txBox="1"/>
          <p:nvPr/>
        </p:nvSpPr>
        <p:spPr>
          <a:xfrm>
            <a:off x="621656" y="172620"/>
            <a:ext cx="535724" cy="369332"/>
          </a:xfrm>
          <a:prstGeom prst="rect">
            <a:avLst/>
          </a:prstGeom>
          <a:noFill/>
        </p:spPr>
        <p:txBody>
          <a:bodyPr wrap="none" rtlCol="0">
            <a:spAutoFit/>
          </a:bodyPr>
          <a:lstStyle/>
          <a:p>
            <a:r>
              <a:rPr lang="en-US" smtClean="0"/>
              <a:t>400</a:t>
            </a:r>
            <a:endParaRPr lang="en-US"/>
          </a:p>
        </p:txBody>
      </p:sp>
      <p:sp>
        <p:nvSpPr>
          <p:cNvPr id="26" name="TextBox 25"/>
          <p:cNvSpPr txBox="1"/>
          <p:nvPr/>
        </p:nvSpPr>
        <p:spPr>
          <a:xfrm>
            <a:off x="621656" y="762000"/>
            <a:ext cx="535724" cy="369332"/>
          </a:xfrm>
          <a:prstGeom prst="rect">
            <a:avLst/>
          </a:prstGeom>
          <a:noFill/>
        </p:spPr>
        <p:txBody>
          <a:bodyPr wrap="none" rtlCol="0">
            <a:spAutoFit/>
          </a:bodyPr>
          <a:lstStyle/>
          <a:p>
            <a:r>
              <a:rPr lang="en-US" dirty="0" smtClean="0"/>
              <a:t>350</a:t>
            </a:r>
            <a:endParaRPr lang="en-US" dirty="0"/>
          </a:p>
        </p:txBody>
      </p:sp>
      <p:sp>
        <p:nvSpPr>
          <p:cNvPr id="27" name="TextBox 26"/>
          <p:cNvSpPr txBox="1"/>
          <p:nvPr/>
        </p:nvSpPr>
        <p:spPr>
          <a:xfrm>
            <a:off x="621656" y="1459468"/>
            <a:ext cx="535724" cy="369332"/>
          </a:xfrm>
          <a:prstGeom prst="rect">
            <a:avLst/>
          </a:prstGeom>
          <a:noFill/>
        </p:spPr>
        <p:txBody>
          <a:bodyPr wrap="none" rtlCol="0">
            <a:spAutoFit/>
          </a:bodyPr>
          <a:lstStyle/>
          <a:p>
            <a:r>
              <a:rPr lang="en-US" dirty="0" smtClean="0"/>
              <a:t>300</a:t>
            </a:r>
            <a:endParaRPr lang="en-US" dirty="0"/>
          </a:p>
        </p:txBody>
      </p:sp>
      <p:sp>
        <p:nvSpPr>
          <p:cNvPr id="28" name="TextBox 27"/>
          <p:cNvSpPr txBox="1"/>
          <p:nvPr/>
        </p:nvSpPr>
        <p:spPr>
          <a:xfrm>
            <a:off x="621656" y="2133600"/>
            <a:ext cx="535724" cy="369332"/>
          </a:xfrm>
          <a:prstGeom prst="rect">
            <a:avLst/>
          </a:prstGeom>
          <a:noFill/>
        </p:spPr>
        <p:txBody>
          <a:bodyPr wrap="none" rtlCol="0">
            <a:spAutoFit/>
          </a:bodyPr>
          <a:lstStyle/>
          <a:p>
            <a:r>
              <a:rPr lang="en-US" dirty="0" smtClean="0"/>
              <a:t>250</a:t>
            </a:r>
            <a:endParaRPr lang="en-US" dirty="0"/>
          </a:p>
        </p:txBody>
      </p:sp>
      <p:sp>
        <p:nvSpPr>
          <p:cNvPr id="29" name="TextBox 28"/>
          <p:cNvSpPr txBox="1"/>
          <p:nvPr/>
        </p:nvSpPr>
        <p:spPr>
          <a:xfrm>
            <a:off x="621656" y="2743200"/>
            <a:ext cx="535724" cy="369332"/>
          </a:xfrm>
          <a:prstGeom prst="rect">
            <a:avLst/>
          </a:prstGeom>
          <a:noFill/>
        </p:spPr>
        <p:txBody>
          <a:bodyPr wrap="none" rtlCol="0">
            <a:spAutoFit/>
          </a:bodyPr>
          <a:lstStyle/>
          <a:p>
            <a:r>
              <a:rPr lang="en-US" dirty="0" smtClean="0"/>
              <a:t>200</a:t>
            </a:r>
            <a:endParaRPr lang="en-US" dirty="0"/>
          </a:p>
        </p:txBody>
      </p:sp>
      <p:sp>
        <p:nvSpPr>
          <p:cNvPr id="30" name="TextBox 29"/>
          <p:cNvSpPr txBox="1"/>
          <p:nvPr/>
        </p:nvSpPr>
        <p:spPr>
          <a:xfrm>
            <a:off x="621656" y="3364468"/>
            <a:ext cx="535724" cy="369332"/>
          </a:xfrm>
          <a:prstGeom prst="rect">
            <a:avLst/>
          </a:prstGeom>
          <a:noFill/>
        </p:spPr>
        <p:txBody>
          <a:bodyPr wrap="none" rtlCol="0">
            <a:spAutoFit/>
          </a:bodyPr>
          <a:lstStyle/>
          <a:p>
            <a:r>
              <a:rPr lang="en-US" dirty="0" smtClean="0"/>
              <a:t>150</a:t>
            </a:r>
            <a:endParaRPr lang="en-US" dirty="0"/>
          </a:p>
        </p:txBody>
      </p:sp>
      <p:sp>
        <p:nvSpPr>
          <p:cNvPr id="31" name="TextBox 30"/>
          <p:cNvSpPr txBox="1"/>
          <p:nvPr/>
        </p:nvSpPr>
        <p:spPr>
          <a:xfrm>
            <a:off x="621656" y="4050268"/>
            <a:ext cx="535724" cy="369332"/>
          </a:xfrm>
          <a:prstGeom prst="rect">
            <a:avLst/>
          </a:prstGeom>
          <a:noFill/>
        </p:spPr>
        <p:txBody>
          <a:bodyPr wrap="none" rtlCol="0">
            <a:spAutoFit/>
          </a:bodyPr>
          <a:lstStyle/>
          <a:p>
            <a:r>
              <a:rPr lang="en-US" dirty="0" smtClean="0"/>
              <a:t>100</a:t>
            </a:r>
            <a:endParaRPr lang="en-US" dirty="0"/>
          </a:p>
        </p:txBody>
      </p:sp>
      <p:sp>
        <p:nvSpPr>
          <p:cNvPr id="32" name="TextBox 31"/>
          <p:cNvSpPr txBox="1"/>
          <p:nvPr/>
        </p:nvSpPr>
        <p:spPr>
          <a:xfrm>
            <a:off x="632877" y="4736068"/>
            <a:ext cx="524503" cy="369332"/>
          </a:xfrm>
          <a:prstGeom prst="rect">
            <a:avLst/>
          </a:prstGeom>
          <a:noFill/>
        </p:spPr>
        <p:txBody>
          <a:bodyPr wrap="none" rtlCol="0">
            <a:spAutoFit/>
          </a:bodyPr>
          <a:lstStyle/>
          <a:p>
            <a:r>
              <a:rPr lang="en-US" dirty="0" smtClean="0"/>
              <a:t>  50</a:t>
            </a:r>
            <a:endParaRPr lang="en-US" dirty="0"/>
          </a:p>
        </p:txBody>
      </p:sp>
      <p:sp>
        <p:nvSpPr>
          <p:cNvPr id="34" name="TextBox 33"/>
          <p:cNvSpPr txBox="1"/>
          <p:nvPr/>
        </p:nvSpPr>
        <p:spPr>
          <a:xfrm>
            <a:off x="609600" y="5356150"/>
            <a:ext cx="513282" cy="369332"/>
          </a:xfrm>
          <a:prstGeom prst="rect">
            <a:avLst/>
          </a:prstGeom>
          <a:noFill/>
        </p:spPr>
        <p:txBody>
          <a:bodyPr wrap="none" rtlCol="0">
            <a:spAutoFit/>
          </a:bodyPr>
          <a:lstStyle/>
          <a:p>
            <a:r>
              <a:rPr lang="en-US" smtClean="0"/>
              <a:t>    0</a:t>
            </a:r>
            <a:endParaRPr lang="en-US" dirty="0"/>
          </a:p>
        </p:txBody>
      </p:sp>
      <p:sp>
        <p:nvSpPr>
          <p:cNvPr id="35" name="TextBox 34"/>
          <p:cNvSpPr txBox="1"/>
          <p:nvPr/>
        </p:nvSpPr>
        <p:spPr>
          <a:xfrm>
            <a:off x="1642748" y="5562209"/>
            <a:ext cx="524503" cy="369332"/>
          </a:xfrm>
          <a:prstGeom prst="rect">
            <a:avLst/>
          </a:prstGeom>
          <a:noFill/>
        </p:spPr>
        <p:txBody>
          <a:bodyPr wrap="none" rtlCol="0">
            <a:spAutoFit/>
          </a:bodyPr>
          <a:lstStyle/>
          <a:p>
            <a:r>
              <a:rPr lang="en-US" smtClean="0"/>
              <a:t>  15</a:t>
            </a:r>
            <a:endParaRPr lang="en-US" dirty="0"/>
          </a:p>
        </p:txBody>
      </p:sp>
      <p:sp>
        <p:nvSpPr>
          <p:cNvPr id="36" name="TextBox 35"/>
          <p:cNvSpPr txBox="1"/>
          <p:nvPr/>
        </p:nvSpPr>
        <p:spPr>
          <a:xfrm>
            <a:off x="2133600" y="5562209"/>
            <a:ext cx="524503" cy="369332"/>
          </a:xfrm>
          <a:prstGeom prst="rect">
            <a:avLst/>
          </a:prstGeom>
          <a:noFill/>
        </p:spPr>
        <p:txBody>
          <a:bodyPr wrap="none" rtlCol="0">
            <a:spAutoFit/>
          </a:bodyPr>
          <a:lstStyle/>
          <a:p>
            <a:r>
              <a:rPr lang="en-US" dirty="0" smtClean="0"/>
              <a:t>  20</a:t>
            </a:r>
            <a:endParaRPr lang="en-US" dirty="0"/>
          </a:p>
        </p:txBody>
      </p:sp>
      <p:sp>
        <p:nvSpPr>
          <p:cNvPr id="37" name="TextBox 36"/>
          <p:cNvSpPr txBox="1"/>
          <p:nvPr/>
        </p:nvSpPr>
        <p:spPr>
          <a:xfrm>
            <a:off x="3638249" y="5562209"/>
            <a:ext cx="524503" cy="369332"/>
          </a:xfrm>
          <a:prstGeom prst="rect">
            <a:avLst/>
          </a:prstGeom>
          <a:noFill/>
        </p:spPr>
        <p:txBody>
          <a:bodyPr wrap="none" rtlCol="0">
            <a:spAutoFit/>
          </a:bodyPr>
          <a:lstStyle/>
          <a:p>
            <a:r>
              <a:rPr lang="en-US" dirty="0" smtClean="0"/>
              <a:t>  40</a:t>
            </a:r>
            <a:endParaRPr lang="en-US" dirty="0"/>
          </a:p>
        </p:txBody>
      </p:sp>
      <p:sp>
        <p:nvSpPr>
          <p:cNvPr id="38" name="TextBox 37"/>
          <p:cNvSpPr txBox="1"/>
          <p:nvPr/>
        </p:nvSpPr>
        <p:spPr>
          <a:xfrm>
            <a:off x="5079398" y="5562209"/>
            <a:ext cx="524503" cy="369332"/>
          </a:xfrm>
          <a:prstGeom prst="rect">
            <a:avLst/>
          </a:prstGeom>
          <a:noFill/>
        </p:spPr>
        <p:txBody>
          <a:bodyPr wrap="none" rtlCol="0">
            <a:spAutoFit/>
          </a:bodyPr>
          <a:lstStyle/>
          <a:p>
            <a:r>
              <a:rPr lang="en-US" dirty="0" smtClean="0"/>
              <a:t>  60</a:t>
            </a:r>
            <a:endParaRPr lang="en-US" dirty="0"/>
          </a:p>
        </p:txBody>
      </p:sp>
      <p:sp>
        <p:nvSpPr>
          <p:cNvPr id="39" name="TextBox 38"/>
          <p:cNvSpPr txBox="1"/>
          <p:nvPr/>
        </p:nvSpPr>
        <p:spPr>
          <a:xfrm>
            <a:off x="6562097" y="5562209"/>
            <a:ext cx="524503" cy="369332"/>
          </a:xfrm>
          <a:prstGeom prst="rect">
            <a:avLst/>
          </a:prstGeom>
          <a:noFill/>
        </p:spPr>
        <p:txBody>
          <a:bodyPr wrap="none" rtlCol="0">
            <a:spAutoFit/>
          </a:bodyPr>
          <a:lstStyle/>
          <a:p>
            <a:r>
              <a:rPr lang="en-US" dirty="0" smtClean="0"/>
              <a:t>  80</a:t>
            </a:r>
            <a:endParaRPr lang="en-US" dirty="0"/>
          </a:p>
        </p:txBody>
      </p:sp>
      <p:sp>
        <p:nvSpPr>
          <p:cNvPr id="40" name="TextBox 39"/>
          <p:cNvSpPr txBox="1"/>
          <p:nvPr/>
        </p:nvSpPr>
        <p:spPr>
          <a:xfrm>
            <a:off x="8045278" y="5562209"/>
            <a:ext cx="641522" cy="369332"/>
          </a:xfrm>
          <a:prstGeom prst="rect">
            <a:avLst/>
          </a:prstGeom>
          <a:noFill/>
        </p:spPr>
        <p:txBody>
          <a:bodyPr wrap="none" rtlCol="0">
            <a:spAutoFit/>
          </a:bodyPr>
          <a:lstStyle/>
          <a:p>
            <a:r>
              <a:rPr lang="en-US" smtClean="0"/>
              <a:t>  100</a:t>
            </a:r>
            <a:endParaRPr lang="en-US" dirty="0"/>
          </a:p>
        </p:txBody>
      </p:sp>
      <p:sp>
        <p:nvSpPr>
          <p:cNvPr id="41" name="TextBox 40"/>
          <p:cNvSpPr txBox="1"/>
          <p:nvPr/>
        </p:nvSpPr>
        <p:spPr>
          <a:xfrm>
            <a:off x="826144" y="5562209"/>
            <a:ext cx="513282" cy="369332"/>
          </a:xfrm>
          <a:prstGeom prst="rect">
            <a:avLst/>
          </a:prstGeom>
          <a:noFill/>
        </p:spPr>
        <p:txBody>
          <a:bodyPr wrap="none" rtlCol="0">
            <a:spAutoFit/>
          </a:bodyPr>
          <a:lstStyle/>
          <a:p>
            <a:r>
              <a:rPr lang="en-US" smtClean="0"/>
              <a:t>    0</a:t>
            </a:r>
            <a:endParaRPr lang="en-US" dirty="0"/>
          </a:p>
        </p:txBody>
      </p:sp>
      <p:sp>
        <p:nvSpPr>
          <p:cNvPr id="42" name="Rectangle 2"/>
          <p:cNvSpPr>
            <a:spLocks noGrp="1" noChangeArrowheads="1"/>
          </p:cNvSpPr>
          <p:nvPr>
            <p:ph type="title"/>
          </p:nvPr>
        </p:nvSpPr>
        <p:spPr bwMode="auto">
          <a:xfrm>
            <a:off x="1861457" y="311750"/>
            <a:ext cx="6520543" cy="655637"/>
          </a:xfrm>
          <a:no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en-US" sz="1800" b="1" i="1" smtClean="0">
                <a:solidFill>
                  <a:srgbClr val="1F5FA1"/>
                </a:solidFill>
              </a:rPr>
              <a:t>Revised DOE 2006 Estimate </a:t>
            </a:r>
            <a:r>
              <a:rPr lang="en-US" sz="1800" b="1" i="1" dirty="0" smtClean="0">
                <a:solidFill>
                  <a:srgbClr val="1F5FA1"/>
                </a:solidFill>
              </a:rPr>
              <a:t>of Savings for Adjusting Cleanup Costs to more Reasonable Alternative Standards for U.S. DOE sites</a:t>
            </a:r>
          </a:p>
        </p:txBody>
      </p:sp>
    </p:spTree>
    <p:extLst>
      <p:ext uri="{BB962C8B-B14F-4D97-AF65-F5344CB8AC3E}">
        <p14:creationId xmlns:p14="http://schemas.microsoft.com/office/powerpoint/2010/main" val="13500669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smtClean="0">
                <a:solidFill>
                  <a:schemeClr val="bg1"/>
                </a:solidFill>
                <a:latin typeface="Arial" charset="0"/>
              </a:rPr>
              <a:t>Emergency Preparedness and Execution?</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8" name="TextBox 7"/>
          <p:cNvSpPr txBox="1"/>
          <p:nvPr/>
        </p:nvSpPr>
        <p:spPr>
          <a:xfrm>
            <a:off x="228600" y="1356494"/>
            <a:ext cx="8915400" cy="5201424"/>
          </a:xfrm>
          <a:prstGeom prst="rect">
            <a:avLst/>
          </a:prstGeom>
          <a:noFill/>
        </p:spPr>
        <p:txBody>
          <a:bodyPr wrap="square" rtlCol="0">
            <a:spAutoFit/>
          </a:bodyPr>
          <a:lstStyle/>
          <a:p>
            <a:pPr marL="285750" indent="-285750">
              <a:spcBef>
                <a:spcPts val="600"/>
              </a:spcBef>
              <a:buFont typeface="Arial" charset="0"/>
              <a:buChar char="•"/>
            </a:pPr>
            <a:r>
              <a:rPr lang="en-US" sz="2400" dirty="0" smtClean="0">
                <a:solidFill>
                  <a:schemeClr val="bg1"/>
                </a:solidFill>
              </a:rPr>
              <a:t>Japan’s Government foolishly </a:t>
            </a:r>
            <a:r>
              <a:rPr lang="en-US" sz="2400" i="1" dirty="0" smtClean="0">
                <a:solidFill>
                  <a:schemeClr val="bg1"/>
                </a:solidFill>
              </a:rPr>
              <a:t>lowered </a:t>
            </a:r>
            <a:r>
              <a:rPr lang="en-US" sz="2400" dirty="0" smtClean="0">
                <a:solidFill>
                  <a:schemeClr val="bg1"/>
                </a:solidFill>
              </a:rPr>
              <a:t>the radiation limits on food after Fukushima thinking that would appear as proactive</a:t>
            </a:r>
          </a:p>
          <a:p>
            <a:pPr marL="285750" indent="-285750">
              <a:spcBef>
                <a:spcPts val="600"/>
              </a:spcBef>
              <a:buFont typeface="Arial" charset="0"/>
              <a:buChar char="•"/>
            </a:pPr>
            <a:endParaRPr lang="en-US" sz="2400" dirty="0" smtClean="0">
              <a:solidFill>
                <a:schemeClr val="bg1"/>
              </a:solidFill>
            </a:endParaRPr>
          </a:p>
          <a:p>
            <a:pPr marL="285750" indent="-285750">
              <a:spcBef>
                <a:spcPts val="600"/>
              </a:spcBef>
              <a:buFont typeface="Arial" charset="0"/>
              <a:buChar char="•"/>
            </a:pPr>
            <a:endParaRPr lang="en-US" sz="2400" dirty="0">
              <a:solidFill>
                <a:schemeClr val="bg1"/>
              </a:solidFill>
            </a:endParaRPr>
          </a:p>
          <a:p>
            <a:pPr marL="285750" indent="-285750">
              <a:spcBef>
                <a:spcPts val="600"/>
              </a:spcBef>
              <a:buFont typeface="Arial" charset="0"/>
              <a:buChar char="•"/>
            </a:pPr>
            <a:endParaRPr lang="en-US" sz="2400" dirty="0" smtClean="0">
              <a:solidFill>
                <a:schemeClr val="bg1"/>
              </a:solidFill>
            </a:endParaRPr>
          </a:p>
          <a:p>
            <a:pPr marL="285750" indent="-285750">
              <a:spcBef>
                <a:spcPts val="600"/>
              </a:spcBef>
              <a:buFont typeface="Arial" charset="0"/>
              <a:buChar char="•"/>
            </a:pPr>
            <a:endParaRPr lang="en-US" sz="2400" dirty="0">
              <a:solidFill>
                <a:schemeClr val="bg1"/>
              </a:solidFill>
            </a:endParaRPr>
          </a:p>
          <a:p>
            <a:pPr marL="285750" indent="-285750">
              <a:spcBef>
                <a:spcPts val="600"/>
              </a:spcBef>
              <a:buFont typeface="Arial" charset="0"/>
              <a:buChar char="•"/>
            </a:pPr>
            <a:endParaRPr lang="en-US" sz="2400" dirty="0" smtClean="0">
              <a:solidFill>
                <a:schemeClr val="bg1"/>
              </a:solidFill>
            </a:endParaRPr>
          </a:p>
          <a:p>
            <a:pPr marL="285750" indent="-285750">
              <a:spcBef>
                <a:spcPts val="600"/>
              </a:spcBef>
              <a:buFont typeface="Arial" charset="0"/>
              <a:buChar char="•"/>
            </a:pPr>
            <a:r>
              <a:rPr lang="en-US" sz="2400" dirty="0" smtClean="0">
                <a:solidFill>
                  <a:schemeClr val="bg1"/>
                </a:solidFill>
              </a:rPr>
              <a:t>destroyed </a:t>
            </a:r>
            <a:r>
              <a:rPr lang="en-US" sz="2400" dirty="0">
                <a:solidFill>
                  <a:schemeClr val="bg1"/>
                </a:solidFill>
              </a:rPr>
              <a:t>much of the farming and fishing industry in northern Japan, even in areas unaffected by any </a:t>
            </a:r>
            <a:r>
              <a:rPr lang="en-US" sz="2400" dirty="0" smtClean="0">
                <a:solidFill>
                  <a:schemeClr val="bg1"/>
                </a:solidFill>
              </a:rPr>
              <a:t>radiation: &gt;$</a:t>
            </a:r>
            <a:r>
              <a:rPr lang="en-US" sz="2400" dirty="0">
                <a:solidFill>
                  <a:schemeClr val="bg1"/>
                </a:solidFill>
              </a:rPr>
              <a:t>10 billion </a:t>
            </a:r>
            <a:r>
              <a:rPr lang="en-US" sz="2400" dirty="0" smtClean="0">
                <a:solidFill>
                  <a:schemeClr val="bg1"/>
                </a:solidFill>
              </a:rPr>
              <a:t>losses </a:t>
            </a:r>
            <a:endParaRPr lang="en-US" sz="2400" dirty="0">
              <a:solidFill>
                <a:schemeClr val="bg1"/>
              </a:solidFill>
            </a:endParaRPr>
          </a:p>
          <a:p>
            <a:endParaRPr lang="en-US" sz="1400" dirty="0" smtClean="0">
              <a:solidFill>
                <a:schemeClr val="bg1"/>
              </a:solidFill>
            </a:endParaRPr>
          </a:p>
          <a:p>
            <a:r>
              <a:rPr lang="en-US" sz="2400" dirty="0" smtClean="0">
                <a:solidFill>
                  <a:schemeClr val="bg1"/>
                </a:solidFill>
              </a:rPr>
              <a:t>But with its own Chernobyl effect, the Fukushima disaster proved to make the fisheries off the coast a </a:t>
            </a:r>
            <a:r>
              <a:rPr lang="en-US" sz="2400" i="1" dirty="0" smtClean="0">
                <a:solidFill>
                  <a:schemeClr val="bg1"/>
                </a:solidFill>
              </a:rPr>
              <a:t>de facto</a:t>
            </a:r>
            <a:r>
              <a:rPr lang="en-US" sz="2400" dirty="0" smtClean="0">
                <a:solidFill>
                  <a:schemeClr val="bg1"/>
                </a:solidFill>
              </a:rPr>
              <a:t> marine protected area and fish stocks have tripled in these waters since 2011</a:t>
            </a:r>
          </a:p>
        </p:txBody>
      </p:sp>
      <p:sp>
        <p:nvSpPr>
          <p:cNvPr id="10" name="TextBox 9"/>
          <p:cNvSpPr txBox="1"/>
          <p:nvPr/>
        </p:nvSpPr>
        <p:spPr>
          <a:xfrm>
            <a:off x="533400" y="2328208"/>
            <a:ext cx="8153400" cy="1938992"/>
          </a:xfrm>
          <a:prstGeom prst="rect">
            <a:avLst/>
          </a:prstGeom>
          <a:noFill/>
        </p:spPr>
        <p:txBody>
          <a:bodyPr wrap="square" rtlCol="0">
            <a:spAutoFit/>
          </a:bodyPr>
          <a:lstStyle/>
          <a:p>
            <a:pPr>
              <a:tabLst>
                <a:tab pos="2335213" algn="r"/>
                <a:tab pos="3648075" algn="r"/>
                <a:tab pos="5595938" algn="r"/>
                <a:tab pos="7705725" algn="r"/>
              </a:tabLst>
            </a:pPr>
            <a:r>
              <a:rPr lang="en-US" sz="2400" b="1" i="1" dirty="0" smtClean="0">
                <a:solidFill>
                  <a:schemeClr val="bg1"/>
                </a:solidFill>
              </a:rPr>
              <a:t>	           Regulatory Limits On Radioactivity In Foods (in </a:t>
            </a:r>
            <a:r>
              <a:rPr lang="en-US" sz="2400" b="1" i="1" dirty="0" err="1" smtClean="0">
                <a:solidFill>
                  <a:schemeClr val="bg1"/>
                </a:solidFill>
              </a:rPr>
              <a:t>Bq</a:t>
            </a:r>
            <a:r>
              <a:rPr lang="en-US" sz="2400" b="1" i="1" dirty="0" smtClean="0">
                <a:solidFill>
                  <a:schemeClr val="bg1"/>
                </a:solidFill>
              </a:rPr>
              <a:t>/kg)</a:t>
            </a:r>
            <a:endParaRPr lang="en-US" sz="2400" dirty="0" smtClean="0">
              <a:solidFill>
                <a:schemeClr val="bg1"/>
              </a:solidFill>
            </a:endParaRPr>
          </a:p>
          <a:p>
            <a:pPr>
              <a:tabLst>
                <a:tab pos="2335213" algn="r"/>
                <a:tab pos="3648075" algn="r"/>
                <a:tab pos="5595938" algn="r"/>
                <a:tab pos="7705725" algn="r"/>
              </a:tabLst>
            </a:pPr>
            <a:r>
              <a:rPr lang="en-US" sz="2400" u="sng" dirty="0" smtClean="0">
                <a:solidFill>
                  <a:schemeClr val="bg1"/>
                </a:solidFill>
              </a:rPr>
              <a:t>Country</a:t>
            </a:r>
            <a:r>
              <a:rPr lang="en-US" sz="2400" dirty="0" smtClean="0">
                <a:solidFill>
                  <a:schemeClr val="bg1"/>
                </a:solidFill>
              </a:rPr>
              <a:t>	</a:t>
            </a:r>
            <a:r>
              <a:rPr lang="en-US" sz="2400" u="sng" dirty="0" smtClean="0">
                <a:solidFill>
                  <a:schemeClr val="bg1"/>
                </a:solidFill>
              </a:rPr>
              <a:t>Water</a:t>
            </a:r>
            <a:r>
              <a:rPr lang="en-US" sz="2400" dirty="0" smtClean="0">
                <a:solidFill>
                  <a:schemeClr val="bg1"/>
                </a:solidFill>
              </a:rPr>
              <a:t>	</a:t>
            </a:r>
            <a:r>
              <a:rPr lang="en-US" sz="2400" u="sng" dirty="0" smtClean="0">
                <a:solidFill>
                  <a:schemeClr val="bg1"/>
                </a:solidFill>
              </a:rPr>
              <a:t>Milk</a:t>
            </a:r>
            <a:r>
              <a:rPr lang="en-US" sz="2400" dirty="0" smtClean="0">
                <a:solidFill>
                  <a:schemeClr val="bg1"/>
                </a:solidFill>
              </a:rPr>
              <a:t>	</a:t>
            </a:r>
            <a:r>
              <a:rPr lang="en-US" sz="2400" u="sng" dirty="0" smtClean="0">
                <a:solidFill>
                  <a:schemeClr val="bg1"/>
                </a:solidFill>
              </a:rPr>
              <a:t>Foodstuffs</a:t>
            </a:r>
            <a:r>
              <a:rPr lang="en-US" sz="2400" dirty="0" smtClean="0">
                <a:solidFill>
                  <a:schemeClr val="bg1"/>
                </a:solidFill>
              </a:rPr>
              <a:t>	</a:t>
            </a:r>
            <a:r>
              <a:rPr lang="en-US" sz="2400" u="sng" dirty="0" err="1" smtClean="0">
                <a:solidFill>
                  <a:schemeClr val="bg1"/>
                </a:solidFill>
              </a:rPr>
              <a:t>Babyfoods</a:t>
            </a:r>
            <a:endParaRPr lang="en-US" sz="2400" u="sng" dirty="0" smtClean="0">
              <a:solidFill>
                <a:schemeClr val="bg1"/>
              </a:solidFill>
            </a:endParaRPr>
          </a:p>
          <a:p>
            <a:pPr>
              <a:tabLst>
                <a:tab pos="2335213" algn="r"/>
                <a:tab pos="3648075" algn="r"/>
                <a:tab pos="5595938" algn="r"/>
                <a:tab pos="7705725" algn="r"/>
              </a:tabLst>
            </a:pPr>
            <a:r>
              <a:rPr lang="en-US" sz="2400" i="1" dirty="0" smtClean="0">
                <a:solidFill>
                  <a:schemeClr val="bg1"/>
                </a:solidFill>
              </a:rPr>
              <a:t>Japan	10	200	100	50</a:t>
            </a:r>
            <a:endParaRPr lang="en-US" sz="2400" dirty="0" smtClean="0">
              <a:solidFill>
                <a:schemeClr val="bg1"/>
              </a:solidFill>
            </a:endParaRPr>
          </a:p>
          <a:p>
            <a:pPr>
              <a:tabLst>
                <a:tab pos="2335213" algn="r"/>
                <a:tab pos="3648075" algn="r"/>
                <a:tab pos="5595938" algn="r"/>
                <a:tab pos="7705725" algn="r"/>
              </a:tabLst>
            </a:pPr>
            <a:r>
              <a:rPr lang="en-US" sz="2400" i="1" dirty="0" smtClean="0">
                <a:solidFill>
                  <a:schemeClr val="bg1"/>
                </a:solidFill>
              </a:rPr>
              <a:t>   U.S.	1,200	1,200	1,200	1,200</a:t>
            </a:r>
            <a:endParaRPr lang="en-US" sz="2400" dirty="0" smtClean="0">
              <a:solidFill>
                <a:schemeClr val="bg1"/>
              </a:solidFill>
            </a:endParaRPr>
          </a:p>
          <a:p>
            <a:pPr>
              <a:tabLst>
                <a:tab pos="2335213" algn="r"/>
                <a:tab pos="3648075" algn="r"/>
                <a:tab pos="5595938" algn="r"/>
                <a:tab pos="7705725" algn="r"/>
              </a:tabLst>
            </a:pPr>
            <a:r>
              <a:rPr lang="en-US" sz="2400" i="1" dirty="0" smtClean="0">
                <a:solidFill>
                  <a:schemeClr val="bg1"/>
                </a:solidFill>
              </a:rPr>
              <a:t>   E.U.	1,000	1,000	1,250	400</a:t>
            </a:r>
            <a:endParaRPr lang="en-US" sz="2400" dirty="0" smtClean="0">
              <a:solidFill>
                <a:schemeClr val="bg1"/>
              </a:solidFill>
            </a:endParaRPr>
          </a:p>
        </p:txBody>
      </p:sp>
    </p:spTree>
    <p:extLst>
      <p:ext uri="{BB962C8B-B14F-4D97-AF65-F5344CB8AC3E}">
        <p14:creationId xmlns:p14="http://schemas.microsoft.com/office/powerpoint/2010/main" val="410198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smtClean="0">
                <a:solidFill>
                  <a:schemeClr val="bg1"/>
                </a:solidFill>
                <a:latin typeface="Arial" charset="0"/>
              </a:rPr>
              <a:t>LNT for The Nuclear Industry?</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7" name="TextBox 6"/>
          <p:cNvSpPr txBox="1"/>
          <p:nvPr/>
        </p:nvSpPr>
        <p:spPr>
          <a:xfrm>
            <a:off x="533400" y="1325195"/>
            <a:ext cx="8305800" cy="1646605"/>
          </a:xfrm>
          <a:prstGeom prst="rect">
            <a:avLst/>
          </a:prstGeom>
          <a:noFill/>
        </p:spPr>
        <p:txBody>
          <a:bodyPr wrap="square" rtlCol="0">
            <a:spAutoFit/>
          </a:bodyPr>
          <a:lstStyle/>
          <a:p>
            <a:pPr>
              <a:spcBef>
                <a:spcPts val="600"/>
              </a:spcBef>
            </a:pPr>
            <a:r>
              <a:rPr lang="en-US" sz="2400" dirty="0" smtClean="0">
                <a:solidFill>
                  <a:schemeClr val="bg1"/>
                </a:solidFill>
              </a:rPr>
              <a:t>A NPP spends about $20 million/</a:t>
            </a:r>
            <a:r>
              <a:rPr lang="en-US" sz="2400" dirty="0" err="1" smtClean="0">
                <a:solidFill>
                  <a:schemeClr val="bg1"/>
                </a:solidFill>
              </a:rPr>
              <a:t>yr</a:t>
            </a:r>
            <a:r>
              <a:rPr lang="en-US" sz="2400" dirty="0" smtClean="0">
                <a:solidFill>
                  <a:schemeClr val="bg1"/>
                </a:solidFill>
              </a:rPr>
              <a:t> in rad protection, waste handling and emergency prep, in large part to address the fear and regulatory requirements associated with LNT-based limits</a:t>
            </a:r>
            <a:r>
              <a:rPr lang="en-US" sz="2400" dirty="0">
                <a:solidFill>
                  <a:schemeClr val="bg1"/>
                </a:solidFill>
              </a:rPr>
              <a:t> </a:t>
            </a:r>
            <a:endParaRPr lang="en-US" sz="2400" dirty="0" smtClean="0">
              <a:solidFill>
                <a:schemeClr val="bg1"/>
              </a:solidFill>
            </a:endParaRPr>
          </a:p>
          <a:p>
            <a:pPr marL="285750" indent="-285750">
              <a:spcBef>
                <a:spcPts val="600"/>
              </a:spcBef>
              <a:buFont typeface="Arial" charset="0"/>
              <a:buChar char="•"/>
            </a:pPr>
            <a:r>
              <a:rPr lang="en-US" sz="2400" dirty="0">
                <a:solidFill>
                  <a:schemeClr val="bg1"/>
                </a:solidFill>
              </a:rPr>
              <a:t>&gt;</a:t>
            </a:r>
            <a:r>
              <a:rPr lang="en-US" sz="2400" dirty="0" smtClean="0">
                <a:solidFill>
                  <a:schemeClr val="bg1"/>
                </a:solidFill>
              </a:rPr>
              <a:t>$1 billion/year for the industry</a:t>
            </a:r>
          </a:p>
        </p:txBody>
      </p:sp>
      <p:sp>
        <p:nvSpPr>
          <p:cNvPr id="8" name="TextBox 7"/>
          <p:cNvSpPr txBox="1"/>
          <p:nvPr/>
        </p:nvSpPr>
        <p:spPr>
          <a:xfrm>
            <a:off x="457200" y="3198435"/>
            <a:ext cx="8534400" cy="3431709"/>
          </a:xfrm>
          <a:prstGeom prst="rect">
            <a:avLst/>
          </a:prstGeom>
          <a:noFill/>
        </p:spPr>
        <p:txBody>
          <a:bodyPr wrap="square" rtlCol="0">
            <a:spAutoFit/>
          </a:bodyPr>
          <a:lstStyle/>
          <a:p>
            <a:pPr>
              <a:spcBef>
                <a:spcPts val="600"/>
              </a:spcBef>
            </a:pPr>
            <a:r>
              <a:rPr lang="en-US" sz="2400" dirty="0" smtClean="0">
                <a:solidFill>
                  <a:schemeClr val="bg1"/>
                </a:solidFill>
              </a:rPr>
              <a:t>Premature closings/planned shutdowns of nuclear reactors within the U.S. by 2025, with no safety or engineering reasons</a:t>
            </a:r>
            <a:r>
              <a:rPr lang="en-US" sz="2400" dirty="0">
                <a:solidFill>
                  <a:schemeClr val="bg1"/>
                </a:solidFill>
              </a:rPr>
              <a:t>, </a:t>
            </a:r>
            <a:r>
              <a:rPr lang="en-US" sz="2400" dirty="0" smtClean="0">
                <a:solidFill>
                  <a:schemeClr val="bg1"/>
                </a:solidFill>
              </a:rPr>
              <a:t>just short-term profits, fear and politics, presently stands at 25, losing – </a:t>
            </a:r>
          </a:p>
          <a:p>
            <a:pPr marL="285750" indent="-285750">
              <a:spcBef>
                <a:spcPts val="600"/>
              </a:spcBef>
              <a:buFont typeface="Arial" charset="0"/>
              <a:buChar char="•"/>
            </a:pPr>
            <a:r>
              <a:rPr lang="en-US" sz="2400" dirty="0" smtClean="0">
                <a:solidFill>
                  <a:schemeClr val="bg1"/>
                </a:solidFill>
              </a:rPr>
              <a:t>5 trillion </a:t>
            </a:r>
            <a:r>
              <a:rPr lang="en-US" sz="2400" dirty="0" err="1" smtClean="0">
                <a:solidFill>
                  <a:schemeClr val="bg1"/>
                </a:solidFill>
              </a:rPr>
              <a:t>kWhs</a:t>
            </a:r>
            <a:r>
              <a:rPr lang="en-US" sz="2400" dirty="0" smtClean="0">
                <a:solidFill>
                  <a:schemeClr val="bg1"/>
                </a:solidFill>
              </a:rPr>
              <a:t> of low-carbon power worth over $800 billion</a:t>
            </a:r>
          </a:p>
          <a:p>
            <a:pPr marL="285750" indent="-285750">
              <a:spcBef>
                <a:spcPts val="600"/>
              </a:spcBef>
              <a:buFont typeface="Arial" charset="0"/>
              <a:buChar char="•"/>
            </a:pPr>
            <a:r>
              <a:rPr lang="en-US" sz="2400" dirty="0" smtClean="0">
                <a:solidFill>
                  <a:schemeClr val="bg1"/>
                </a:solidFill>
              </a:rPr>
              <a:t>600,000 man-years of direct labor worth $70 billion in salaries</a:t>
            </a:r>
          </a:p>
          <a:p>
            <a:pPr marL="285750" indent="-285750">
              <a:spcBef>
                <a:spcPts val="600"/>
              </a:spcBef>
              <a:buFont typeface="Arial" charset="0"/>
              <a:buChar char="•"/>
            </a:pPr>
            <a:r>
              <a:rPr lang="en-US" sz="2400" dirty="0" smtClean="0">
                <a:solidFill>
                  <a:schemeClr val="bg1"/>
                </a:solidFill>
              </a:rPr>
              <a:t>2 million man-years of indirect jobs worth over $100 billion</a:t>
            </a:r>
            <a:endParaRPr lang="en-US" sz="2400" dirty="0">
              <a:solidFill>
                <a:schemeClr val="bg1"/>
              </a:solidFill>
            </a:endParaRPr>
          </a:p>
          <a:p>
            <a:pPr marL="285750" indent="-285750">
              <a:spcBef>
                <a:spcPts val="600"/>
              </a:spcBef>
              <a:buFont typeface="Arial" charset="0"/>
              <a:buChar char="•"/>
            </a:pPr>
            <a:r>
              <a:rPr lang="en-US" sz="2400" dirty="0" smtClean="0">
                <a:solidFill>
                  <a:schemeClr val="bg1"/>
                </a:solidFill>
              </a:rPr>
              <a:t>over $6 billion in local and state taxes</a:t>
            </a:r>
          </a:p>
          <a:p>
            <a:pPr marL="285750" indent="-285750">
              <a:spcBef>
                <a:spcPts val="600"/>
              </a:spcBef>
              <a:buFont typeface="Arial" charset="0"/>
              <a:buChar char="•"/>
            </a:pPr>
            <a:r>
              <a:rPr lang="en-US" sz="2400" dirty="0" smtClean="0">
                <a:solidFill>
                  <a:schemeClr val="bg1"/>
                </a:solidFill>
              </a:rPr>
              <a:t>15,000 tons of SNF orphaned onsite</a:t>
            </a:r>
            <a:endParaRPr lang="en-US" sz="2400" dirty="0">
              <a:solidFill>
                <a:schemeClr val="bg1"/>
              </a:solidFill>
            </a:endParaRPr>
          </a:p>
        </p:txBody>
      </p:sp>
    </p:spTree>
    <p:extLst>
      <p:ext uri="{BB962C8B-B14F-4D97-AF65-F5344CB8AC3E}">
        <p14:creationId xmlns:p14="http://schemas.microsoft.com/office/powerpoint/2010/main" val="2134168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a:solidFill>
                  <a:schemeClr val="bg1"/>
                </a:solidFill>
                <a:latin typeface="Arial" charset="0"/>
              </a:rPr>
              <a:t>LNT for Nuclear </a:t>
            </a:r>
            <a:r>
              <a:rPr lang="en-US" sz="2600" b="1" dirty="0" smtClean="0">
                <a:solidFill>
                  <a:schemeClr val="bg1"/>
                </a:solidFill>
                <a:latin typeface="Arial" charset="0"/>
              </a:rPr>
              <a:t>Waste Disposal?</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10" name="TextBox 9"/>
          <p:cNvSpPr txBox="1"/>
          <p:nvPr/>
        </p:nvSpPr>
        <p:spPr>
          <a:xfrm>
            <a:off x="304800" y="1295400"/>
            <a:ext cx="8610600" cy="830997"/>
          </a:xfrm>
          <a:prstGeom prst="rect">
            <a:avLst/>
          </a:prstGeom>
          <a:noFill/>
        </p:spPr>
        <p:txBody>
          <a:bodyPr wrap="square" rtlCol="0">
            <a:spAutoFit/>
          </a:bodyPr>
          <a:lstStyle/>
          <a:p>
            <a:pPr>
              <a:spcBef>
                <a:spcPts val="600"/>
              </a:spcBef>
            </a:pPr>
            <a:r>
              <a:rPr lang="en-US" sz="2400" dirty="0" smtClean="0">
                <a:solidFill>
                  <a:schemeClr val="bg1"/>
                </a:solidFill>
              </a:rPr>
              <a:t>Main effect has been to completely </a:t>
            </a:r>
            <a:r>
              <a:rPr lang="en-US" sz="2400" dirty="0">
                <a:solidFill>
                  <a:schemeClr val="bg1"/>
                </a:solidFill>
              </a:rPr>
              <a:t>stop our </a:t>
            </a:r>
            <a:r>
              <a:rPr lang="en-US" sz="2400" dirty="0" smtClean="0">
                <a:solidFill>
                  <a:schemeClr val="bg1"/>
                </a:solidFill>
              </a:rPr>
              <a:t>nuclear waste disposal program because of fear, preventing </a:t>
            </a:r>
            <a:r>
              <a:rPr lang="en-US" sz="2400" dirty="0">
                <a:solidFill>
                  <a:schemeClr val="bg1"/>
                </a:solidFill>
              </a:rPr>
              <a:t>science-based </a:t>
            </a:r>
            <a:r>
              <a:rPr lang="en-US" sz="2400" dirty="0" smtClean="0">
                <a:solidFill>
                  <a:schemeClr val="bg1"/>
                </a:solidFill>
              </a:rPr>
              <a:t>decisions:</a:t>
            </a:r>
            <a:endParaRPr lang="en-US" sz="2400" dirty="0">
              <a:solidFill>
                <a:schemeClr val="bg1"/>
              </a:solidFill>
            </a:endParaRPr>
          </a:p>
        </p:txBody>
      </p:sp>
      <p:sp>
        <p:nvSpPr>
          <p:cNvPr id="11" name="TextBox 10"/>
          <p:cNvSpPr txBox="1"/>
          <p:nvPr/>
        </p:nvSpPr>
        <p:spPr>
          <a:xfrm>
            <a:off x="0" y="2242840"/>
            <a:ext cx="9144000" cy="4385816"/>
          </a:xfrm>
          <a:prstGeom prst="rect">
            <a:avLst/>
          </a:prstGeom>
          <a:noFill/>
        </p:spPr>
        <p:txBody>
          <a:bodyPr wrap="square" rtlCol="0">
            <a:spAutoFit/>
          </a:bodyPr>
          <a:lstStyle/>
          <a:p>
            <a:pPr marL="461963" lvl="1" indent="-204788">
              <a:spcBef>
                <a:spcPts val="600"/>
              </a:spcBef>
              <a:buFontTx/>
              <a:buChar char="-"/>
            </a:pPr>
            <a:r>
              <a:rPr lang="en-US" sz="2400" dirty="0" smtClean="0">
                <a:solidFill>
                  <a:schemeClr val="bg1"/>
                </a:solidFill>
              </a:rPr>
              <a:t>gave </a:t>
            </a:r>
            <a:r>
              <a:rPr lang="en-US" sz="2400" dirty="0">
                <a:solidFill>
                  <a:schemeClr val="bg1"/>
                </a:solidFill>
              </a:rPr>
              <a:t>us glass over grout for HLW, even thought grout is better, and cheaper, for most </a:t>
            </a:r>
            <a:r>
              <a:rPr lang="en-US" sz="2400" dirty="0" smtClean="0">
                <a:solidFill>
                  <a:schemeClr val="bg1"/>
                </a:solidFill>
              </a:rPr>
              <a:t>HLW</a:t>
            </a:r>
          </a:p>
          <a:p>
            <a:pPr marL="919163" lvl="2" indent="-204788">
              <a:spcBef>
                <a:spcPts val="600"/>
              </a:spcBef>
              <a:buFontTx/>
              <a:buChar char="-"/>
            </a:pPr>
            <a:r>
              <a:rPr lang="en-US" sz="2400" dirty="0" smtClean="0">
                <a:solidFill>
                  <a:schemeClr val="bg1"/>
                </a:solidFill>
              </a:rPr>
              <a:t>the </a:t>
            </a:r>
            <a:r>
              <a:rPr lang="en-US" sz="2400" dirty="0">
                <a:solidFill>
                  <a:schemeClr val="bg1"/>
                </a:solidFill>
              </a:rPr>
              <a:t>Hanford </a:t>
            </a:r>
            <a:r>
              <a:rPr lang="en-US" sz="2400" dirty="0" err="1">
                <a:solidFill>
                  <a:schemeClr val="bg1"/>
                </a:solidFill>
              </a:rPr>
              <a:t>vitrification</a:t>
            </a:r>
            <a:r>
              <a:rPr lang="en-US" sz="2400" dirty="0">
                <a:solidFill>
                  <a:schemeClr val="bg1"/>
                </a:solidFill>
              </a:rPr>
              <a:t> </a:t>
            </a:r>
            <a:r>
              <a:rPr lang="en-US" sz="2400" dirty="0" smtClean="0">
                <a:solidFill>
                  <a:schemeClr val="bg1"/>
                </a:solidFill>
              </a:rPr>
              <a:t>program, not </a:t>
            </a:r>
            <a:r>
              <a:rPr lang="en-US" sz="2400" dirty="0">
                <a:solidFill>
                  <a:schemeClr val="bg1"/>
                </a:solidFill>
              </a:rPr>
              <a:t>including repository </a:t>
            </a:r>
            <a:r>
              <a:rPr lang="en-US" sz="2400" dirty="0" smtClean="0">
                <a:solidFill>
                  <a:schemeClr val="bg1"/>
                </a:solidFill>
              </a:rPr>
              <a:t>costs, </a:t>
            </a:r>
            <a:r>
              <a:rPr lang="en-US" sz="2400" dirty="0">
                <a:solidFill>
                  <a:schemeClr val="bg1"/>
                </a:solidFill>
              </a:rPr>
              <a:t>will exceed $90 billion versus </a:t>
            </a:r>
            <a:r>
              <a:rPr lang="en-US" sz="2400" dirty="0" smtClean="0">
                <a:solidFill>
                  <a:schemeClr val="bg1"/>
                </a:solidFill>
              </a:rPr>
              <a:t>$30 </a:t>
            </a:r>
            <a:r>
              <a:rPr lang="en-US" sz="2400" dirty="0">
                <a:solidFill>
                  <a:schemeClr val="bg1"/>
                </a:solidFill>
              </a:rPr>
              <a:t>billion for grouting and disposal </a:t>
            </a:r>
            <a:r>
              <a:rPr lang="en-US" sz="2400" dirty="0" smtClean="0">
                <a:solidFill>
                  <a:schemeClr val="bg1"/>
                </a:solidFill>
              </a:rPr>
              <a:t>elsewhere (not including repository costs), </a:t>
            </a:r>
            <a:r>
              <a:rPr lang="en-US" sz="2400" dirty="0">
                <a:solidFill>
                  <a:schemeClr val="bg1"/>
                </a:solidFill>
              </a:rPr>
              <a:t>versus </a:t>
            </a:r>
            <a:r>
              <a:rPr lang="en-US" sz="2400" dirty="0" smtClean="0">
                <a:solidFill>
                  <a:schemeClr val="bg1"/>
                </a:solidFill>
              </a:rPr>
              <a:t>$30 </a:t>
            </a:r>
            <a:r>
              <a:rPr lang="en-US" sz="2400" dirty="0">
                <a:solidFill>
                  <a:schemeClr val="bg1"/>
                </a:solidFill>
              </a:rPr>
              <a:t>billion for grouting in-place, even though there is no statistical difference in </a:t>
            </a:r>
            <a:r>
              <a:rPr lang="en-US" sz="2400" dirty="0" smtClean="0">
                <a:solidFill>
                  <a:schemeClr val="bg1"/>
                </a:solidFill>
              </a:rPr>
              <a:t>their risks.</a:t>
            </a:r>
          </a:p>
          <a:p>
            <a:pPr marL="461963" lvl="1" indent="-204788">
              <a:spcBef>
                <a:spcPts val="600"/>
              </a:spcBef>
              <a:buFontTx/>
              <a:buChar char="-"/>
            </a:pPr>
            <a:r>
              <a:rPr lang="en-US" sz="2400" dirty="0">
                <a:solidFill>
                  <a:schemeClr val="bg1"/>
                </a:solidFill>
              </a:rPr>
              <a:t>h</a:t>
            </a:r>
            <a:r>
              <a:rPr lang="en-US" sz="2400" dirty="0" smtClean="0">
                <a:solidFill>
                  <a:schemeClr val="bg1"/>
                </a:solidFill>
              </a:rPr>
              <a:t>as made it impossible to site a repository and has prevented us from correctly reclassifying </a:t>
            </a:r>
            <a:r>
              <a:rPr lang="en-US" sz="2400" dirty="0">
                <a:solidFill>
                  <a:schemeClr val="bg1"/>
                </a:solidFill>
              </a:rPr>
              <a:t>HLW at </a:t>
            </a:r>
            <a:r>
              <a:rPr lang="en-US" sz="2400" dirty="0" smtClean="0">
                <a:solidFill>
                  <a:schemeClr val="bg1"/>
                </a:solidFill>
              </a:rPr>
              <a:t>Hanford to RH-TRU</a:t>
            </a:r>
            <a:endParaRPr lang="en-US" sz="2400" dirty="0">
              <a:solidFill>
                <a:schemeClr val="bg1"/>
              </a:solidFill>
            </a:endParaRPr>
          </a:p>
          <a:p>
            <a:pPr marL="461963" lvl="1" indent="-204788">
              <a:spcBef>
                <a:spcPts val="600"/>
              </a:spcBef>
              <a:buFontTx/>
              <a:buChar char="-"/>
            </a:pPr>
            <a:r>
              <a:rPr lang="en-US" sz="2400" dirty="0">
                <a:solidFill>
                  <a:schemeClr val="bg1"/>
                </a:solidFill>
              </a:rPr>
              <a:t>u</a:t>
            </a:r>
            <a:r>
              <a:rPr lang="en-US" sz="2400" dirty="0" smtClean="0">
                <a:solidFill>
                  <a:schemeClr val="bg1"/>
                </a:solidFill>
              </a:rPr>
              <a:t>nnecessary </a:t>
            </a:r>
            <a:r>
              <a:rPr lang="en-US" sz="2400" dirty="0">
                <a:solidFill>
                  <a:schemeClr val="bg1"/>
                </a:solidFill>
              </a:rPr>
              <a:t>engineered barriers at </a:t>
            </a:r>
            <a:r>
              <a:rPr lang="en-US" sz="2400" dirty="0" smtClean="0">
                <a:solidFill>
                  <a:schemeClr val="bg1"/>
                </a:solidFill>
              </a:rPr>
              <a:t>Yucca Mt, </a:t>
            </a:r>
            <a:r>
              <a:rPr lang="en-US" sz="2400" dirty="0">
                <a:solidFill>
                  <a:schemeClr val="bg1"/>
                </a:solidFill>
              </a:rPr>
              <a:t>such as </a:t>
            </a:r>
            <a:r>
              <a:rPr lang="en-US" sz="2400" dirty="0" err="1" smtClean="0">
                <a:solidFill>
                  <a:schemeClr val="bg1"/>
                </a:solidFill>
              </a:rPr>
              <a:t>Ti</a:t>
            </a:r>
            <a:r>
              <a:rPr lang="en-US" sz="2400" dirty="0" smtClean="0">
                <a:solidFill>
                  <a:schemeClr val="bg1"/>
                </a:solidFill>
              </a:rPr>
              <a:t>-drip shields ($30 billion), </a:t>
            </a:r>
            <a:r>
              <a:rPr lang="en-US" sz="2400" dirty="0">
                <a:solidFill>
                  <a:schemeClr val="bg1"/>
                </a:solidFill>
              </a:rPr>
              <a:t>increasing total disposal costs </a:t>
            </a:r>
            <a:r>
              <a:rPr lang="en-US" sz="2400" dirty="0" smtClean="0">
                <a:solidFill>
                  <a:schemeClr val="bg1"/>
                </a:solidFill>
              </a:rPr>
              <a:t>by over </a:t>
            </a:r>
            <a:r>
              <a:rPr lang="en-US" sz="2400" dirty="0">
                <a:solidFill>
                  <a:schemeClr val="bg1"/>
                </a:solidFill>
              </a:rPr>
              <a:t>$200 </a:t>
            </a:r>
            <a:r>
              <a:rPr lang="en-US" sz="2400" dirty="0" smtClean="0">
                <a:solidFill>
                  <a:schemeClr val="bg1"/>
                </a:solidFill>
              </a:rPr>
              <a:t>billion</a:t>
            </a:r>
            <a:endParaRPr lang="en-US" sz="2400" dirty="0">
              <a:solidFill>
                <a:schemeClr val="bg1"/>
              </a:solidFill>
            </a:endParaRPr>
          </a:p>
        </p:txBody>
      </p:sp>
    </p:spTree>
    <p:extLst>
      <p:ext uri="{BB962C8B-B14F-4D97-AF65-F5344CB8AC3E}">
        <p14:creationId xmlns:p14="http://schemas.microsoft.com/office/powerpoint/2010/main" val="2888243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a:solidFill>
                  <a:schemeClr val="bg1"/>
                </a:solidFill>
                <a:latin typeface="Arial" charset="0"/>
              </a:rPr>
              <a:t>LNT for Nuclear </a:t>
            </a:r>
            <a:r>
              <a:rPr lang="en-US" sz="2600" b="1" dirty="0" smtClean="0">
                <a:solidFill>
                  <a:schemeClr val="bg1"/>
                </a:solidFill>
                <a:latin typeface="Arial" charset="0"/>
              </a:rPr>
              <a:t>Waste Disposal?</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grpSp>
        <p:nvGrpSpPr>
          <p:cNvPr id="2" name="Group 1"/>
          <p:cNvGrpSpPr/>
          <p:nvPr/>
        </p:nvGrpSpPr>
        <p:grpSpPr>
          <a:xfrm>
            <a:off x="-1" y="1265373"/>
            <a:ext cx="9144002" cy="5596128"/>
            <a:chOff x="-1" y="1265373"/>
            <a:chExt cx="9144002" cy="5596128"/>
          </a:xfrm>
        </p:grpSpPr>
        <p:pic>
          <p:nvPicPr>
            <p:cNvPr id="12" name="Picture 12"/>
            <p:cNvPicPr>
              <a:picLocks noChangeAspect="1" noChangeArrowheads="1"/>
            </p:cNvPicPr>
            <p:nvPr/>
          </p:nvPicPr>
          <p:blipFill>
            <a:blip r:embed="rId5" cstate="print">
              <a:lum bright="-36000" contrast="66000"/>
              <a:extLst>
                <a:ext uri="{28A0092B-C50C-407E-A947-70E740481C1C}">
                  <a14:useLocalDpi xmlns:a14="http://schemas.microsoft.com/office/drawing/2010/main"/>
                </a:ext>
              </a:extLst>
            </a:blip>
            <a:srcRect/>
            <a:stretch>
              <a:fillRect/>
            </a:stretch>
          </p:blipFill>
          <p:spPr bwMode="auto">
            <a:xfrm>
              <a:off x="5257801" y="1265373"/>
              <a:ext cx="3886200" cy="55961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7" name="Picture 2"/>
            <p:cNvPicPr>
              <a:picLocks noChangeAspect="1" noChangeArrowheads="1"/>
            </p:cNvPicPr>
            <p:nvPr/>
          </p:nvPicPr>
          <p:blipFill>
            <a:blip r:embed="rId6" cstate="print">
              <a:grayscl/>
              <a:lum bright="-11000"/>
              <a:extLst>
                <a:ext uri="{28A0092B-C50C-407E-A947-70E740481C1C}">
                  <a14:useLocalDpi xmlns:a14="http://schemas.microsoft.com/office/drawing/2010/main"/>
                </a:ext>
              </a:extLst>
            </a:blip>
            <a:srcRect l="9027" r="8333" b="3473"/>
            <a:stretch>
              <a:fillRect/>
            </a:stretch>
          </p:blipFill>
          <p:spPr bwMode="auto">
            <a:xfrm>
              <a:off x="0" y="2332175"/>
              <a:ext cx="5562600" cy="4508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 y="1265373"/>
              <a:ext cx="3643131" cy="21636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9" name="Text Box 11"/>
            <p:cNvSpPr txBox="1">
              <a:spLocks noChangeArrowheads="1"/>
            </p:cNvSpPr>
            <p:nvPr/>
          </p:nvSpPr>
          <p:spPr bwMode="auto">
            <a:xfrm>
              <a:off x="3657600" y="1268905"/>
              <a:ext cx="2286000" cy="1096454"/>
            </a:xfrm>
            <a:prstGeom prst="rect">
              <a:avLst/>
            </a:prstGeom>
            <a:solidFill>
              <a:schemeClr val="tx1"/>
            </a:solidFill>
            <a:ln>
              <a:noFill/>
            </a:ln>
            <a:effectLst/>
            <a:extLst/>
          </p:spPr>
          <p:txBody>
            <a:bodyPr wrap="square" lIns="80010" tIns="40005" rIns="80010" bIns="40005">
              <a:spAutoFit/>
            </a:bodyPr>
            <a:lstStyle/>
            <a:p>
              <a:pPr>
                <a:defRPr/>
              </a:pPr>
              <a:r>
                <a:rPr lang="en-US" sz="2200" b="1" dirty="0">
                  <a:solidFill>
                    <a:schemeClr val="bg1"/>
                  </a:solidFill>
                </a:rPr>
                <a:t>The Hanford Nuclear </a:t>
              </a:r>
              <a:endParaRPr lang="en-US" sz="2200" b="1" dirty="0" smtClean="0">
                <a:solidFill>
                  <a:schemeClr val="bg1"/>
                </a:solidFill>
              </a:endParaRPr>
            </a:p>
            <a:p>
              <a:pPr>
                <a:defRPr/>
              </a:pPr>
              <a:r>
                <a:rPr lang="en-US" sz="2200" b="1" dirty="0" smtClean="0">
                  <a:solidFill>
                    <a:schemeClr val="bg1"/>
                  </a:solidFill>
                </a:rPr>
                <a:t>Reservation</a:t>
              </a:r>
            </a:p>
          </p:txBody>
        </p:sp>
        <p:sp>
          <p:nvSpPr>
            <p:cNvPr id="13" name="Text Box 11"/>
            <p:cNvSpPr txBox="1">
              <a:spLocks noChangeArrowheads="1"/>
            </p:cNvSpPr>
            <p:nvPr/>
          </p:nvSpPr>
          <p:spPr bwMode="auto">
            <a:xfrm>
              <a:off x="5577071" y="2354632"/>
              <a:ext cx="1509529" cy="388568"/>
            </a:xfrm>
            <a:prstGeom prst="rect">
              <a:avLst/>
            </a:prstGeom>
            <a:solidFill>
              <a:schemeClr val="tx1"/>
            </a:solidFill>
            <a:ln>
              <a:noFill/>
            </a:ln>
            <a:effectLst/>
            <a:extLst/>
          </p:spPr>
          <p:txBody>
            <a:bodyPr wrap="square" lIns="80010" tIns="40005" rIns="80010" bIns="40005">
              <a:spAutoFit/>
            </a:bodyPr>
            <a:lstStyle/>
            <a:p>
              <a:pPr>
                <a:defRPr/>
              </a:pPr>
              <a:r>
                <a:rPr lang="en-US" sz="2000" b="1" smtClean="0">
                  <a:solidFill>
                    <a:schemeClr val="bg1"/>
                  </a:solidFill>
                </a:rPr>
                <a:t>Tank Farms</a:t>
              </a:r>
              <a:endParaRPr lang="en-US" sz="2000" b="1" dirty="0" smtClean="0">
                <a:solidFill>
                  <a:schemeClr val="bg1"/>
                </a:solidFill>
              </a:endParaRPr>
            </a:p>
          </p:txBody>
        </p:sp>
      </p:grpSp>
    </p:spTree>
    <p:extLst>
      <p:ext uri="{BB962C8B-B14F-4D97-AF65-F5344CB8AC3E}">
        <p14:creationId xmlns:p14="http://schemas.microsoft.com/office/powerpoint/2010/main" val="191466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utoShape 3"/>
          <p:cNvSpPr>
            <a:spLocks noChangeAspect="1" noChangeArrowheads="1"/>
          </p:cNvSpPr>
          <p:nvPr/>
        </p:nvSpPr>
        <p:spPr bwMode="auto">
          <a:xfrm>
            <a:off x="-31115" y="363301"/>
            <a:ext cx="9206230" cy="5963920"/>
          </a:xfrm>
          <a:prstGeom prst="rect">
            <a:avLst/>
          </a:prstGeom>
          <a:noFill/>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t" anchorCtr="0" upright="1">
            <a:noAutofit/>
          </a:bodyPr>
          <a:lstStyle/>
          <a:p>
            <a:endParaRPr lang="en-US"/>
          </a:p>
        </p:txBody>
      </p:sp>
      <p:sp>
        <p:nvSpPr>
          <p:cNvPr id="7" name="Rectangle 6"/>
          <p:cNvSpPr>
            <a:spLocks noChangeArrowheads="1"/>
          </p:cNvSpPr>
          <p:nvPr/>
        </p:nvSpPr>
        <p:spPr bwMode="auto">
          <a:xfrm>
            <a:off x="3141824" y="2364752"/>
            <a:ext cx="5478034" cy="2316117"/>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 name="Rectangle 7"/>
          <p:cNvSpPr>
            <a:spLocks noChangeArrowheads="1"/>
          </p:cNvSpPr>
          <p:nvPr/>
        </p:nvSpPr>
        <p:spPr bwMode="auto">
          <a:xfrm>
            <a:off x="3458850" y="2909478"/>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9" name="Rectangle 8"/>
          <p:cNvSpPr>
            <a:spLocks noChangeArrowheads="1"/>
          </p:cNvSpPr>
          <p:nvPr/>
        </p:nvSpPr>
        <p:spPr bwMode="auto">
          <a:xfrm>
            <a:off x="115844" y="2367594"/>
            <a:ext cx="2661696" cy="2313274"/>
          </a:xfrm>
          <a:prstGeom prst="rect">
            <a:avLst/>
          </a:prstGeom>
          <a:solidFill>
            <a:srgbClr val="66CCFF"/>
          </a:soli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10" name="Rectangle 9"/>
          <p:cNvSpPr>
            <a:spLocks noChangeArrowheads="1"/>
          </p:cNvSpPr>
          <p:nvPr/>
        </p:nvSpPr>
        <p:spPr bwMode="auto">
          <a:xfrm>
            <a:off x="375136" y="2745775"/>
            <a:ext cx="2187865" cy="1608723"/>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1" name="Rectangle 10"/>
          <p:cNvSpPr>
            <a:spLocks noChangeArrowheads="1"/>
          </p:cNvSpPr>
          <p:nvPr/>
        </p:nvSpPr>
        <p:spPr bwMode="auto">
          <a:xfrm>
            <a:off x="2423278" y="1249331"/>
            <a:ext cx="3434788" cy="62651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12" name="AutoShape 16"/>
          <p:cNvSpPr>
            <a:spLocks noChangeArrowheads="1"/>
          </p:cNvSpPr>
          <p:nvPr/>
        </p:nvSpPr>
        <p:spPr bwMode="auto">
          <a:xfrm>
            <a:off x="480241" y="2879114"/>
            <a:ext cx="913158"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grpSp>
        <p:nvGrpSpPr>
          <p:cNvPr id="13" name="Group 12"/>
          <p:cNvGrpSpPr>
            <a:grpSpLocks/>
          </p:cNvGrpSpPr>
          <p:nvPr/>
        </p:nvGrpSpPr>
        <p:grpSpPr bwMode="auto">
          <a:xfrm>
            <a:off x="709470" y="3071499"/>
            <a:ext cx="473717" cy="477539"/>
            <a:chOff x="1488" y="2373"/>
            <a:chExt cx="1248" cy="1250"/>
          </a:xfrm>
        </p:grpSpPr>
        <p:sp>
          <p:nvSpPr>
            <p:cNvPr id="86" name="AutoShape 18"/>
            <p:cNvSpPr>
              <a:spLocks noChangeArrowheads="1"/>
            </p:cNvSpPr>
            <p:nvPr/>
          </p:nvSpPr>
          <p:spPr bwMode="auto">
            <a:xfrm>
              <a:off x="1488" y="2544"/>
              <a:ext cx="1248" cy="1079"/>
            </a:xfrm>
            <a:prstGeom prst="triangle">
              <a:avLst>
                <a:gd name="adj" fmla="val 50000"/>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7" name="Rectangle 86"/>
            <p:cNvSpPr>
              <a:spLocks noChangeArrowheads="1"/>
            </p:cNvSpPr>
            <p:nvPr/>
          </p:nvSpPr>
          <p:spPr bwMode="auto">
            <a:xfrm>
              <a:off x="1869" y="2373"/>
              <a:ext cx="480" cy="576"/>
            </a:xfrm>
            <a:prstGeom prst="rect">
              <a:avLst/>
            </a:prstGeom>
            <a:gradFill rotWithShape="0">
              <a:gsLst>
                <a:gs pos="0">
                  <a:srgbClr val="5E762F"/>
                </a:gs>
                <a:gs pos="50000">
                  <a:srgbClr val="CCFF66"/>
                </a:gs>
                <a:gs pos="100000">
                  <a:srgbClr val="5E762F"/>
                </a:gs>
              </a:gsLst>
              <a:lin ang="0" scaled="1"/>
            </a:gradFill>
            <a:ln w="9525">
              <a:solidFill>
                <a:srgbClr val="000000"/>
              </a:solidFill>
              <a:miter lim="800000"/>
              <a:headEnd/>
              <a:tailEnd/>
            </a:ln>
          </p:spPr>
          <p:txBody>
            <a:bodyPr rot="0" vert="horz" wrap="square" lIns="91440" tIns="45720" rIns="91440" bIns="45720" anchor="ctr" anchorCtr="0" upright="1">
              <a:noAutofit/>
            </a:bodyPr>
            <a:lstStyle/>
            <a:p>
              <a:endParaRPr lang="en-US"/>
            </a:p>
          </p:txBody>
        </p:sp>
      </p:grpSp>
      <p:sp>
        <p:nvSpPr>
          <p:cNvPr id="14" name="Text Box 20"/>
          <p:cNvSpPr txBox="1">
            <a:spLocks noChangeArrowheads="1"/>
          </p:cNvSpPr>
          <p:nvPr/>
        </p:nvSpPr>
        <p:spPr bwMode="auto">
          <a:xfrm>
            <a:off x="474320" y="3839748"/>
            <a:ext cx="919079"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URANIUM</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DISSOLUTION</a:t>
            </a:r>
            <a:endParaRPr lang="en-US" sz="1600">
              <a:effectLst/>
              <a:latin typeface="Times New Roman"/>
              <a:ea typeface="Times New Roman"/>
            </a:endParaRPr>
          </a:p>
        </p:txBody>
      </p:sp>
      <p:sp>
        <p:nvSpPr>
          <p:cNvPr id="15" name="AutoShape 21"/>
          <p:cNvSpPr>
            <a:spLocks noChangeArrowheads="1"/>
          </p:cNvSpPr>
          <p:nvPr/>
        </p:nvSpPr>
        <p:spPr bwMode="auto">
          <a:xfrm>
            <a:off x="1477325" y="2879114"/>
            <a:ext cx="912019" cy="944354"/>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16" name="Text Box 22"/>
          <p:cNvSpPr txBox="1">
            <a:spLocks noChangeArrowheads="1"/>
          </p:cNvSpPr>
          <p:nvPr/>
        </p:nvSpPr>
        <p:spPr bwMode="auto">
          <a:xfrm>
            <a:off x="1486777" y="3839748"/>
            <a:ext cx="889586" cy="51475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URANIUM</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SEPARATION</a:t>
            </a:r>
            <a:endParaRPr lang="en-US" sz="1600">
              <a:effectLst/>
              <a:latin typeface="Times New Roman"/>
              <a:ea typeface="Times New Roman"/>
            </a:endParaRPr>
          </a:p>
        </p:txBody>
      </p:sp>
      <p:grpSp>
        <p:nvGrpSpPr>
          <p:cNvPr id="17" name="Group 16"/>
          <p:cNvGrpSpPr>
            <a:grpSpLocks/>
          </p:cNvGrpSpPr>
          <p:nvPr/>
        </p:nvGrpSpPr>
        <p:grpSpPr bwMode="auto">
          <a:xfrm>
            <a:off x="1532326" y="3092172"/>
            <a:ext cx="760908" cy="428312"/>
            <a:chOff x="2640" y="1187"/>
            <a:chExt cx="464" cy="253"/>
          </a:xfrm>
        </p:grpSpPr>
        <p:sp>
          <p:nvSpPr>
            <p:cNvPr id="81" name="Rectangle 8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2" name="Rectangle 8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3" name="Rectangle 8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84" name="Freeform 8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5" name="Freeform 8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cxnSp>
        <p:nvCxnSpPr>
          <p:cNvPr id="18" name="Line 47"/>
          <p:cNvCxnSpPr/>
          <p:nvPr/>
        </p:nvCxnSpPr>
        <p:spPr bwMode="auto">
          <a:xfrm>
            <a:off x="5846110" y="5087474"/>
            <a:ext cx="0" cy="357508"/>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19" name="Text Box 48"/>
          <p:cNvSpPr txBox="1">
            <a:spLocks noChangeArrowheads="1"/>
          </p:cNvSpPr>
          <p:nvPr/>
        </p:nvSpPr>
        <p:spPr bwMode="auto">
          <a:xfrm>
            <a:off x="7015599" y="1258633"/>
            <a:ext cx="1026120" cy="65558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600"/>
              </a:spcAft>
              <a:tabLst>
                <a:tab pos="1371600" algn="l"/>
              </a:tabLst>
            </a:pPr>
            <a:r>
              <a:rPr lang="en-US" sz="1200" b="1">
                <a:solidFill>
                  <a:srgbClr val="000000"/>
                </a:solidFill>
                <a:effectLst/>
                <a:latin typeface="Arial"/>
                <a:ea typeface="Times New Roman"/>
              </a:rPr>
              <a:t>COATING REMOVAL WASTE</a:t>
            </a:r>
            <a:endParaRPr lang="en-US" sz="2000">
              <a:effectLst/>
              <a:latin typeface="Times New Roman"/>
              <a:ea typeface="Times New Roman"/>
            </a:endParaRPr>
          </a:p>
        </p:txBody>
      </p:sp>
      <p:cxnSp>
        <p:nvCxnSpPr>
          <p:cNvPr id="20" name="Line 53"/>
          <p:cNvCxnSpPr/>
          <p:nvPr/>
        </p:nvCxnSpPr>
        <p:spPr bwMode="auto">
          <a:xfrm>
            <a:off x="1460699" y="4704512"/>
            <a:ext cx="0" cy="710107"/>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pic>
        <p:nvPicPr>
          <p:cNvPr id="21" name="Picture 2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0484" y="5437489"/>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 Box 56"/>
          <p:cNvSpPr txBox="1">
            <a:spLocks noChangeArrowheads="1"/>
          </p:cNvSpPr>
          <p:nvPr/>
        </p:nvSpPr>
        <p:spPr bwMode="auto">
          <a:xfrm>
            <a:off x="768625" y="6024642"/>
            <a:ext cx="1517375" cy="3686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Narrow"/>
                <a:ea typeface="Times New Roman"/>
                <a:cs typeface="Arial Narrow"/>
              </a:rPr>
              <a:t>Other SSTs</a:t>
            </a:r>
            <a:endParaRPr lang="en-US" sz="1600">
              <a:effectLst/>
              <a:latin typeface="Times New Roman"/>
              <a:ea typeface="Times New Roman"/>
            </a:endParaRPr>
          </a:p>
        </p:txBody>
      </p:sp>
      <p:sp>
        <p:nvSpPr>
          <p:cNvPr id="23" name="Text Box 58"/>
          <p:cNvSpPr txBox="1">
            <a:spLocks noChangeArrowheads="1"/>
          </p:cNvSpPr>
          <p:nvPr/>
        </p:nvSpPr>
        <p:spPr bwMode="auto">
          <a:xfrm>
            <a:off x="4657945" y="5938543"/>
            <a:ext cx="2418689" cy="758429"/>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Narrow"/>
                <a:ea typeface="Times New Roman"/>
                <a:cs typeface="Arial Narrow"/>
              </a:rPr>
              <a:t>SSTs B-201 through B-204, </a:t>
            </a:r>
            <a:endParaRPr lang="en-US" sz="1600">
              <a:effectLst/>
              <a:latin typeface="Times New Roman"/>
              <a:ea typeface="Times New Roman"/>
            </a:endParaRPr>
          </a:p>
          <a:p>
            <a:pPr marL="0" marR="0" algn="ctr">
              <a:spcBef>
                <a:spcPts val="0"/>
              </a:spcBef>
              <a:spcAft>
                <a:spcPts val="0"/>
              </a:spcAft>
              <a:tabLst>
                <a:tab pos="1371600" algn="l"/>
              </a:tabLst>
            </a:pPr>
            <a:r>
              <a:rPr lang="en-US" sz="1600" b="1">
                <a:solidFill>
                  <a:srgbClr val="000000"/>
                </a:solidFill>
                <a:effectLst/>
                <a:latin typeface="Arial Narrow"/>
                <a:ea typeface="Times New Roman"/>
                <a:cs typeface="Arial Narrow"/>
              </a:rPr>
              <a:t>T-201 through T-204, </a:t>
            </a:r>
            <a:endParaRPr lang="en-US" sz="1600">
              <a:effectLst/>
              <a:latin typeface="Times New Roman"/>
              <a:ea typeface="Times New Roman"/>
            </a:endParaRPr>
          </a:p>
          <a:p>
            <a:pPr marL="0" marR="0" algn="ctr">
              <a:spcBef>
                <a:spcPts val="0"/>
              </a:spcBef>
              <a:spcAft>
                <a:spcPts val="0"/>
              </a:spcAft>
              <a:tabLst>
                <a:tab pos="1371600" algn="l"/>
              </a:tabLst>
            </a:pPr>
            <a:r>
              <a:rPr lang="en-US" sz="1600" b="1">
                <a:solidFill>
                  <a:srgbClr val="000000"/>
                </a:solidFill>
                <a:effectLst/>
                <a:latin typeface="Arial Narrow"/>
                <a:ea typeface="Times New Roman"/>
                <a:cs typeface="Arial Narrow"/>
              </a:rPr>
              <a:t>and T-104, T-110, &amp; T-111</a:t>
            </a:r>
            <a:endParaRPr lang="en-US" sz="1600">
              <a:effectLst/>
              <a:latin typeface="Times New Roman"/>
              <a:ea typeface="Times New Roman"/>
            </a:endParaRPr>
          </a:p>
          <a:p>
            <a:pPr marL="0" marR="0" algn="ctr">
              <a:spcBef>
                <a:spcPts val="0"/>
              </a:spcBef>
              <a:spcAft>
                <a:spcPts val="0"/>
              </a:spcAft>
              <a:tabLst>
                <a:tab pos="1371600" algn="l"/>
              </a:tabLst>
            </a:pPr>
            <a:r>
              <a:rPr lang="en-US" sz="1600" b="1">
                <a:solidFill>
                  <a:srgbClr val="000000"/>
                </a:solidFill>
                <a:effectLst/>
                <a:latin typeface="Arial Narrow"/>
                <a:ea typeface="Times New Roman"/>
                <a:cs typeface="Arial Narrow"/>
              </a:rPr>
              <a:t> </a:t>
            </a:r>
            <a:endParaRPr lang="en-US" sz="1600">
              <a:effectLst/>
              <a:latin typeface="Times New Roman"/>
              <a:ea typeface="Times New Roman"/>
            </a:endParaRPr>
          </a:p>
        </p:txBody>
      </p:sp>
      <p:cxnSp>
        <p:nvCxnSpPr>
          <p:cNvPr id="24" name="Line 60"/>
          <p:cNvCxnSpPr/>
          <p:nvPr/>
        </p:nvCxnSpPr>
        <p:spPr bwMode="auto">
          <a:xfrm flipH="1" flipV="1">
            <a:off x="6163477" y="5733367"/>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cxnSp>
        <p:nvCxnSpPr>
          <p:cNvPr id="25" name="Line 61"/>
          <p:cNvCxnSpPr/>
          <p:nvPr/>
        </p:nvCxnSpPr>
        <p:spPr bwMode="auto">
          <a:xfrm>
            <a:off x="4606361" y="5414620"/>
            <a:ext cx="0" cy="318747"/>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26" name="Text Box 64"/>
          <p:cNvSpPr txBox="1">
            <a:spLocks noChangeArrowheads="1"/>
          </p:cNvSpPr>
          <p:nvPr/>
        </p:nvSpPr>
        <p:spPr bwMode="auto">
          <a:xfrm>
            <a:off x="115844" y="2400153"/>
            <a:ext cx="2661696" cy="33024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a:ea typeface="Times New Roman"/>
              </a:rPr>
              <a:t>REPROCESSING</a:t>
            </a:r>
            <a:endParaRPr lang="en-US" sz="1600">
              <a:effectLst/>
              <a:latin typeface="Times New Roman"/>
              <a:ea typeface="Times New Roman"/>
            </a:endParaRPr>
          </a:p>
        </p:txBody>
      </p:sp>
      <p:sp>
        <p:nvSpPr>
          <p:cNvPr id="28" name="Rectangle 27"/>
          <p:cNvSpPr>
            <a:spLocks noChangeArrowheads="1"/>
          </p:cNvSpPr>
          <p:nvPr/>
        </p:nvSpPr>
        <p:spPr bwMode="auto">
          <a:xfrm>
            <a:off x="6272113" y="4760329"/>
            <a:ext cx="1507012" cy="65429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BUILDING 224 CONCENTRATION WASTES</a:t>
            </a:r>
            <a:endParaRPr lang="en-US" sz="1600">
              <a:effectLst/>
              <a:latin typeface="Times New Roman"/>
              <a:ea typeface="Times New Roman"/>
            </a:endParaRPr>
          </a:p>
        </p:txBody>
      </p:sp>
      <p:cxnSp>
        <p:nvCxnSpPr>
          <p:cNvPr id="29" name="Line 84"/>
          <p:cNvCxnSpPr/>
          <p:nvPr/>
        </p:nvCxnSpPr>
        <p:spPr bwMode="auto">
          <a:xfrm>
            <a:off x="4589280" y="5729749"/>
            <a:ext cx="934680"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cxnSp>
        <p:nvCxnSpPr>
          <p:cNvPr id="30" name="Line 86"/>
          <p:cNvCxnSpPr/>
          <p:nvPr/>
        </p:nvCxnSpPr>
        <p:spPr bwMode="auto">
          <a:xfrm>
            <a:off x="4589280" y="4496494"/>
            <a:ext cx="9907" cy="278306"/>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31" name="Text Box 66"/>
          <p:cNvSpPr txBox="1">
            <a:spLocks noChangeArrowheads="1"/>
          </p:cNvSpPr>
          <p:nvPr/>
        </p:nvSpPr>
        <p:spPr bwMode="auto">
          <a:xfrm>
            <a:off x="3188171" y="2354964"/>
            <a:ext cx="2657939" cy="533097"/>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a:ea typeface="Times New Roman"/>
              </a:rPr>
              <a:t>PLUTONIUM DECONTAMINATION</a:t>
            </a:r>
            <a:endParaRPr lang="en-US" sz="1600">
              <a:effectLst/>
              <a:latin typeface="Times New Roman"/>
              <a:ea typeface="Times New Roman"/>
            </a:endParaRPr>
          </a:p>
        </p:txBody>
      </p:sp>
      <p:sp>
        <p:nvSpPr>
          <p:cNvPr id="32" name="AutoShape 29"/>
          <p:cNvSpPr>
            <a:spLocks noChangeArrowheads="1"/>
          </p:cNvSpPr>
          <p:nvPr/>
        </p:nvSpPr>
        <p:spPr bwMode="auto">
          <a:xfrm>
            <a:off x="3565664"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3" name="Text Box 30"/>
          <p:cNvSpPr txBox="1">
            <a:spLocks noChangeArrowheads="1"/>
          </p:cNvSpPr>
          <p:nvPr/>
        </p:nvSpPr>
        <p:spPr bwMode="auto">
          <a:xfrm>
            <a:off x="3515674" y="4043115"/>
            <a:ext cx="984102" cy="47560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1</a:t>
            </a:r>
            <a:r>
              <a:rPr lang="en-US" sz="1050" b="1" baseline="30000">
                <a:solidFill>
                  <a:srgbClr val="FFFFFF"/>
                </a:solidFill>
                <a:effectLst/>
                <a:latin typeface="Arial Narrow"/>
                <a:ea typeface="Times New Roman"/>
                <a:cs typeface="Arial Narrow"/>
              </a:rPr>
              <a:t>ST</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4" name="Group 33"/>
          <p:cNvGrpSpPr>
            <a:grpSpLocks/>
          </p:cNvGrpSpPr>
          <p:nvPr/>
        </p:nvGrpSpPr>
        <p:grpSpPr bwMode="auto">
          <a:xfrm>
            <a:off x="3621690" y="3276804"/>
            <a:ext cx="762160" cy="428312"/>
            <a:chOff x="2640" y="1187"/>
            <a:chExt cx="464" cy="253"/>
          </a:xfrm>
        </p:grpSpPr>
        <p:sp>
          <p:nvSpPr>
            <p:cNvPr id="76" name="Rectangle 7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7" name="Rectangle 7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8" name="Rectangle 7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9" name="Freeform 7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80" name="Freeform 7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5" name="AutoShape 37"/>
          <p:cNvSpPr>
            <a:spLocks noChangeArrowheads="1"/>
          </p:cNvSpPr>
          <p:nvPr/>
        </p:nvSpPr>
        <p:spPr bwMode="auto">
          <a:xfrm>
            <a:off x="4588711" y="3088296"/>
            <a:ext cx="912019" cy="944483"/>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36" name="Text Box 38"/>
          <p:cNvSpPr txBox="1">
            <a:spLocks noChangeArrowheads="1"/>
          </p:cNvSpPr>
          <p:nvPr/>
        </p:nvSpPr>
        <p:spPr bwMode="auto">
          <a:xfrm>
            <a:off x="4539972" y="4043115"/>
            <a:ext cx="983988" cy="453378"/>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2</a:t>
            </a:r>
            <a:r>
              <a:rPr lang="en-US" sz="1050" b="1" baseline="30000">
                <a:solidFill>
                  <a:srgbClr val="FFFFFF"/>
                </a:solidFill>
                <a:effectLst/>
                <a:latin typeface="Arial Narrow"/>
                <a:ea typeface="Times New Roman"/>
                <a:cs typeface="Arial Narrow"/>
              </a:rPr>
              <a:t>ND</a:t>
            </a:r>
            <a:r>
              <a:rPr lang="en-US" sz="1050" b="1">
                <a:solidFill>
                  <a:srgbClr val="FFFFFF"/>
                </a:solidFill>
                <a:effectLst/>
                <a:latin typeface="Arial Narrow"/>
                <a:ea typeface="Times New Roman"/>
                <a:cs typeface="Arial Narrow"/>
              </a:rPr>
              <a:t> DECON</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CYCLE</a:t>
            </a:r>
            <a:endParaRPr lang="en-US" sz="1600">
              <a:effectLst/>
              <a:latin typeface="Times New Roman"/>
              <a:ea typeface="Times New Roman"/>
            </a:endParaRPr>
          </a:p>
        </p:txBody>
      </p:sp>
      <p:grpSp>
        <p:nvGrpSpPr>
          <p:cNvPr id="37" name="Group 36"/>
          <p:cNvGrpSpPr>
            <a:grpSpLocks/>
          </p:cNvGrpSpPr>
          <p:nvPr/>
        </p:nvGrpSpPr>
        <p:grpSpPr bwMode="auto">
          <a:xfrm>
            <a:off x="4657945" y="3276804"/>
            <a:ext cx="760908" cy="428312"/>
            <a:chOff x="2640" y="1187"/>
            <a:chExt cx="464" cy="253"/>
          </a:xfrm>
        </p:grpSpPr>
        <p:sp>
          <p:nvSpPr>
            <p:cNvPr id="71" name="Rectangle 70"/>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2" name="Rectangle 71"/>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3" name="Rectangle 72"/>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74" name="Freeform 73"/>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5" name="Freeform 74"/>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38" name="Rectangle 37"/>
          <p:cNvSpPr>
            <a:spLocks noChangeArrowheads="1"/>
          </p:cNvSpPr>
          <p:nvPr/>
        </p:nvSpPr>
        <p:spPr bwMode="auto">
          <a:xfrm>
            <a:off x="5962944" y="2895135"/>
            <a:ext cx="1357381" cy="1608852"/>
          </a:xfrm>
          <a:prstGeom prst="rect">
            <a:avLst/>
          </a:prstGeom>
          <a:gradFill rotWithShape="0">
            <a:gsLst>
              <a:gs pos="0">
                <a:srgbClr val="181847"/>
              </a:gs>
              <a:gs pos="100000">
                <a:srgbClr val="333399"/>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ctr" anchorCtr="0" upright="1">
            <a:noAutofit/>
          </a:bodyPr>
          <a:lstStyle/>
          <a:p>
            <a:pPr marL="0" marR="0" algn="ctr">
              <a:spcBef>
                <a:spcPts val="0"/>
              </a:spcBef>
              <a:spcAft>
                <a:spcPts val="0"/>
              </a:spcAft>
              <a:tabLst>
                <a:tab pos="1371600" algn="l"/>
              </a:tabLst>
            </a:pPr>
            <a:r>
              <a:rPr lang="en-US" sz="1650">
                <a:solidFill>
                  <a:srgbClr val="000000"/>
                </a:solidFill>
                <a:effectLst/>
                <a:latin typeface="Arial"/>
                <a:ea typeface="Times New Roman"/>
              </a:rPr>
              <a:t> </a:t>
            </a:r>
            <a:endParaRPr lang="en-US" sz="1200">
              <a:effectLst/>
              <a:latin typeface="Times New Roman"/>
              <a:ea typeface="Times New Roman"/>
            </a:endParaRPr>
          </a:p>
        </p:txBody>
      </p:sp>
      <p:sp>
        <p:nvSpPr>
          <p:cNvPr id="39" name="AutoShape 69"/>
          <p:cNvSpPr>
            <a:spLocks noChangeArrowheads="1"/>
          </p:cNvSpPr>
          <p:nvPr/>
        </p:nvSpPr>
        <p:spPr bwMode="auto">
          <a:xfrm>
            <a:off x="6163477" y="3092689"/>
            <a:ext cx="913158" cy="944095"/>
          </a:xfrm>
          <a:prstGeom prst="roundRect">
            <a:avLst>
              <a:gd name="adj" fmla="val 16667"/>
            </a:avLst>
          </a:prstGeom>
          <a:solidFill>
            <a:srgbClr val="FFFFFF"/>
          </a:solidFill>
          <a:ln>
            <a:noFill/>
          </a:ln>
          <a:effectLst>
            <a:outerShdw blurRad="63500" dist="107763" dir="2700000" algn="ctr" rotWithShape="0">
              <a:srgbClr val="1C1C70">
                <a:alpha val="74998"/>
              </a:srgbClr>
            </a:outerShdw>
          </a:effectLst>
          <a:extLst>
            <a:ext uri="{91240B29-F687-4f45-9708-019B960494DF}">
              <a14:hiddenLine xmlns:a14="http://schemas.microsoft.com/office/drawing/2010/main" xmlns="" w="28575">
                <a:solidFill>
                  <a:srgbClr val="000000"/>
                </a:solidFill>
                <a:round/>
                <a:headEnd/>
                <a:tailEnd/>
              </a14:hiddenLine>
            </a:ext>
          </a:extLst>
        </p:spPr>
        <p:txBody>
          <a:bodyPr rot="0" vert="horz" wrap="square" lIns="91440" tIns="45720" rIns="91440" bIns="45720" anchor="ctr" anchorCtr="0" upright="1">
            <a:noAutofit/>
          </a:bodyPr>
          <a:lstStyle/>
          <a:p>
            <a:endParaRPr lang="en-US"/>
          </a:p>
        </p:txBody>
      </p:sp>
      <p:sp>
        <p:nvSpPr>
          <p:cNvPr id="40" name="Text Box 70"/>
          <p:cNvSpPr txBox="1">
            <a:spLocks noChangeArrowheads="1"/>
          </p:cNvSpPr>
          <p:nvPr/>
        </p:nvSpPr>
        <p:spPr bwMode="auto">
          <a:xfrm>
            <a:off x="5915687" y="4053322"/>
            <a:ext cx="1450872" cy="46539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IN 224 B &amp; T </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FFFFFF"/>
                </a:solidFill>
                <a:effectLst/>
                <a:latin typeface="Arial Narrow"/>
                <a:ea typeface="Times New Roman"/>
                <a:cs typeface="Arial Narrow"/>
              </a:rPr>
              <a:t>PROCESSING </a:t>
            </a:r>
            <a:r>
              <a:rPr lang="en-US" sz="1050" b="1" smtClean="0">
                <a:solidFill>
                  <a:srgbClr val="FFFFFF"/>
                </a:solidFill>
                <a:effectLst/>
                <a:latin typeface="Arial Narrow"/>
                <a:ea typeface="Times New Roman"/>
                <a:cs typeface="Arial Narrow"/>
              </a:rPr>
              <a:t>PLANTS</a:t>
            </a:r>
            <a:endParaRPr lang="en-US" sz="1600">
              <a:effectLst/>
              <a:latin typeface="Times New Roman"/>
              <a:ea typeface="Times New Roman"/>
            </a:endParaRPr>
          </a:p>
        </p:txBody>
      </p:sp>
      <p:grpSp>
        <p:nvGrpSpPr>
          <p:cNvPr id="41" name="Group 40"/>
          <p:cNvGrpSpPr>
            <a:grpSpLocks/>
          </p:cNvGrpSpPr>
          <p:nvPr/>
        </p:nvGrpSpPr>
        <p:grpSpPr bwMode="auto">
          <a:xfrm>
            <a:off x="6233054" y="3292827"/>
            <a:ext cx="762160" cy="428312"/>
            <a:chOff x="2640" y="1187"/>
            <a:chExt cx="464" cy="253"/>
          </a:xfrm>
        </p:grpSpPr>
        <p:sp>
          <p:nvSpPr>
            <p:cNvPr id="66" name="Rectangle 65"/>
            <p:cNvSpPr>
              <a:spLocks noChangeArrowheads="1"/>
            </p:cNvSpPr>
            <p:nvPr/>
          </p:nvSpPr>
          <p:spPr bwMode="auto">
            <a:xfrm>
              <a:off x="2640" y="1282"/>
              <a:ext cx="127" cy="158"/>
            </a:xfrm>
            <a:prstGeom prst="rect">
              <a:avLst/>
            </a:prstGeom>
            <a:gradFill rotWithShape="0">
              <a:gsLst>
                <a:gs pos="0">
                  <a:srgbClr val="767600"/>
                </a:gs>
                <a:gs pos="50000">
                  <a:srgbClr val="FFFF00"/>
                </a:gs>
                <a:gs pos="100000">
                  <a:srgbClr val="767600"/>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7" name="Rectangle 66"/>
            <p:cNvSpPr>
              <a:spLocks noChangeArrowheads="1"/>
            </p:cNvSpPr>
            <p:nvPr/>
          </p:nvSpPr>
          <p:spPr bwMode="auto">
            <a:xfrm>
              <a:off x="2809" y="1187"/>
              <a:ext cx="126" cy="158"/>
            </a:xfrm>
            <a:prstGeom prst="rect">
              <a:avLst/>
            </a:prstGeom>
            <a:gradFill rotWithShape="0">
              <a:gsLst>
                <a:gs pos="0">
                  <a:srgbClr val="4D5918"/>
                </a:gs>
                <a:gs pos="50000">
                  <a:srgbClr val="A6C133"/>
                </a:gs>
                <a:gs pos="100000">
                  <a:srgbClr val="4D5918"/>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8" name="Rectangle 67"/>
            <p:cNvSpPr>
              <a:spLocks noChangeArrowheads="1"/>
            </p:cNvSpPr>
            <p:nvPr/>
          </p:nvSpPr>
          <p:spPr bwMode="auto">
            <a:xfrm>
              <a:off x="2977" y="1282"/>
              <a:ext cx="127" cy="158"/>
            </a:xfrm>
            <a:prstGeom prst="rect">
              <a:avLst/>
            </a:prstGeom>
            <a:gradFill rotWithShape="0">
              <a:gsLst>
                <a:gs pos="0">
                  <a:srgbClr val="3A3A76"/>
                </a:gs>
                <a:gs pos="50000">
                  <a:srgbClr val="7D7DFF"/>
                </a:gs>
                <a:gs pos="100000">
                  <a:srgbClr val="3A3A76"/>
                </a:gs>
              </a:gsLst>
              <a:lin ang="0" scaled="1"/>
            </a:gradFill>
            <a:ln w="3175">
              <a:solidFill>
                <a:srgbClr val="000000"/>
              </a:solidFill>
              <a:miter lim="800000"/>
              <a:headEnd/>
              <a:tailEnd/>
            </a:ln>
          </p:spPr>
          <p:txBody>
            <a:bodyPr rot="0" vert="horz" wrap="square" lIns="91440" tIns="45720" rIns="91440" bIns="45720" anchor="ctr" anchorCtr="0" upright="1">
              <a:noAutofit/>
            </a:bodyPr>
            <a:lstStyle/>
            <a:p>
              <a:endParaRPr lang="en-US"/>
            </a:p>
          </p:txBody>
        </p:sp>
        <p:sp>
          <p:nvSpPr>
            <p:cNvPr id="69" name="Freeform 68"/>
            <p:cNvSpPr>
              <a:spLocks/>
            </p:cNvSpPr>
            <p:nvPr/>
          </p:nvSpPr>
          <p:spPr bwMode="auto">
            <a:xfrm>
              <a:off x="2703" y="1229"/>
              <a:ext cx="106" cy="53"/>
            </a:xfrm>
            <a:custGeom>
              <a:avLst/>
              <a:gdLst>
                <a:gd name="T0" fmla="*/ 0 w 160"/>
                <a:gd name="T1" fmla="*/ 53 h 80"/>
                <a:gd name="T2" fmla="*/ 0 w 160"/>
                <a:gd name="T3" fmla="*/ 0 h 80"/>
                <a:gd name="T4" fmla="*/ 106 w 160"/>
                <a:gd name="T5" fmla="*/ 0 h 80"/>
                <a:gd name="T6" fmla="*/ 0 60000 65536"/>
                <a:gd name="T7" fmla="*/ 0 60000 65536"/>
                <a:gd name="T8" fmla="*/ 0 60000 65536"/>
              </a:gdLst>
              <a:ahLst/>
              <a:cxnLst>
                <a:cxn ang="T6">
                  <a:pos x="T0" y="T1"/>
                </a:cxn>
                <a:cxn ang="T7">
                  <a:pos x="T2" y="T3"/>
                </a:cxn>
                <a:cxn ang="T8">
                  <a:pos x="T4" y="T5"/>
                </a:cxn>
              </a:cxnLst>
              <a:rect l="0" t="0" r="r" b="b"/>
              <a:pathLst>
                <a:path w="160" h="80">
                  <a:moveTo>
                    <a:pt x="0" y="80"/>
                  </a:moveTo>
                  <a:lnTo>
                    <a:pt x="0" y="0"/>
                  </a:lnTo>
                  <a:lnTo>
                    <a:pt x="160" y="0"/>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sp>
          <p:nvSpPr>
            <p:cNvPr id="70" name="Freeform 69"/>
            <p:cNvSpPr>
              <a:spLocks/>
            </p:cNvSpPr>
            <p:nvPr/>
          </p:nvSpPr>
          <p:spPr bwMode="auto">
            <a:xfrm>
              <a:off x="2935" y="1224"/>
              <a:ext cx="106" cy="58"/>
            </a:xfrm>
            <a:custGeom>
              <a:avLst/>
              <a:gdLst>
                <a:gd name="T0" fmla="*/ 0 w 160"/>
                <a:gd name="T1" fmla="*/ 0 h 88"/>
                <a:gd name="T2" fmla="*/ 106 w 160"/>
                <a:gd name="T3" fmla="*/ 0 h 88"/>
                <a:gd name="T4" fmla="*/ 106 w 160"/>
                <a:gd name="T5" fmla="*/ 58 h 88"/>
                <a:gd name="T6" fmla="*/ 0 60000 65536"/>
                <a:gd name="T7" fmla="*/ 0 60000 65536"/>
                <a:gd name="T8" fmla="*/ 0 60000 65536"/>
              </a:gdLst>
              <a:ahLst/>
              <a:cxnLst>
                <a:cxn ang="T6">
                  <a:pos x="T0" y="T1"/>
                </a:cxn>
                <a:cxn ang="T7">
                  <a:pos x="T2" y="T3"/>
                </a:cxn>
                <a:cxn ang="T8">
                  <a:pos x="T4" y="T5"/>
                </a:cxn>
              </a:cxnLst>
              <a:rect l="0" t="0" r="r" b="b"/>
              <a:pathLst>
                <a:path w="160" h="88">
                  <a:moveTo>
                    <a:pt x="0" y="0"/>
                  </a:moveTo>
                  <a:lnTo>
                    <a:pt x="160" y="0"/>
                  </a:lnTo>
                  <a:lnTo>
                    <a:pt x="160" y="88"/>
                  </a:lnTo>
                </a:path>
              </a:pathLst>
            </a:custGeom>
            <a:noFill/>
            <a:ln w="3175">
              <a:solidFill>
                <a:srgbClr val="000000"/>
              </a:solidFill>
              <a:round/>
              <a:headEnd/>
              <a:tailEnd type="triangle" w="med" len="med"/>
            </a:ln>
            <a:extLst>
              <a:ext uri="{909E8E84-426E-40dd-AFC4-6F175D3DCCD1}">
                <a14:hiddenFill xmlns:a14="http://schemas.microsoft.com/office/drawing/2010/main" xmlns="">
                  <a:solidFill>
                    <a:srgbClr val="BBE0E3"/>
                  </a:solidFill>
                </a14:hiddenFill>
              </a:ext>
            </a:extLst>
          </p:spPr>
          <p:txBody>
            <a:bodyPr rot="0" vert="horz" wrap="square" lIns="91440" tIns="45720" rIns="91440" bIns="45720" anchor="t" anchorCtr="0" upright="1">
              <a:noAutofit/>
            </a:bodyPr>
            <a:lstStyle/>
            <a:p>
              <a:endParaRPr lang="en-US"/>
            </a:p>
          </p:txBody>
        </p:sp>
      </p:grpSp>
      <p:sp>
        <p:nvSpPr>
          <p:cNvPr id="42" name="Text Box 81"/>
          <p:cNvSpPr txBox="1">
            <a:spLocks noChangeArrowheads="1"/>
          </p:cNvSpPr>
          <p:nvPr/>
        </p:nvSpPr>
        <p:spPr bwMode="auto">
          <a:xfrm>
            <a:off x="5276624" y="2364139"/>
            <a:ext cx="2658052" cy="50958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600" b="1">
                <a:solidFill>
                  <a:srgbClr val="000000"/>
                </a:solidFill>
                <a:effectLst/>
                <a:latin typeface="Arial"/>
                <a:ea typeface="Times New Roman"/>
              </a:rPr>
              <a:t>PLUTONIUM</a:t>
            </a:r>
            <a:endParaRPr lang="en-US" sz="1600">
              <a:effectLst/>
              <a:latin typeface="Times New Roman"/>
              <a:ea typeface="Times New Roman"/>
            </a:endParaRPr>
          </a:p>
          <a:p>
            <a:pPr marL="0" marR="0" algn="ctr">
              <a:spcBef>
                <a:spcPts val="0"/>
              </a:spcBef>
              <a:spcAft>
                <a:spcPts val="0"/>
              </a:spcAft>
              <a:tabLst>
                <a:tab pos="1371600" algn="l"/>
              </a:tabLst>
            </a:pPr>
            <a:r>
              <a:rPr lang="en-US" sz="1600" b="1">
                <a:solidFill>
                  <a:srgbClr val="000000"/>
                </a:solidFill>
                <a:effectLst/>
                <a:latin typeface="Arial"/>
                <a:ea typeface="Times New Roman"/>
              </a:rPr>
              <a:t> CONCENTRATION</a:t>
            </a:r>
            <a:endParaRPr lang="en-US" sz="1600">
              <a:effectLst/>
              <a:latin typeface="Times New Roman"/>
              <a:ea typeface="Times New Roman"/>
            </a:endParaRPr>
          </a:p>
          <a:p>
            <a:pPr marL="0" marR="0" algn="ctr">
              <a:spcBef>
                <a:spcPts val="0"/>
              </a:spcBef>
              <a:spcAft>
                <a:spcPts val="0"/>
              </a:spcAft>
              <a:tabLst>
                <a:tab pos="1371600" algn="l"/>
              </a:tabLst>
            </a:pPr>
            <a:endParaRPr lang="en-US" sz="1600">
              <a:effectLst/>
              <a:latin typeface="Times New Roman"/>
              <a:ea typeface="Times New Roman"/>
            </a:endParaRPr>
          </a:p>
        </p:txBody>
      </p:sp>
      <p:sp>
        <p:nvSpPr>
          <p:cNvPr id="43" name="AutoShape 45"/>
          <p:cNvSpPr>
            <a:spLocks noChangeArrowheads="1"/>
          </p:cNvSpPr>
          <p:nvPr/>
        </p:nvSpPr>
        <p:spPr bwMode="auto">
          <a:xfrm rot="5400000">
            <a:off x="3939486" y="817248"/>
            <a:ext cx="447693" cy="358590"/>
          </a:xfrm>
          <a:prstGeom prst="rightArrow">
            <a:avLst>
              <a:gd name="adj1" fmla="val 50000"/>
              <a:gd name="adj2" fmla="val 62964"/>
            </a:avLst>
          </a:prstGeom>
          <a:solidFill>
            <a:srgbClr val="FFCCCC"/>
          </a:solidFill>
          <a:ln w="9525">
            <a:solidFill>
              <a:srgbClr val="FF0000"/>
            </a:solidFill>
            <a:miter lim="800000"/>
            <a:headEnd/>
            <a:tailEnd/>
          </a:ln>
        </p:spPr>
        <p:txBody>
          <a:bodyPr rot="0" vert="horz" wrap="square" lIns="91440" tIns="45720" rIns="91440" bIns="45720" anchor="ctr" anchorCtr="0" upright="1">
            <a:noAutofit/>
          </a:bodyPr>
          <a:lstStyle/>
          <a:p>
            <a:endParaRPr lang="en-US"/>
          </a:p>
        </p:txBody>
      </p:sp>
      <p:sp>
        <p:nvSpPr>
          <p:cNvPr id="44" name="Text Box 10"/>
          <p:cNvSpPr txBox="1">
            <a:spLocks noChangeArrowheads="1"/>
          </p:cNvSpPr>
          <p:nvPr/>
        </p:nvSpPr>
        <p:spPr bwMode="auto">
          <a:xfrm>
            <a:off x="7589753" y="3297478"/>
            <a:ext cx="1102417"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PLUTONIUM PRODUCT</a:t>
            </a:r>
            <a:endParaRPr lang="en-US" sz="1600">
              <a:effectLst/>
              <a:latin typeface="Times New Roman"/>
              <a:ea typeface="Times New Roman"/>
            </a:endParaRPr>
          </a:p>
        </p:txBody>
      </p:sp>
      <p:sp>
        <p:nvSpPr>
          <p:cNvPr id="45" name="Text Box 10"/>
          <p:cNvSpPr txBox="1">
            <a:spLocks noChangeArrowheads="1"/>
          </p:cNvSpPr>
          <p:nvPr/>
        </p:nvSpPr>
        <p:spPr bwMode="auto">
          <a:xfrm>
            <a:off x="746821" y="1783591"/>
            <a:ext cx="1413520" cy="31125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SPENT    FUEL</a:t>
            </a:r>
            <a:endParaRPr lang="en-US" sz="2000">
              <a:effectLst/>
              <a:latin typeface="Times New Roman"/>
              <a:ea typeface="Times New Roman"/>
            </a:endParaRPr>
          </a:p>
        </p:txBody>
      </p:sp>
      <p:sp>
        <p:nvSpPr>
          <p:cNvPr id="46" name="Text Box 10"/>
          <p:cNvSpPr txBox="1">
            <a:spLocks noChangeArrowheads="1"/>
          </p:cNvSpPr>
          <p:nvPr/>
        </p:nvSpPr>
        <p:spPr bwMode="auto">
          <a:xfrm>
            <a:off x="565078" y="4813690"/>
            <a:ext cx="1821988" cy="290064"/>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METAL    WASTE</a:t>
            </a:r>
            <a:endParaRPr lang="en-US" sz="1600">
              <a:effectLst/>
              <a:latin typeface="Times New Roman"/>
              <a:ea typeface="Times New Roman"/>
            </a:endParaRPr>
          </a:p>
        </p:txBody>
      </p:sp>
      <p:sp>
        <p:nvSpPr>
          <p:cNvPr id="47" name="Text Box 10"/>
          <p:cNvSpPr txBox="1">
            <a:spLocks noChangeArrowheads="1"/>
          </p:cNvSpPr>
          <p:nvPr/>
        </p:nvSpPr>
        <p:spPr bwMode="auto">
          <a:xfrm>
            <a:off x="1070794" y="5594730"/>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HLW</a:t>
            </a:r>
            <a:endParaRPr lang="en-US" sz="1200">
              <a:effectLst/>
              <a:latin typeface="Times New Roman"/>
              <a:ea typeface="Times New Roman"/>
            </a:endParaRPr>
          </a:p>
        </p:txBody>
      </p:sp>
      <p:cxnSp>
        <p:nvCxnSpPr>
          <p:cNvPr id="48" name="Line 54"/>
          <p:cNvCxnSpPr/>
          <p:nvPr/>
        </p:nvCxnSpPr>
        <p:spPr bwMode="auto">
          <a:xfrm>
            <a:off x="2529408" y="3464281"/>
            <a:ext cx="929442"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49" name="Straight Connector 48"/>
          <p:cNvCxnSpPr/>
          <p:nvPr/>
        </p:nvCxnSpPr>
        <p:spPr bwMode="auto">
          <a:xfrm>
            <a:off x="5858067" y="1562522"/>
            <a:ext cx="1136465"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50" name="Oval 49"/>
          <p:cNvSpPr>
            <a:spLocks noChangeArrowheads="1"/>
          </p:cNvSpPr>
          <p:nvPr/>
        </p:nvSpPr>
        <p:spPr bwMode="auto">
          <a:xfrm>
            <a:off x="7651814" y="3162201"/>
            <a:ext cx="954835" cy="677289"/>
          </a:xfrm>
          <a:prstGeom prst="ellipse">
            <a:avLst/>
          </a:prstGeom>
          <a:noFill/>
          <a:ln w="25400">
            <a:solidFill>
              <a:srgbClr val="243F60"/>
            </a:solidFill>
            <a:round/>
            <a:headEnd/>
            <a:tailEnd/>
          </a:ln>
          <a:extLst>
            <a:ext uri="{909E8E84-426E-40dd-AFC4-6F175D3DCCD1}">
              <a14:hiddenFill xmlns:a14="http://schemas.microsoft.com/office/drawing/2010/main" xmlns="">
                <a:solidFill>
                  <a:srgbClr val="FFFFFF"/>
                </a:solidFill>
              </a14:hiddenFill>
            </a:ext>
          </a:extLst>
        </p:spPr>
        <p:txBody>
          <a:bodyPr rot="0" vert="horz" wrap="square" lIns="91440" tIns="45720" rIns="91440" bIns="45720" anchor="ctr" anchorCtr="0" upright="1">
            <a:noAutofit/>
          </a:bodyPr>
          <a:lstStyle/>
          <a:p>
            <a:pPr marL="0" marR="0" algn="ctr">
              <a:spcBef>
                <a:spcPts val="0"/>
              </a:spcBef>
              <a:spcAft>
                <a:spcPts val="0"/>
              </a:spcAft>
              <a:tabLst>
                <a:tab pos="1371600" algn="l"/>
              </a:tabLst>
            </a:pPr>
            <a:r>
              <a:rPr lang="en-US" sz="900">
                <a:effectLst/>
                <a:latin typeface="Arial"/>
                <a:ea typeface="Times New Roman"/>
              </a:rPr>
              <a:t> </a:t>
            </a:r>
            <a:endParaRPr lang="en-US" sz="1200">
              <a:effectLst/>
              <a:latin typeface="Times New Roman"/>
              <a:ea typeface="Times New Roman"/>
            </a:endParaRPr>
          </a:p>
        </p:txBody>
      </p:sp>
      <p:cxnSp>
        <p:nvCxnSpPr>
          <p:cNvPr id="51" name="Line 54"/>
          <p:cNvCxnSpPr/>
          <p:nvPr/>
        </p:nvCxnSpPr>
        <p:spPr bwMode="auto">
          <a:xfrm>
            <a:off x="5637720" y="3498520"/>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2" name="Line 54"/>
          <p:cNvCxnSpPr/>
          <p:nvPr/>
        </p:nvCxnSpPr>
        <p:spPr bwMode="auto">
          <a:xfrm>
            <a:off x="7319301" y="3519709"/>
            <a:ext cx="325225" cy="0"/>
          </a:xfrm>
          <a:prstGeom prst="line">
            <a:avLst/>
          </a:prstGeom>
          <a:noFill/>
          <a:ln w="57150">
            <a:solidFill>
              <a:srgbClr val="17365D"/>
            </a:solidFill>
            <a:round/>
            <a:headEnd/>
            <a:tailEnd type="triangle" w="med" len="med"/>
          </a:ln>
          <a:extLst>
            <a:ext uri="{909E8E84-426E-40dd-AFC4-6F175D3DCCD1}">
              <a14:hiddenFill xmlns:a14="http://schemas.microsoft.com/office/drawing/2010/main" xmlns="">
                <a:noFill/>
              </a14:hiddenFill>
            </a:ext>
          </a:extLst>
        </p:spPr>
      </p:cxnSp>
      <p:cxnSp>
        <p:nvCxnSpPr>
          <p:cNvPr id="53" name="Straight Connector 52"/>
          <p:cNvCxnSpPr/>
          <p:nvPr/>
        </p:nvCxnSpPr>
        <p:spPr bwMode="auto">
          <a:xfrm>
            <a:off x="8849429" y="1562522"/>
            <a:ext cx="0" cy="4170845"/>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4" name="Straight Connector 53"/>
          <p:cNvCxnSpPr/>
          <p:nvPr/>
        </p:nvCxnSpPr>
        <p:spPr bwMode="auto">
          <a:xfrm flipH="1">
            <a:off x="8041719" y="1562522"/>
            <a:ext cx="807710"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pic>
        <p:nvPicPr>
          <p:cNvPr id="55" name="Picture 5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11206" y="5436455"/>
            <a:ext cx="671061" cy="52689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 Box 10"/>
          <p:cNvSpPr txBox="1">
            <a:spLocks noChangeArrowheads="1"/>
          </p:cNvSpPr>
          <p:nvPr/>
        </p:nvSpPr>
        <p:spPr bwMode="auto">
          <a:xfrm>
            <a:off x="5446411" y="5595763"/>
            <a:ext cx="828322" cy="30440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200" b="1">
                <a:solidFill>
                  <a:srgbClr val="000000"/>
                </a:solidFill>
                <a:effectLst/>
                <a:latin typeface="Arial"/>
                <a:ea typeface="Times New Roman"/>
              </a:rPr>
              <a:t>TRU</a:t>
            </a:r>
            <a:endParaRPr lang="en-US" sz="1200">
              <a:effectLst/>
              <a:latin typeface="Times New Roman"/>
              <a:ea typeface="Times New Roman"/>
            </a:endParaRPr>
          </a:p>
        </p:txBody>
      </p:sp>
      <p:cxnSp>
        <p:nvCxnSpPr>
          <p:cNvPr id="57" name="Straight Connector 56"/>
          <p:cNvCxnSpPr/>
          <p:nvPr/>
        </p:nvCxnSpPr>
        <p:spPr bwMode="auto">
          <a:xfrm>
            <a:off x="7319301" y="4032779"/>
            <a:ext cx="772751"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8" name="Straight Connector 57"/>
          <p:cNvCxnSpPr/>
          <p:nvPr/>
        </p:nvCxnSpPr>
        <p:spPr bwMode="auto">
          <a:xfrm>
            <a:off x="8077200" y="4053322"/>
            <a:ext cx="0" cy="1050431"/>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59" name="Straight Connector 58"/>
          <p:cNvCxnSpPr/>
          <p:nvPr/>
        </p:nvCxnSpPr>
        <p:spPr bwMode="auto">
          <a:xfrm flipH="1">
            <a:off x="7779125" y="5103754"/>
            <a:ext cx="312927" cy="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cxnSp>
        <p:nvCxnSpPr>
          <p:cNvPr id="60" name="Straight Connector 59"/>
          <p:cNvCxnSpPr/>
          <p:nvPr/>
        </p:nvCxnSpPr>
        <p:spPr bwMode="auto">
          <a:xfrm flipH="1">
            <a:off x="5858067" y="5087474"/>
            <a:ext cx="414047" cy="16280"/>
          </a:xfrm>
          <a:prstGeom prst="line">
            <a:avLst/>
          </a:prstGeom>
          <a:noFill/>
          <a:ln w="57150">
            <a:solidFill>
              <a:srgbClr val="008000"/>
            </a:solidFill>
            <a:round/>
            <a:headEnd/>
            <a:tailEnd/>
          </a:ln>
          <a:extLst>
            <a:ext uri="{909E8E84-426E-40dd-AFC4-6F175D3DCCD1}">
              <a14:hiddenFill xmlns:a14="http://schemas.microsoft.com/office/drawing/2010/main" xmlns="">
                <a:noFill/>
              </a14:hiddenFill>
            </a:ext>
          </a:extLst>
        </p:spPr>
      </p:cxnSp>
      <p:sp>
        <p:nvSpPr>
          <p:cNvPr id="61" name="Rectangle 60"/>
          <p:cNvSpPr>
            <a:spLocks noChangeArrowheads="1"/>
          </p:cNvSpPr>
          <p:nvPr/>
        </p:nvSpPr>
        <p:spPr bwMode="auto">
          <a:xfrm>
            <a:off x="3845681" y="4774799"/>
            <a:ext cx="1507012" cy="63982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050" b="1">
                <a:solidFill>
                  <a:srgbClr val="000000"/>
                </a:solidFill>
                <a:effectLst/>
                <a:latin typeface="Arial"/>
                <a:ea typeface="Times New Roman"/>
              </a:rPr>
              <a:t>DECONTAMINATION CYCLE</a:t>
            </a:r>
            <a:endParaRPr lang="en-US" sz="1600">
              <a:effectLst/>
              <a:latin typeface="Times New Roman"/>
              <a:ea typeface="Times New Roman"/>
            </a:endParaRPr>
          </a:p>
          <a:p>
            <a:pPr marL="0" marR="0" algn="ctr">
              <a:spcBef>
                <a:spcPts val="0"/>
              </a:spcBef>
              <a:spcAft>
                <a:spcPts val="0"/>
              </a:spcAft>
              <a:tabLst>
                <a:tab pos="1371600" algn="l"/>
              </a:tabLst>
            </a:pPr>
            <a:r>
              <a:rPr lang="en-US" sz="1050" b="1">
                <a:solidFill>
                  <a:srgbClr val="000000"/>
                </a:solidFill>
                <a:effectLst/>
                <a:latin typeface="Arial"/>
                <a:ea typeface="Times New Roman"/>
              </a:rPr>
              <a:t> WASTES</a:t>
            </a:r>
            <a:endParaRPr lang="en-US" sz="1600">
              <a:effectLst/>
              <a:latin typeface="Times New Roman"/>
              <a:ea typeface="Times New Roman"/>
            </a:endParaRPr>
          </a:p>
        </p:txBody>
      </p:sp>
      <p:cxnSp>
        <p:nvCxnSpPr>
          <p:cNvPr id="62" name="Line 53"/>
          <p:cNvCxnSpPr/>
          <p:nvPr/>
        </p:nvCxnSpPr>
        <p:spPr bwMode="auto">
          <a:xfrm>
            <a:off x="1477325" y="1562522"/>
            <a:ext cx="9452" cy="823031"/>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cxnSp>
      <p:cxnSp>
        <p:nvCxnSpPr>
          <p:cNvPr id="63" name="Straight Connector 62"/>
          <p:cNvCxnSpPr/>
          <p:nvPr/>
        </p:nvCxnSpPr>
        <p:spPr bwMode="auto">
          <a:xfrm>
            <a:off x="1477325" y="1562522"/>
            <a:ext cx="913158"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cxnSp>
      <p:sp>
        <p:nvSpPr>
          <p:cNvPr id="64" name="Text Box 10"/>
          <p:cNvSpPr txBox="1">
            <a:spLocks noChangeArrowheads="1"/>
          </p:cNvSpPr>
          <p:nvPr/>
        </p:nvSpPr>
        <p:spPr bwMode="auto">
          <a:xfrm>
            <a:off x="3470338" y="152400"/>
            <a:ext cx="1406462" cy="525861"/>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a:solidFill>
                  <a:srgbClr val="000000"/>
                </a:solidFill>
                <a:effectLst/>
                <a:latin typeface="Arial"/>
                <a:ea typeface="Times New Roman"/>
              </a:rPr>
              <a:t>FUEL</a:t>
            </a:r>
            <a:endParaRPr lang="en-US" sz="2400">
              <a:effectLst/>
              <a:latin typeface="Times New Roman"/>
              <a:ea typeface="Times New Roman"/>
            </a:endParaRPr>
          </a:p>
          <a:p>
            <a:pPr marL="0" marR="0" algn="ctr">
              <a:spcBef>
                <a:spcPts val="0"/>
              </a:spcBef>
              <a:spcAft>
                <a:spcPts val="0"/>
              </a:spcAft>
              <a:tabLst>
                <a:tab pos="1371600" algn="l"/>
              </a:tabLst>
            </a:pPr>
            <a:r>
              <a:rPr lang="en-US" sz="1400" b="1">
                <a:solidFill>
                  <a:srgbClr val="000000"/>
                </a:solidFill>
                <a:effectLst/>
                <a:latin typeface="Arial"/>
                <a:ea typeface="Times New Roman"/>
              </a:rPr>
              <a:t>ASSEMBLIES</a:t>
            </a:r>
            <a:endParaRPr lang="en-US" sz="2400">
              <a:effectLst/>
              <a:latin typeface="Times New Roman"/>
              <a:ea typeface="Times New Roman"/>
            </a:endParaRPr>
          </a:p>
        </p:txBody>
      </p:sp>
      <p:sp>
        <p:nvSpPr>
          <p:cNvPr id="91" name="Text Box 56"/>
          <p:cNvSpPr txBox="1">
            <a:spLocks noChangeArrowheads="1"/>
          </p:cNvSpPr>
          <p:nvPr/>
        </p:nvSpPr>
        <p:spPr bwMode="auto">
          <a:xfrm>
            <a:off x="2084968" y="5103074"/>
            <a:ext cx="2021285" cy="1297726"/>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12700">
                <a:solidFill>
                  <a:srgbClr val="000000"/>
                </a:solidFill>
                <a:miter lim="800000"/>
                <a:headEnd/>
                <a:tailEnd/>
              </a14:hiddenLine>
            </a:ext>
          </a:extLst>
        </p:spPr>
        <p:txBody>
          <a:bodyPr rot="0" vert="horz" wrap="square" lIns="83210" tIns="41605" rIns="83210" bIns="41605" anchor="t" anchorCtr="0" upright="1">
            <a:noAutofit/>
          </a:bodyPr>
          <a:lstStyle/>
          <a:p>
            <a:pPr marL="0" marR="0" algn="ctr">
              <a:lnSpc>
                <a:spcPct val="110000"/>
              </a:lnSpc>
              <a:spcBef>
                <a:spcPts val="0"/>
              </a:spcBef>
              <a:spcAft>
                <a:spcPts val="0"/>
              </a:spcAft>
              <a:tabLst>
                <a:tab pos="1371600" algn="l"/>
              </a:tabLst>
            </a:pPr>
            <a:r>
              <a:rPr lang="en-US" sz="1600" b="1" smtClean="0">
                <a:solidFill>
                  <a:srgbClr val="000000"/>
                </a:solidFill>
                <a:effectLst/>
                <a:latin typeface="Arial Narrow"/>
                <a:ea typeface="Times New Roman"/>
                <a:cs typeface="Arial Narrow"/>
              </a:rPr>
              <a:t>Since 1970, most Cs/</a:t>
            </a:r>
            <a:r>
              <a:rPr lang="en-US" sz="1600" b="1" err="1" smtClean="0">
                <a:solidFill>
                  <a:srgbClr val="000000"/>
                </a:solidFill>
                <a:effectLst/>
                <a:latin typeface="Arial Narrow"/>
                <a:ea typeface="Times New Roman"/>
                <a:cs typeface="Arial Narrow"/>
              </a:rPr>
              <a:t>Sr</a:t>
            </a:r>
            <a:r>
              <a:rPr lang="en-US" sz="1600" b="1" smtClean="0">
                <a:solidFill>
                  <a:srgbClr val="000000"/>
                </a:solidFill>
                <a:effectLst/>
                <a:latin typeface="Arial Narrow"/>
                <a:ea typeface="Times New Roman"/>
                <a:cs typeface="Arial Narrow"/>
              </a:rPr>
              <a:t> has been removed, </a:t>
            </a:r>
            <a:r>
              <a:rPr lang="en-US" sz="1600" b="1" smtClean="0">
                <a:solidFill>
                  <a:srgbClr val="000000"/>
                </a:solidFill>
                <a:latin typeface="Arial Narrow"/>
                <a:ea typeface="Times New Roman"/>
                <a:cs typeface="Arial Narrow"/>
              </a:rPr>
              <a:t>o</a:t>
            </a:r>
            <a:r>
              <a:rPr lang="en-US" sz="1600" b="1" smtClean="0">
                <a:solidFill>
                  <a:srgbClr val="000000"/>
                </a:solidFill>
                <a:effectLst/>
                <a:latin typeface="Arial Narrow"/>
                <a:ea typeface="Times New Roman"/>
                <a:cs typeface="Arial Narrow"/>
              </a:rPr>
              <a:t>thers mostly decayed, so now </a:t>
            </a:r>
            <a:r>
              <a:rPr lang="en-US" sz="1600" b="1" smtClean="0">
                <a:solidFill>
                  <a:srgbClr val="000000"/>
                </a:solidFill>
                <a:latin typeface="Arial Narrow"/>
                <a:ea typeface="Times New Roman"/>
                <a:cs typeface="Arial Narrow"/>
              </a:rPr>
              <a:t>tanks</a:t>
            </a:r>
            <a:r>
              <a:rPr lang="en-US" sz="1600" b="1" smtClean="0">
                <a:solidFill>
                  <a:srgbClr val="000000"/>
                </a:solidFill>
                <a:effectLst/>
                <a:latin typeface="Arial Narrow"/>
                <a:ea typeface="Times New Roman"/>
                <a:cs typeface="Arial Narrow"/>
              </a:rPr>
              <a:t> are TRU</a:t>
            </a:r>
            <a:endParaRPr lang="en-US" sz="1600">
              <a:effectLst/>
              <a:latin typeface="Times New Roman"/>
              <a:ea typeface="Times New Roman"/>
            </a:endParaRPr>
          </a:p>
        </p:txBody>
      </p:sp>
      <p:cxnSp>
        <p:nvCxnSpPr>
          <p:cNvPr id="92" name="Line 60"/>
          <p:cNvCxnSpPr/>
          <p:nvPr/>
        </p:nvCxnSpPr>
        <p:spPr bwMode="auto">
          <a:xfrm flipV="1">
            <a:off x="1788072" y="5698039"/>
            <a:ext cx="2714534" cy="0"/>
          </a:xfrm>
          <a:prstGeom prst="line">
            <a:avLst/>
          </a:prstGeom>
          <a:noFill/>
          <a:ln w="57150">
            <a:solidFill>
              <a:srgbClr val="008000"/>
            </a:solidFill>
            <a:round/>
            <a:headEnd/>
            <a:tailEnd type="triangle" w="med" len="med"/>
          </a:ln>
          <a:extLst>
            <a:ext uri="{909E8E84-426E-40dd-AFC4-6F175D3DCCD1}">
              <a14:hiddenFill xmlns:a14="http://schemas.microsoft.com/office/drawing/2010/main" xmlns="">
                <a:noFill/>
              </a14:hiddenFill>
            </a:ext>
          </a:extLst>
        </p:spPr>
      </p:cxnSp>
      <p:sp>
        <p:nvSpPr>
          <p:cNvPr id="89" name="Text Box 65"/>
          <p:cNvSpPr txBox="1">
            <a:spLocks noChangeArrowheads="1"/>
          </p:cNvSpPr>
          <p:nvPr/>
        </p:nvSpPr>
        <p:spPr bwMode="auto">
          <a:xfrm>
            <a:off x="3047999" y="1299074"/>
            <a:ext cx="2370853" cy="538523"/>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0" marR="0" algn="ctr">
              <a:spcBef>
                <a:spcPts val="0"/>
              </a:spcBef>
              <a:spcAft>
                <a:spcPts val="0"/>
              </a:spcAft>
              <a:tabLst>
                <a:tab pos="1371600" algn="l"/>
              </a:tabLst>
            </a:pPr>
            <a:r>
              <a:rPr lang="en-US" sz="1400" b="1">
                <a:solidFill>
                  <a:srgbClr val="FFFFFF"/>
                </a:solidFill>
                <a:effectLst/>
                <a:latin typeface="Arial"/>
                <a:ea typeface="Times New Roman"/>
              </a:rPr>
              <a:t>CLADDING REMOVAL</a:t>
            </a:r>
            <a:endParaRPr lang="en-US" sz="2400">
              <a:effectLst/>
              <a:latin typeface="Times New Roman"/>
              <a:ea typeface="Times New Roman"/>
            </a:endParaRPr>
          </a:p>
          <a:p>
            <a:pPr marL="0" marR="0" algn="ctr">
              <a:spcBef>
                <a:spcPts val="0"/>
              </a:spcBef>
              <a:spcAft>
                <a:spcPts val="0"/>
              </a:spcAft>
              <a:tabLst>
                <a:tab pos="1371600" algn="l"/>
              </a:tabLst>
            </a:pPr>
            <a:r>
              <a:rPr lang="en-US" sz="1400" b="1">
                <a:solidFill>
                  <a:srgbClr val="FFFFFF"/>
                </a:solidFill>
                <a:effectLst/>
                <a:latin typeface="Arial"/>
                <a:ea typeface="Times New Roman"/>
              </a:rPr>
              <a:t>(Coating Dissolution)</a:t>
            </a:r>
            <a:endParaRPr lang="en-US" sz="2400">
              <a:effectLst/>
              <a:latin typeface="Times New Roman"/>
              <a:ea typeface="Times New Roman"/>
            </a:endParaRPr>
          </a:p>
        </p:txBody>
      </p:sp>
      <p:sp>
        <p:nvSpPr>
          <p:cNvPr id="94" name="Text Box 10"/>
          <p:cNvSpPr txBox="1">
            <a:spLocks noChangeArrowheads="1"/>
          </p:cNvSpPr>
          <p:nvPr/>
        </p:nvSpPr>
        <p:spPr bwMode="auto">
          <a:xfrm>
            <a:off x="4876800" y="152400"/>
            <a:ext cx="4267200" cy="990600"/>
          </a:xfrm>
          <a:prstGeom prst="rect">
            <a:avLst/>
          </a:prstGeom>
          <a:noFill/>
          <a:ln>
            <a:noFill/>
          </a:ln>
          <a:extLst>
            <a:ext uri="{909E8E84-426E-40dd-AFC4-6F175D3DCCD1}">
              <a14:hiddenFill xmlns:a14="http://schemas.microsoft.com/office/drawing/2010/main" xmlns="">
                <a:solidFill>
                  <a:srgbClr val="BBE0E3"/>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vert="horz" wrap="square" lIns="83210" tIns="41605" rIns="83210" bIns="41605" anchor="t" anchorCtr="0" upright="1">
            <a:noAutofit/>
          </a:bodyPr>
          <a:lstStyle/>
          <a:p>
            <a:pPr marL="284163" marR="0" indent="-284163">
              <a:spcBef>
                <a:spcPts val="0"/>
              </a:spcBef>
              <a:spcAft>
                <a:spcPts val="0"/>
              </a:spcAft>
            </a:pPr>
            <a:r>
              <a:rPr lang="en-US" b="1" smtClean="0">
                <a:solidFill>
                  <a:srgbClr val="000000"/>
                </a:solidFill>
                <a:effectLst/>
                <a:latin typeface="Arial"/>
                <a:ea typeface="Times New Roman"/>
              </a:rPr>
              <a:t>What is HLW or nuclear </a:t>
            </a:r>
            <a:r>
              <a:rPr lang="en-US" b="1">
                <a:solidFill>
                  <a:srgbClr val="000000"/>
                </a:solidFill>
                <a:latin typeface="Arial"/>
                <a:ea typeface="Times New Roman"/>
              </a:rPr>
              <a:t>b</a:t>
            </a:r>
            <a:r>
              <a:rPr lang="en-US" b="1" smtClean="0">
                <a:solidFill>
                  <a:srgbClr val="000000"/>
                </a:solidFill>
                <a:effectLst/>
                <a:latin typeface="Arial"/>
                <a:ea typeface="Times New Roman"/>
              </a:rPr>
              <a:t>omb waste?</a:t>
            </a:r>
          </a:p>
          <a:p>
            <a:pPr marL="284163" marR="0" indent="-284163">
              <a:spcBef>
                <a:spcPts val="0"/>
              </a:spcBef>
              <a:spcAft>
                <a:spcPts val="0"/>
              </a:spcAft>
            </a:pPr>
            <a:r>
              <a:rPr lang="en-US" sz="2000" b="1" smtClean="0">
                <a:solidFill>
                  <a:srgbClr val="000000"/>
                </a:solidFill>
                <a:latin typeface="Arial"/>
                <a:ea typeface="Times New Roman"/>
              </a:rPr>
              <a:t>	</a:t>
            </a:r>
            <a:r>
              <a:rPr lang="en-US" b="1" smtClean="0">
                <a:effectLst/>
                <a:latin typeface="Arial"/>
                <a:ea typeface="Times New Roman"/>
                <a:cs typeface="Arial"/>
              </a:rPr>
              <a:t>- 57 million gallons at </a:t>
            </a:r>
            <a:r>
              <a:rPr lang="en-US" b="1">
                <a:latin typeface="Arial"/>
                <a:ea typeface="Times New Roman"/>
                <a:cs typeface="Arial"/>
              </a:rPr>
              <a:t>Hanford</a:t>
            </a:r>
          </a:p>
          <a:p>
            <a:pPr marL="284163" marR="0" indent="-284163">
              <a:spcBef>
                <a:spcPts val="0"/>
              </a:spcBef>
              <a:spcAft>
                <a:spcPts val="0"/>
              </a:spcAft>
            </a:pPr>
            <a:r>
              <a:rPr lang="en-US" b="1">
                <a:latin typeface="Arial"/>
                <a:ea typeface="Times New Roman"/>
                <a:cs typeface="Arial"/>
              </a:rPr>
              <a:t>	- 1.4 million is CH-</a:t>
            </a:r>
            <a:r>
              <a:rPr lang="en-US" b="1" smtClean="0">
                <a:latin typeface="Arial"/>
                <a:ea typeface="Times New Roman"/>
                <a:cs typeface="Arial"/>
              </a:rPr>
              <a:t>TRU</a:t>
            </a:r>
            <a:endParaRPr lang="en-US" b="1" smtClean="0">
              <a:effectLst/>
              <a:latin typeface="Arial"/>
              <a:ea typeface="Times New Roman"/>
              <a:cs typeface="Arial"/>
            </a:endParaRPr>
          </a:p>
          <a:p>
            <a:pPr marL="284163" marR="0" indent="-284163">
              <a:spcBef>
                <a:spcPts val="0"/>
              </a:spcBef>
              <a:spcAft>
                <a:spcPts val="0"/>
              </a:spcAft>
            </a:pPr>
            <a:endParaRPr lang="en-US" b="1" smtClean="0">
              <a:effectLst/>
              <a:latin typeface="Arial"/>
              <a:ea typeface="Times New Roman"/>
              <a:cs typeface="Arial"/>
            </a:endParaRPr>
          </a:p>
          <a:p>
            <a:pPr marL="284163" marR="0" indent="-284163">
              <a:spcBef>
                <a:spcPts val="0"/>
              </a:spcBef>
              <a:spcAft>
                <a:spcPts val="0"/>
              </a:spcAft>
            </a:pPr>
            <a:endParaRPr lang="en-US" b="1">
              <a:effectLst/>
              <a:latin typeface="Arial"/>
              <a:ea typeface="Times New Roman"/>
              <a:cs typeface="Arial"/>
            </a:endParaRPr>
          </a:p>
        </p:txBody>
      </p:sp>
      <p:sp>
        <p:nvSpPr>
          <p:cNvPr id="88" name="Text Box 10"/>
          <p:cNvSpPr txBox="1">
            <a:spLocks noChangeArrowheads="1"/>
          </p:cNvSpPr>
          <p:nvPr/>
        </p:nvSpPr>
        <p:spPr bwMode="auto">
          <a:xfrm>
            <a:off x="4876800" y="152400"/>
            <a:ext cx="4267200" cy="990600"/>
          </a:xfrm>
          <a:prstGeom prst="rect">
            <a:avLst/>
          </a:prstGeom>
          <a:solidFill>
            <a:schemeClr val="bg1"/>
          </a:solidFill>
          <a:ln>
            <a:noFill/>
          </a:ln>
          <a:extLst/>
        </p:spPr>
        <p:txBody>
          <a:bodyPr rot="0" vert="horz" wrap="square" lIns="83210" tIns="41605" rIns="83210" bIns="41605" anchor="t" anchorCtr="0" upright="1">
            <a:noAutofit/>
          </a:bodyPr>
          <a:lstStyle/>
          <a:p>
            <a:pPr marL="284163" marR="0" indent="-284163">
              <a:spcBef>
                <a:spcPts val="0"/>
              </a:spcBef>
              <a:spcAft>
                <a:spcPts val="0"/>
              </a:spcAft>
            </a:pPr>
            <a:r>
              <a:rPr lang="en-US" b="1" smtClean="0">
                <a:solidFill>
                  <a:srgbClr val="000000"/>
                </a:solidFill>
                <a:effectLst/>
                <a:latin typeface="Arial"/>
                <a:ea typeface="Times New Roman"/>
              </a:rPr>
              <a:t>What is HLW or nuclear </a:t>
            </a:r>
            <a:r>
              <a:rPr lang="en-US" b="1">
                <a:solidFill>
                  <a:srgbClr val="000000"/>
                </a:solidFill>
                <a:latin typeface="Arial"/>
                <a:ea typeface="Times New Roman"/>
              </a:rPr>
              <a:t>b</a:t>
            </a:r>
            <a:r>
              <a:rPr lang="en-US" b="1" smtClean="0">
                <a:solidFill>
                  <a:srgbClr val="000000"/>
                </a:solidFill>
                <a:effectLst/>
                <a:latin typeface="Arial"/>
                <a:ea typeface="Times New Roman"/>
              </a:rPr>
              <a:t>omb waste?</a:t>
            </a:r>
          </a:p>
          <a:p>
            <a:pPr marL="284163" marR="0" indent="-284163">
              <a:spcBef>
                <a:spcPts val="0"/>
              </a:spcBef>
              <a:spcAft>
                <a:spcPts val="0"/>
              </a:spcAft>
            </a:pPr>
            <a:r>
              <a:rPr lang="en-US" sz="2000" b="1" smtClean="0">
                <a:solidFill>
                  <a:srgbClr val="000000"/>
                </a:solidFill>
                <a:latin typeface="Arial"/>
                <a:ea typeface="Times New Roman"/>
              </a:rPr>
              <a:t>	</a:t>
            </a:r>
            <a:r>
              <a:rPr lang="en-US" b="1" smtClean="0">
                <a:effectLst/>
                <a:latin typeface="Arial"/>
                <a:ea typeface="Times New Roman"/>
                <a:cs typeface="Arial"/>
              </a:rPr>
              <a:t>- 57 million gallons at Hanford</a:t>
            </a:r>
          </a:p>
          <a:p>
            <a:pPr marL="284163" marR="0" indent="-284163">
              <a:spcBef>
                <a:spcPts val="0"/>
              </a:spcBef>
              <a:spcAft>
                <a:spcPts val="0"/>
              </a:spcAft>
            </a:pPr>
            <a:r>
              <a:rPr lang="en-US" b="1" smtClean="0">
                <a:effectLst/>
                <a:latin typeface="Arial"/>
                <a:ea typeface="Times New Roman"/>
                <a:cs typeface="Arial"/>
              </a:rPr>
              <a:t>	- all is now RH-TRU or CH-TRU</a:t>
            </a:r>
            <a:endParaRPr lang="en-US" b="1">
              <a:effectLst/>
              <a:latin typeface="Arial"/>
              <a:ea typeface="Times New Roman"/>
              <a:cs typeface="Arial"/>
            </a:endParaRPr>
          </a:p>
        </p:txBody>
      </p:sp>
    </p:spTree>
    <p:extLst>
      <p:ext uri="{BB962C8B-B14F-4D97-AF65-F5344CB8AC3E}">
        <p14:creationId xmlns:p14="http://schemas.microsoft.com/office/powerpoint/2010/main" val="195444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p:cTn id="7" dur="1000" fill="hold"/>
                                        <p:tgtEl>
                                          <p:spTgt spid="91"/>
                                        </p:tgtEl>
                                        <p:attrNameLst>
                                          <p:attrName>ppt_w</p:attrName>
                                        </p:attrNameLst>
                                      </p:cBhvr>
                                      <p:tavLst>
                                        <p:tav tm="0">
                                          <p:val>
                                            <p:strVal val="#ppt_w*0.70"/>
                                          </p:val>
                                        </p:tav>
                                        <p:tav tm="100000">
                                          <p:val>
                                            <p:strVal val="#ppt_w"/>
                                          </p:val>
                                        </p:tav>
                                      </p:tavLst>
                                    </p:anim>
                                    <p:anim calcmode="lin" valueType="num">
                                      <p:cBhvr>
                                        <p:cTn id="8" dur="1000" fill="hold"/>
                                        <p:tgtEl>
                                          <p:spTgt spid="91"/>
                                        </p:tgtEl>
                                        <p:attrNameLst>
                                          <p:attrName>ppt_h</p:attrName>
                                        </p:attrNameLst>
                                      </p:cBhvr>
                                      <p:tavLst>
                                        <p:tav tm="0">
                                          <p:val>
                                            <p:strVal val="#ppt_h"/>
                                          </p:val>
                                        </p:tav>
                                        <p:tav tm="100000">
                                          <p:val>
                                            <p:strVal val="#ppt_h"/>
                                          </p:val>
                                        </p:tav>
                                      </p:tavLst>
                                    </p:anim>
                                    <p:animEffect transition="in" filter="fade">
                                      <p:cBhvr>
                                        <p:cTn id="9" dur="1000"/>
                                        <p:tgtEl>
                                          <p:spTgt spid="91"/>
                                        </p:tgtEl>
                                      </p:cBhvr>
                                    </p:animEffect>
                                  </p:childTnLst>
                                </p:cTn>
                              </p:par>
                              <p:par>
                                <p:cTn id="10" presetID="55" presetClass="entr" presetSubtype="0" fill="hold" nodeType="withEffect">
                                  <p:stCondLst>
                                    <p:cond delay="0"/>
                                  </p:stCondLst>
                                  <p:childTnLst>
                                    <p:set>
                                      <p:cBhvr>
                                        <p:cTn id="11" dur="1" fill="hold">
                                          <p:stCondLst>
                                            <p:cond delay="0"/>
                                          </p:stCondLst>
                                        </p:cTn>
                                        <p:tgtEl>
                                          <p:spTgt spid="92"/>
                                        </p:tgtEl>
                                        <p:attrNameLst>
                                          <p:attrName>style.visibility</p:attrName>
                                        </p:attrNameLst>
                                      </p:cBhvr>
                                      <p:to>
                                        <p:strVal val="visible"/>
                                      </p:to>
                                    </p:set>
                                    <p:anim calcmode="lin" valueType="num">
                                      <p:cBhvr>
                                        <p:cTn id="12" dur="1000" fill="hold"/>
                                        <p:tgtEl>
                                          <p:spTgt spid="92"/>
                                        </p:tgtEl>
                                        <p:attrNameLst>
                                          <p:attrName>ppt_w</p:attrName>
                                        </p:attrNameLst>
                                      </p:cBhvr>
                                      <p:tavLst>
                                        <p:tav tm="0">
                                          <p:val>
                                            <p:strVal val="#ppt_w*0.70"/>
                                          </p:val>
                                        </p:tav>
                                        <p:tav tm="100000">
                                          <p:val>
                                            <p:strVal val="#ppt_w"/>
                                          </p:val>
                                        </p:tav>
                                      </p:tavLst>
                                    </p:anim>
                                    <p:anim calcmode="lin" valueType="num">
                                      <p:cBhvr>
                                        <p:cTn id="13" dur="1000" fill="hold"/>
                                        <p:tgtEl>
                                          <p:spTgt spid="92"/>
                                        </p:tgtEl>
                                        <p:attrNameLst>
                                          <p:attrName>ppt_h</p:attrName>
                                        </p:attrNameLst>
                                      </p:cBhvr>
                                      <p:tavLst>
                                        <p:tav tm="0">
                                          <p:val>
                                            <p:strVal val="#ppt_h"/>
                                          </p:val>
                                        </p:tav>
                                        <p:tav tm="100000">
                                          <p:val>
                                            <p:strVal val="#ppt_h"/>
                                          </p:val>
                                        </p:tav>
                                      </p:tavLst>
                                    </p:anim>
                                    <p:animEffect transition="in" filter="fade">
                                      <p:cBhvr>
                                        <p:cTn id="14" dur="1000"/>
                                        <p:tgtEl>
                                          <p:spTgt spid="9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8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6894195"/>
          </a:xfrm>
          <a:prstGeom prst="rect">
            <a:avLst/>
          </a:prstGeom>
          <a:solidFill>
            <a:schemeClr val="tx1"/>
          </a:solidFill>
        </p:spPr>
        <p:txBody>
          <a:bodyPr wrap="square" rtlCol="0">
            <a:spAutoFit/>
          </a:bodyPr>
          <a:lstStyle/>
          <a:p>
            <a:pPr algn="ctr"/>
            <a:endParaRPr lang="en-US" sz="1400" b="1" dirty="0" smtClean="0">
              <a:solidFill>
                <a:schemeClr val="bg1"/>
              </a:solidFill>
            </a:endParaRPr>
          </a:p>
          <a:p>
            <a:pPr algn="ctr"/>
            <a:r>
              <a:rPr lang="en-US" sz="3600" b="1" dirty="0" smtClean="0">
                <a:solidFill>
                  <a:schemeClr val="bg1"/>
                </a:solidFill>
              </a:rPr>
              <a:t>TIMEFRAME</a:t>
            </a:r>
            <a:endParaRPr lang="en-US" sz="2800" b="1" dirty="0" smtClean="0">
              <a:solidFill>
                <a:schemeClr val="bg1"/>
              </a:solidFill>
            </a:endParaRPr>
          </a:p>
          <a:p>
            <a:pPr marL="909638"/>
            <a:endParaRPr lang="en-US" sz="100" dirty="0" smtClean="0">
              <a:solidFill>
                <a:schemeClr val="bg1"/>
              </a:solidFill>
            </a:endParaRPr>
          </a:p>
          <a:p>
            <a:pPr marL="909638">
              <a:spcBef>
                <a:spcPts val="1200"/>
              </a:spcBef>
            </a:pPr>
            <a:r>
              <a:rPr lang="en-US" sz="2800" dirty="0" smtClean="0">
                <a:solidFill>
                  <a:schemeClr val="bg1"/>
                </a:solidFill>
              </a:rPr>
              <a:t>EPA  40 CFR 191</a:t>
            </a:r>
          </a:p>
          <a:p>
            <a:pPr marL="909638"/>
            <a:endParaRPr lang="en-US" sz="1100" dirty="0">
              <a:solidFill>
                <a:schemeClr val="bg1"/>
              </a:solidFill>
            </a:endParaRPr>
          </a:p>
          <a:p>
            <a:pPr marL="1830388" indent="-342900">
              <a:buFont typeface="Arial"/>
              <a:buChar char="•"/>
            </a:pPr>
            <a:r>
              <a:rPr lang="en-US" sz="2800" dirty="0" smtClean="0">
                <a:solidFill>
                  <a:schemeClr val="bg1"/>
                </a:solidFill>
              </a:rPr>
              <a:t>1,000-year requirement</a:t>
            </a:r>
          </a:p>
          <a:p>
            <a:pPr marL="2287588" lvl="1" indent="-342900">
              <a:spcBef>
                <a:spcPts val="600"/>
              </a:spcBef>
              <a:buFont typeface="Arial"/>
              <a:buChar char="•"/>
            </a:pPr>
            <a:r>
              <a:rPr lang="en-US" sz="2800" dirty="0" smtClean="0">
                <a:solidFill>
                  <a:schemeClr val="bg1"/>
                </a:solidFill>
              </a:rPr>
              <a:t>  4 </a:t>
            </a:r>
            <a:r>
              <a:rPr lang="en-US" sz="2800" dirty="0" err="1" smtClean="0">
                <a:solidFill>
                  <a:schemeClr val="bg1"/>
                </a:solidFill>
              </a:rPr>
              <a:t>mrem</a:t>
            </a:r>
            <a:r>
              <a:rPr lang="en-US" sz="2800" dirty="0" smtClean="0">
                <a:solidFill>
                  <a:schemeClr val="bg1"/>
                </a:solidFill>
              </a:rPr>
              <a:t>/year whole body (water)</a:t>
            </a:r>
          </a:p>
          <a:p>
            <a:pPr marL="2287588" lvl="1" indent="-342900">
              <a:spcBef>
                <a:spcPts val="600"/>
              </a:spcBef>
              <a:buFont typeface="Arial"/>
              <a:buChar char="•"/>
            </a:pPr>
            <a:r>
              <a:rPr lang="en-US" sz="2800" dirty="0" smtClean="0">
                <a:solidFill>
                  <a:schemeClr val="bg1"/>
                </a:solidFill>
              </a:rPr>
              <a:t>25 </a:t>
            </a:r>
            <a:r>
              <a:rPr lang="en-US" sz="2800" dirty="0" err="1">
                <a:solidFill>
                  <a:schemeClr val="bg1"/>
                </a:solidFill>
              </a:rPr>
              <a:t>mrem</a:t>
            </a:r>
            <a:r>
              <a:rPr lang="en-US" sz="2800" dirty="0">
                <a:solidFill>
                  <a:schemeClr val="bg1"/>
                </a:solidFill>
              </a:rPr>
              <a:t>/year whole body </a:t>
            </a:r>
            <a:r>
              <a:rPr lang="en-US" sz="2800" dirty="0" smtClean="0">
                <a:solidFill>
                  <a:schemeClr val="bg1"/>
                </a:solidFill>
              </a:rPr>
              <a:t>(all pathways)</a:t>
            </a:r>
            <a:endParaRPr lang="en-US" sz="2800" dirty="0">
              <a:solidFill>
                <a:schemeClr val="bg1"/>
              </a:solidFill>
            </a:endParaRPr>
          </a:p>
          <a:p>
            <a:pPr marL="2287588" lvl="1" indent="-342900">
              <a:spcBef>
                <a:spcPts val="600"/>
              </a:spcBef>
              <a:buFont typeface="Arial"/>
              <a:buChar char="•"/>
            </a:pPr>
            <a:r>
              <a:rPr lang="en-US" sz="2800" dirty="0" smtClean="0">
                <a:solidFill>
                  <a:schemeClr val="bg1"/>
                </a:solidFill>
              </a:rPr>
              <a:t>75 </a:t>
            </a:r>
            <a:r>
              <a:rPr lang="en-US" sz="2800" dirty="0" err="1">
                <a:solidFill>
                  <a:schemeClr val="bg1"/>
                </a:solidFill>
              </a:rPr>
              <a:t>mrem</a:t>
            </a:r>
            <a:r>
              <a:rPr lang="en-US" sz="2800" dirty="0">
                <a:solidFill>
                  <a:schemeClr val="bg1"/>
                </a:solidFill>
              </a:rPr>
              <a:t>/year </a:t>
            </a:r>
            <a:r>
              <a:rPr lang="en-US" sz="2800" dirty="0" smtClean="0">
                <a:solidFill>
                  <a:schemeClr val="bg1"/>
                </a:solidFill>
              </a:rPr>
              <a:t>critical organ</a:t>
            </a:r>
            <a:endParaRPr lang="en-US" sz="2800" dirty="0">
              <a:solidFill>
                <a:schemeClr val="bg1"/>
              </a:solidFill>
            </a:endParaRPr>
          </a:p>
          <a:p>
            <a:pPr marL="909638"/>
            <a:endParaRPr lang="en-US" dirty="0">
              <a:solidFill>
                <a:schemeClr val="bg1"/>
              </a:solidFill>
            </a:endParaRPr>
          </a:p>
          <a:p>
            <a:pPr marL="1830388" indent="-342900">
              <a:buFont typeface="Arial"/>
              <a:buChar char="•"/>
            </a:pPr>
            <a:r>
              <a:rPr lang="en-US" sz="2800" dirty="0" smtClean="0">
                <a:solidFill>
                  <a:schemeClr val="bg1"/>
                </a:solidFill>
              </a:rPr>
              <a:t>10,000-year </a:t>
            </a:r>
            <a:r>
              <a:rPr lang="en-US" sz="2800" dirty="0">
                <a:solidFill>
                  <a:schemeClr val="bg1"/>
                </a:solidFill>
              </a:rPr>
              <a:t>requirement</a:t>
            </a:r>
          </a:p>
          <a:p>
            <a:pPr marL="2287588" lvl="1" indent="-342900">
              <a:spcBef>
                <a:spcPts val="1200"/>
              </a:spcBef>
              <a:buFont typeface="Arial"/>
              <a:buChar char="•"/>
            </a:pPr>
            <a:r>
              <a:rPr lang="en-US" sz="2800" dirty="0" smtClean="0">
                <a:solidFill>
                  <a:schemeClr val="bg1"/>
                </a:solidFill>
              </a:rPr>
              <a:t>Curie release limits</a:t>
            </a:r>
          </a:p>
          <a:p>
            <a:pPr marL="2744788" lvl="2" indent="-342900">
              <a:spcBef>
                <a:spcPts val="600"/>
              </a:spcBef>
              <a:buFont typeface="Arial"/>
              <a:buChar char="•"/>
            </a:pPr>
            <a:r>
              <a:rPr lang="en-US" sz="2800" dirty="0" smtClean="0">
                <a:solidFill>
                  <a:schemeClr val="bg1"/>
                </a:solidFill>
              </a:rPr>
              <a:t>1-in-10 chance of exceeding the limit</a:t>
            </a:r>
          </a:p>
          <a:p>
            <a:pPr marL="2744788" lvl="2" indent="-342900">
              <a:spcBef>
                <a:spcPts val="600"/>
              </a:spcBef>
              <a:spcAft>
                <a:spcPts val="600"/>
              </a:spcAft>
              <a:buFont typeface="Arial"/>
              <a:buChar char="•"/>
            </a:pPr>
            <a:r>
              <a:rPr lang="en-US" sz="2800" dirty="0" smtClean="0">
                <a:solidFill>
                  <a:schemeClr val="bg1"/>
                </a:solidFill>
              </a:rPr>
              <a:t>1-in-1000 </a:t>
            </a:r>
            <a:r>
              <a:rPr lang="en-US" sz="2800" dirty="0">
                <a:solidFill>
                  <a:schemeClr val="bg1"/>
                </a:solidFill>
              </a:rPr>
              <a:t>chance of exceeding </a:t>
            </a:r>
            <a:r>
              <a:rPr lang="en-US" sz="2800" dirty="0" smtClean="0">
                <a:solidFill>
                  <a:schemeClr val="bg1"/>
                </a:solidFill>
              </a:rPr>
              <a:t>10x the limit</a:t>
            </a:r>
            <a:endParaRPr lang="en-US" sz="1100" dirty="0">
              <a:solidFill>
                <a:schemeClr val="bg1"/>
              </a:solidFill>
            </a:endParaRPr>
          </a:p>
          <a:p>
            <a:pPr marL="2401888" lvl="2"/>
            <a:endParaRPr lang="en-US" sz="1600" dirty="0" smtClean="0">
              <a:solidFill>
                <a:schemeClr val="bg1"/>
              </a:solidFill>
            </a:endParaRPr>
          </a:p>
          <a:p>
            <a:pPr marL="2401888" lvl="2"/>
            <a:endParaRPr lang="en-US" sz="1600" dirty="0" smtClean="0">
              <a:solidFill>
                <a:schemeClr val="bg1"/>
              </a:solidFill>
            </a:endParaRPr>
          </a:p>
        </p:txBody>
      </p:sp>
    </p:spTree>
    <p:extLst>
      <p:ext uri="{BB962C8B-B14F-4D97-AF65-F5344CB8AC3E}">
        <p14:creationId xmlns:p14="http://schemas.microsoft.com/office/powerpoint/2010/main" val="39799253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886" y="0"/>
            <a:ext cx="9133114" cy="6858000"/>
          </a:xfrm>
          <a:prstGeom prst="rect">
            <a:avLst/>
          </a:prstGeom>
        </p:spPr>
      </p:pic>
      <p:pic>
        <p:nvPicPr>
          <p:cNvPr id="5" name="Picture 4"/>
          <p:cNvPicPr>
            <a:picLocks noChangeAspect="1"/>
          </p:cNvPicPr>
          <p:nvPr/>
        </p:nvPicPr>
        <p:blipFill>
          <a:blip r:embed="rId3"/>
          <a:stretch>
            <a:fillRect/>
          </a:stretch>
        </p:blipFill>
        <p:spPr>
          <a:xfrm>
            <a:off x="6654800" y="5109123"/>
            <a:ext cx="2489200" cy="1748877"/>
          </a:xfrm>
          <a:prstGeom prst="rect">
            <a:avLst/>
          </a:prstGeom>
        </p:spPr>
      </p:pic>
      <p:pic>
        <p:nvPicPr>
          <p:cNvPr id="6" name="Picture 5"/>
          <p:cNvPicPr>
            <a:picLocks noChangeAspect="1"/>
          </p:cNvPicPr>
          <p:nvPr/>
        </p:nvPicPr>
        <p:blipFill>
          <a:blip r:embed="rId4"/>
          <a:stretch>
            <a:fillRect/>
          </a:stretch>
        </p:blipFill>
        <p:spPr>
          <a:xfrm>
            <a:off x="6654800" y="4876800"/>
            <a:ext cx="2489200" cy="795965"/>
          </a:xfrm>
          <a:prstGeom prst="rect">
            <a:avLst/>
          </a:prstGeom>
        </p:spPr>
      </p:pic>
      <p:sp>
        <p:nvSpPr>
          <p:cNvPr id="2" name="TextBox 1"/>
          <p:cNvSpPr txBox="1"/>
          <p:nvPr/>
        </p:nvSpPr>
        <p:spPr>
          <a:xfrm>
            <a:off x="457200" y="1600200"/>
            <a:ext cx="3642664" cy="400110"/>
          </a:xfrm>
          <a:prstGeom prst="rect">
            <a:avLst/>
          </a:prstGeom>
          <a:noFill/>
        </p:spPr>
        <p:txBody>
          <a:bodyPr wrap="none" rtlCol="0">
            <a:spAutoFit/>
          </a:bodyPr>
          <a:lstStyle/>
          <a:p>
            <a:pPr marL="0" lvl="1"/>
            <a:r>
              <a:rPr lang="en-US" sz="2000" dirty="0">
                <a:solidFill>
                  <a:schemeClr val="bg1"/>
                </a:solidFill>
              </a:rPr>
              <a:t>4 </a:t>
            </a:r>
            <a:r>
              <a:rPr lang="en-US" sz="2000" dirty="0" err="1">
                <a:solidFill>
                  <a:schemeClr val="bg1"/>
                </a:solidFill>
              </a:rPr>
              <a:t>mrem</a:t>
            </a:r>
            <a:r>
              <a:rPr lang="en-US" sz="2000" dirty="0">
                <a:solidFill>
                  <a:schemeClr val="bg1"/>
                </a:solidFill>
              </a:rPr>
              <a:t>/year whole body (water</a:t>
            </a:r>
            <a:r>
              <a:rPr lang="en-US" sz="2000" dirty="0" smtClean="0">
                <a:solidFill>
                  <a:schemeClr val="bg1"/>
                </a:solidFill>
              </a:rPr>
              <a:t>)</a:t>
            </a:r>
            <a:endParaRPr lang="en-US" sz="2000" dirty="0">
              <a:solidFill>
                <a:schemeClr val="bg1"/>
              </a:solidFill>
            </a:endParaRPr>
          </a:p>
        </p:txBody>
      </p:sp>
      <p:cxnSp>
        <p:nvCxnSpPr>
          <p:cNvPr id="7" name="Straight Arrow Connector 6"/>
          <p:cNvCxnSpPr/>
          <p:nvPr/>
        </p:nvCxnSpPr>
        <p:spPr>
          <a:xfrm>
            <a:off x="1828800" y="1981200"/>
            <a:ext cx="228600" cy="304800"/>
          </a:xfrm>
          <a:prstGeom prst="straightConnector1">
            <a:avLst/>
          </a:prstGeom>
          <a:ln w="28575">
            <a:solidFill>
              <a:schemeClr val="bg1"/>
            </a:solidFill>
            <a:headEnd w="lg" len="lg"/>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43494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381000" y="0"/>
            <a:ext cx="8229600" cy="6858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1600" b="1" smtClean="0">
              <a:latin typeface="Times New Roman"/>
              <a:cs typeface="Times New Roman"/>
            </a:endParaRPr>
          </a:p>
          <a:p>
            <a:r>
              <a:rPr lang="en-US" sz="1600" b="1" smtClean="0">
                <a:latin typeface="Times New Roman"/>
                <a:cs typeface="Times New Roman"/>
              </a:rPr>
              <a:t>Tank Closure Alternatives For The DOE Environmental Impact Statement</a:t>
            </a:r>
          </a:p>
          <a:p>
            <a:endParaRPr lang="en-US" sz="1000" b="1" smtClean="0">
              <a:latin typeface="Times New Roman"/>
              <a:cs typeface="Times New Roman"/>
            </a:endParaRPr>
          </a:p>
          <a:p>
            <a:endParaRPr lang="en-US" sz="1600" b="1">
              <a:latin typeface="Times New Roman"/>
              <a:cs typeface="Times New Roman"/>
            </a:endParaRPr>
          </a:p>
          <a:p>
            <a:endParaRPr lang="en-US" sz="1600" b="1" smtClean="0">
              <a:latin typeface="Times New Roman"/>
              <a:cs typeface="Times New Roman"/>
            </a:endParaRPr>
          </a:p>
          <a:p>
            <a:endParaRPr lang="en-US" sz="1600" b="1">
              <a:latin typeface="Times New Roman"/>
              <a:cs typeface="Times New Roman"/>
            </a:endParaRPr>
          </a:p>
          <a:p>
            <a:endParaRPr lang="en-US" sz="1600" b="1" smtClean="0">
              <a:latin typeface="Times New Roman"/>
              <a:cs typeface="Times New Roman"/>
            </a:endParaRPr>
          </a:p>
          <a:p>
            <a:endParaRPr lang="en-US" sz="1600" b="1">
              <a:latin typeface="Times New Roman"/>
              <a:cs typeface="Times New Roman"/>
            </a:endParaRPr>
          </a:p>
          <a:p>
            <a:endParaRPr lang="en-US" sz="1600" b="1" smtClean="0">
              <a:latin typeface="Times New Roman"/>
              <a:cs typeface="Times New Roman"/>
            </a:endParaRPr>
          </a:p>
          <a:p>
            <a:endParaRPr lang="en-US" sz="1600" b="1">
              <a:latin typeface="Times New Roman"/>
              <a:cs typeface="Times New Roman"/>
            </a:endParaRPr>
          </a:p>
          <a:p>
            <a:endParaRPr lang="en-US" sz="1600" b="1" smtClean="0">
              <a:latin typeface="Times New Roman"/>
              <a:cs typeface="Times New Roman"/>
            </a:endParaRPr>
          </a:p>
          <a:p>
            <a:endParaRPr lang="en-US" sz="1600" b="1">
              <a:latin typeface="Times New Roman"/>
              <a:cs typeface="Times New Roman"/>
            </a:endParaRPr>
          </a:p>
          <a:p>
            <a:endParaRPr lang="en-US" sz="1600" b="1" smtClean="0">
              <a:latin typeface="Times New Roman"/>
              <a:cs typeface="Times New Roman"/>
            </a:endParaRPr>
          </a:p>
          <a:p>
            <a:endParaRPr lang="en-US" sz="1600" b="1">
              <a:latin typeface="Times New Roman"/>
              <a:cs typeface="Times New Roman"/>
            </a:endParaRPr>
          </a:p>
          <a:p>
            <a:endParaRPr lang="en-US" sz="1600" b="1" smtClean="0">
              <a:latin typeface="Times New Roman"/>
              <a:cs typeface="Times New Roman"/>
            </a:endParaRPr>
          </a:p>
          <a:p>
            <a:endParaRPr lang="en-US" sz="1600" b="1">
              <a:latin typeface="Times New Roman"/>
              <a:cs typeface="Times New Roman"/>
            </a:endParaRPr>
          </a:p>
          <a:p>
            <a:endParaRPr lang="en-US" sz="1600" b="1" smtClean="0">
              <a:latin typeface="Times New Roman"/>
              <a:cs typeface="Times New Roman"/>
            </a:endParaRPr>
          </a:p>
          <a:p>
            <a:endParaRPr lang="en-US" sz="1600" b="1">
              <a:latin typeface="Times New Roman"/>
              <a:cs typeface="Times New Roman"/>
            </a:endParaRPr>
          </a:p>
          <a:p>
            <a:endParaRPr lang="en-US" sz="1600" b="1" smtClean="0">
              <a:latin typeface="Times New Roman"/>
              <a:cs typeface="Times New Roman"/>
            </a:endParaRPr>
          </a:p>
          <a:p>
            <a:endParaRPr lang="en-US" sz="1600" b="1">
              <a:latin typeface="Times New Roman"/>
              <a:cs typeface="Times New Roman"/>
            </a:endParaRPr>
          </a:p>
          <a:p>
            <a:endParaRPr lang="en-US" sz="1600" b="1" smtClean="0">
              <a:latin typeface="Times New Roman"/>
              <a:cs typeface="Times New Roman"/>
            </a:endParaRPr>
          </a:p>
          <a:p>
            <a:endParaRPr lang="en-US" sz="1600" b="1">
              <a:latin typeface="Times New Roman"/>
              <a:cs typeface="Times New Roman"/>
            </a:endParaRPr>
          </a:p>
          <a:p>
            <a:endParaRPr lang="en-US" sz="1400" b="1" smtClean="0">
              <a:latin typeface="Times New Roman"/>
              <a:cs typeface="Times New Roman"/>
            </a:endParaRPr>
          </a:p>
          <a:p>
            <a:pPr algn="l"/>
            <a:endParaRPr lang="en-US" sz="1400" b="1" smtClean="0">
              <a:latin typeface="Times New Roman"/>
              <a:cs typeface="Times New Roman"/>
            </a:endParaRPr>
          </a:p>
          <a:p>
            <a:pPr algn="l"/>
            <a:endParaRPr lang="en-US" sz="1400" b="1">
              <a:latin typeface="Times New Roman"/>
              <a:cs typeface="Times New Roman"/>
            </a:endParaRPr>
          </a:p>
          <a:p>
            <a:pPr algn="l"/>
            <a:endParaRPr lang="en-US" sz="1400" b="1" smtClean="0">
              <a:latin typeface="Times New Roman"/>
              <a:cs typeface="Times New Roman"/>
            </a:endParaRPr>
          </a:p>
          <a:p>
            <a:pPr algn="l"/>
            <a:endParaRPr lang="en-US" sz="1400" b="1">
              <a:latin typeface="Times New Roman"/>
              <a:cs typeface="Times New Roman"/>
            </a:endParaRPr>
          </a:p>
          <a:p>
            <a:pPr algn="l"/>
            <a:endParaRPr lang="en-US" sz="1000" b="1" smtClean="0">
              <a:latin typeface="Times New Roman"/>
              <a:cs typeface="Times New Roman"/>
            </a:endParaRPr>
          </a:p>
        </p:txBody>
      </p:sp>
      <p:pic>
        <p:nvPicPr>
          <p:cNvPr id="2" name="Picture 1"/>
          <p:cNvPicPr>
            <a:picLocks noChangeAspect="1"/>
          </p:cNvPicPr>
          <p:nvPr/>
        </p:nvPicPr>
        <p:blipFill>
          <a:blip r:embed="rId2"/>
          <a:stretch>
            <a:fillRect/>
          </a:stretch>
        </p:blipFill>
        <p:spPr>
          <a:xfrm>
            <a:off x="228600" y="762000"/>
            <a:ext cx="8686800" cy="5646420"/>
          </a:xfrm>
          <a:prstGeom prst="rect">
            <a:avLst/>
          </a:prstGeom>
        </p:spPr>
      </p:pic>
    </p:spTree>
    <p:extLst>
      <p:ext uri="{BB962C8B-B14F-4D97-AF65-F5344CB8AC3E}">
        <p14:creationId xmlns:p14="http://schemas.microsoft.com/office/powerpoint/2010/main" val="14251847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1" name="Rectangle 3"/>
          <p:cNvSpPr>
            <a:spLocks noGrp="1" noChangeArrowheads="1"/>
          </p:cNvSpPr>
          <p:nvPr>
            <p:ph type="title" idx="4294967295"/>
          </p:nvPr>
        </p:nvSpPr>
        <p:spPr bwMode="auto">
          <a:xfrm>
            <a:off x="152400" y="0"/>
            <a:ext cx="8763000" cy="1066800"/>
          </a:xfrm>
          <a:prstGeom prst="rect">
            <a:avLst/>
          </a:prstGeom>
          <a:solidFill>
            <a:srgbClr val="FFFFFF"/>
          </a:solidFill>
          <a:extLst/>
        </p:spPr>
        <p:txBody>
          <a:bodyPr wrap="square" lIns="91440" tIns="45720" rIns="91440" bIns="45720" numCol="1" anchor="t" anchorCtr="0" compatLnSpc="1">
            <a:prstTxWarp prst="textNoShape">
              <a:avLst/>
            </a:prstTxWarp>
          </a:bodyPr>
          <a:lstStyle/>
          <a:p>
            <a:pPr algn="just">
              <a:defRPr/>
            </a:pPr>
            <a:r>
              <a:rPr lang="en-US" sz="1800" b="0" smtClean="0">
                <a:solidFill>
                  <a:schemeClr val="tx1"/>
                </a:solidFill>
              </a:rPr>
              <a:t>RH-TRU and HLW have different disposal pathways, an EIS for grouting is more applicable and was actually performed. Comparing with the recent tank EIS, w/</a:t>
            </a:r>
            <a:r>
              <a:rPr lang="en-US" sz="1800" b="1" i="1" smtClean="0">
                <a:solidFill>
                  <a:schemeClr val="tx1"/>
                </a:solidFill>
                <a:latin typeface="Times New Roman"/>
                <a:cs typeface="Times New Roman"/>
              </a:rPr>
              <a:t>1G</a:t>
            </a:r>
            <a:r>
              <a:rPr lang="en-US" sz="1800" b="0" smtClean="0">
                <a:solidFill>
                  <a:schemeClr val="tx1"/>
                </a:solidFill>
              </a:rPr>
              <a:t> as </a:t>
            </a:r>
            <a:r>
              <a:rPr lang="en-US" sz="1800" b="0" i="1" smtClean="0">
                <a:solidFill>
                  <a:schemeClr val="tx1"/>
                </a:solidFill>
              </a:rPr>
              <a:t>Grouting in Place</a:t>
            </a:r>
            <a:r>
              <a:rPr lang="en-US" sz="1800" b="0" smtClean="0">
                <a:solidFill>
                  <a:schemeClr val="tx1"/>
                </a:solidFill>
              </a:rPr>
              <a:t>:</a:t>
            </a:r>
          </a:p>
        </p:txBody>
      </p:sp>
      <p:sp>
        <p:nvSpPr>
          <p:cNvPr id="8" name="Rectangle 3"/>
          <p:cNvSpPr txBox="1">
            <a:spLocks noChangeArrowheads="1"/>
          </p:cNvSpPr>
          <p:nvPr/>
        </p:nvSpPr>
        <p:spPr bwMode="auto">
          <a:xfrm>
            <a:off x="381000" y="762000"/>
            <a:ext cx="8229600" cy="6858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latin typeface="Times New Roman"/>
                <a:cs typeface="Times New Roman"/>
              </a:rPr>
              <a:t>Table S-10. tank </a:t>
            </a:r>
            <a:r>
              <a:rPr lang="en-US" sz="1600" b="1" dirty="0" smtClean="0">
                <a:latin typeface="Times New Roman"/>
                <a:cs typeface="Times New Roman"/>
              </a:rPr>
              <a:t>Closure Alternatives - </a:t>
            </a:r>
            <a:r>
              <a:rPr lang="en-US" sz="1600" b="1" dirty="0">
                <a:latin typeface="Times New Roman"/>
                <a:cs typeface="Times New Roman"/>
              </a:rPr>
              <a:t>Summary of Radiation Dose and Hazard Index </a:t>
            </a:r>
            <a:r>
              <a:rPr lang="en-US" sz="1600" b="1" dirty="0" smtClean="0">
                <a:latin typeface="Times New Roman"/>
                <a:cs typeface="Times New Roman"/>
              </a:rPr>
              <a:t>at</a:t>
            </a:r>
          </a:p>
          <a:p>
            <a:r>
              <a:rPr lang="en-US" sz="1600" b="1" dirty="0" smtClean="0">
                <a:latin typeface="Times New Roman"/>
                <a:cs typeface="Times New Roman"/>
              </a:rPr>
              <a:t>Year of Peak Dose/Hazard Index for the Drinking-Water Well User</a:t>
            </a: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400" b="1" dirty="0" smtClean="0">
              <a:latin typeface="Times New Roman"/>
              <a:cs typeface="Times New Roman"/>
            </a:endParaRPr>
          </a:p>
          <a:p>
            <a:pPr algn="l"/>
            <a:endParaRPr lang="en-US" sz="1400" b="1" dirty="0" smtClean="0">
              <a:latin typeface="Times New Roman"/>
              <a:cs typeface="Times New Roman"/>
            </a:endParaRPr>
          </a:p>
          <a:p>
            <a:pPr algn="l"/>
            <a:endParaRPr lang="en-US" sz="1400" b="1" dirty="0">
              <a:latin typeface="Times New Roman"/>
              <a:cs typeface="Times New Roman"/>
            </a:endParaRPr>
          </a:p>
          <a:p>
            <a:pPr algn="l"/>
            <a:r>
              <a:rPr lang="en-US" sz="1800" b="1" dirty="0" smtClean="0">
                <a:latin typeface="Times New Roman"/>
                <a:cs typeface="Times New Roman"/>
              </a:rPr>
              <a:t>Note: </a:t>
            </a:r>
            <a:r>
              <a:rPr lang="en-US" sz="1800" dirty="0" smtClean="0">
                <a:latin typeface="Times New Roman"/>
                <a:cs typeface="Times New Roman"/>
              </a:rPr>
              <a:t>Calendar year of peak impact shown in parentheses</a:t>
            </a:r>
            <a:endParaRPr lang="en-US" sz="1800" dirty="0">
              <a:latin typeface="Times New Roman"/>
              <a:cs typeface="Times New Roman"/>
            </a:endParaRPr>
          </a:p>
        </p:txBody>
      </p:sp>
      <p:graphicFrame>
        <p:nvGraphicFramePr>
          <p:cNvPr id="5" name="Table 4"/>
          <p:cNvGraphicFramePr>
            <a:graphicFrameLocks noGrp="1"/>
          </p:cNvGraphicFramePr>
          <p:nvPr>
            <p:extLst/>
          </p:nvPr>
        </p:nvGraphicFramePr>
        <p:xfrm>
          <a:off x="457200" y="1310640"/>
          <a:ext cx="8382000" cy="4846320"/>
        </p:xfrm>
        <a:graphic>
          <a:graphicData uri="http://schemas.openxmlformats.org/drawingml/2006/table">
            <a:tbl>
              <a:tblPr firstRow="1" bandRow="1">
                <a:tableStyleId>{5940675A-B579-460E-94D1-54222C63F5DA}</a:tableStyleId>
              </a:tblPr>
              <a:tblGrid>
                <a:gridCol w="1752600"/>
                <a:gridCol w="1676400"/>
                <a:gridCol w="1600200"/>
                <a:gridCol w="1676400"/>
                <a:gridCol w="1676400"/>
              </a:tblGrid>
              <a:tr h="152400">
                <a:tc rowSpan="2">
                  <a:txBody>
                    <a:bodyPr/>
                    <a:lstStyle/>
                    <a:p>
                      <a:pPr algn="ctr"/>
                      <a:endParaRPr lang="en-US" sz="600" b="1" smtClean="0">
                        <a:solidFill>
                          <a:srgbClr val="000000"/>
                        </a:solidFill>
                        <a:latin typeface="Times New Roman"/>
                        <a:cs typeface="Times New Roman"/>
                      </a:endParaRPr>
                    </a:p>
                    <a:p>
                      <a:pPr algn="ctr"/>
                      <a:endParaRPr lang="en-US" sz="1400" b="1" smtClean="0">
                        <a:solidFill>
                          <a:srgbClr val="000000"/>
                        </a:solidFill>
                        <a:latin typeface="Times New Roman"/>
                        <a:cs typeface="Times New Roman"/>
                      </a:endParaRPr>
                    </a:p>
                    <a:p>
                      <a:pPr algn="ctr"/>
                      <a:r>
                        <a:rPr lang="en-US" sz="1400" b="1" smtClean="0">
                          <a:solidFill>
                            <a:srgbClr val="000000"/>
                          </a:solidFill>
                          <a:latin typeface="Times New Roman"/>
                          <a:cs typeface="Times New Roman"/>
                        </a:rPr>
                        <a:t>Tank Closure</a:t>
                      </a:r>
                    </a:p>
                    <a:p>
                      <a:pPr algn="ctr"/>
                      <a:r>
                        <a:rPr lang="en-US" sz="1400" b="1" smtClean="0">
                          <a:solidFill>
                            <a:srgbClr val="000000"/>
                          </a:solidFill>
                          <a:latin typeface="Times New Roman"/>
                          <a:cs typeface="Times New Roman"/>
                        </a:rPr>
                        <a:t>Alternative</a:t>
                      </a:r>
                      <a:endParaRPr lang="en-US" sz="1400" b="1">
                        <a:solidFill>
                          <a:srgbClr val="000000"/>
                        </a:solidFill>
                        <a:latin typeface="Times New Roman"/>
                        <a:cs typeface="Times New Roman"/>
                      </a:endParaRPr>
                    </a:p>
                  </a:txBody>
                  <a:tcPr>
                    <a:solidFill>
                      <a:srgbClr val="FCD5B5"/>
                    </a:solidFill>
                  </a:tcPr>
                </a:tc>
                <a:tc gridSpan="2">
                  <a:txBody>
                    <a:bodyPr/>
                    <a:lstStyle/>
                    <a:p>
                      <a:pPr algn="ctr"/>
                      <a:r>
                        <a:rPr lang="en-US" sz="1400" b="1" smtClean="0">
                          <a:solidFill>
                            <a:srgbClr val="000000"/>
                          </a:solidFill>
                          <a:latin typeface="Times New Roman"/>
                          <a:cs typeface="Times New Roman"/>
                        </a:rPr>
                        <a:t>Core Zone Boundary</a:t>
                      </a:r>
                      <a:endParaRPr lang="en-US" sz="1400" b="1">
                        <a:solidFill>
                          <a:srgbClr val="000000"/>
                        </a:solidFill>
                        <a:latin typeface="Times New Roman"/>
                        <a:cs typeface="Times New Roman"/>
                      </a:endParaRPr>
                    </a:p>
                  </a:txBody>
                  <a:tcPr>
                    <a:solidFill>
                      <a:srgbClr val="FCD5B5"/>
                    </a:solidFill>
                  </a:tcPr>
                </a:tc>
                <a:tc hMerge="1">
                  <a:txBody>
                    <a:bodyPr/>
                    <a:lstStyle/>
                    <a:p>
                      <a:endParaRPr lang="en-US" dirty="0"/>
                    </a:p>
                  </a:txBody>
                  <a:tcPr>
                    <a:solidFill>
                      <a:srgbClr val="E4D1AD"/>
                    </a:solidFill>
                  </a:tcPr>
                </a:tc>
                <a:tc gridSpan="2">
                  <a:txBody>
                    <a:bodyPr/>
                    <a:lstStyle/>
                    <a:p>
                      <a:pPr algn="ctr"/>
                      <a:r>
                        <a:rPr lang="en-US" sz="1400" b="1" smtClean="0">
                          <a:solidFill>
                            <a:srgbClr val="000000"/>
                          </a:solidFill>
                          <a:latin typeface="Times New Roman"/>
                          <a:cs typeface="Times New Roman"/>
                        </a:rPr>
                        <a:t>Columbia River </a:t>
                      </a:r>
                      <a:r>
                        <a:rPr lang="en-US" sz="1400" b="1" err="1" smtClean="0">
                          <a:solidFill>
                            <a:srgbClr val="000000"/>
                          </a:solidFill>
                          <a:latin typeface="Times New Roman"/>
                          <a:cs typeface="Times New Roman"/>
                        </a:rPr>
                        <a:t>Nearshore</a:t>
                      </a:r>
                      <a:endParaRPr lang="en-US" sz="1400" b="1">
                        <a:solidFill>
                          <a:srgbClr val="000000"/>
                        </a:solidFill>
                        <a:latin typeface="Times New Roman"/>
                        <a:cs typeface="Times New Roman"/>
                      </a:endParaRPr>
                    </a:p>
                  </a:txBody>
                  <a:tcPr>
                    <a:solidFill>
                      <a:srgbClr val="FCD5B5"/>
                    </a:solidFill>
                  </a:tcPr>
                </a:tc>
                <a:tc hMerge="1">
                  <a:txBody>
                    <a:bodyPr/>
                    <a:lstStyle/>
                    <a:p>
                      <a:endParaRPr lang="en-US" dirty="0"/>
                    </a:p>
                  </a:txBody>
                  <a:tcPr>
                    <a:solidFill>
                      <a:srgbClr val="E4D1AD"/>
                    </a:solidFill>
                  </a:tcPr>
                </a:tc>
              </a:tr>
              <a:tr h="400049">
                <a:tc vMerge="1">
                  <a:txBody>
                    <a:bodyPr/>
                    <a:lstStyle/>
                    <a:p>
                      <a:endParaRPr lang="en-US" dirty="0"/>
                    </a:p>
                  </a:txBody>
                  <a:tcPr>
                    <a:solidFill>
                      <a:srgbClr val="E4D1AD"/>
                    </a:solidFill>
                  </a:tcPr>
                </a:tc>
                <a:tc>
                  <a:txBody>
                    <a:bodyPr/>
                    <a:lstStyle/>
                    <a:p>
                      <a:pPr algn="ctr"/>
                      <a:r>
                        <a:rPr lang="en-US" sz="1400" b="1" smtClean="0">
                          <a:solidFill>
                            <a:srgbClr val="000000"/>
                          </a:solidFill>
                          <a:latin typeface="Times New Roman"/>
                          <a:cs typeface="Times New Roman"/>
                        </a:rPr>
                        <a:t>Radiation Dose</a:t>
                      </a:r>
                    </a:p>
                    <a:p>
                      <a:pPr algn="ctr"/>
                      <a:r>
                        <a:rPr lang="en-US" sz="1400" b="1" smtClean="0">
                          <a:solidFill>
                            <a:srgbClr val="000000"/>
                          </a:solidFill>
                          <a:latin typeface="Times New Roman"/>
                          <a:cs typeface="Times New Roman"/>
                        </a:rPr>
                        <a:t>(</a:t>
                      </a:r>
                      <a:r>
                        <a:rPr lang="en-US" sz="1400" b="1" err="1" smtClean="0">
                          <a:solidFill>
                            <a:srgbClr val="000000"/>
                          </a:solidFill>
                          <a:latin typeface="Times New Roman"/>
                          <a:cs typeface="Times New Roman"/>
                        </a:rPr>
                        <a:t>millirem</a:t>
                      </a:r>
                      <a:r>
                        <a:rPr lang="en-US" sz="1400" b="1" smtClean="0">
                          <a:solidFill>
                            <a:srgbClr val="000000"/>
                          </a:solidFill>
                          <a:latin typeface="Times New Roman"/>
                          <a:cs typeface="Times New Roman"/>
                        </a:rPr>
                        <a:t> per year)</a:t>
                      </a:r>
                      <a:endParaRPr lang="en-US" sz="1400" b="1">
                        <a:solidFill>
                          <a:srgbClr val="000000"/>
                        </a:solidFill>
                        <a:latin typeface="Times New Roman"/>
                        <a:cs typeface="Times New Roman"/>
                      </a:endParaRPr>
                    </a:p>
                  </a:txBody>
                  <a:tcPr>
                    <a:solidFill>
                      <a:srgbClr val="FCD5B5"/>
                    </a:solidFill>
                  </a:tcPr>
                </a:tc>
                <a:tc>
                  <a:txBody>
                    <a:bodyPr/>
                    <a:lstStyle/>
                    <a:p>
                      <a:pPr algn="ctr"/>
                      <a:endParaRPr lang="en-US" sz="1400" b="1" smtClean="0">
                        <a:solidFill>
                          <a:srgbClr val="000000"/>
                        </a:solidFill>
                        <a:latin typeface="Times New Roman"/>
                        <a:cs typeface="Times New Roman"/>
                      </a:endParaRPr>
                    </a:p>
                    <a:p>
                      <a:pPr algn="ctr"/>
                      <a:r>
                        <a:rPr lang="en-US" sz="1400" b="1" smtClean="0">
                          <a:solidFill>
                            <a:srgbClr val="000000"/>
                          </a:solidFill>
                          <a:latin typeface="Times New Roman"/>
                          <a:cs typeface="Times New Roman"/>
                        </a:rPr>
                        <a:t>Hazard Index</a:t>
                      </a:r>
                      <a:endParaRPr lang="en-US" sz="1400" b="1">
                        <a:solidFill>
                          <a:srgbClr val="000000"/>
                        </a:solidFill>
                        <a:latin typeface="Times New Roman"/>
                        <a:cs typeface="Times New Roman"/>
                      </a:endParaRPr>
                    </a:p>
                  </a:txBody>
                  <a:tcPr>
                    <a:solidFill>
                      <a:srgbClr val="FCD5B5"/>
                    </a:solidFill>
                  </a:tcPr>
                </a:tc>
                <a:tc>
                  <a:txBody>
                    <a:bodyPr/>
                    <a:lstStyle/>
                    <a:p>
                      <a:pPr algn="ctr"/>
                      <a:r>
                        <a:rPr lang="en-US" sz="1400" b="1" smtClean="0">
                          <a:solidFill>
                            <a:srgbClr val="000000"/>
                          </a:solidFill>
                          <a:latin typeface="Times New Roman"/>
                          <a:cs typeface="Times New Roman"/>
                        </a:rPr>
                        <a:t>Radiation Dose</a:t>
                      </a:r>
                    </a:p>
                    <a:p>
                      <a:pPr algn="ctr"/>
                      <a:r>
                        <a:rPr lang="en-US" sz="1400" b="1" smtClean="0">
                          <a:solidFill>
                            <a:srgbClr val="000000"/>
                          </a:solidFill>
                          <a:latin typeface="Times New Roman"/>
                          <a:cs typeface="Times New Roman"/>
                        </a:rPr>
                        <a:t>(</a:t>
                      </a:r>
                      <a:r>
                        <a:rPr lang="en-US" sz="1400" b="1" err="1" smtClean="0">
                          <a:solidFill>
                            <a:srgbClr val="000000"/>
                          </a:solidFill>
                          <a:latin typeface="Times New Roman"/>
                          <a:cs typeface="Times New Roman"/>
                        </a:rPr>
                        <a:t>millirem</a:t>
                      </a:r>
                      <a:r>
                        <a:rPr lang="en-US" sz="1400" b="1" smtClean="0">
                          <a:solidFill>
                            <a:srgbClr val="000000"/>
                          </a:solidFill>
                          <a:latin typeface="Times New Roman"/>
                          <a:cs typeface="Times New Roman"/>
                        </a:rPr>
                        <a:t> per year)</a:t>
                      </a:r>
                      <a:endParaRPr lang="en-US" sz="1400" b="1">
                        <a:solidFill>
                          <a:srgbClr val="000000"/>
                        </a:solidFill>
                        <a:latin typeface="Times New Roman"/>
                        <a:cs typeface="Times New Roman"/>
                      </a:endParaRPr>
                    </a:p>
                  </a:txBody>
                  <a:tcPr>
                    <a:solidFill>
                      <a:srgbClr val="FCD5B5"/>
                    </a:solidFill>
                  </a:tcPr>
                </a:tc>
                <a:tc>
                  <a:txBody>
                    <a:bodyPr/>
                    <a:lstStyle/>
                    <a:p>
                      <a:pPr algn="ctr"/>
                      <a:endParaRPr lang="en-US" sz="1400" b="1" smtClean="0">
                        <a:solidFill>
                          <a:srgbClr val="000000"/>
                        </a:solidFill>
                        <a:latin typeface="Times New Roman"/>
                        <a:cs typeface="Times New Roman"/>
                      </a:endParaRPr>
                    </a:p>
                    <a:p>
                      <a:pPr algn="ctr"/>
                      <a:r>
                        <a:rPr lang="en-US" sz="1400" b="1" smtClean="0">
                          <a:solidFill>
                            <a:srgbClr val="000000"/>
                          </a:solidFill>
                          <a:latin typeface="Times New Roman"/>
                          <a:cs typeface="Times New Roman"/>
                        </a:rPr>
                        <a:t>Hazard Index</a:t>
                      </a:r>
                      <a:endParaRPr lang="en-US" sz="1400" b="1">
                        <a:solidFill>
                          <a:srgbClr val="000000"/>
                        </a:solidFill>
                        <a:latin typeface="Times New Roman"/>
                        <a:cs typeface="Times New Roman"/>
                      </a:endParaRPr>
                    </a:p>
                  </a:txBody>
                  <a:tcPr>
                    <a:solidFill>
                      <a:srgbClr val="FCD5B5"/>
                    </a:solidFill>
                  </a:tcPr>
                </a:tc>
              </a:tr>
              <a:tr h="400050">
                <a:tc>
                  <a:txBody>
                    <a:bodyPr/>
                    <a:lstStyle/>
                    <a:p>
                      <a:r>
                        <a:rPr lang="en-US" sz="1500" b="1" smtClean="0">
                          <a:solidFill>
                            <a:srgbClr val="000000"/>
                          </a:solidFill>
                          <a:latin typeface="Times New Roman"/>
                          <a:cs typeface="Times New Roman"/>
                        </a:rPr>
                        <a:t>1</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58.88</a:t>
                      </a:r>
                      <a:endParaRPr lang="en-US" sz="1400" baseline="0" smtClean="0">
                        <a:solidFill>
                          <a:srgbClr val="000000"/>
                        </a:solidFill>
                        <a:latin typeface="Times New Roman"/>
                        <a:cs typeface="Times New Roman"/>
                      </a:endParaRPr>
                    </a:p>
                    <a:p>
                      <a:pPr algn="ctr">
                        <a:lnSpc>
                          <a:spcPts val="1380"/>
                        </a:lnSpc>
                      </a:pPr>
                      <a:r>
                        <a:rPr lang="en-US" sz="1400" baseline="0" smtClean="0">
                          <a:solidFill>
                            <a:srgbClr val="000000"/>
                          </a:solidFill>
                          <a:latin typeface="Times New Roman"/>
                          <a:cs typeface="Times New Roman"/>
                        </a:rPr>
                        <a:t>(4313)</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9.20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(2500)</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4.37</a:t>
                      </a:r>
                    </a:p>
                    <a:p>
                      <a:pPr algn="ctr">
                        <a:lnSpc>
                          <a:spcPts val="1380"/>
                        </a:lnSpc>
                      </a:pPr>
                      <a:r>
                        <a:rPr lang="en-US" sz="1400" smtClean="0">
                          <a:solidFill>
                            <a:srgbClr val="000000"/>
                          </a:solidFill>
                          <a:latin typeface="Times New Roman"/>
                          <a:cs typeface="Times New Roman"/>
                        </a:rPr>
                        <a:t>(4978)</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1.01</a:t>
                      </a:r>
                    </a:p>
                    <a:p>
                      <a:pPr algn="ctr">
                        <a:lnSpc>
                          <a:spcPts val="1380"/>
                        </a:lnSpc>
                      </a:pPr>
                      <a:r>
                        <a:rPr lang="en-US" sz="1400" smtClean="0">
                          <a:solidFill>
                            <a:srgbClr val="000000"/>
                          </a:solidFill>
                          <a:latin typeface="Times New Roman"/>
                          <a:cs typeface="Times New Roman"/>
                        </a:rPr>
                        <a:t>(4498)</a:t>
                      </a:r>
                      <a:endParaRPr lang="en-US" sz="1400">
                        <a:solidFill>
                          <a:srgbClr val="000000"/>
                        </a:solidFill>
                        <a:latin typeface="Times New Roman"/>
                        <a:cs typeface="Times New Roman"/>
                      </a:endParaRPr>
                    </a:p>
                  </a:txBody>
                  <a:tcPr/>
                </a:tc>
              </a:tr>
              <a:tr h="400050">
                <a:tc>
                  <a:txBody>
                    <a:bodyPr/>
                    <a:lstStyle/>
                    <a:p>
                      <a:r>
                        <a:rPr lang="en-US" sz="1500" b="1" smtClean="0">
                          <a:solidFill>
                            <a:srgbClr val="000000"/>
                          </a:solidFill>
                          <a:latin typeface="Times New Roman"/>
                          <a:cs typeface="Times New Roman"/>
                        </a:rPr>
                        <a:t>2A</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8.64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(2069)</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5.26</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(2068)</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0.941</a:t>
                      </a:r>
                    </a:p>
                    <a:p>
                      <a:pPr algn="ctr">
                        <a:lnSpc>
                          <a:spcPts val="1380"/>
                        </a:lnSpc>
                      </a:pPr>
                      <a:r>
                        <a:rPr lang="en-US" sz="1400" smtClean="0">
                          <a:solidFill>
                            <a:srgbClr val="000000"/>
                          </a:solidFill>
                          <a:latin typeface="Times New Roman"/>
                          <a:cs typeface="Times New Roman"/>
                        </a:rPr>
                        <a:t>(2317)</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1.01</a:t>
                      </a:r>
                    </a:p>
                    <a:p>
                      <a:pPr algn="ctr">
                        <a:lnSpc>
                          <a:spcPts val="1380"/>
                        </a:lnSpc>
                      </a:pPr>
                      <a:r>
                        <a:rPr lang="en-US" sz="1400" smtClean="0">
                          <a:solidFill>
                            <a:srgbClr val="000000"/>
                          </a:solidFill>
                          <a:latin typeface="Times New Roman"/>
                          <a:cs typeface="Times New Roman"/>
                        </a:rPr>
                        <a:t>(2079)</a:t>
                      </a:r>
                      <a:endParaRPr lang="en-US" sz="1400">
                        <a:solidFill>
                          <a:srgbClr val="000000"/>
                        </a:solidFill>
                        <a:latin typeface="Times New Roman"/>
                        <a:cs typeface="Times New Roman"/>
                      </a:endParaRPr>
                    </a:p>
                  </a:txBody>
                  <a:tcPr/>
                </a:tc>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smtClean="0">
                          <a:solidFill>
                            <a:srgbClr val="000000"/>
                          </a:solidFill>
                          <a:latin typeface="Times New Roman"/>
                          <a:cs typeface="Times New Roman"/>
                        </a:rPr>
                        <a:t>4\2B, 3A, 3B, 3C, 6C</a:t>
                      </a: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7.58</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4.81</a:t>
                      </a:r>
                    </a:p>
                    <a:p>
                      <a:pPr algn="ctr">
                        <a:lnSpc>
                          <a:spcPts val="1380"/>
                        </a:lnSpc>
                      </a:pPr>
                      <a:r>
                        <a:rPr lang="en-US" sz="1400" smtClean="0">
                          <a:solidFill>
                            <a:srgbClr val="000000"/>
                          </a:solidFill>
                          <a:latin typeface="Times New Roman"/>
                          <a:cs typeface="Times New Roman"/>
                        </a:rPr>
                        <a:t>(2050)</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0.885</a:t>
                      </a:r>
                    </a:p>
                    <a:p>
                      <a:pPr algn="ctr">
                        <a:lnSpc>
                          <a:spcPts val="1380"/>
                        </a:lnSpc>
                      </a:pPr>
                      <a:r>
                        <a:rPr lang="en-US" sz="1400" smtClean="0">
                          <a:solidFill>
                            <a:srgbClr val="000000"/>
                          </a:solidFill>
                          <a:latin typeface="Times New Roman"/>
                          <a:cs typeface="Times New Roman"/>
                        </a:rPr>
                        <a:t>(2242)</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0.971</a:t>
                      </a:r>
                    </a:p>
                    <a:p>
                      <a:pPr algn="ctr">
                        <a:lnSpc>
                          <a:spcPts val="1380"/>
                        </a:lnSpc>
                      </a:pPr>
                      <a:r>
                        <a:rPr lang="en-US" sz="1400" smtClean="0">
                          <a:solidFill>
                            <a:srgbClr val="000000"/>
                          </a:solidFill>
                          <a:latin typeface="Times New Roman"/>
                          <a:cs typeface="Times New Roman"/>
                        </a:rPr>
                        <a:t>(2076)</a:t>
                      </a:r>
                      <a:endParaRPr lang="en-US" sz="1400">
                        <a:solidFill>
                          <a:srgbClr val="000000"/>
                        </a:solidFill>
                        <a:latin typeface="Times New Roman"/>
                        <a:cs typeface="Times New Roman"/>
                      </a:endParaRPr>
                    </a:p>
                  </a:txBody>
                  <a:tcPr/>
                </a:tc>
              </a:tr>
              <a:tr h="400050">
                <a:tc>
                  <a:txBody>
                    <a:bodyPr/>
                    <a:lstStyle/>
                    <a:p>
                      <a:r>
                        <a:rPr lang="en-US" sz="1500" b="1" smtClean="0">
                          <a:solidFill>
                            <a:srgbClr val="000000"/>
                          </a:solidFill>
                          <a:latin typeface="Times New Roman"/>
                          <a:cs typeface="Times New Roman"/>
                        </a:rPr>
                        <a:t>4</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7.41</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4.80</a:t>
                      </a:r>
                    </a:p>
                    <a:p>
                      <a:pPr algn="ctr">
                        <a:lnSpc>
                          <a:spcPts val="1380"/>
                        </a:lnSpc>
                      </a:pPr>
                      <a:r>
                        <a:rPr lang="en-US" sz="1400" smtClean="0">
                          <a:solidFill>
                            <a:srgbClr val="000000"/>
                          </a:solidFill>
                          <a:latin typeface="Times New Roman"/>
                          <a:cs typeface="Times New Roman"/>
                        </a:rPr>
                        <a:t>(2050)</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0.882</a:t>
                      </a:r>
                    </a:p>
                    <a:p>
                      <a:pPr algn="ctr">
                        <a:lnSpc>
                          <a:spcPts val="1380"/>
                        </a:lnSpc>
                      </a:pPr>
                      <a:r>
                        <a:rPr lang="en-US" sz="1400" smtClean="0">
                          <a:solidFill>
                            <a:srgbClr val="000000"/>
                          </a:solidFill>
                          <a:latin typeface="Times New Roman"/>
                          <a:cs typeface="Times New Roman"/>
                        </a:rPr>
                        <a:t>(2242)</a:t>
                      </a:r>
                    </a:p>
                  </a:txBody>
                  <a:tcPr/>
                </a:tc>
                <a:tc>
                  <a:txBody>
                    <a:bodyPr/>
                    <a:lstStyle/>
                    <a:p>
                      <a:pPr algn="ctr">
                        <a:lnSpc>
                          <a:spcPts val="1380"/>
                        </a:lnSpc>
                      </a:pPr>
                      <a:r>
                        <a:rPr lang="en-US" sz="1400" smtClean="0">
                          <a:solidFill>
                            <a:srgbClr val="000000"/>
                          </a:solidFill>
                          <a:latin typeface="Times New Roman"/>
                          <a:cs typeface="Times New Roman"/>
                        </a:rPr>
                        <a:t>0.971</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r>
                        <a:rPr lang="en-US" sz="1500" b="1" smtClean="0">
                          <a:solidFill>
                            <a:srgbClr val="000000"/>
                          </a:solidFill>
                          <a:latin typeface="Times New Roman"/>
                          <a:cs typeface="Times New Roman"/>
                        </a:rPr>
                        <a:t>5</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7.57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4.81</a:t>
                      </a:r>
                    </a:p>
                    <a:p>
                      <a:pPr algn="ctr">
                        <a:lnSpc>
                          <a:spcPts val="1380"/>
                        </a:lnSpc>
                      </a:pPr>
                      <a:r>
                        <a:rPr lang="en-US" sz="1400" smtClean="0">
                          <a:solidFill>
                            <a:srgbClr val="000000"/>
                          </a:solidFill>
                          <a:latin typeface="Times New Roman"/>
                          <a:cs typeface="Times New Roman"/>
                        </a:rPr>
                        <a:t>(2050)</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0.894</a:t>
                      </a:r>
                    </a:p>
                    <a:p>
                      <a:pPr algn="ctr">
                        <a:lnSpc>
                          <a:spcPts val="1380"/>
                        </a:lnSpc>
                      </a:pPr>
                      <a:r>
                        <a:rPr lang="en-US" sz="1400" smtClean="0">
                          <a:solidFill>
                            <a:srgbClr val="000000"/>
                          </a:solidFill>
                          <a:latin typeface="Times New Roman"/>
                          <a:cs typeface="Times New Roman"/>
                        </a:rPr>
                        <a:t>(4809)</a:t>
                      </a:r>
                    </a:p>
                  </a:txBody>
                  <a:tcPr/>
                </a:tc>
                <a:tc>
                  <a:txBody>
                    <a:bodyPr/>
                    <a:lstStyle/>
                    <a:p>
                      <a:pPr algn="ctr">
                        <a:lnSpc>
                          <a:spcPts val="1380"/>
                        </a:lnSpc>
                      </a:pPr>
                      <a:r>
                        <a:rPr lang="en-US" sz="1400" smtClean="0">
                          <a:solidFill>
                            <a:srgbClr val="000000"/>
                          </a:solidFill>
                          <a:latin typeface="Times New Roman"/>
                          <a:cs typeface="Times New Roman"/>
                        </a:rPr>
                        <a:t>0.971</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r>
                        <a:rPr lang="en-US" sz="1500" b="1" smtClean="0">
                          <a:solidFill>
                            <a:srgbClr val="000000"/>
                          </a:solidFill>
                          <a:latin typeface="Times New Roman"/>
                          <a:cs typeface="Times New Roman"/>
                        </a:rPr>
                        <a:t>6A, Base</a:t>
                      </a:r>
                      <a:r>
                        <a:rPr lang="en-US" sz="1500" b="1" baseline="0" smtClean="0">
                          <a:solidFill>
                            <a:srgbClr val="000000"/>
                          </a:solidFill>
                          <a:latin typeface="Times New Roman"/>
                          <a:cs typeface="Times New Roman"/>
                        </a:rPr>
                        <a:t> Case</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7.37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4.80</a:t>
                      </a:r>
                    </a:p>
                    <a:p>
                      <a:pPr algn="ctr">
                        <a:lnSpc>
                          <a:spcPts val="1380"/>
                        </a:lnSpc>
                      </a:pPr>
                      <a:r>
                        <a:rPr lang="en-US" sz="1400" smtClean="0">
                          <a:solidFill>
                            <a:srgbClr val="000000"/>
                          </a:solidFill>
                          <a:latin typeface="Times New Roman"/>
                          <a:cs typeface="Times New Roman"/>
                        </a:rPr>
                        <a:t>(2050)</a:t>
                      </a:r>
                    </a:p>
                  </a:txBody>
                  <a:tcPr/>
                </a:tc>
                <a:tc>
                  <a:txBody>
                    <a:bodyPr/>
                    <a:lstStyle/>
                    <a:p>
                      <a:pPr algn="ctr">
                        <a:lnSpc>
                          <a:spcPts val="1380"/>
                        </a:lnSpc>
                      </a:pPr>
                      <a:r>
                        <a:rPr lang="en-US" sz="1400" smtClean="0">
                          <a:solidFill>
                            <a:srgbClr val="000000"/>
                          </a:solidFill>
                          <a:latin typeface="Times New Roman"/>
                          <a:cs typeface="Times New Roman"/>
                        </a:rPr>
                        <a:t>0.876</a:t>
                      </a:r>
                    </a:p>
                    <a:p>
                      <a:pPr algn="ctr">
                        <a:lnSpc>
                          <a:spcPts val="1380"/>
                        </a:lnSpc>
                      </a:pPr>
                      <a:r>
                        <a:rPr lang="en-US" sz="1400" smtClean="0">
                          <a:solidFill>
                            <a:srgbClr val="000000"/>
                          </a:solidFill>
                          <a:latin typeface="Times New Roman"/>
                          <a:cs typeface="Times New Roman"/>
                        </a:rPr>
                        <a:t>(2251)</a:t>
                      </a:r>
                    </a:p>
                  </a:txBody>
                  <a:tcPr/>
                </a:tc>
                <a:tc>
                  <a:txBody>
                    <a:bodyPr/>
                    <a:lstStyle/>
                    <a:p>
                      <a:pPr algn="ctr">
                        <a:lnSpc>
                          <a:spcPts val="1380"/>
                        </a:lnSpc>
                      </a:pPr>
                      <a:r>
                        <a:rPr lang="en-US" sz="1400" smtClean="0">
                          <a:solidFill>
                            <a:srgbClr val="000000"/>
                          </a:solidFill>
                          <a:latin typeface="Times New Roman"/>
                          <a:cs typeface="Times New Roman"/>
                        </a:rPr>
                        <a:t>0.971</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smtClean="0">
                          <a:solidFill>
                            <a:srgbClr val="000000"/>
                          </a:solidFill>
                          <a:latin typeface="Times New Roman"/>
                          <a:cs typeface="Times New Roman"/>
                        </a:rPr>
                        <a:t>6A, Option </a:t>
                      </a:r>
                      <a:r>
                        <a:rPr lang="en-US" sz="1500" b="1" baseline="0" smtClean="0">
                          <a:solidFill>
                            <a:srgbClr val="000000"/>
                          </a:solidFill>
                          <a:latin typeface="Times New Roman"/>
                          <a:cs typeface="Times New Roman"/>
                        </a:rPr>
                        <a:t>Case</a:t>
                      </a:r>
                      <a:endParaRPr lang="en-US" sz="1500" b="1" smtClean="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(2066)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5.22</a:t>
                      </a:r>
                    </a:p>
                    <a:p>
                      <a:pPr algn="ctr">
                        <a:lnSpc>
                          <a:spcPts val="1380"/>
                        </a:lnSpc>
                      </a:pPr>
                      <a:r>
                        <a:rPr lang="en-US" sz="1400" smtClean="0">
                          <a:solidFill>
                            <a:srgbClr val="000000"/>
                          </a:solidFill>
                          <a:latin typeface="Times New Roman"/>
                          <a:cs typeface="Times New Roman"/>
                        </a:rPr>
                        <a:t>(2051)</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0.899</a:t>
                      </a:r>
                    </a:p>
                    <a:p>
                      <a:pPr algn="ctr">
                        <a:lnSpc>
                          <a:spcPts val="1380"/>
                        </a:lnSpc>
                      </a:pPr>
                      <a:r>
                        <a:rPr lang="en-US" sz="1400" smtClean="0">
                          <a:solidFill>
                            <a:srgbClr val="000000"/>
                          </a:solidFill>
                          <a:latin typeface="Times New Roman"/>
                          <a:cs typeface="Times New Roman"/>
                        </a:rPr>
                        <a:t>(2251)</a:t>
                      </a:r>
                    </a:p>
                  </a:txBody>
                  <a:tcPr/>
                </a:tc>
                <a:tc>
                  <a:txBody>
                    <a:bodyPr/>
                    <a:lstStyle/>
                    <a:p>
                      <a:pPr algn="ctr">
                        <a:lnSpc>
                          <a:spcPts val="1380"/>
                        </a:lnSpc>
                      </a:pPr>
                      <a:r>
                        <a:rPr lang="en-US" sz="1400" smtClean="0">
                          <a:solidFill>
                            <a:srgbClr val="000000"/>
                          </a:solidFill>
                          <a:latin typeface="Times New Roman"/>
                          <a:cs typeface="Times New Roman"/>
                        </a:rPr>
                        <a:t>0.912</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r>
                        <a:rPr lang="en-US" sz="1500" b="1" smtClean="0">
                          <a:solidFill>
                            <a:srgbClr val="000000"/>
                          </a:solidFill>
                          <a:latin typeface="Times New Roman"/>
                          <a:cs typeface="Times New Roman"/>
                        </a:rPr>
                        <a:t>6B, Base</a:t>
                      </a:r>
                      <a:r>
                        <a:rPr lang="en-US" sz="1500" b="1" baseline="0" smtClean="0">
                          <a:solidFill>
                            <a:srgbClr val="000000"/>
                          </a:solidFill>
                          <a:latin typeface="Times New Roman"/>
                          <a:cs typeface="Times New Roman"/>
                        </a:rPr>
                        <a:t> Case</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7.35</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4.80</a:t>
                      </a:r>
                    </a:p>
                    <a:p>
                      <a:pPr algn="ctr">
                        <a:lnSpc>
                          <a:spcPts val="1380"/>
                        </a:lnSpc>
                      </a:pPr>
                      <a:r>
                        <a:rPr lang="en-US" sz="1400" smtClean="0">
                          <a:solidFill>
                            <a:srgbClr val="000000"/>
                          </a:solidFill>
                          <a:latin typeface="Times New Roman"/>
                          <a:cs typeface="Times New Roman"/>
                        </a:rPr>
                        <a:t>(2050)</a:t>
                      </a:r>
                    </a:p>
                  </a:txBody>
                  <a:tcPr/>
                </a:tc>
                <a:tc>
                  <a:txBody>
                    <a:bodyPr/>
                    <a:lstStyle/>
                    <a:p>
                      <a:pPr algn="ctr">
                        <a:lnSpc>
                          <a:spcPts val="1380"/>
                        </a:lnSpc>
                      </a:pPr>
                      <a:r>
                        <a:rPr lang="en-US" sz="1400" smtClean="0">
                          <a:solidFill>
                            <a:srgbClr val="000000"/>
                          </a:solidFill>
                          <a:latin typeface="Times New Roman"/>
                          <a:cs typeface="Times New Roman"/>
                        </a:rPr>
                        <a:t>0.822</a:t>
                      </a:r>
                    </a:p>
                    <a:p>
                      <a:pPr algn="ctr">
                        <a:lnSpc>
                          <a:spcPts val="1380"/>
                        </a:lnSpc>
                      </a:pPr>
                      <a:r>
                        <a:rPr lang="en-US" sz="1400" smtClean="0">
                          <a:solidFill>
                            <a:srgbClr val="000000"/>
                          </a:solidFill>
                          <a:latin typeface="Times New Roman"/>
                          <a:cs typeface="Times New Roman"/>
                        </a:rPr>
                        <a:t>(2218)</a:t>
                      </a:r>
                    </a:p>
                  </a:txBody>
                  <a:tcPr/>
                </a:tc>
                <a:tc>
                  <a:txBody>
                    <a:bodyPr/>
                    <a:lstStyle/>
                    <a:p>
                      <a:pPr algn="ctr">
                        <a:lnSpc>
                          <a:spcPts val="1380"/>
                        </a:lnSpc>
                      </a:pPr>
                      <a:r>
                        <a:rPr lang="en-US" sz="1400" smtClean="0">
                          <a:solidFill>
                            <a:srgbClr val="000000"/>
                          </a:solidFill>
                          <a:latin typeface="Times New Roman"/>
                          <a:cs typeface="Times New Roman"/>
                        </a:rPr>
                        <a:t>0.972</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r>
                        <a:rPr lang="en-US" sz="1500" b="1" smtClean="0">
                          <a:solidFill>
                            <a:srgbClr val="000000"/>
                          </a:solidFill>
                          <a:latin typeface="Times New Roman"/>
                          <a:cs typeface="Times New Roman"/>
                        </a:rPr>
                        <a:t>6B, Option</a:t>
                      </a:r>
                      <a:r>
                        <a:rPr lang="en-US" sz="1500" b="1" baseline="0" smtClean="0">
                          <a:solidFill>
                            <a:srgbClr val="000000"/>
                          </a:solidFill>
                          <a:latin typeface="Times New Roman"/>
                          <a:cs typeface="Times New Roman"/>
                        </a:rPr>
                        <a:t> Case</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7.92</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(2065)</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5.23</a:t>
                      </a:r>
                    </a:p>
                    <a:p>
                      <a:pPr algn="ctr">
                        <a:lnSpc>
                          <a:spcPts val="1380"/>
                        </a:lnSpc>
                      </a:pPr>
                      <a:r>
                        <a:rPr lang="en-US" sz="1400" smtClean="0">
                          <a:solidFill>
                            <a:srgbClr val="000000"/>
                          </a:solidFill>
                          <a:latin typeface="Times New Roman"/>
                          <a:cs typeface="Times New Roman"/>
                        </a:rPr>
                        <a:t>(2083)</a:t>
                      </a:r>
                    </a:p>
                  </a:txBody>
                  <a:tcPr/>
                </a:tc>
                <a:tc>
                  <a:txBody>
                    <a:bodyPr/>
                    <a:lstStyle/>
                    <a:p>
                      <a:pPr algn="ctr">
                        <a:lnSpc>
                          <a:spcPts val="1380"/>
                        </a:lnSpc>
                      </a:pPr>
                      <a:r>
                        <a:rPr lang="en-US" sz="1400" smtClean="0">
                          <a:solidFill>
                            <a:srgbClr val="000000"/>
                          </a:solidFill>
                          <a:latin typeface="Times New Roman"/>
                          <a:cs typeface="Times New Roman"/>
                        </a:rPr>
                        <a:t>0.807</a:t>
                      </a:r>
                    </a:p>
                    <a:p>
                      <a:pPr algn="ctr">
                        <a:lnSpc>
                          <a:spcPts val="1380"/>
                        </a:lnSpc>
                      </a:pPr>
                      <a:r>
                        <a:rPr lang="en-US" sz="1400" smtClean="0">
                          <a:solidFill>
                            <a:srgbClr val="000000"/>
                          </a:solidFill>
                          <a:latin typeface="Times New Roman"/>
                          <a:cs typeface="Times New Roman"/>
                        </a:rPr>
                        <a:t>(2218)</a:t>
                      </a:r>
                    </a:p>
                  </a:txBody>
                  <a:tcPr/>
                </a:tc>
                <a:tc>
                  <a:txBody>
                    <a:bodyPr/>
                    <a:lstStyle/>
                    <a:p>
                      <a:pPr algn="ctr">
                        <a:lnSpc>
                          <a:spcPts val="1380"/>
                        </a:lnSpc>
                      </a:pPr>
                      <a:r>
                        <a:rPr lang="en-US" sz="1400" smtClean="0">
                          <a:solidFill>
                            <a:srgbClr val="000000"/>
                          </a:solidFill>
                          <a:latin typeface="Times New Roman"/>
                          <a:cs typeface="Times New Roman"/>
                        </a:rPr>
                        <a:t>0.830</a:t>
                      </a:r>
                    </a:p>
                    <a:p>
                      <a:pPr algn="ctr">
                        <a:lnSpc>
                          <a:spcPts val="1380"/>
                        </a:lnSpc>
                      </a:pPr>
                      <a:r>
                        <a:rPr lang="en-US" sz="1400" smtClean="0">
                          <a:solidFill>
                            <a:srgbClr val="000000"/>
                          </a:solidFill>
                          <a:latin typeface="Times New Roman"/>
                          <a:cs typeface="Times New Roman"/>
                        </a:rPr>
                        <a:t>(2074)</a:t>
                      </a:r>
                    </a:p>
                  </a:txBody>
                  <a:tcPr/>
                </a:tc>
              </a:tr>
            </a:tbl>
          </a:graphicData>
        </a:graphic>
      </p:graphicFrame>
    </p:spTree>
    <p:extLst>
      <p:ext uri="{BB962C8B-B14F-4D97-AF65-F5344CB8AC3E}">
        <p14:creationId xmlns:p14="http://schemas.microsoft.com/office/powerpoint/2010/main" val="1750585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8611" name="Rectangle 3"/>
          <p:cNvSpPr>
            <a:spLocks noGrp="1" noChangeArrowheads="1"/>
          </p:cNvSpPr>
          <p:nvPr>
            <p:ph type="title" idx="4294967295"/>
          </p:nvPr>
        </p:nvSpPr>
        <p:spPr bwMode="auto">
          <a:xfrm>
            <a:off x="152400" y="0"/>
            <a:ext cx="8763000" cy="1066800"/>
          </a:xfrm>
          <a:prstGeom prst="rect">
            <a:avLst/>
          </a:prstGeom>
          <a:solidFill>
            <a:srgbClr val="FFFFFF"/>
          </a:solidFill>
          <a:extLst/>
        </p:spPr>
        <p:txBody>
          <a:bodyPr wrap="square" lIns="91440" tIns="45720" rIns="91440" bIns="45720" numCol="1" anchor="t" anchorCtr="0" compatLnSpc="1">
            <a:prstTxWarp prst="textNoShape">
              <a:avLst/>
            </a:prstTxWarp>
          </a:bodyPr>
          <a:lstStyle/>
          <a:p>
            <a:pPr algn="just">
              <a:defRPr/>
            </a:pPr>
            <a:r>
              <a:rPr lang="en-US" sz="1800" b="0" smtClean="0">
                <a:solidFill>
                  <a:schemeClr val="tx1"/>
                </a:solidFill>
              </a:rPr>
              <a:t>RH-TRU and HLW have different disposal pathways, an EIS for grouting is more applicable and was actually performed. Comparing with the recent tank EIS, w/</a:t>
            </a:r>
            <a:r>
              <a:rPr lang="en-US" sz="1800" b="1" i="1" smtClean="0">
                <a:solidFill>
                  <a:schemeClr val="tx1"/>
                </a:solidFill>
                <a:latin typeface="Times New Roman"/>
                <a:cs typeface="Times New Roman"/>
              </a:rPr>
              <a:t>1G</a:t>
            </a:r>
            <a:r>
              <a:rPr lang="en-US" sz="1800" b="0" smtClean="0">
                <a:solidFill>
                  <a:schemeClr val="tx1"/>
                </a:solidFill>
              </a:rPr>
              <a:t> as </a:t>
            </a:r>
            <a:r>
              <a:rPr lang="en-US" sz="1800" b="0" i="1" smtClean="0">
                <a:solidFill>
                  <a:schemeClr val="tx1"/>
                </a:solidFill>
              </a:rPr>
              <a:t>Grouting in Place</a:t>
            </a:r>
            <a:r>
              <a:rPr lang="en-US" sz="1800" b="0" smtClean="0">
                <a:solidFill>
                  <a:schemeClr val="tx1"/>
                </a:solidFill>
              </a:rPr>
              <a:t>:</a:t>
            </a:r>
          </a:p>
        </p:txBody>
      </p:sp>
      <p:sp>
        <p:nvSpPr>
          <p:cNvPr id="8" name="Rectangle 3"/>
          <p:cNvSpPr txBox="1">
            <a:spLocks noChangeArrowheads="1"/>
          </p:cNvSpPr>
          <p:nvPr/>
        </p:nvSpPr>
        <p:spPr bwMode="auto">
          <a:xfrm>
            <a:off x="381000" y="685800"/>
            <a:ext cx="8229600" cy="685800"/>
          </a:xfrm>
          <a:prstGeom prst="rect">
            <a:avLst/>
          </a:prstGeom>
          <a:solidFill>
            <a:srgbClr val="FFFFFF"/>
          </a:solidFill>
          <a:extLst/>
        </p:spPr>
        <p:txBody>
          <a:bodyPr wrap="square" lIns="91440" tIns="45720" rIns="91440" bIns="45720" numCol="1" anchor="t" anchorCtr="0" compatLnSpc="1">
            <a:prstTxWarp prst="textNoShape">
              <a:avLst/>
            </a:prstTxWarp>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b="1" dirty="0">
                <a:latin typeface="Times New Roman"/>
                <a:cs typeface="Times New Roman"/>
              </a:rPr>
              <a:t>Table S-10. tank </a:t>
            </a:r>
            <a:r>
              <a:rPr lang="en-US" sz="1600" b="1" dirty="0" smtClean="0">
                <a:latin typeface="Times New Roman"/>
                <a:cs typeface="Times New Roman"/>
              </a:rPr>
              <a:t>Closure Alternatives - </a:t>
            </a:r>
            <a:r>
              <a:rPr lang="en-US" sz="1600" b="1" dirty="0">
                <a:latin typeface="Times New Roman"/>
                <a:cs typeface="Times New Roman"/>
              </a:rPr>
              <a:t>Summary of Radiation Dose and Hazard Index </a:t>
            </a:r>
            <a:r>
              <a:rPr lang="en-US" sz="1600" b="1" dirty="0" smtClean="0">
                <a:latin typeface="Times New Roman"/>
                <a:cs typeface="Times New Roman"/>
              </a:rPr>
              <a:t>at</a:t>
            </a:r>
          </a:p>
          <a:p>
            <a:r>
              <a:rPr lang="en-US" sz="1600" b="1" dirty="0" smtClean="0">
                <a:latin typeface="Times New Roman"/>
                <a:cs typeface="Times New Roman"/>
              </a:rPr>
              <a:t>Year of Peak Dose/Hazard Index for the Drinking-Water Well User</a:t>
            </a: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600" b="1" dirty="0" smtClean="0">
              <a:latin typeface="Times New Roman"/>
              <a:cs typeface="Times New Roman"/>
            </a:endParaRPr>
          </a:p>
          <a:p>
            <a:endParaRPr lang="en-US" sz="1600" b="1" dirty="0">
              <a:latin typeface="Times New Roman"/>
              <a:cs typeface="Times New Roman"/>
            </a:endParaRPr>
          </a:p>
          <a:p>
            <a:endParaRPr lang="en-US" sz="1400" b="1" dirty="0" smtClean="0">
              <a:latin typeface="Times New Roman"/>
              <a:cs typeface="Times New Roman"/>
            </a:endParaRPr>
          </a:p>
          <a:p>
            <a:pPr algn="l"/>
            <a:endParaRPr lang="en-US" sz="1400" b="1" dirty="0" smtClean="0">
              <a:latin typeface="Times New Roman"/>
              <a:cs typeface="Times New Roman"/>
            </a:endParaRPr>
          </a:p>
          <a:p>
            <a:pPr algn="l"/>
            <a:endParaRPr lang="en-US" sz="1400" b="1" dirty="0">
              <a:latin typeface="Times New Roman"/>
              <a:cs typeface="Times New Roman"/>
            </a:endParaRPr>
          </a:p>
          <a:p>
            <a:pPr algn="l"/>
            <a:r>
              <a:rPr lang="en-US" sz="1400" b="1" dirty="0" smtClean="0">
                <a:latin typeface="Times New Roman"/>
                <a:cs typeface="Times New Roman"/>
              </a:rPr>
              <a:t>Note: </a:t>
            </a:r>
            <a:r>
              <a:rPr lang="en-US" sz="1400" dirty="0" smtClean="0">
                <a:latin typeface="Times New Roman"/>
                <a:cs typeface="Times New Roman"/>
              </a:rPr>
              <a:t>Calendar year of peak impact shown in parentheses</a:t>
            </a:r>
            <a:endParaRPr lang="en-US" sz="1400" dirty="0">
              <a:latin typeface="Times New Roman"/>
              <a:cs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602161142"/>
              </p:ext>
            </p:extLst>
          </p:nvPr>
        </p:nvGraphicFramePr>
        <p:xfrm>
          <a:off x="457200" y="1219200"/>
          <a:ext cx="8382000" cy="5293360"/>
        </p:xfrm>
        <a:graphic>
          <a:graphicData uri="http://schemas.openxmlformats.org/drawingml/2006/table">
            <a:tbl>
              <a:tblPr firstRow="1" bandRow="1">
                <a:tableStyleId>{5940675A-B579-460E-94D1-54222C63F5DA}</a:tableStyleId>
              </a:tblPr>
              <a:tblGrid>
                <a:gridCol w="1752600"/>
                <a:gridCol w="1676400"/>
                <a:gridCol w="1600200"/>
                <a:gridCol w="1676400"/>
                <a:gridCol w="1676400"/>
              </a:tblGrid>
              <a:tr h="152400">
                <a:tc rowSpan="2">
                  <a:txBody>
                    <a:bodyPr/>
                    <a:lstStyle/>
                    <a:p>
                      <a:pPr algn="ctr"/>
                      <a:endParaRPr lang="en-US" sz="600" b="1" smtClean="0">
                        <a:solidFill>
                          <a:srgbClr val="000000"/>
                        </a:solidFill>
                        <a:latin typeface="Times New Roman"/>
                        <a:cs typeface="Times New Roman"/>
                      </a:endParaRPr>
                    </a:p>
                    <a:p>
                      <a:pPr algn="ctr"/>
                      <a:endParaRPr lang="en-US" sz="1400" b="1" smtClean="0">
                        <a:solidFill>
                          <a:srgbClr val="000000"/>
                        </a:solidFill>
                        <a:latin typeface="Times New Roman"/>
                        <a:cs typeface="Times New Roman"/>
                      </a:endParaRPr>
                    </a:p>
                    <a:p>
                      <a:pPr algn="ctr"/>
                      <a:r>
                        <a:rPr lang="en-US" sz="1400" b="1" smtClean="0">
                          <a:solidFill>
                            <a:srgbClr val="000000"/>
                          </a:solidFill>
                          <a:latin typeface="Times New Roman"/>
                          <a:cs typeface="Times New Roman"/>
                        </a:rPr>
                        <a:t>Tank Closure</a:t>
                      </a:r>
                    </a:p>
                    <a:p>
                      <a:pPr algn="ctr"/>
                      <a:r>
                        <a:rPr lang="en-US" sz="1400" b="1" smtClean="0">
                          <a:solidFill>
                            <a:srgbClr val="000000"/>
                          </a:solidFill>
                          <a:latin typeface="Times New Roman"/>
                          <a:cs typeface="Times New Roman"/>
                        </a:rPr>
                        <a:t>Alternative</a:t>
                      </a:r>
                      <a:endParaRPr lang="en-US" sz="1400" b="1">
                        <a:solidFill>
                          <a:srgbClr val="000000"/>
                        </a:solidFill>
                        <a:latin typeface="Times New Roman"/>
                        <a:cs typeface="Times New Roman"/>
                      </a:endParaRPr>
                    </a:p>
                  </a:txBody>
                  <a:tcPr>
                    <a:solidFill>
                      <a:srgbClr val="FCD5B5"/>
                    </a:solidFill>
                  </a:tcPr>
                </a:tc>
                <a:tc gridSpan="2">
                  <a:txBody>
                    <a:bodyPr/>
                    <a:lstStyle/>
                    <a:p>
                      <a:pPr algn="ctr"/>
                      <a:r>
                        <a:rPr lang="en-US" sz="1400" b="1" dirty="0" smtClean="0">
                          <a:solidFill>
                            <a:srgbClr val="000000"/>
                          </a:solidFill>
                          <a:latin typeface="Times New Roman"/>
                          <a:cs typeface="Times New Roman"/>
                        </a:rPr>
                        <a:t>Core Zone Boundary</a:t>
                      </a:r>
                      <a:endParaRPr lang="en-US" sz="1400" b="1" dirty="0">
                        <a:solidFill>
                          <a:srgbClr val="000000"/>
                        </a:solidFill>
                        <a:latin typeface="Times New Roman"/>
                        <a:cs typeface="Times New Roman"/>
                      </a:endParaRPr>
                    </a:p>
                  </a:txBody>
                  <a:tcPr>
                    <a:solidFill>
                      <a:srgbClr val="FCD5B5"/>
                    </a:solidFill>
                  </a:tcPr>
                </a:tc>
                <a:tc hMerge="1">
                  <a:txBody>
                    <a:bodyPr/>
                    <a:lstStyle/>
                    <a:p>
                      <a:endParaRPr lang="en-US" dirty="0"/>
                    </a:p>
                  </a:txBody>
                  <a:tcPr>
                    <a:solidFill>
                      <a:srgbClr val="E4D1AD"/>
                    </a:solidFill>
                  </a:tcPr>
                </a:tc>
                <a:tc gridSpan="2">
                  <a:txBody>
                    <a:bodyPr/>
                    <a:lstStyle/>
                    <a:p>
                      <a:pPr algn="ctr"/>
                      <a:r>
                        <a:rPr lang="en-US" sz="1400" b="1" smtClean="0">
                          <a:solidFill>
                            <a:srgbClr val="000000"/>
                          </a:solidFill>
                          <a:latin typeface="Times New Roman"/>
                          <a:cs typeface="Times New Roman"/>
                        </a:rPr>
                        <a:t>Columbia River </a:t>
                      </a:r>
                      <a:r>
                        <a:rPr lang="en-US" sz="1400" b="1" err="1" smtClean="0">
                          <a:solidFill>
                            <a:srgbClr val="000000"/>
                          </a:solidFill>
                          <a:latin typeface="Times New Roman"/>
                          <a:cs typeface="Times New Roman"/>
                        </a:rPr>
                        <a:t>Nearshore</a:t>
                      </a:r>
                      <a:endParaRPr lang="en-US" sz="1400" b="1">
                        <a:solidFill>
                          <a:srgbClr val="000000"/>
                        </a:solidFill>
                        <a:latin typeface="Times New Roman"/>
                        <a:cs typeface="Times New Roman"/>
                      </a:endParaRPr>
                    </a:p>
                  </a:txBody>
                  <a:tcPr>
                    <a:solidFill>
                      <a:srgbClr val="FCD5B5"/>
                    </a:solidFill>
                  </a:tcPr>
                </a:tc>
                <a:tc hMerge="1">
                  <a:txBody>
                    <a:bodyPr/>
                    <a:lstStyle/>
                    <a:p>
                      <a:endParaRPr lang="en-US" dirty="0"/>
                    </a:p>
                  </a:txBody>
                  <a:tcPr>
                    <a:solidFill>
                      <a:srgbClr val="E4D1AD"/>
                    </a:solidFill>
                  </a:tcPr>
                </a:tc>
              </a:tr>
              <a:tr h="400049">
                <a:tc vMerge="1">
                  <a:txBody>
                    <a:bodyPr/>
                    <a:lstStyle/>
                    <a:p>
                      <a:endParaRPr lang="en-US" dirty="0"/>
                    </a:p>
                  </a:txBody>
                  <a:tcPr>
                    <a:solidFill>
                      <a:srgbClr val="E4D1AD"/>
                    </a:solidFill>
                  </a:tcPr>
                </a:tc>
                <a:tc>
                  <a:txBody>
                    <a:bodyPr/>
                    <a:lstStyle/>
                    <a:p>
                      <a:pPr algn="ctr"/>
                      <a:r>
                        <a:rPr lang="en-US" sz="1400" b="1" smtClean="0">
                          <a:solidFill>
                            <a:srgbClr val="000000"/>
                          </a:solidFill>
                          <a:latin typeface="Times New Roman"/>
                          <a:cs typeface="Times New Roman"/>
                        </a:rPr>
                        <a:t>Radiation Dose</a:t>
                      </a:r>
                    </a:p>
                    <a:p>
                      <a:pPr algn="ctr"/>
                      <a:r>
                        <a:rPr lang="en-US" sz="1400" b="1" smtClean="0">
                          <a:solidFill>
                            <a:srgbClr val="000000"/>
                          </a:solidFill>
                          <a:latin typeface="Times New Roman"/>
                          <a:cs typeface="Times New Roman"/>
                        </a:rPr>
                        <a:t>(</a:t>
                      </a:r>
                      <a:r>
                        <a:rPr lang="en-US" sz="1400" b="1" err="1" smtClean="0">
                          <a:solidFill>
                            <a:srgbClr val="000000"/>
                          </a:solidFill>
                          <a:latin typeface="Times New Roman"/>
                          <a:cs typeface="Times New Roman"/>
                        </a:rPr>
                        <a:t>millirem</a:t>
                      </a:r>
                      <a:r>
                        <a:rPr lang="en-US" sz="1400" b="1" smtClean="0">
                          <a:solidFill>
                            <a:srgbClr val="000000"/>
                          </a:solidFill>
                          <a:latin typeface="Times New Roman"/>
                          <a:cs typeface="Times New Roman"/>
                        </a:rPr>
                        <a:t> per year)</a:t>
                      </a:r>
                      <a:endParaRPr lang="en-US" sz="1400" b="1">
                        <a:solidFill>
                          <a:srgbClr val="000000"/>
                        </a:solidFill>
                        <a:latin typeface="Times New Roman"/>
                        <a:cs typeface="Times New Roman"/>
                      </a:endParaRPr>
                    </a:p>
                  </a:txBody>
                  <a:tcPr>
                    <a:solidFill>
                      <a:srgbClr val="FCD5B5"/>
                    </a:solidFill>
                  </a:tcPr>
                </a:tc>
                <a:tc>
                  <a:txBody>
                    <a:bodyPr/>
                    <a:lstStyle/>
                    <a:p>
                      <a:pPr algn="ctr"/>
                      <a:endParaRPr lang="en-US" sz="1400" b="1" smtClean="0">
                        <a:solidFill>
                          <a:srgbClr val="000000"/>
                        </a:solidFill>
                        <a:latin typeface="Times New Roman"/>
                        <a:cs typeface="Times New Roman"/>
                      </a:endParaRPr>
                    </a:p>
                    <a:p>
                      <a:pPr algn="ctr"/>
                      <a:r>
                        <a:rPr lang="en-US" sz="1400" b="1" smtClean="0">
                          <a:solidFill>
                            <a:srgbClr val="000000"/>
                          </a:solidFill>
                          <a:latin typeface="Times New Roman"/>
                          <a:cs typeface="Times New Roman"/>
                        </a:rPr>
                        <a:t>Hazard Index</a:t>
                      </a:r>
                      <a:endParaRPr lang="en-US" sz="1400" b="1">
                        <a:solidFill>
                          <a:srgbClr val="000000"/>
                        </a:solidFill>
                        <a:latin typeface="Times New Roman"/>
                        <a:cs typeface="Times New Roman"/>
                      </a:endParaRPr>
                    </a:p>
                  </a:txBody>
                  <a:tcPr>
                    <a:solidFill>
                      <a:srgbClr val="FCD5B5"/>
                    </a:solidFill>
                  </a:tcPr>
                </a:tc>
                <a:tc>
                  <a:txBody>
                    <a:bodyPr/>
                    <a:lstStyle/>
                    <a:p>
                      <a:pPr algn="ctr"/>
                      <a:r>
                        <a:rPr lang="en-US" sz="1400" b="1" smtClean="0">
                          <a:solidFill>
                            <a:srgbClr val="000000"/>
                          </a:solidFill>
                          <a:latin typeface="Times New Roman"/>
                          <a:cs typeface="Times New Roman"/>
                        </a:rPr>
                        <a:t>Radiation Dose</a:t>
                      </a:r>
                    </a:p>
                    <a:p>
                      <a:pPr algn="ctr"/>
                      <a:r>
                        <a:rPr lang="en-US" sz="1400" b="1" smtClean="0">
                          <a:solidFill>
                            <a:srgbClr val="000000"/>
                          </a:solidFill>
                          <a:latin typeface="Times New Roman"/>
                          <a:cs typeface="Times New Roman"/>
                        </a:rPr>
                        <a:t>(</a:t>
                      </a:r>
                      <a:r>
                        <a:rPr lang="en-US" sz="1400" b="1" err="1" smtClean="0">
                          <a:solidFill>
                            <a:srgbClr val="000000"/>
                          </a:solidFill>
                          <a:latin typeface="Times New Roman"/>
                          <a:cs typeface="Times New Roman"/>
                        </a:rPr>
                        <a:t>millirem</a:t>
                      </a:r>
                      <a:r>
                        <a:rPr lang="en-US" sz="1400" b="1" smtClean="0">
                          <a:solidFill>
                            <a:srgbClr val="000000"/>
                          </a:solidFill>
                          <a:latin typeface="Times New Roman"/>
                          <a:cs typeface="Times New Roman"/>
                        </a:rPr>
                        <a:t> per year)</a:t>
                      </a:r>
                      <a:endParaRPr lang="en-US" sz="1400" b="1">
                        <a:solidFill>
                          <a:srgbClr val="000000"/>
                        </a:solidFill>
                        <a:latin typeface="Times New Roman"/>
                        <a:cs typeface="Times New Roman"/>
                      </a:endParaRPr>
                    </a:p>
                  </a:txBody>
                  <a:tcPr>
                    <a:solidFill>
                      <a:srgbClr val="FCD5B5"/>
                    </a:solidFill>
                  </a:tcPr>
                </a:tc>
                <a:tc>
                  <a:txBody>
                    <a:bodyPr/>
                    <a:lstStyle/>
                    <a:p>
                      <a:pPr algn="ctr"/>
                      <a:endParaRPr lang="en-US" sz="1400" b="1" smtClean="0">
                        <a:solidFill>
                          <a:srgbClr val="000000"/>
                        </a:solidFill>
                        <a:latin typeface="Times New Roman"/>
                        <a:cs typeface="Times New Roman"/>
                      </a:endParaRPr>
                    </a:p>
                    <a:p>
                      <a:pPr algn="ctr"/>
                      <a:r>
                        <a:rPr lang="en-US" sz="1400" b="1" smtClean="0">
                          <a:solidFill>
                            <a:srgbClr val="000000"/>
                          </a:solidFill>
                          <a:latin typeface="Times New Roman"/>
                          <a:cs typeface="Times New Roman"/>
                        </a:rPr>
                        <a:t>Hazard Index</a:t>
                      </a:r>
                      <a:endParaRPr lang="en-US" sz="1400" b="1">
                        <a:solidFill>
                          <a:srgbClr val="000000"/>
                        </a:solidFill>
                        <a:latin typeface="Times New Roman"/>
                        <a:cs typeface="Times New Roman"/>
                      </a:endParaRPr>
                    </a:p>
                  </a:txBody>
                  <a:tcPr>
                    <a:solidFill>
                      <a:srgbClr val="FCD5B5"/>
                    </a:solidFill>
                  </a:tcPr>
                </a:tc>
              </a:tr>
              <a:tr h="400050">
                <a:tc>
                  <a:txBody>
                    <a:bodyPr/>
                    <a:lstStyle/>
                    <a:p>
                      <a:r>
                        <a:rPr lang="en-US" sz="1500" b="1" smtClean="0">
                          <a:solidFill>
                            <a:srgbClr val="000000"/>
                          </a:solidFill>
                          <a:latin typeface="Times New Roman"/>
                          <a:cs typeface="Times New Roman"/>
                        </a:rPr>
                        <a:t>1</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58.88</a:t>
                      </a:r>
                      <a:endParaRPr lang="en-US" sz="1400" baseline="0" smtClean="0">
                        <a:solidFill>
                          <a:srgbClr val="000000"/>
                        </a:solidFill>
                        <a:latin typeface="Times New Roman"/>
                        <a:cs typeface="Times New Roman"/>
                      </a:endParaRPr>
                    </a:p>
                    <a:p>
                      <a:pPr algn="ctr">
                        <a:lnSpc>
                          <a:spcPts val="1380"/>
                        </a:lnSpc>
                      </a:pPr>
                      <a:r>
                        <a:rPr lang="en-US" sz="1400" baseline="0" smtClean="0">
                          <a:solidFill>
                            <a:srgbClr val="000000"/>
                          </a:solidFill>
                          <a:latin typeface="Times New Roman"/>
                          <a:cs typeface="Times New Roman"/>
                        </a:rPr>
                        <a:t>(4313)</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9.20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(2500)</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4.37</a:t>
                      </a:r>
                    </a:p>
                    <a:p>
                      <a:pPr algn="ctr">
                        <a:lnSpc>
                          <a:spcPts val="1380"/>
                        </a:lnSpc>
                      </a:pPr>
                      <a:r>
                        <a:rPr lang="en-US" sz="1400" smtClean="0">
                          <a:solidFill>
                            <a:srgbClr val="000000"/>
                          </a:solidFill>
                          <a:latin typeface="Times New Roman"/>
                          <a:cs typeface="Times New Roman"/>
                        </a:rPr>
                        <a:t>(4978)</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1.01</a:t>
                      </a:r>
                    </a:p>
                    <a:p>
                      <a:pPr algn="ctr">
                        <a:lnSpc>
                          <a:spcPts val="1380"/>
                        </a:lnSpc>
                      </a:pPr>
                      <a:r>
                        <a:rPr lang="en-US" sz="1400" smtClean="0">
                          <a:solidFill>
                            <a:srgbClr val="000000"/>
                          </a:solidFill>
                          <a:latin typeface="Times New Roman"/>
                          <a:cs typeface="Times New Roman"/>
                        </a:rPr>
                        <a:t>(4498)</a:t>
                      </a:r>
                      <a:endParaRPr lang="en-US" sz="1400">
                        <a:solidFill>
                          <a:srgbClr val="000000"/>
                        </a:solidFill>
                        <a:latin typeface="Times New Roman"/>
                        <a:cs typeface="Times New Roman"/>
                      </a:endParaRPr>
                    </a:p>
                  </a:txBody>
                  <a:tcPr/>
                </a:tc>
              </a:tr>
              <a:tr h="400050">
                <a:tc>
                  <a:txBody>
                    <a:bodyPr/>
                    <a:lstStyle/>
                    <a:p>
                      <a:r>
                        <a:rPr lang="en-US" sz="1500" b="1" i="1" smtClean="0">
                          <a:solidFill>
                            <a:srgbClr val="000000"/>
                          </a:solidFill>
                          <a:latin typeface="Times New Roman"/>
                          <a:cs typeface="Times New Roman"/>
                        </a:rPr>
                        <a:t>1G</a:t>
                      </a:r>
                      <a:endParaRPr lang="en-US" sz="1500" b="1" i="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i="1" smtClean="0">
                          <a:solidFill>
                            <a:srgbClr val="000000"/>
                          </a:solidFill>
                          <a:latin typeface="Times New Roman"/>
                          <a:cs typeface="Times New Roman"/>
                        </a:rPr>
                        <a:t>8.10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i="1" baseline="0" smtClean="0">
                          <a:solidFill>
                            <a:srgbClr val="000000"/>
                          </a:solidFill>
                          <a:latin typeface="Times New Roman"/>
                          <a:cs typeface="Times New Roman"/>
                        </a:rPr>
                        <a:t>(2400)</a:t>
                      </a:r>
                      <a:endParaRPr lang="en-US" sz="1400" i="1" baseline="30000" smtClean="0">
                        <a:solidFill>
                          <a:srgbClr val="000000"/>
                        </a:solidFill>
                        <a:latin typeface="Times New Roman"/>
                        <a:cs typeface="Times New Roman"/>
                      </a:endParaRPr>
                    </a:p>
                  </a:txBody>
                  <a:tcPr/>
                </a:tc>
                <a:tc>
                  <a:txBody>
                    <a:bodyPr/>
                    <a:lstStyle/>
                    <a:p>
                      <a:pPr algn="ctr">
                        <a:lnSpc>
                          <a:spcPts val="1380"/>
                        </a:lnSpc>
                      </a:pPr>
                      <a:r>
                        <a:rPr lang="en-US" sz="1400" i="1" smtClean="0">
                          <a:solidFill>
                            <a:srgbClr val="000000"/>
                          </a:solidFill>
                          <a:latin typeface="Times New Roman"/>
                          <a:cs typeface="Times New Roman"/>
                        </a:rPr>
                        <a:t>5.10</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i="1" baseline="0" smtClean="0">
                          <a:solidFill>
                            <a:srgbClr val="000000"/>
                          </a:solidFill>
                          <a:latin typeface="Times New Roman"/>
                          <a:cs typeface="Times New Roman"/>
                        </a:rPr>
                        <a:t>(2300)</a:t>
                      </a:r>
                      <a:endParaRPr lang="en-US" sz="1400" i="1" baseline="30000" smtClean="0">
                        <a:solidFill>
                          <a:srgbClr val="000000"/>
                        </a:solidFill>
                        <a:latin typeface="Times New Roman"/>
                        <a:cs typeface="Times New Roman"/>
                      </a:endParaRPr>
                    </a:p>
                  </a:txBody>
                  <a:tcPr/>
                </a:tc>
                <a:tc>
                  <a:txBody>
                    <a:bodyPr/>
                    <a:lstStyle/>
                    <a:p>
                      <a:pPr algn="ctr">
                        <a:lnSpc>
                          <a:spcPts val="1380"/>
                        </a:lnSpc>
                      </a:pPr>
                      <a:r>
                        <a:rPr lang="en-US" sz="1400" i="1" smtClean="0">
                          <a:solidFill>
                            <a:srgbClr val="000000"/>
                          </a:solidFill>
                          <a:latin typeface="Times New Roman"/>
                          <a:cs typeface="Times New Roman"/>
                        </a:rPr>
                        <a:t>0.910</a:t>
                      </a:r>
                    </a:p>
                    <a:p>
                      <a:pPr algn="ctr">
                        <a:lnSpc>
                          <a:spcPts val="1380"/>
                        </a:lnSpc>
                      </a:pPr>
                      <a:r>
                        <a:rPr lang="en-US" sz="1400" i="1" smtClean="0">
                          <a:solidFill>
                            <a:srgbClr val="000000"/>
                          </a:solidFill>
                          <a:latin typeface="Times New Roman"/>
                          <a:cs typeface="Times New Roman"/>
                        </a:rPr>
                        <a:t>(2700)</a:t>
                      </a:r>
                      <a:endParaRPr lang="en-US" sz="1400" i="1">
                        <a:solidFill>
                          <a:srgbClr val="000000"/>
                        </a:solidFill>
                        <a:latin typeface="Times New Roman"/>
                        <a:cs typeface="Times New Roman"/>
                      </a:endParaRPr>
                    </a:p>
                  </a:txBody>
                  <a:tcPr/>
                </a:tc>
                <a:tc>
                  <a:txBody>
                    <a:bodyPr/>
                    <a:lstStyle/>
                    <a:p>
                      <a:pPr algn="ctr">
                        <a:lnSpc>
                          <a:spcPts val="1380"/>
                        </a:lnSpc>
                      </a:pPr>
                      <a:r>
                        <a:rPr lang="en-US" sz="1400" i="1" smtClean="0">
                          <a:solidFill>
                            <a:srgbClr val="000000"/>
                          </a:solidFill>
                          <a:latin typeface="Times New Roman"/>
                          <a:cs typeface="Times New Roman"/>
                        </a:rPr>
                        <a:t>0.990</a:t>
                      </a:r>
                    </a:p>
                    <a:p>
                      <a:pPr algn="ctr">
                        <a:lnSpc>
                          <a:spcPts val="1380"/>
                        </a:lnSpc>
                      </a:pPr>
                      <a:r>
                        <a:rPr lang="en-US" sz="1400" i="1" smtClean="0">
                          <a:solidFill>
                            <a:srgbClr val="000000"/>
                          </a:solidFill>
                          <a:latin typeface="Times New Roman"/>
                          <a:cs typeface="Times New Roman"/>
                        </a:rPr>
                        <a:t>(2080)</a:t>
                      </a:r>
                      <a:endParaRPr lang="en-US" sz="1400" i="1">
                        <a:solidFill>
                          <a:srgbClr val="000000"/>
                        </a:solidFill>
                        <a:latin typeface="Times New Roman"/>
                        <a:cs typeface="Times New Roman"/>
                      </a:endParaRPr>
                    </a:p>
                  </a:txBody>
                  <a:tcPr/>
                </a:tc>
              </a:tr>
              <a:tr h="400050">
                <a:tc>
                  <a:txBody>
                    <a:bodyPr/>
                    <a:lstStyle/>
                    <a:p>
                      <a:r>
                        <a:rPr lang="en-US" sz="1500" b="1" smtClean="0">
                          <a:solidFill>
                            <a:srgbClr val="000000"/>
                          </a:solidFill>
                          <a:latin typeface="Times New Roman"/>
                          <a:cs typeface="Times New Roman"/>
                        </a:rPr>
                        <a:t>2A</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8.64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(2069)</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5.26</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(2068)</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0.941</a:t>
                      </a:r>
                    </a:p>
                    <a:p>
                      <a:pPr algn="ctr">
                        <a:lnSpc>
                          <a:spcPts val="1380"/>
                        </a:lnSpc>
                      </a:pPr>
                      <a:r>
                        <a:rPr lang="en-US" sz="1400" smtClean="0">
                          <a:solidFill>
                            <a:srgbClr val="000000"/>
                          </a:solidFill>
                          <a:latin typeface="Times New Roman"/>
                          <a:cs typeface="Times New Roman"/>
                        </a:rPr>
                        <a:t>(2317)</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1.01</a:t>
                      </a:r>
                    </a:p>
                    <a:p>
                      <a:pPr algn="ctr">
                        <a:lnSpc>
                          <a:spcPts val="1380"/>
                        </a:lnSpc>
                      </a:pPr>
                      <a:r>
                        <a:rPr lang="en-US" sz="1400" smtClean="0">
                          <a:solidFill>
                            <a:srgbClr val="000000"/>
                          </a:solidFill>
                          <a:latin typeface="Times New Roman"/>
                          <a:cs typeface="Times New Roman"/>
                        </a:rPr>
                        <a:t>(2079)</a:t>
                      </a:r>
                      <a:endParaRPr lang="en-US" sz="1400">
                        <a:solidFill>
                          <a:srgbClr val="000000"/>
                        </a:solidFill>
                        <a:latin typeface="Times New Roman"/>
                        <a:cs typeface="Times New Roman"/>
                      </a:endParaRPr>
                    </a:p>
                  </a:txBody>
                  <a:tcPr/>
                </a:tc>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smtClean="0">
                          <a:solidFill>
                            <a:srgbClr val="000000"/>
                          </a:solidFill>
                          <a:latin typeface="Times New Roman"/>
                          <a:cs typeface="Times New Roman"/>
                        </a:rPr>
                        <a:t>4\2B, 3A, 3B, 3C, 6C</a:t>
                      </a: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7.58</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4.81</a:t>
                      </a:r>
                    </a:p>
                    <a:p>
                      <a:pPr algn="ctr">
                        <a:lnSpc>
                          <a:spcPts val="1380"/>
                        </a:lnSpc>
                      </a:pPr>
                      <a:r>
                        <a:rPr lang="en-US" sz="1400" smtClean="0">
                          <a:solidFill>
                            <a:srgbClr val="000000"/>
                          </a:solidFill>
                          <a:latin typeface="Times New Roman"/>
                          <a:cs typeface="Times New Roman"/>
                        </a:rPr>
                        <a:t>(2050)</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0.885</a:t>
                      </a:r>
                    </a:p>
                    <a:p>
                      <a:pPr algn="ctr">
                        <a:lnSpc>
                          <a:spcPts val="1380"/>
                        </a:lnSpc>
                      </a:pPr>
                      <a:r>
                        <a:rPr lang="en-US" sz="1400" smtClean="0">
                          <a:solidFill>
                            <a:srgbClr val="000000"/>
                          </a:solidFill>
                          <a:latin typeface="Times New Roman"/>
                          <a:cs typeface="Times New Roman"/>
                        </a:rPr>
                        <a:t>(2242)</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0.971</a:t>
                      </a:r>
                    </a:p>
                    <a:p>
                      <a:pPr algn="ctr">
                        <a:lnSpc>
                          <a:spcPts val="1380"/>
                        </a:lnSpc>
                      </a:pPr>
                      <a:r>
                        <a:rPr lang="en-US" sz="1400" smtClean="0">
                          <a:solidFill>
                            <a:srgbClr val="000000"/>
                          </a:solidFill>
                          <a:latin typeface="Times New Roman"/>
                          <a:cs typeface="Times New Roman"/>
                        </a:rPr>
                        <a:t>(2076)</a:t>
                      </a:r>
                      <a:endParaRPr lang="en-US" sz="1400">
                        <a:solidFill>
                          <a:srgbClr val="000000"/>
                        </a:solidFill>
                        <a:latin typeface="Times New Roman"/>
                        <a:cs typeface="Times New Roman"/>
                      </a:endParaRPr>
                    </a:p>
                  </a:txBody>
                  <a:tcPr/>
                </a:tc>
              </a:tr>
              <a:tr h="400050">
                <a:tc>
                  <a:txBody>
                    <a:bodyPr/>
                    <a:lstStyle/>
                    <a:p>
                      <a:r>
                        <a:rPr lang="en-US" sz="1500" b="1" smtClean="0">
                          <a:solidFill>
                            <a:srgbClr val="000000"/>
                          </a:solidFill>
                          <a:latin typeface="Times New Roman"/>
                          <a:cs typeface="Times New Roman"/>
                        </a:rPr>
                        <a:t>4</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7.41</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4.80</a:t>
                      </a:r>
                    </a:p>
                    <a:p>
                      <a:pPr algn="ctr">
                        <a:lnSpc>
                          <a:spcPts val="1380"/>
                        </a:lnSpc>
                      </a:pPr>
                      <a:r>
                        <a:rPr lang="en-US" sz="1400" smtClean="0">
                          <a:solidFill>
                            <a:srgbClr val="000000"/>
                          </a:solidFill>
                          <a:latin typeface="Times New Roman"/>
                          <a:cs typeface="Times New Roman"/>
                        </a:rPr>
                        <a:t>(2050)</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0.882</a:t>
                      </a:r>
                    </a:p>
                    <a:p>
                      <a:pPr algn="ctr">
                        <a:lnSpc>
                          <a:spcPts val="1380"/>
                        </a:lnSpc>
                      </a:pPr>
                      <a:r>
                        <a:rPr lang="en-US" sz="1400" smtClean="0">
                          <a:solidFill>
                            <a:srgbClr val="000000"/>
                          </a:solidFill>
                          <a:latin typeface="Times New Roman"/>
                          <a:cs typeface="Times New Roman"/>
                        </a:rPr>
                        <a:t>(2242)</a:t>
                      </a:r>
                    </a:p>
                  </a:txBody>
                  <a:tcPr/>
                </a:tc>
                <a:tc>
                  <a:txBody>
                    <a:bodyPr/>
                    <a:lstStyle/>
                    <a:p>
                      <a:pPr algn="ctr">
                        <a:lnSpc>
                          <a:spcPts val="1380"/>
                        </a:lnSpc>
                      </a:pPr>
                      <a:r>
                        <a:rPr lang="en-US" sz="1400" smtClean="0">
                          <a:solidFill>
                            <a:srgbClr val="000000"/>
                          </a:solidFill>
                          <a:latin typeface="Times New Roman"/>
                          <a:cs typeface="Times New Roman"/>
                        </a:rPr>
                        <a:t>0.971</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r>
                        <a:rPr lang="en-US" sz="1500" b="1" smtClean="0">
                          <a:solidFill>
                            <a:srgbClr val="000000"/>
                          </a:solidFill>
                          <a:latin typeface="Times New Roman"/>
                          <a:cs typeface="Times New Roman"/>
                        </a:rPr>
                        <a:t>5</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7.57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4.81</a:t>
                      </a:r>
                    </a:p>
                    <a:p>
                      <a:pPr algn="ctr">
                        <a:lnSpc>
                          <a:spcPts val="1380"/>
                        </a:lnSpc>
                      </a:pPr>
                      <a:r>
                        <a:rPr lang="en-US" sz="1400" smtClean="0">
                          <a:solidFill>
                            <a:srgbClr val="000000"/>
                          </a:solidFill>
                          <a:latin typeface="Times New Roman"/>
                          <a:cs typeface="Times New Roman"/>
                        </a:rPr>
                        <a:t>(2050)</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0.894</a:t>
                      </a:r>
                    </a:p>
                    <a:p>
                      <a:pPr algn="ctr">
                        <a:lnSpc>
                          <a:spcPts val="1380"/>
                        </a:lnSpc>
                      </a:pPr>
                      <a:r>
                        <a:rPr lang="en-US" sz="1400" smtClean="0">
                          <a:solidFill>
                            <a:srgbClr val="000000"/>
                          </a:solidFill>
                          <a:latin typeface="Times New Roman"/>
                          <a:cs typeface="Times New Roman"/>
                        </a:rPr>
                        <a:t>(4809)</a:t>
                      </a:r>
                    </a:p>
                  </a:txBody>
                  <a:tcPr/>
                </a:tc>
                <a:tc>
                  <a:txBody>
                    <a:bodyPr/>
                    <a:lstStyle/>
                    <a:p>
                      <a:pPr algn="ctr">
                        <a:lnSpc>
                          <a:spcPts val="1380"/>
                        </a:lnSpc>
                      </a:pPr>
                      <a:r>
                        <a:rPr lang="en-US" sz="1400" smtClean="0">
                          <a:solidFill>
                            <a:srgbClr val="000000"/>
                          </a:solidFill>
                          <a:latin typeface="Times New Roman"/>
                          <a:cs typeface="Times New Roman"/>
                        </a:rPr>
                        <a:t>0.971</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r>
                        <a:rPr lang="en-US" sz="1500" b="1" smtClean="0">
                          <a:solidFill>
                            <a:srgbClr val="000000"/>
                          </a:solidFill>
                          <a:latin typeface="Times New Roman"/>
                          <a:cs typeface="Times New Roman"/>
                        </a:rPr>
                        <a:t>6A, Base</a:t>
                      </a:r>
                      <a:r>
                        <a:rPr lang="en-US" sz="1500" b="1" baseline="0" smtClean="0">
                          <a:solidFill>
                            <a:srgbClr val="000000"/>
                          </a:solidFill>
                          <a:latin typeface="Times New Roman"/>
                          <a:cs typeface="Times New Roman"/>
                        </a:rPr>
                        <a:t> Case</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7.37</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4.80</a:t>
                      </a:r>
                    </a:p>
                    <a:p>
                      <a:pPr algn="ctr">
                        <a:lnSpc>
                          <a:spcPts val="1380"/>
                        </a:lnSpc>
                      </a:pPr>
                      <a:r>
                        <a:rPr lang="en-US" sz="1400" smtClean="0">
                          <a:solidFill>
                            <a:srgbClr val="000000"/>
                          </a:solidFill>
                          <a:latin typeface="Times New Roman"/>
                          <a:cs typeface="Times New Roman"/>
                        </a:rPr>
                        <a:t>(2050)</a:t>
                      </a:r>
                    </a:p>
                  </a:txBody>
                  <a:tcPr/>
                </a:tc>
                <a:tc>
                  <a:txBody>
                    <a:bodyPr/>
                    <a:lstStyle/>
                    <a:p>
                      <a:pPr algn="ctr">
                        <a:lnSpc>
                          <a:spcPts val="1380"/>
                        </a:lnSpc>
                      </a:pPr>
                      <a:r>
                        <a:rPr lang="en-US" sz="1400" smtClean="0">
                          <a:solidFill>
                            <a:srgbClr val="000000"/>
                          </a:solidFill>
                          <a:latin typeface="Times New Roman"/>
                          <a:cs typeface="Times New Roman"/>
                        </a:rPr>
                        <a:t>0.876</a:t>
                      </a:r>
                    </a:p>
                    <a:p>
                      <a:pPr algn="ctr">
                        <a:lnSpc>
                          <a:spcPts val="1380"/>
                        </a:lnSpc>
                      </a:pPr>
                      <a:r>
                        <a:rPr lang="en-US" sz="1400" smtClean="0">
                          <a:solidFill>
                            <a:srgbClr val="000000"/>
                          </a:solidFill>
                          <a:latin typeface="Times New Roman"/>
                          <a:cs typeface="Times New Roman"/>
                        </a:rPr>
                        <a:t>(2251)</a:t>
                      </a:r>
                    </a:p>
                  </a:txBody>
                  <a:tcPr/>
                </a:tc>
                <a:tc>
                  <a:txBody>
                    <a:bodyPr/>
                    <a:lstStyle/>
                    <a:p>
                      <a:pPr algn="ctr">
                        <a:lnSpc>
                          <a:spcPts val="1380"/>
                        </a:lnSpc>
                      </a:pPr>
                      <a:r>
                        <a:rPr lang="en-US" sz="1400" smtClean="0">
                          <a:solidFill>
                            <a:srgbClr val="000000"/>
                          </a:solidFill>
                          <a:latin typeface="Times New Roman"/>
                          <a:cs typeface="Times New Roman"/>
                        </a:rPr>
                        <a:t>0.971</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b="1" smtClean="0">
                          <a:solidFill>
                            <a:srgbClr val="000000"/>
                          </a:solidFill>
                          <a:latin typeface="Times New Roman"/>
                          <a:cs typeface="Times New Roman"/>
                        </a:rPr>
                        <a:t>6A, Option </a:t>
                      </a:r>
                      <a:r>
                        <a:rPr lang="en-US" sz="1500" b="1" baseline="0" smtClean="0">
                          <a:solidFill>
                            <a:srgbClr val="000000"/>
                          </a:solidFill>
                          <a:latin typeface="Times New Roman"/>
                          <a:cs typeface="Times New Roman"/>
                        </a:rPr>
                        <a:t>Case</a:t>
                      </a:r>
                      <a:endParaRPr lang="en-US" sz="1500" b="1" smtClean="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7.64</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(2066)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5.22</a:t>
                      </a:r>
                    </a:p>
                    <a:p>
                      <a:pPr algn="ctr">
                        <a:lnSpc>
                          <a:spcPts val="1380"/>
                        </a:lnSpc>
                      </a:pPr>
                      <a:r>
                        <a:rPr lang="en-US" sz="1400" smtClean="0">
                          <a:solidFill>
                            <a:srgbClr val="000000"/>
                          </a:solidFill>
                          <a:latin typeface="Times New Roman"/>
                          <a:cs typeface="Times New Roman"/>
                        </a:rPr>
                        <a:t>(2051)</a:t>
                      </a:r>
                      <a:endParaRPr lang="en-US" sz="140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0.899</a:t>
                      </a:r>
                    </a:p>
                    <a:p>
                      <a:pPr algn="ctr">
                        <a:lnSpc>
                          <a:spcPts val="1380"/>
                        </a:lnSpc>
                      </a:pPr>
                      <a:r>
                        <a:rPr lang="en-US" sz="1400" smtClean="0">
                          <a:solidFill>
                            <a:srgbClr val="000000"/>
                          </a:solidFill>
                          <a:latin typeface="Times New Roman"/>
                          <a:cs typeface="Times New Roman"/>
                        </a:rPr>
                        <a:t>(2251)</a:t>
                      </a:r>
                    </a:p>
                  </a:txBody>
                  <a:tcPr/>
                </a:tc>
                <a:tc>
                  <a:txBody>
                    <a:bodyPr/>
                    <a:lstStyle/>
                    <a:p>
                      <a:pPr algn="ctr">
                        <a:lnSpc>
                          <a:spcPts val="1380"/>
                        </a:lnSpc>
                      </a:pPr>
                      <a:r>
                        <a:rPr lang="en-US" sz="1400" smtClean="0">
                          <a:solidFill>
                            <a:srgbClr val="000000"/>
                          </a:solidFill>
                          <a:latin typeface="Times New Roman"/>
                          <a:cs typeface="Times New Roman"/>
                        </a:rPr>
                        <a:t>0.912</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r>
                        <a:rPr lang="en-US" sz="1500" b="1" smtClean="0">
                          <a:solidFill>
                            <a:srgbClr val="000000"/>
                          </a:solidFill>
                          <a:latin typeface="Times New Roman"/>
                          <a:cs typeface="Times New Roman"/>
                        </a:rPr>
                        <a:t>6B, Base</a:t>
                      </a:r>
                      <a:r>
                        <a:rPr lang="en-US" sz="1500" b="1" baseline="0" smtClean="0">
                          <a:solidFill>
                            <a:srgbClr val="000000"/>
                          </a:solidFill>
                          <a:latin typeface="Times New Roman"/>
                          <a:cs typeface="Times New Roman"/>
                        </a:rPr>
                        <a:t> Case</a:t>
                      </a:r>
                      <a:endParaRPr lang="en-US" sz="1500" b="1">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7.35</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(2056)</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4.80</a:t>
                      </a:r>
                    </a:p>
                    <a:p>
                      <a:pPr algn="ctr">
                        <a:lnSpc>
                          <a:spcPts val="1380"/>
                        </a:lnSpc>
                      </a:pPr>
                      <a:r>
                        <a:rPr lang="en-US" sz="1400" smtClean="0">
                          <a:solidFill>
                            <a:srgbClr val="000000"/>
                          </a:solidFill>
                          <a:latin typeface="Times New Roman"/>
                          <a:cs typeface="Times New Roman"/>
                        </a:rPr>
                        <a:t>(2050)</a:t>
                      </a:r>
                    </a:p>
                  </a:txBody>
                  <a:tcPr/>
                </a:tc>
                <a:tc>
                  <a:txBody>
                    <a:bodyPr/>
                    <a:lstStyle/>
                    <a:p>
                      <a:pPr algn="ctr">
                        <a:lnSpc>
                          <a:spcPts val="1380"/>
                        </a:lnSpc>
                      </a:pPr>
                      <a:r>
                        <a:rPr lang="en-US" sz="1400" smtClean="0">
                          <a:solidFill>
                            <a:srgbClr val="000000"/>
                          </a:solidFill>
                          <a:latin typeface="Times New Roman"/>
                          <a:cs typeface="Times New Roman"/>
                        </a:rPr>
                        <a:t>0.822</a:t>
                      </a:r>
                    </a:p>
                    <a:p>
                      <a:pPr algn="ctr">
                        <a:lnSpc>
                          <a:spcPts val="1380"/>
                        </a:lnSpc>
                      </a:pPr>
                      <a:r>
                        <a:rPr lang="en-US" sz="1400" smtClean="0">
                          <a:solidFill>
                            <a:srgbClr val="000000"/>
                          </a:solidFill>
                          <a:latin typeface="Times New Roman"/>
                          <a:cs typeface="Times New Roman"/>
                        </a:rPr>
                        <a:t>(2218)</a:t>
                      </a:r>
                    </a:p>
                  </a:txBody>
                  <a:tcPr/>
                </a:tc>
                <a:tc>
                  <a:txBody>
                    <a:bodyPr/>
                    <a:lstStyle/>
                    <a:p>
                      <a:pPr algn="ctr">
                        <a:lnSpc>
                          <a:spcPts val="1380"/>
                        </a:lnSpc>
                      </a:pPr>
                      <a:r>
                        <a:rPr lang="en-US" sz="1400" smtClean="0">
                          <a:solidFill>
                            <a:srgbClr val="000000"/>
                          </a:solidFill>
                          <a:latin typeface="Times New Roman"/>
                          <a:cs typeface="Times New Roman"/>
                        </a:rPr>
                        <a:t>0.972</a:t>
                      </a:r>
                    </a:p>
                    <a:p>
                      <a:pPr algn="ctr">
                        <a:lnSpc>
                          <a:spcPts val="1380"/>
                        </a:lnSpc>
                      </a:pPr>
                      <a:r>
                        <a:rPr lang="en-US" sz="1400" smtClean="0">
                          <a:solidFill>
                            <a:srgbClr val="000000"/>
                          </a:solidFill>
                          <a:latin typeface="Times New Roman"/>
                          <a:cs typeface="Times New Roman"/>
                        </a:rPr>
                        <a:t>(2076)</a:t>
                      </a:r>
                    </a:p>
                  </a:txBody>
                  <a:tcPr/>
                </a:tc>
              </a:tr>
              <a:tr h="400050">
                <a:tc>
                  <a:txBody>
                    <a:bodyPr/>
                    <a:lstStyle/>
                    <a:p>
                      <a:r>
                        <a:rPr lang="en-US" sz="1500" b="1" dirty="0" smtClean="0">
                          <a:solidFill>
                            <a:srgbClr val="000000"/>
                          </a:solidFill>
                          <a:latin typeface="Times New Roman"/>
                          <a:cs typeface="Times New Roman"/>
                        </a:rPr>
                        <a:t>6B, Option</a:t>
                      </a:r>
                      <a:r>
                        <a:rPr lang="en-US" sz="1500" b="1" baseline="0" dirty="0" smtClean="0">
                          <a:solidFill>
                            <a:srgbClr val="000000"/>
                          </a:solidFill>
                          <a:latin typeface="Times New Roman"/>
                          <a:cs typeface="Times New Roman"/>
                        </a:rPr>
                        <a:t> Case</a:t>
                      </a:r>
                      <a:endParaRPr lang="en-US" sz="1500" b="1" dirty="0">
                        <a:solidFill>
                          <a:srgbClr val="000000"/>
                        </a:solidFill>
                        <a:latin typeface="Times New Roman"/>
                        <a:cs typeface="Times New Roman"/>
                      </a:endParaRPr>
                    </a:p>
                  </a:txBody>
                  <a:tcPr>
                    <a:solidFill>
                      <a:srgbClr val="FCD5B5"/>
                    </a:solidFill>
                  </a:tcPr>
                </a:tc>
                <a:tc>
                  <a:txBody>
                    <a:bodyPr/>
                    <a:lstStyle/>
                    <a:p>
                      <a:pPr algn="ctr">
                        <a:lnSpc>
                          <a:spcPts val="1380"/>
                        </a:lnSpc>
                      </a:pPr>
                      <a:r>
                        <a:rPr lang="en-US" sz="1400" smtClean="0">
                          <a:solidFill>
                            <a:srgbClr val="000000"/>
                          </a:solidFill>
                          <a:latin typeface="Times New Roman"/>
                          <a:cs typeface="Times New Roman"/>
                        </a:rPr>
                        <a:t>7.92</a:t>
                      </a:r>
                    </a:p>
                    <a:p>
                      <a:pPr marL="0" marR="0" indent="0" algn="ctr" defTabSz="914400" rtl="0" eaLnBrk="1" fontAlgn="auto" latinLnBrk="0" hangingPunct="1">
                        <a:lnSpc>
                          <a:spcPts val="1380"/>
                        </a:lnSpc>
                        <a:spcBef>
                          <a:spcPts val="0"/>
                        </a:spcBef>
                        <a:spcAft>
                          <a:spcPts val="0"/>
                        </a:spcAft>
                        <a:buClrTx/>
                        <a:buSzTx/>
                        <a:buFontTx/>
                        <a:buNone/>
                        <a:tabLst/>
                        <a:defRPr/>
                      </a:pPr>
                      <a:r>
                        <a:rPr lang="en-US" sz="1400" baseline="0" smtClean="0">
                          <a:solidFill>
                            <a:srgbClr val="000000"/>
                          </a:solidFill>
                          <a:latin typeface="Times New Roman"/>
                          <a:cs typeface="Times New Roman"/>
                        </a:rPr>
                        <a:t>(2065)</a:t>
                      </a:r>
                      <a:endParaRPr lang="en-US" sz="1400" baseline="30000" smtClean="0">
                        <a:solidFill>
                          <a:srgbClr val="000000"/>
                        </a:solidFill>
                        <a:latin typeface="Times New Roman"/>
                        <a:cs typeface="Times New Roman"/>
                      </a:endParaRPr>
                    </a:p>
                  </a:txBody>
                  <a:tcPr/>
                </a:tc>
                <a:tc>
                  <a:txBody>
                    <a:bodyPr/>
                    <a:lstStyle/>
                    <a:p>
                      <a:pPr algn="ctr">
                        <a:lnSpc>
                          <a:spcPts val="1380"/>
                        </a:lnSpc>
                      </a:pPr>
                      <a:r>
                        <a:rPr lang="en-US" sz="1400" smtClean="0">
                          <a:solidFill>
                            <a:srgbClr val="000000"/>
                          </a:solidFill>
                          <a:latin typeface="Times New Roman"/>
                          <a:cs typeface="Times New Roman"/>
                        </a:rPr>
                        <a:t>5.23</a:t>
                      </a:r>
                    </a:p>
                    <a:p>
                      <a:pPr algn="ctr">
                        <a:lnSpc>
                          <a:spcPts val="1380"/>
                        </a:lnSpc>
                      </a:pPr>
                      <a:r>
                        <a:rPr lang="en-US" sz="1400" smtClean="0">
                          <a:solidFill>
                            <a:srgbClr val="000000"/>
                          </a:solidFill>
                          <a:latin typeface="Times New Roman"/>
                          <a:cs typeface="Times New Roman"/>
                        </a:rPr>
                        <a:t>(2083)</a:t>
                      </a:r>
                    </a:p>
                  </a:txBody>
                  <a:tcPr/>
                </a:tc>
                <a:tc>
                  <a:txBody>
                    <a:bodyPr/>
                    <a:lstStyle/>
                    <a:p>
                      <a:pPr algn="ctr">
                        <a:lnSpc>
                          <a:spcPts val="1380"/>
                        </a:lnSpc>
                      </a:pPr>
                      <a:r>
                        <a:rPr lang="en-US" sz="1400" smtClean="0">
                          <a:solidFill>
                            <a:srgbClr val="000000"/>
                          </a:solidFill>
                          <a:latin typeface="Times New Roman"/>
                          <a:cs typeface="Times New Roman"/>
                        </a:rPr>
                        <a:t>0.807</a:t>
                      </a:r>
                    </a:p>
                    <a:p>
                      <a:pPr algn="ctr">
                        <a:lnSpc>
                          <a:spcPts val="1380"/>
                        </a:lnSpc>
                      </a:pPr>
                      <a:r>
                        <a:rPr lang="en-US" sz="1400" smtClean="0">
                          <a:solidFill>
                            <a:srgbClr val="000000"/>
                          </a:solidFill>
                          <a:latin typeface="Times New Roman"/>
                          <a:cs typeface="Times New Roman"/>
                        </a:rPr>
                        <a:t>(2218)</a:t>
                      </a:r>
                    </a:p>
                  </a:txBody>
                  <a:tcPr/>
                </a:tc>
                <a:tc>
                  <a:txBody>
                    <a:bodyPr/>
                    <a:lstStyle/>
                    <a:p>
                      <a:pPr algn="ctr">
                        <a:lnSpc>
                          <a:spcPts val="1380"/>
                        </a:lnSpc>
                      </a:pPr>
                      <a:r>
                        <a:rPr lang="en-US" sz="1400" dirty="0" smtClean="0">
                          <a:solidFill>
                            <a:srgbClr val="000000"/>
                          </a:solidFill>
                          <a:latin typeface="Times New Roman"/>
                          <a:cs typeface="Times New Roman"/>
                        </a:rPr>
                        <a:t>0.830</a:t>
                      </a:r>
                    </a:p>
                    <a:p>
                      <a:pPr algn="ctr">
                        <a:lnSpc>
                          <a:spcPts val="1380"/>
                        </a:lnSpc>
                      </a:pPr>
                      <a:r>
                        <a:rPr lang="en-US" sz="1400" dirty="0" smtClean="0">
                          <a:solidFill>
                            <a:srgbClr val="000000"/>
                          </a:solidFill>
                          <a:latin typeface="Times New Roman"/>
                          <a:cs typeface="Times New Roman"/>
                        </a:rPr>
                        <a:t>(2074)</a:t>
                      </a:r>
                    </a:p>
                  </a:txBody>
                  <a:tcPr/>
                </a:tc>
              </a:tr>
            </a:tbl>
          </a:graphicData>
        </a:graphic>
      </p:graphicFrame>
    </p:spTree>
    <p:extLst>
      <p:ext uri="{BB962C8B-B14F-4D97-AF65-F5344CB8AC3E}">
        <p14:creationId xmlns:p14="http://schemas.microsoft.com/office/powerpoint/2010/main" val="31004878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6858000"/>
            <a:chOff x="0" y="0"/>
            <a:chExt cx="9144000" cy="6858000"/>
          </a:xfrm>
        </p:grpSpPr>
        <p:pic>
          <p:nvPicPr>
            <p:cNvPr id="12" name="Picture 11"/>
            <p:cNvPicPr>
              <a:picLocks noChangeAspect="1"/>
            </p:cNvPicPr>
            <p:nvPr/>
          </p:nvPicPr>
          <p:blipFill>
            <a:blip r:embed="rId2">
              <a:alphaModFix/>
            </a:blip>
            <a:stretch>
              <a:fillRect/>
            </a:stretch>
          </p:blipFill>
          <p:spPr>
            <a:xfrm>
              <a:off x="0" y="0"/>
              <a:ext cx="9144000" cy="6858000"/>
            </a:xfrm>
            <a:prstGeom prst="rect">
              <a:avLst/>
            </a:prstGeom>
          </p:spPr>
        </p:pic>
        <p:pic>
          <p:nvPicPr>
            <p:cNvPr id="13" name="Picture 12"/>
            <p:cNvPicPr>
              <a:picLocks noChangeAspect="1"/>
            </p:cNvPicPr>
            <p:nvPr/>
          </p:nvPicPr>
          <p:blipFill rotWithShape="1">
            <a:blip r:embed="rId3">
              <a:alphaModFix/>
            </a:blip>
            <a:srcRect t="25283" r="44763" b="1068"/>
            <a:stretch/>
          </p:blipFill>
          <p:spPr>
            <a:xfrm>
              <a:off x="0" y="1"/>
              <a:ext cx="1066800" cy="1066800"/>
            </a:xfrm>
            <a:prstGeom prst="rect">
              <a:avLst/>
            </a:prstGeom>
          </p:spPr>
        </p:pic>
      </p:grpSp>
      <p:sp>
        <p:nvSpPr>
          <p:cNvPr id="3" name="TextBox 2"/>
          <p:cNvSpPr txBox="1"/>
          <p:nvPr/>
        </p:nvSpPr>
        <p:spPr>
          <a:xfrm>
            <a:off x="2209800" y="421987"/>
            <a:ext cx="5105400" cy="584775"/>
          </a:xfrm>
          <a:prstGeom prst="rect">
            <a:avLst/>
          </a:prstGeom>
          <a:noFill/>
        </p:spPr>
        <p:txBody>
          <a:bodyPr wrap="square" rtlCol="0">
            <a:spAutoFit/>
          </a:bodyPr>
          <a:lstStyle/>
          <a:p>
            <a:r>
              <a:rPr lang="en-US" sz="3200" dirty="0" smtClean="0">
                <a:solidFill>
                  <a:schemeClr val="bg1"/>
                </a:solidFill>
              </a:rPr>
              <a:t>The Problem As It Stands</a:t>
            </a:r>
          </a:p>
        </p:txBody>
      </p:sp>
      <p:sp>
        <p:nvSpPr>
          <p:cNvPr id="5" name="TextBox 4"/>
          <p:cNvSpPr txBox="1"/>
          <p:nvPr/>
        </p:nvSpPr>
        <p:spPr>
          <a:xfrm>
            <a:off x="203304" y="1183987"/>
            <a:ext cx="8788296" cy="830997"/>
          </a:xfrm>
          <a:prstGeom prst="rect">
            <a:avLst/>
          </a:prstGeom>
          <a:noFill/>
        </p:spPr>
        <p:txBody>
          <a:bodyPr wrap="square" rtlCol="0">
            <a:spAutoFit/>
          </a:bodyPr>
          <a:lstStyle/>
          <a:p>
            <a:pPr marL="457200" indent="-457200">
              <a:spcBef>
                <a:spcPts val="1800"/>
              </a:spcBef>
              <a:buFont typeface="Arial" charset="0"/>
              <a:buChar char="•"/>
            </a:pPr>
            <a:r>
              <a:rPr lang="en-US" sz="2400" dirty="0" smtClean="0">
                <a:solidFill>
                  <a:schemeClr val="bg1"/>
                </a:solidFill>
              </a:rPr>
              <a:t>Radiation risks to humans and the environment are assumed to exist as a result of any exposure, no matter how small (LNT)</a:t>
            </a:r>
          </a:p>
        </p:txBody>
      </p:sp>
      <p:sp>
        <p:nvSpPr>
          <p:cNvPr id="4" name="TextBox 3"/>
          <p:cNvSpPr txBox="1"/>
          <p:nvPr/>
        </p:nvSpPr>
        <p:spPr>
          <a:xfrm>
            <a:off x="203304" y="2133600"/>
            <a:ext cx="8788296" cy="1200329"/>
          </a:xfrm>
          <a:prstGeom prst="rect">
            <a:avLst/>
          </a:prstGeom>
          <a:noFill/>
        </p:spPr>
        <p:txBody>
          <a:bodyPr wrap="square" rtlCol="0">
            <a:spAutoFit/>
          </a:bodyPr>
          <a:lstStyle/>
          <a:p>
            <a:pPr marL="457200" indent="-457200">
              <a:spcBef>
                <a:spcPts val="1800"/>
              </a:spcBef>
              <a:buFont typeface="Arial" charset="0"/>
              <a:buChar char="•"/>
            </a:pPr>
            <a:r>
              <a:rPr lang="en-US" sz="2400" smtClean="0">
                <a:solidFill>
                  <a:schemeClr val="bg1"/>
                </a:solidFill>
              </a:rPr>
              <a:t>Exposure </a:t>
            </a:r>
            <a:r>
              <a:rPr lang="en-US" sz="2400" dirty="0" smtClean="0">
                <a:solidFill>
                  <a:schemeClr val="bg1"/>
                </a:solidFill>
              </a:rPr>
              <a:t>to natural background is, on average, about 3 </a:t>
            </a:r>
            <a:r>
              <a:rPr lang="en-US" sz="2400" dirty="0" err="1" smtClean="0">
                <a:solidFill>
                  <a:schemeClr val="bg1"/>
                </a:solidFill>
              </a:rPr>
              <a:t>mSv</a:t>
            </a:r>
            <a:r>
              <a:rPr lang="en-US" sz="2400" dirty="0" smtClean="0">
                <a:solidFill>
                  <a:schemeClr val="bg1"/>
                </a:solidFill>
              </a:rPr>
              <a:t>/</a:t>
            </a:r>
            <a:r>
              <a:rPr lang="en-US" sz="2400" dirty="0" err="1" smtClean="0">
                <a:solidFill>
                  <a:schemeClr val="bg1"/>
                </a:solidFill>
              </a:rPr>
              <a:t>yr</a:t>
            </a:r>
            <a:r>
              <a:rPr lang="en-US" sz="2400" dirty="0" smtClean="0">
                <a:solidFill>
                  <a:schemeClr val="bg1"/>
                </a:solidFill>
              </a:rPr>
              <a:t> (300 </a:t>
            </a:r>
            <a:r>
              <a:rPr lang="en-US" sz="2400" dirty="0" err="1" smtClean="0">
                <a:solidFill>
                  <a:schemeClr val="bg1"/>
                </a:solidFill>
              </a:rPr>
              <a:t>mrem</a:t>
            </a:r>
            <a:r>
              <a:rPr lang="en-US" sz="2400" dirty="0" smtClean="0">
                <a:solidFill>
                  <a:schemeClr val="bg1"/>
                </a:solidFill>
              </a:rPr>
              <a:t>/</a:t>
            </a:r>
            <a:r>
              <a:rPr lang="en-US" sz="2400" dirty="0" err="1" smtClean="0">
                <a:solidFill>
                  <a:schemeClr val="bg1"/>
                </a:solidFill>
              </a:rPr>
              <a:t>yr</a:t>
            </a:r>
            <a:r>
              <a:rPr lang="en-US" sz="2400" dirty="0" smtClean="0">
                <a:solidFill>
                  <a:schemeClr val="bg1"/>
                </a:solidFill>
              </a:rPr>
              <a:t>), although global regional averages range from 0.03 </a:t>
            </a:r>
            <a:r>
              <a:rPr lang="en-US" sz="2400" dirty="0" err="1" smtClean="0">
                <a:solidFill>
                  <a:schemeClr val="bg1"/>
                </a:solidFill>
              </a:rPr>
              <a:t>mSv</a:t>
            </a:r>
            <a:r>
              <a:rPr lang="en-US" sz="2400" dirty="0" smtClean="0">
                <a:solidFill>
                  <a:schemeClr val="bg1"/>
                </a:solidFill>
              </a:rPr>
              <a:t>/</a:t>
            </a:r>
            <a:r>
              <a:rPr lang="en-US" sz="2400" dirty="0" err="1" smtClean="0">
                <a:solidFill>
                  <a:schemeClr val="bg1"/>
                </a:solidFill>
              </a:rPr>
              <a:t>yr</a:t>
            </a:r>
            <a:r>
              <a:rPr lang="en-US" sz="2400" dirty="0" smtClean="0">
                <a:solidFill>
                  <a:schemeClr val="bg1"/>
                </a:solidFill>
              </a:rPr>
              <a:t> to over 100 </a:t>
            </a:r>
            <a:r>
              <a:rPr lang="en-US" sz="2400" dirty="0" err="1" smtClean="0">
                <a:solidFill>
                  <a:schemeClr val="bg1"/>
                </a:solidFill>
              </a:rPr>
              <a:t>mSv</a:t>
            </a:r>
            <a:r>
              <a:rPr lang="en-US" sz="2400" dirty="0" smtClean="0">
                <a:solidFill>
                  <a:schemeClr val="bg1"/>
                </a:solidFill>
              </a:rPr>
              <a:t>/</a:t>
            </a:r>
            <a:r>
              <a:rPr lang="en-US" sz="2400" dirty="0" err="1" smtClean="0">
                <a:solidFill>
                  <a:schemeClr val="bg1"/>
                </a:solidFill>
              </a:rPr>
              <a:t>yr</a:t>
            </a:r>
            <a:endParaRPr lang="en-US" sz="2400" dirty="0" smtClean="0">
              <a:solidFill>
                <a:schemeClr val="bg1"/>
              </a:solidFill>
            </a:endParaRPr>
          </a:p>
        </p:txBody>
      </p:sp>
      <p:sp>
        <p:nvSpPr>
          <p:cNvPr id="6" name="TextBox 5"/>
          <p:cNvSpPr txBox="1"/>
          <p:nvPr/>
        </p:nvSpPr>
        <p:spPr>
          <a:xfrm>
            <a:off x="177852" y="3464778"/>
            <a:ext cx="8788296" cy="1569660"/>
          </a:xfrm>
          <a:prstGeom prst="rect">
            <a:avLst/>
          </a:prstGeom>
          <a:noFill/>
        </p:spPr>
        <p:txBody>
          <a:bodyPr wrap="square" rtlCol="0">
            <a:spAutoFit/>
          </a:bodyPr>
          <a:lstStyle/>
          <a:p>
            <a:pPr marL="457200" indent="-457200">
              <a:spcBef>
                <a:spcPts val="1800"/>
              </a:spcBef>
              <a:buFont typeface="Arial" charset="0"/>
              <a:buChar char="•"/>
            </a:pPr>
            <a:r>
              <a:rPr lang="en-US" sz="2400" smtClean="0">
                <a:solidFill>
                  <a:schemeClr val="bg1"/>
                </a:solidFill>
              </a:rPr>
              <a:t>It </a:t>
            </a:r>
            <a:r>
              <a:rPr lang="en-US" sz="2400" dirty="0" smtClean="0">
                <a:solidFill>
                  <a:schemeClr val="bg1"/>
                </a:solidFill>
              </a:rPr>
              <a:t>is not possible to see statistical evidence of public health risks at exposures less than 100 </a:t>
            </a:r>
            <a:r>
              <a:rPr lang="en-US" sz="2400" dirty="0" err="1" smtClean="0">
                <a:solidFill>
                  <a:schemeClr val="bg1"/>
                </a:solidFill>
              </a:rPr>
              <a:t>mSv</a:t>
            </a:r>
            <a:r>
              <a:rPr lang="en-US" sz="2400" dirty="0" smtClean="0">
                <a:solidFill>
                  <a:schemeClr val="bg1"/>
                </a:solidFill>
              </a:rPr>
              <a:t>/</a:t>
            </a:r>
            <a:r>
              <a:rPr lang="en-US" sz="2400" dirty="0" err="1" smtClean="0">
                <a:solidFill>
                  <a:schemeClr val="bg1"/>
                </a:solidFill>
              </a:rPr>
              <a:t>yr</a:t>
            </a:r>
            <a:r>
              <a:rPr lang="en-US" sz="2400" dirty="0" smtClean="0">
                <a:solidFill>
                  <a:schemeClr val="bg1"/>
                </a:solidFill>
              </a:rPr>
              <a:t> because any risk is well below the noise level of all other risks faced by humans or the environment</a:t>
            </a:r>
          </a:p>
        </p:txBody>
      </p:sp>
      <p:sp>
        <p:nvSpPr>
          <p:cNvPr id="7" name="TextBox 6"/>
          <p:cNvSpPr txBox="1"/>
          <p:nvPr/>
        </p:nvSpPr>
        <p:spPr>
          <a:xfrm>
            <a:off x="177852" y="5145404"/>
            <a:ext cx="8788296" cy="1200329"/>
          </a:xfrm>
          <a:prstGeom prst="rect">
            <a:avLst/>
          </a:prstGeom>
          <a:noFill/>
        </p:spPr>
        <p:txBody>
          <a:bodyPr wrap="square" rtlCol="0">
            <a:spAutoFit/>
          </a:bodyPr>
          <a:lstStyle/>
          <a:p>
            <a:pPr marL="457200" indent="-457200">
              <a:spcBef>
                <a:spcPts val="1800"/>
              </a:spcBef>
              <a:buFont typeface="Arial" charset="0"/>
              <a:buChar char="•"/>
            </a:pPr>
            <a:r>
              <a:rPr lang="en-US" sz="2400" smtClean="0">
                <a:solidFill>
                  <a:schemeClr val="bg1"/>
                </a:solidFill>
              </a:rPr>
              <a:t>Regulations </a:t>
            </a:r>
            <a:r>
              <a:rPr lang="en-US" sz="2400" dirty="0" smtClean="0">
                <a:solidFill>
                  <a:schemeClr val="bg1"/>
                </a:solidFill>
              </a:rPr>
              <a:t>require nuclear waste disposal systems to meet release criteria less than 0.04 </a:t>
            </a:r>
            <a:r>
              <a:rPr lang="en-US" sz="2400" dirty="0" err="1" smtClean="0">
                <a:solidFill>
                  <a:schemeClr val="bg1"/>
                </a:solidFill>
              </a:rPr>
              <a:t>mSv</a:t>
            </a:r>
            <a:r>
              <a:rPr lang="en-US" sz="2400" dirty="0" smtClean="0">
                <a:solidFill>
                  <a:schemeClr val="bg1"/>
                </a:solidFill>
              </a:rPr>
              <a:t>/</a:t>
            </a:r>
            <a:r>
              <a:rPr lang="en-US" sz="2400" dirty="0" err="1" smtClean="0">
                <a:solidFill>
                  <a:schemeClr val="bg1"/>
                </a:solidFill>
              </a:rPr>
              <a:t>yr</a:t>
            </a:r>
            <a:r>
              <a:rPr lang="en-US" sz="2400" dirty="0" smtClean="0">
                <a:solidFill>
                  <a:schemeClr val="bg1"/>
                </a:solidFill>
              </a:rPr>
              <a:t> to downgradient drinking water supplies with no regard to cost or unintended effects</a:t>
            </a:r>
          </a:p>
        </p:txBody>
      </p:sp>
    </p:spTree>
    <p:extLst>
      <p:ext uri="{BB962C8B-B14F-4D97-AF65-F5344CB8AC3E}">
        <p14:creationId xmlns:p14="http://schemas.microsoft.com/office/powerpoint/2010/main" val="108926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a:solidFill>
                  <a:schemeClr val="bg1"/>
                </a:solidFill>
                <a:latin typeface="Arial" charset="0"/>
              </a:rPr>
              <a:t>LNT for Nuclear </a:t>
            </a:r>
            <a:r>
              <a:rPr lang="en-US" sz="2600" b="1" dirty="0" smtClean="0">
                <a:solidFill>
                  <a:schemeClr val="bg1"/>
                </a:solidFill>
                <a:latin typeface="Arial" charset="0"/>
              </a:rPr>
              <a:t>Waste Disposal?</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9" name="Text Box 11"/>
          <p:cNvSpPr txBox="1">
            <a:spLocks noChangeArrowheads="1"/>
          </p:cNvSpPr>
          <p:nvPr/>
        </p:nvSpPr>
        <p:spPr bwMode="auto">
          <a:xfrm>
            <a:off x="914401" y="1524000"/>
            <a:ext cx="7391399" cy="4512774"/>
          </a:xfrm>
          <a:prstGeom prst="rect">
            <a:avLst/>
          </a:prstGeom>
          <a:noFill/>
          <a:ln>
            <a:noFill/>
          </a:ln>
          <a:effectLst/>
          <a:extLst/>
        </p:spPr>
        <p:txBody>
          <a:bodyPr wrap="square" lIns="80010" tIns="40005" rIns="80010" bIns="40005">
            <a:spAutoFit/>
          </a:bodyPr>
          <a:lstStyle/>
          <a:p>
            <a:pPr>
              <a:defRPr/>
            </a:pPr>
            <a:r>
              <a:rPr lang="en-US" sz="2400" b="1" dirty="0" smtClean="0">
                <a:solidFill>
                  <a:schemeClr val="bg1"/>
                </a:solidFill>
              </a:rPr>
              <a:t>For the Hanford tanks, </a:t>
            </a:r>
            <a:r>
              <a:rPr lang="en-US" sz="2400" b="1" dirty="0" err="1" smtClean="0">
                <a:solidFill>
                  <a:schemeClr val="bg1"/>
                </a:solidFill>
              </a:rPr>
              <a:t>vitrification</a:t>
            </a:r>
            <a:r>
              <a:rPr lang="en-US" sz="2400" b="1" dirty="0" smtClean="0">
                <a:solidFill>
                  <a:schemeClr val="bg1"/>
                </a:solidFill>
              </a:rPr>
              <a:t> and shipment to Yucca Mt ($250 billion) costs an extra $200 billion to save 3.3 </a:t>
            </a:r>
            <a:r>
              <a:rPr lang="en-US" sz="2400" b="1" dirty="0" err="1" smtClean="0">
                <a:solidFill>
                  <a:schemeClr val="bg1"/>
                </a:solidFill>
              </a:rPr>
              <a:t>mrem</a:t>
            </a:r>
            <a:r>
              <a:rPr lang="en-US" sz="2400" b="1" dirty="0" smtClean="0">
                <a:solidFill>
                  <a:schemeClr val="bg1"/>
                </a:solidFill>
              </a:rPr>
              <a:t>/</a:t>
            </a:r>
            <a:r>
              <a:rPr lang="en-US" sz="2400" b="1" dirty="0" err="1" smtClean="0">
                <a:solidFill>
                  <a:schemeClr val="bg1"/>
                </a:solidFill>
              </a:rPr>
              <a:t>yr</a:t>
            </a:r>
            <a:r>
              <a:rPr lang="en-US" sz="2400" b="1" dirty="0" smtClean="0">
                <a:solidFill>
                  <a:schemeClr val="bg1"/>
                </a:solidFill>
              </a:rPr>
              <a:t> in the year 4978 relative to reclassification, stabilization and shipping to WIPP ($60 billion), or to grouting in place ($30 billion).</a:t>
            </a:r>
          </a:p>
          <a:p>
            <a:pPr>
              <a:defRPr/>
            </a:pPr>
            <a:endParaRPr lang="en-US" sz="2400" b="1" dirty="0">
              <a:solidFill>
                <a:schemeClr val="bg1"/>
              </a:solidFill>
            </a:endParaRPr>
          </a:p>
          <a:p>
            <a:pPr>
              <a:defRPr/>
            </a:pPr>
            <a:r>
              <a:rPr lang="en-US" sz="2400" b="1" dirty="0" smtClean="0">
                <a:solidFill>
                  <a:schemeClr val="bg1"/>
                </a:solidFill>
              </a:rPr>
              <a:t>For all other decommissioning and clean-up activities at DOE sites, raising limits to 40 to 100 </a:t>
            </a:r>
            <a:r>
              <a:rPr lang="en-US" sz="2400" b="1" dirty="0" err="1" smtClean="0">
                <a:solidFill>
                  <a:schemeClr val="bg1"/>
                </a:solidFill>
              </a:rPr>
              <a:t>mrem</a:t>
            </a:r>
            <a:r>
              <a:rPr lang="en-US" sz="2400" b="1" dirty="0" smtClean="0">
                <a:solidFill>
                  <a:schemeClr val="bg1"/>
                </a:solidFill>
              </a:rPr>
              <a:t>(1 </a:t>
            </a:r>
            <a:r>
              <a:rPr lang="en-US" sz="2400" b="1" dirty="0" err="1" smtClean="0">
                <a:solidFill>
                  <a:schemeClr val="bg1"/>
                </a:solidFill>
              </a:rPr>
              <a:t>mSv</a:t>
            </a:r>
            <a:r>
              <a:rPr lang="en-US" sz="2400" b="1" dirty="0" smtClean="0">
                <a:solidFill>
                  <a:schemeClr val="bg1"/>
                </a:solidFill>
              </a:rPr>
              <a:t>)/</a:t>
            </a:r>
            <a:r>
              <a:rPr lang="en-US" sz="2400" b="1" dirty="0" err="1" smtClean="0">
                <a:solidFill>
                  <a:schemeClr val="bg1"/>
                </a:solidFill>
              </a:rPr>
              <a:t>yr</a:t>
            </a:r>
            <a:r>
              <a:rPr lang="en-US" sz="2400" b="1" dirty="0" smtClean="0">
                <a:solidFill>
                  <a:schemeClr val="bg1"/>
                </a:solidFill>
              </a:rPr>
              <a:t> would save another $100 billion or so.</a:t>
            </a:r>
          </a:p>
          <a:p>
            <a:pPr>
              <a:defRPr/>
            </a:pPr>
            <a:endParaRPr lang="en-US" sz="2400" b="1" dirty="0">
              <a:solidFill>
                <a:schemeClr val="bg1"/>
              </a:solidFill>
            </a:endParaRPr>
          </a:p>
          <a:p>
            <a:pPr>
              <a:defRPr/>
            </a:pPr>
            <a:r>
              <a:rPr lang="en-US" sz="2400" b="1" dirty="0" smtClean="0">
                <a:solidFill>
                  <a:schemeClr val="bg1"/>
                </a:solidFill>
              </a:rPr>
              <a:t>Globally, the cost for compliance to LNT-based standards is upwards of US$1 trillion</a:t>
            </a:r>
            <a:endParaRPr lang="en-US" sz="2400" b="1" dirty="0">
              <a:solidFill>
                <a:schemeClr val="bg1"/>
              </a:solidFill>
            </a:endParaRPr>
          </a:p>
        </p:txBody>
      </p:sp>
    </p:spTree>
    <p:extLst>
      <p:ext uri="{BB962C8B-B14F-4D97-AF65-F5344CB8AC3E}">
        <p14:creationId xmlns:p14="http://schemas.microsoft.com/office/powerpoint/2010/main" val="4822783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43000" y="304800"/>
            <a:ext cx="7772400" cy="5257800"/>
          </a:xfrm>
          <a:prstGeom prst="rect">
            <a:avLst/>
          </a:prstGeom>
          <a:gradFill flip="none" rotWithShape="1">
            <a:gsLst>
              <a:gs pos="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1143000" y="9906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1143000" y="16764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43000" y="22860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143000" y="29718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143000" y="35814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143000" y="42672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143000" y="4953000"/>
            <a:ext cx="7772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905000" y="4724400"/>
            <a:ext cx="6629400" cy="0"/>
          </a:xfrm>
          <a:prstGeom prst="line">
            <a:avLst/>
          </a:prstGeom>
          <a:ln w="25400">
            <a:solidFill>
              <a:schemeClr val="tx2">
                <a:lumMod val="75000"/>
              </a:schemeClr>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581400" y="4191000"/>
            <a:ext cx="3449791" cy="523220"/>
          </a:xfrm>
          <a:prstGeom prst="rect">
            <a:avLst/>
          </a:prstGeom>
          <a:noFill/>
        </p:spPr>
        <p:txBody>
          <a:bodyPr wrap="none" rtlCol="0">
            <a:spAutoFit/>
          </a:bodyPr>
          <a:lstStyle/>
          <a:p>
            <a:r>
              <a:rPr lang="en-US" sz="2800" b="1" dirty="0" smtClean="0"/>
              <a:t>$</a:t>
            </a:r>
            <a:r>
              <a:rPr lang="en-US" sz="2800" b="1" dirty="0"/>
              <a:t>4</a:t>
            </a:r>
            <a:r>
              <a:rPr lang="en-US" sz="2800" b="1" dirty="0" smtClean="0"/>
              <a:t>20 billion in savings</a:t>
            </a:r>
            <a:endParaRPr lang="en-US" sz="2800" b="1" dirty="0"/>
          </a:p>
        </p:txBody>
      </p:sp>
      <p:sp>
        <p:nvSpPr>
          <p:cNvPr id="17" name="Freeform 16"/>
          <p:cNvSpPr/>
          <p:nvPr/>
        </p:nvSpPr>
        <p:spPr>
          <a:xfrm>
            <a:off x="1905000" y="1031024"/>
            <a:ext cx="6596743" cy="2931375"/>
          </a:xfrm>
          <a:custGeom>
            <a:avLst/>
            <a:gdLst>
              <a:gd name="connsiteX0" fmla="*/ 0 w 6542314"/>
              <a:gd name="connsiteY0" fmla="*/ 0 h 2939142"/>
              <a:gd name="connsiteX1" fmla="*/ 152400 w 6542314"/>
              <a:gd name="connsiteY1" fmla="*/ 685800 h 2939142"/>
              <a:gd name="connsiteX2" fmla="*/ 152400 w 6542314"/>
              <a:gd name="connsiteY2" fmla="*/ 685800 h 2939142"/>
              <a:gd name="connsiteX3" fmla="*/ 391885 w 6542314"/>
              <a:gd name="connsiteY3" fmla="*/ 1251857 h 2939142"/>
              <a:gd name="connsiteX4" fmla="*/ 598714 w 6542314"/>
              <a:gd name="connsiteY4" fmla="*/ 1491342 h 2939142"/>
              <a:gd name="connsiteX5" fmla="*/ 1045028 w 6542314"/>
              <a:gd name="connsiteY5" fmla="*/ 1709057 h 2939142"/>
              <a:gd name="connsiteX6" fmla="*/ 1763485 w 6542314"/>
              <a:gd name="connsiteY6" fmla="*/ 2013857 h 2939142"/>
              <a:gd name="connsiteX7" fmla="*/ 2623457 w 6542314"/>
              <a:gd name="connsiteY7" fmla="*/ 2242457 h 2939142"/>
              <a:gd name="connsiteX8" fmla="*/ 3483428 w 6542314"/>
              <a:gd name="connsiteY8" fmla="*/ 2449285 h 2939142"/>
              <a:gd name="connsiteX9" fmla="*/ 4245428 w 6542314"/>
              <a:gd name="connsiteY9" fmla="*/ 2612571 h 2939142"/>
              <a:gd name="connsiteX10" fmla="*/ 5029200 w 6542314"/>
              <a:gd name="connsiteY10" fmla="*/ 2721428 h 2939142"/>
              <a:gd name="connsiteX11" fmla="*/ 5878285 w 6542314"/>
              <a:gd name="connsiteY11" fmla="*/ 2841171 h 2939142"/>
              <a:gd name="connsiteX12" fmla="*/ 6542314 w 6542314"/>
              <a:gd name="connsiteY12" fmla="*/ 2939142 h 2939142"/>
              <a:gd name="connsiteX13" fmla="*/ 6542314 w 6542314"/>
              <a:gd name="connsiteY13" fmla="*/ 2939142 h 293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542314" h="2939142">
                <a:moveTo>
                  <a:pt x="0" y="0"/>
                </a:moveTo>
                <a:lnTo>
                  <a:pt x="152400" y="685800"/>
                </a:lnTo>
                <a:lnTo>
                  <a:pt x="152400" y="685800"/>
                </a:lnTo>
                <a:cubicBezTo>
                  <a:pt x="192314" y="780143"/>
                  <a:pt x="317499" y="1117600"/>
                  <a:pt x="391885" y="1251857"/>
                </a:cubicBezTo>
                <a:cubicBezTo>
                  <a:pt x="466271" y="1386114"/>
                  <a:pt x="489857" y="1415142"/>
                  <a:pt x="598714" y="1491342"/>
                </a:cubicBezTo>
                <a:cubicBezTo>
                  <a:pt x="707571" y="1567542"/>
                  <a:pt x="850900" y="1621971"/>
                  <a:pt x="1045028" y="1709057"/>
                </a:cubicBezTo>
                <a:cubicBezTo>
                  <a:pt x="1239157" y="1796143"/>
                  <a:pt x="1500414" y="1924957"/>
                  <a:pt x="1763485" y="2013857"/>
                </a:cubicBezTo>
                <a:cubicBezTo>
                  <a:pt x="2026557" y="2102757"/>
                  <a:pt x="2336800" y="2169886"/>
                  <a:pt x="2623457" y="2242457"/>
                </a:cubicBezTo>
                <a:cubicBezTo>
                  <a:pt x="2910114" y="2315028"/>
                  <a:pt x="3213100" y="2387599"/>
                  <a:pt x="3483428" y="2449285"/>
                </a:cubicBezTo>
                <a:cubicBezTo>
                  <a:pt x="3753756" y="2510971"/>
                  <a:pt x="3987799" y="2567214"/>
                  <a:pt x="4245428" y="2612571"/>
                </a:cubicBezTo>
                <a:cubicBezTo>
                  <a:pt x="4503057" y="2657928"/>
                  <a:pt x="5029200" y="2721428"/>
                  <a:pt x="5029200" y="2721428"/>
                </a:cubicBezTo>
                <a:lnTo>
                  <a:pt x="5878285" y="2841171"/>
                </a:lnTo>
                <a:lnTo>
                  <a:pt x="6542314" y="2939142"/>
                </a:lnTo>
                <a:lnTo>
                  <a:pt x="6542314" y="2939142"/>
                </a:ln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1905000" y="1023258"/>
            <a:ext cx="0" cy="4539342"/>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501743" y="3962400"/>
            <a:ext cx="0" cy="160020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66800" y="5943600"/>
            <a:ext cx="7802905" cy="523220"/>
          </a:xfrm>
          <a:prstGeom prst="rect">
            <a:avLst/>
          </a:prstGeom>
          <a:solidFill>
            <a:schemeClr val="bg1"/>
          </a:solidFill>
        </p:spPr>
        <p:txBody>
          <a:bodyPr wrap="none" rtlCol="0">
            <a:spAutoFit/>
          </a:bodyPr>
          <a:lstStyle/>
          <a:p>
            <a:r>
              <a:rPr lang="en-US" sz="2800" b="1" dirty="0" smtClean="0"/>
              <a:t>Radiation Level Standards (</a:t>
            </a:r>
            <a:r>
              <a:rPr lang="en-US" sz="2800" b="1" dirty="0" err="1" smtClean="0"/>
              <a:t>mrem</a:t>
            </a:r>
            <a:r>
              <a:rPr lang="en-US" sz="2800" b="1" dirty="0" smtClean="0"/>
              <a:t>/yr;</a:t>
            </a:r>
            <a:r>
              <a:rPr lang="en-US" sz="2000" b="1" dirty="0" smtClean="0"/>
              <a:t>1/100</a:t>
            </a:r>
            <a:r>
              <a:rPr lang="en-US" sz="2000" b="1" baseline="30000" dirty="0" smtClean="0"/>
              <a:t>th</a:t>
            </a:r>
            <a:r>
              <a:rPr lang="en-US" sz="2800" b="1" dirty="0" smtClean="0"/>
              <a:t>mSv/</a:t>
            </a:r>
            <a:r>
              <a:rPr lang="en-US" sz="2800" b="1" dirty="0" err="1" smtClean="0"/>
              <a:t>yr</a:t>
            </a:r>
            <a:r>
              <a:rPr lang="en-US" sz="2800" b="1" dirty="0" smtClean="0"/>
              <a:t>)</a:t>
            </a:r>
            <a:endParaRPr lang="en-US" sz="2800" b="1" dirty="0"/>
          </a:p>
        </p:txBody>
      </p:sp>
      <p:sp>
        <p:nvSpPr>
          <p:cNvPr id="24" name="TextBox 23"/>
          <p:cNvSpPr txBox="1"/>
          <p:nvPr/>
        </p:nvSpPr>
        <p:spPr>
          <a:xfrm rot="16200000">
            <a:off x="-1557459" y="2740885"/>
            <a:ext cx="3942939" cy="523220"/>
          </a:xfrm>
          <a:prstGeom prst="rect">
            <a:avLst/>
          </a:prstGeom>
          <a:solidFill>
            <a:schemeClr val="bg1"/>
          </a:solidFill>
        </p:spPr>
        <p:txBody>
          <a:bodyPr wrap="none" rtlCol="0">
            <a:spAutoFit/>
          </a:bodyPr>
          <a:lstStyle/>
          <a:p>
            <a:r>
              <a:rPr lang="en-US" sz="2800" b="1" dirty="0" smtClean="0"/>
              <a:t>Clean-up Costs ($billions)</a:t>
            </a:r>
            <a:endParaRPr lang="en-US" sz="2800" b="1" dirty="0"/>
          </a:p>
        </p:txBody>
      </p:sp>
      <p:sp>
        <p:nvSpPr>
          <p:cNvPr id="25" name="TextBox 24"/>
          <p:cNvSpPr txBox="1"/>
          <p:nvPr/>
        </p:nvSpPr>
        <p:spPr>
          <a:xfrm>
            <a:off x="621656" y="172620"/>
            <a:ext cx="535724" cy="369332"/>
          </a:xfrm>
          <a:prstGeom prst="rect">
            <a:avLst/>
          </a:prstGeom>
          <a:noFill/>
        </p:spPr>
        <p:txBody>
          <a:bodyPr wrap="none" rtlCol="0">
            <a:spAutoFit/>
          </a:bodyPr>
          <a:lstStyle/>
          <a:p>
            <a:r>
              <a:rPr lang="en-US" smtClean="0"/>
              <a:t>400</a:t>
            </a:r>
            <a:endParaRPr lang="en-US"/>
          </a:p>
        </p:txBody>
      </p:sp>
      <p:sp>
        <p:nvSpPr>
          <p:cNvPr id="26" name="TextBox 25"/>
          <p:cNvSpPr txBox="1"/>
          <p:nvPr/>
        </p:nvSpPr>
        <p:spPr>
          <a:xfrm>
            <a:off x="621656" y="762000"/>
            <a:ext cx="535724" cy="369332"/>
          </a:xfrm>
          <a:prstGeom prst="rect">
            <a:avLst/>
          </a:prstGeom>
          <a:noFill/>
        </p:spPr>
        <p:txBody>
          <a:bodyPr wrap="none" rtlCol="0">
            <a:spAutoFit/>
          </a:bodyPr>
          <a:lstStyle/>
          <a:p>
            <a:r>
              <a:rPr lang="en-US" dirty="0" smtClean="0"/>
              <a:t>350</a:t>
            </a:r>
            <a:endParaRPr lang="en-US" dirty="0"/>
          </a:p>
        </p:txBody>
      </p:sp>
      <p:sp>
        <p:nvSpPr>
          <p:cNvPr id="27" name="TextBox 26"/>
          <p:cNvSpPr txBox="1"/>
          <p:nvPr/>
        </p:nvSpPr>
        <p:spPr>
          <a:xfrm>
            <a:off x="621656" y="1459468"/>
            <a:ext cx="535724" cy="369332"/>
          </a:xfrm>
          <a:prstGeom prst="rect">
            <a:avLst/>
          </a:prstGeom>
          <a:noFill/>
        </p:spPr>
        <p:txBody>
          <a:bodyPr wrap="none" rtlCol="0">
            <a:spAutoFit/>
          </a:bodyPr>
          <a:lstStyle/>
          <a:p>
            <a:r>
              <a:rPr lang="en-US" dirty="0" smtClean="0"/>
              <a:t>300</a:t>
            </a:r>
            <a:endParaRPr lang="en-US" dirty="0"/>
          </a:p>
        </p:txBody>
      </p:sp>
      <p:sp>
        <p:nvSpPr>
          <p:cNvPr id="28" name="TextBox 27"/>
          <p:cNvSpPr txBox="1"/>
          <p:nvPr/>
        </p:nvSpPr>
        <p:spPr>
          <a:xfrm>
            <a:off x="621656" y="2133600"/>
            <a:ext cx="535724" cy="369332"/>
          </a:xfrm>
          <a:prstGeom prst="rect">
            <a:avLst/>
          </a:prstGeom>
          <a:noFill/>
        </p:spPr>
        <p:txBody>
          <a:bodyPr wrap="none" rtlCol="0">
            <a:spAutoFit/>
          </a:bodyPr>
          <a:lstStyle/>
          <a:p>
            <a:r>
              <a:rPr lang="en-US" dirty="0" smtClean="0"/>
              <a:t>250</a:t>
            </a:r>
            <a:endParaRPr lang="en-US" dirty="0"/>
          </a:p>
        </p:txBody>
      </p:sp>
      <p:sp>
        <p:nvSpPr>
          <p:cNvPr id="29" name="TextBox 28"/>
          <p:cNvSpPr txBox="1"/>
          <p:nvPr/>
        </p:nvSpPr>
        <p:spPr>
          <a:xfrm>
            <a:off x="621656" y="2743200"/>
            <a:ext cx="535724" cy="369332"/>
          </a:xfrm>
          <a:prstGeom prst="rect">
            <a:avLst/>
          </a:prstGeom>
          <a:noFill/>
        </p:spPr>
        <p:txBody>
          <a:bodyPr wrap="none" rtlCol="0">
            <a:spAutoFit/>
          </a:bodyPr>
          <a:lstStyle/>
          <a:p>
            <a:r>
              <a:rPr lang="en-US" dirty="0" smtClean="0"/>
              <a:t>200</a:t>
            </a:r>
            <a:endParaRPr lang="en-US" dirty="0"/>
          </a:p>
        </p:txBody>
      </p:sp>
      <p:sp>
        <p:nvSpPr>
          <p:cNvPr id="30" name="TextBox 29"/>
          <p:cNvSpPr txBox="1"/>
          <p:nvPr/>
        </p:nvSpPr>
        <p:spPr>
          <a:xfrm>
            <a:off x="621656" y="3364468"/>
            <a:ext cx="535724" cy="369332"/>
          </a:xfrm>
          <a:prstGeom prst="rect">
            <a:avLst/>
          </a:prstGeom>
          <a:noFill/>
        </p:spPr>
        <p:txBody>
          <a:bodyPr wrap="none" rtlCol="0">
            <a:spAutoFit/>
          </a:bodyPr>
          <a:lstStyle/>
          <a:p>
            <a:r>
              <a:rPr lang="en-US" dirty="0" smtClean="0"/>
              <a:t>150</a:t>
            </a:r>
            <a:endParaRPr lang="en-US" dirty="0"/>
          </a:p>
        </p:txBody>
      </p:sp>
      <p:sp>
        <p:nvSpPr>
          <p:cNvPr id="31" name="TextBox 30"/>
          <p:cNvSpPr txBox="1"/>
          <p:nvPr/>
        </p:nvSpPr>
        <p:spPr>
          <a:xfrm>
            <a:off x="621656" y="4050268"/>
            <a:ext cx="535724" cy="369332"/>
          </a:xfrm>
          <a:prstGeom prst="rect">
            <a:avLst/>
          </a:prstGeom>
          <a:noFill/>
        </p:spPr>
        <p:txBody>
          <a:bodyPr wrap="none" rtlCol="0">
            <a:spAutoFit/>
          </a:bodyPr>
          <a:lstStyle/>
          <a:p>
            <a:r>
              <a:rPr lang="en-US" dirty="0" smtClean="0"/>
              <a:t>100</a:t>
            </a:r>
            <a:endParaRPr lang="en-US" dirty="0"/>
          </a:p>
        </p:txBody>
      </p:sp>
      <p:sp>
        <p:nvSpPr>
          <p:cNvPr id="32" name="TextBox 31"/>
          <p:cNvSpPr txBox="1"/>
          <p:nvPr/>
        </p:nvSpPr>
        <p:spPr>
          <a:xfrm>
            <a:off x="632877" y="4736068"/>
            <a:ext cx="524503" cy="369332"/>
          </a:xfrm>
          <a:prstGeom prst="rect">
            <a:avLst/>
          </a:prstGeom>
          <a:noFill/>
        </p:spPr>
        <p:txBody>
          <a:bodyPr wrap="none" rtlCol="0">
            <a:spAutoFit/>
          </a:bodyPr>
          <a:lstStyle/>
          <a:p>
            <a:r>
              <a:rPr lang="en-US" dirty="0" smtClean="0"/>
              <a:t>  50</a:t>
            </a:r>
            <a:endParaRPr lang="en-US" dirty="0"/>
          </a:p>
        </p:txBody>
      </p:sp>
      <p:sp>
        <p:nvSpPr>
          <p:cNvPr id="34" name="TextBox 33"/>
          <p:cNvSpPr txBox="1"/>
          <p:nvPr/>
        </p:nvSpPr>
        <p:spPr>
          <a:xfrm>
            <a:off x="609600" y="5356150"/>
            <a:ext cx="513282" cy="369332"/>
          </a:xfrm>
          <a:prstGeom prst="rect">
            <a:avLst/>
          </a:prstGeom>
          <a:noFill/>
        </p:spPr>
        <p:txBody>
          <a:bodyPr wrap="none" rtlCol="0">
            <a:spAutoFit/>
          </a:bodyPr>
          <a:lstStyle/>
          <a:p>
            <a:r>
              <a:rPr lang="en-US" smtClean="0"/>
              <a:t>    0</a:t>
            </a:r>
            <a:endParaRPr lang="en-US" dirty="0"/>
          </a:p>
        </p:txBody>
      </p:sp>
      <p:sp>
        <p:nvSpPr>
          <p:cNvPr id="35" name="TextBox 34"/>
          <p:cNvSpPr txBox="1"/>
          <p:nvPr/>
        </p:nvSpPr>
        <p:spPr>
          <a:xfrm>
            <a:off x="1642748" y="5562209"/>
            <a:ext cx="524503" cy="369332"/>
          </a:xfrm>
          <a:prstGeom prst="rect">
            <a:avLst/>
          </a:prstGeom>
          <a:noFill/>
        </p:spPr>
        <p:txBody>
          <a:bodyPr wrap="none" rtlCol="0">
            <a:spAutoFit/>
          </a:bodyPr>
          <a:lstStyle/>
          <a:p>
            <a:r>
              <a:rPr lang="en-US" smtClean="0"/>
              <a:t>  15</a:t>
            </a:r>
            <a:endParaRPr lang="en-US" dirty="0"/>
          </a:p>
        </p:txBody>
      </p:sp>
      <p:sp>
        <p:nvSpPr>
          <p:cNvPr id="36" name="TextBox 35"/>
          <p:cNvSpPr txBox="1"/>
          <p:nvPr/>
        </p:nvSpPr>
        <p:spPr>
          <a:xfrm>
            <a:off x="2133600" y="5562209"/>
            <a:ext cx="524503" cy="369332"/>
          </a:xfrm>
          <a:prstGeom prst="rect">
            <a:avLst/>
          </a:prstGeom>
          <a:noFill/>
        </p:spPr>
        <p:txBody>
          <a:bodyPr wrap="none" rtlCol="0">
            <a:spAutoFit/>
          </a:bodyPr>
          <a:lstStyle/>
          <a:p>
            <a:r>
              <a:rPr lang="en-US" dirty="0" smtClean="0"/>
              <a:t>  20</a:t>
            </a:r>
            <a:endParaRPr lang="en-US" dirty="0"/>
          </a:p>
        </p:txBody>
      </p:sp>
      <p:sp>
        <p:nvSpPr>
          <p:cNvPr id="37" name="TextBox 36"/>
          <p:cNvSpPr txBox="1"/>
          <p:nvPr/>
        </p:nvSpPr>
        <p:spPr>
          <a:xfrm>
            <a:off x="3638249" y="5562209"/>
            <a:ext cx="524503" cy="369332"/>
          </a:xfrm>
          <a:prstGeom prst="rect">
            <a:avLst/>
          </a:prstGeom>
          <a:noFill/>
        </p:spPr>
        <p:txBody>
          <a:bodyPr wrap="none" rtlCol="0">
            <a:spAutoFit/>
          </a:bodyPr>
          <a:lstStyle/>
          <a:p>
            <a:r>
              <a:rPr lang="en-US" dirty="0" smtClean="0"/>
              <a:t>  40</a:t>
            </a:r>
            <a:endParaRPr lang="en-US" dirty="0"/>
          </a:p>
        </p:txBody>
      </p:sp>
      <p:sp>
        <p:nvSpPr>
          <p:cNvPr id="38" name="TextBox 37"/>
          <p:cNvSpPr txBox="1"/>
          <p:nvPr/>
        </p:nvSpPr>
        <p:spPr>
          <a:xfrm>
            <a:off x="5079398" y="5562209"/>
            <a:ext cx="524503" cy="369332"/>
          </a:xfrm>
          <a:prstGeom prst="rect">
            <a:avLst/>
          </a:prstGeom>
          <a:noFill/>
        </p:spPr>
        <p:txBody>
          <a:bodyPr wrap="none" rtlCol="0">
            <a:spAutoFit/>
          </a:bodyPr>
          <a:lstStyle/>
          <a:p>
            <a:r>
              <a:rPr lang="en-US" dirty="0" smtClean="0"/>
              <a:t>  60</a:t>
            </a:r>
            <a:endParaRPr lang="en-US" dirty="0"/>
          </a:p>
        </p:txBody>
      </p:sp>
      <p:sp>
        <p:nvSpPr>
          <p:cNvPr id="39" name="TextBox 38"/>
          <p:cNvSpPr txBox="1"/>
          <p:nvPr/>
        </p:nvSpPr>
        <p:spPr>
          <a:xfrm>
            <a:off x="6562097" y="5562209"/>
            <a:ext cx="524503" cy="369332"/>
          </a:xfrm>
          <a:prstGeom prst="rect">
            <a:avLst/>
          </a:prstGeom>
          <a:noFill/>
        </p:spPr>
        <p:txBody>
          <a:bodyPr wrap="none" rtlCol="0">
            <a:spAutoFit/>
          </a:bodyPr>
          <a:lstStyle/>
          <a:p>
            <a:r>
              <a:rPr lang="en-US" dirty="0" smtClean="0"/>
              <a:t>  80</a:t>
            </a:r>
            <a:endParaRPr lang="en-US" dirty="0"/>
          </a:p>
        </p:txBody>
      </p:sp>
      <p:sp>
        <p:nvSpPr>
          <p:cNvPr id="40" name="TextBox 39"/>
          <p:cNvSpPr txBox="1"/>
          <p:nvPr/>
        </p:nvSpPr>
        <p:spPr>
          <a:xfrm>
            <a:off x="8045278" y="5562209"/>
            <a:ext cx="641522" cy="369332"/>
          </a:xfrm>
          <a:prstGeom prst="rect">
            <a:avLst/>
          </a:prstGeom>
          <a:noFill/>
        </p:spPr>
        <p:txBody>
          <a:bodyPr wrap="none" rtlCol="0">
            <a:spAutoFit/>
          </a:bodyPr>
          <a:lstStyle/>
          <a:p>
            <a:r>
              <a:rPr lang="en-US" smtClean="0"/>
              <a:t>  100</a:t>
            </a:r>
            <a:endParaRPr lang="en-US" dirty="0"/>
          </a:p>
        </p:txBody>
      </p:sp>
      <p:sp>
        <p:nvSpPr>
          <p:cNvPr id="41" name="TextBox 40"/>
          <p:cNvSpPr txBox="1"/>
          <p:nvPr/>
        </p:nvSpPr>
        <p:spPr>
          <a:xfrm>
            <a:off x="826144" y="5562209"/>
            <a:ext cx="513282" cy="369332"/>
          </a:xfrm>
          <a:prstGeom prst="rect">
            <a:avLst/>
          </a:prstGeom>
          <a:noFill/>
        </p:spPr>
        <p:txBody>
          <a:bodyPr wrap="none" rtlCol="0">
            <a:spAutoFit/>
          </a:bodyPr>
          <a:lstStyle/>
          <a:p>
            <a:r>
              <a:rPr lang="en-US" smtClean="0"/>
              <a:t>    0</a:t>
            </a:r>
            <a:endParaRPr lang="en-US" dirty="0"/>
          </a:p>
        </p:txBody>
      </p:sp>
      <p:sp>
        <p:nvSpPr>
          <p:cNvPr id="42" name="Rectangle 2"/>
          <p:cNvSpPr>
            <a:spLocks noGrp="1" noChangeArrowheads="1"/>
          </p:cNvSpPr>
          <p:nvPr>
            <p:ph type="title"/>
          </p:nvPr>
        </p:nvSpPr>
        <p:spPr bwMode="auto">
          <a:xfrm>
            <a:off x="1981200" y="311750"/>
            <a:ext cx="6248400" cy="655637"/>
          </a:xfrm>
          <a:noFill/>
          <a:extLs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en-US" sz="1800" b="1" i="1" dirty="0" smtClean="0">
                <a:solidFill>
                  <a:srgbClr val="1F5FA1"/>
                </a:solidFill>
              </a:rPr>
              <a:t>New Estimate of Savings for Adjusting Cleanup Costs to more Reasonable Alternative Standards for U.S. DOE sites</a:t>
            </a:r>
          </a:p>
        </p:txBody>
      </p:sp>
    </p:spTree>
    <p:extLst>
      <p:ext uri="{BB962C8B-B14F-4D97-AF65-F5344CB8AC3E}">
        <p14:creationId xmlns:p14="http://schemas.microsoft.com/office/powerpoint/2010/main" val="1316191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795" y="330382"/>
            <a:ext cx="8544643" cy="6349522"/>
          </a:xfrm>
          <a:prstGeom prst="rect">
            <a:avLst/>
          </a:prstGeom>
        </p:spPr>
      </p:pic>
      <p:sp>
        <p:nvSpPr>
          <p:cNvPr id="3" name="Title 1"/>
          <p:cNvSpPr txBox="1">
            <a:spLocks/>
          </p:cNvSpPr>
          <p:nvPr/>
        </p:nvSpPr>
        <p:spPr>
          <a:xfrm>
            <a:off x="3048000" y="609600"/>
            <a:ext cx="2860551" cy="693738"/>
          </a:xfrm>
          <a:prstGeom prst="rect">
            <a:avLst/>
          </a:prstGeom>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small" dirty="0" smtClean="0">
                <a:solidFill>
                  <a:schemeClr val="bg1"/>
                </a:solidFill>
              </a:rPr>
              <a:t>Thank You!</a:t>
            </a:r>
          </a:p>
          <a:p>
            <a:endParaRPr lang="en-US" sz="3600" b="1" cap="small" dirty="0">
              <a:solidFill>
                <a:schemeClr val="bg1"/>
              </a:solidFill>
            </a:endParaRPr>
          </a:p>
          <a:p>
            <a:endParaRPr lang="en-US" sz="3600" b="1" cap="small" dirty="0" smtClean="0">
              <a:solidFill>
                <a:schemeClr val="bg1"/>
              </a:solidFill>
            </a:endParaRPr>
          </a:p>
        </p:txBody>
      </p:sp>
      <p:sp>
        <p:nvSpPr>
          <p:cNvPr id="4" name="Title 1"/>
          <p:cNvSpPr txBox="1">
            <a:spLocks/>
          </p:cNvSpPr>
          <p:nvPr/>
        </p:nvSpPr>
        <p:spPr>
          <a:xfrm>
            <a:off x="3048000" y="1447800"/>
            <a:ext cx="2860551" cy="693738"/>
          </a:xfrm>
          <a:prstGeom prst="rect">
            <a:avLst/>
          </a:prstGeom>
        </p:spPr>
        <p:txBody>
          <a:bodyPr vert="horz"/>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small" dirty="0" smtClean="0">
                <a:solidFill>
                  <a:schemeClr val="bg1"/>
                </a:solidFill>
              </a:rPr>
              <a:t>Questions?</a:t>
            </a:r>
            <a:endParaRPr lang="en-US" sz="3600" b="1" cap="small" dirty="0">
              <a:solidFill>
                <a:schemeClr val="bg1"/>
              </a:solidFill>
            </a:endParaRPr>
          </a:p>
          <a:p>
            <a:endParaRPr lang="en-US" sz="3600" b="1" cap="small" dirty="0" smtClean="0">
              <a:solidFill>
                <a:schemeClr val="bg1"/>
              </a:solidFill>
            </a:endParaRPr>
          </a:p>
        </p:txBody>
      </p:sp>
    </p:spTree>
    <p:extLst>
      <p:ext uri="{BB962C8B-B14F-4D97-AF65-F5344CB8AC3E}">
        <p14:creationId xmlns:p14="http://schemas.microsoft.com/office/powerpoint/2010/main" val="165703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88610" name="Text Box 2"/>
          <p:cNvSpPr txBox="1">
            <a:spLocks noChangeArrowheads="1"/>
          </p:cNvSpPr>
          <p:nvPr/>
        </p:nvSpPr>
        <p:spPr bwMode="auto">
          <a:xfrm>
            <a:off x="2887663" y="2133600"/>
            <a:ext cx="862012" cy="457200"/>
          </a:xfrm>
          <a:prstGeom prst="rect">
            <a:avLst/>
          </a:prstGeom>
          <a:noFill/>
          <a:ln>
            <a:noFill/>
          </a:ln>
          <a:effectLst/>
          <a:extLst/>
        </p:spPr>
        <p:txBody>
          <a:bodyPr wrap="none">
            <a:spAutoFit/>
          </a:bodyPr>
          <a:lstStyle/>
          <a:p>
            <a:pPr eaLnBrk="0" hangingPunct="0">
              <a:defRPr/>
            </a:pPr>
            <a:r>
              <a:rPr lang="en-US" sz="2400" b="1">
                <a:effectLst>
                  <a:outerShdw blurRad="38100" dist="38100" dir="2700000" algn="tl">
                    <a:srgbClr val="DDDDDD"/>
                  </a:outerShdw>
                </a:effectLst>
                <a:latin typeface="Arial" charset="0"/>
                <a:ea typeface="ＭＳ Ｐゴシック" charset="0"/>
                <a:cs typeface="+mn-cs"/>
              </a:rPr>
              <a:t>1957</a:t>
            </a:r>
          </a:p>
        </p:txBody>
      </p:sp>
      <p:sp>
        <p:nvSpPr>
          <p:cNvPr id="1988611" name="Rectangle 3"/>
          <p:cNvSpPr>
            <a:spLocks noGrp="1" noChangeArrowheads="1"/>
          </p:cNvSpPr>
          <p:nvPr>
            <p:ph type="title" idx="4294967295"/>
          </p:nvPr>
        </p:nvSpPr>
        <p:spPr bwMode="auto">
          <a:xfrm>
            <a:off x="152400" y="215900"/>
            <a:ext cx="8763000" cy="850900"/>
          </a:xfrm>
          <a:prstGeom prst="rect">
            <a:avLst/>
          </a:prstGeom>
          <a:solidFill>
            <a:srgbClr val="FFFFFF"/>
          </a:solidFill>
          <a:extLst/>
        </p:spPr>
        <p:txBody>
          <a:bodyPr wrap="square" lIns="91440" tIns="45720" rIns="91440" bIns="45720" numCol="1" anchor="t" anchorCtr="0" compatLnSpc="1">
            <a:prstTxWarp prst="textNoShape">
              <a:avLst/>
            </a:prstTxWarp>
          </a:bodyPr>
          <a:lstStyle/>
          <a:p>
            <a:pPr algn="just">
              <a:defRPr/>
            </a:pPr>
            <a:r>
              <a:rPr lang="en-US" sz="2000" b="0" dirty="0" smtClean="0">
                <a:solidFill>
                  <a:schemeClr val="tx1"/>
                </a:solidFill>
                <a:cs typeface="+mj-cs"/>
              </a:rPr>
              <a:t>National Academy of Sciences (NAS) concludes in 1957 that the most promising disposal option for all radioactive waste is in massive Permian salt deposits</a:t>
            </a:r>
          </a:p>
        </p:txBody>
      </p:sp>
      <p:sp>
        <p:nvSpPr>
          <p:cNvPr id="1988612" name="Text Box 4"/>
          <p:cNvSpPr txBox="1">
            <a:spLocks noChangeArrowheads="1"/>
          </p:cNvSpPr>
          <p:nvPr/>
        </p:nvSpPr>
        <p:spPr bwMode="auto">
          <a:xfrm>
            <a:off x="228600" y="2590800"/>
            <a:ext cx="2971800" cy="1754327"/>
          </a:xfrm>
          <a:prstGeom prst="rect">
            <a:avLst/>
          </a:prstGeom>
          <a:noFill/>
          <a:ln>
            <a:noFill/>
          </a:ln>
          <a:effectLst/>
          <a:extLst/>
        </p:spPr>
        <p:txBody>
          <a:bodyPr wrap="square">
            <a:spAutoFit/>
          </a:bodyPr>
          <a:lstStyle/>
          <a:p>
            <a:pPr eaLnBrk="0" hangingPunct="0">
              <a:defRPr/>
            </a:pPr>
            <a:r>
              <a:rPr lang="ja-JP" altLang="en-US" sz="1800" i="1" dirty="0">
                <a:latin typeface="Arial"/>
                <a:ea typeface="ＭＳ Ｐゴシック" charset="0"/>
                <a:cs typeface="+mn-cs"/>
              </a:rPr>
              <a:t>“</a:t>
            </a:r>
            <a:r>
              <a:rPr lang="en-US" sz="1800" i="1" dirty="0">
                <a:latin typeface="Arial" charset="0"/>
                <a:ea typeface="ＭＳ Ｐゴシック" charset="0"/>
                <a:cs typeface="+mn-cs"/>
              </a:rPr>
              <a:t>Salt at great depth </a:t>
            </a:r>
            <a:r>
              <a:rPr lang="ja-JP" altLang="en-US" sz="1800" i="1" dirty="0">
                <a:latin typeface="Arial"/>
                <a:ea typeface="ＭＳ Ｐゴシック" charset="0"/>
                <a:cs typeface="+mn-cs"/>
              </a:rPr>
              <a:t>‘</a:t>
            </a:r>
            <a:r>
              <a:rPr lang="en-US" sz="1800" i="1" dirty="0">
                <a:latin typeface="Arial" charset="0"/>
                <a:ea typeface="ＭＳ Ｐゴシック" charset="0"/>
                <a:cs typeface="+mn-cs"/>
              </a:rPr>
              <a:t>flows.</a:t>
            </a:r>
            <a:r>
              <a:rPr lang="ja-JP" altLang="en-US" sz="1800" i="1" dirty="0">
                <a:latin typeface="Arial"/>
                <a:ea typeface="ＭＳ Ｐゴシック" charset="0"/>
                <a:cs typeface="+mn-cs"/>
              </a:rPr>
              <a:t>’</a:t>
            </a:r>
            <a:r>
              <a:rPr lang="en-US" sz="1800" i="1" dirty="0">
                <a:latin typeface="Arial" charset="0"/>
                <a:ea typeface="ＭＳ Ｐゴシック" charset="0"/>
                <a:cs typeface="+mn-cs"/>
              </a:rPr>
              <a:t>  It will encapsulate any waste placed at depth and isolate it from the surface environment for eons.</a:t>
            </a:r>
            <a:r>
              <a:rPr lang="ja-JP" altLang="en-US" sz="1800" i="1" dirty="0">
                <a:latin typeface="Arial"/>
                <a:ea typeface="ＭＳ Ｐゴシック" charset="0"/>
                <a:cs typeface="+mn-cs"/>
              </a:rPr>
              <a:t>”</a:t>
            </a:r>
            <a:r>
              <a:rPr lang="en-US" sz="1800" i="1" dirty="0">
                <a:latin typeface="Arial" charset="0"/>
                <a:ea typeface="ＭＳ Ｐゴシック" charset="0"/>
                <a:cs typeface="+mn-cs"/>
              </a:rPr>
              <a:t> - NAS</a:t>
            </a:r>
          </a:p>
        </p:txBody>
      </p:sp>
      <p:pic>
        <p:nvPicPr>
          <p:cNvPr id="24580" name="Picture 5"/>
          <p:cNvPicPr>
            <a:picLocks noChangeAspect="1" noChangeArrowheads="1"/>
          </p:cNvPicPr>
          <p:nvPr/>
        </p:nvPicPr>
        <p:blipFill>
          <a:blip r:embed="rId3"/>
          <a:srcRect/>
          <a:stretch>
            <a:fillRect/>
          </a:stretch>
        </p:blipFill>
        <p:spPr bwMode="auto">
          <a:xfrm>
            <a:off x="3886200" y="1219200"/>
            <a:ext cx="4159250" cy="5334000"/>
          </a:xfrm>
          <a:prstGeom prst="rect">
            <a:avLst/>
          </a:prstGeom>
          <a:noFill/>
          <a:ln w="9525">
            <a:noFill/>
            <a:miter lim="800000"/>
            <a:headEnd/>
            <a:tailEnd/>
          </a:ln>
        </p:spPr>
      </p:pic>
      <p:sp>
        <p:nvSpPr>
          <p:cNvPr id="1988614" name="Text Box 6"/>
          <p:cNvSpPr txBox="1">
            <a:spLocks noChangeArrowheads="1"/>
          </p:cNvSpPr>
          <p:nvPr/>
        </p:nvSpPr>
        <p:spPr bwMode="auto">
          <a:xfrm>
            <a:off x="152400" y="5486400"/>
            <a:ext cx="5562600" cy="646331"/>
          </a:xfrm>
          <a:prstGeom prst="rect">
            <a:avLst/>
          </a:prstGeom>
          <a:noFill/>
          <a:ln>
            <a:noFill/>
          </a:ln>
          <a:effectLst/>
          <a:extLst/>
        </p:spPr>
        <p:txBody>
          <a:bodyPr wrap="square">
            <a:spAutoFit/>
          </a:bodyPr>
          <a:lstStyle/>
          <a:p>
            <a:pPr eaLnBrk="0" hangingPunct="0">
              <a:defRPr/>
            </a:pPr>
            <a:r>
              <a:rPr lang="ja-JP" altLang="en-US" sz="1800" i="1" dirty="0">
                <a:latin typeface="Arial"/>
                <a:ea typeface="ＭＳ Ｐゴシック" charset="0"/>
                <a:cs typeface="+mn-cs"/>
              </a:rPr>
              <a:t>“</a:t>
            </a:r>
            <a:r>
              <a:rPr lang="en-US" sz="1800" i="1" dirty="0">
                <a:latin typeface="Arial" charset="0"/>
                <a:ea typeface="ＭＳ Ｐゴシック" charset="0"/>
                <a:cs typeface="+mn-cs"/>
              </a:rPr>
              <a:t>The great advantage is that no water can pass through </a:t>
            </a:r>
            <a:r>
              <a:rPr lang="en-US" sz="1800" i="1" dirty="0" smtClean="0">
                <a:latin typeface="Arial" charset="0"/>
                <a:ea typeface="ＭＳ Ｐゴシック" charset="0"/>
                <a:cs typeface="+mn-cs"/>
              </a:rPr>
              <a:t>this salt</a:t>
            </a:r>
            <a:r>
              <a:rPr lang="en-US" sz="1800" i="1" dirty="0">
                <a:latin typeface="Arial" charset="0"/>
                <a:ea typeface="ＭＳ Ｐゴシック" charset="0"/>
                <a:cs typeface="+mn-cs"/>
              </a:rPr>
              <a:t>.  Fractures are self healing..</a:t>
            </a:r>
            <a:r>
              <a:rPr lang="ja-JP" altLang="en-US" sz="1800" i="1" dirty="0">
                <a:latin typeface="Arial"/>
                <a:ea typeface="ＭＳ Ｐゴシック" charset="0"/>
                <a:cs typeface="+mn-cs"/>
              </a:rPr>
              <a:t>”</a:t>
            </a:r>
            <a:r>
              <a:rPr lang="en-US" sz="1800" i="1" dirty="0">
                <a:latin typeface="Arial" charset="0"/>
                <a:ea typeface="ＭＳ Ｐゴシック" charset="0"/>
                <a:cs typeface="+mn-cs"/>
              </a:rPr>
              <a:t> - NAS</a:t>
            </a:r>
          </a:p>
        </p:txBody>
      </p:sp>
    </p:spTree>
    <p:extLst>
      <p:ext uri="{BB962C8B-B14F-4D97-AF65-F5344CB8AC3E}">
        <p14:creationId xmlns:p14="http://schemas.microsoft.com/office/powerpoint/2010/main" val="22399594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41"/>
          <p:cNvSpPr>
            <a:spLocks noGrp="1" noChangeArrowheads="1"/>
          </p:cNvSpPr>
          <p:nvPr>
            <p:ph type="title"/>
          </p:nvPr>
        </p:nvSpPr>
        <p:spPr bwMode="auto">
          <a:xfrm>
            <a:off x="228600" y="838200"/>
            <a:ext cx="4876800" cy="2362200"/>
          </a:xfrm>
          <a:solidFill>
            <a:srgbClr val="FFFFFF"/>
          </a:solidFill>
          <a:extLst/>
        </p:spPr>
        <p:txBody>
          <a:bodyPr wrap="square" lIns="91440" tIns="45720" rIns="91440" bIns="45720" numCol="1" anchor="t" anchorCtr="0" compatLnSpc="1">
            <a:prstTxWarp prst="textNoShape">
              <a:avLst/>
            </a:prstTxWarp>
          </a:bodyPr>
          <a:lstStyle/>
          <a:p>
            <a:pPr algn="l">
              <a:lnSpc>
                <a:spcPct val="120000"/>
              </a:lnSpc>
              <a:spcBef>
                <a:spcPts val="6600"/>
              </a:spcBef>
              <a:spcAft>
                <a:spcPts val="600"/>
              </a:spcAft>
              <a:defRPr/>
            </a:pPr>
            <a:r>
              <a:rPr lang="en-US" sz="1500" dirty="0" smtClean="0">
                <a:solidFill>
                  <a:schemeClr val="tx1"/>
                </a:solidFill>
              </a:rPr>
              <a:t>1957 - deep geologic disposal adopted; salt chosen as best</a:t>
            </a:r>
            <a:br>
              <a:rPr lang="en-US" sz="1500" dirty="0" smtClean="0">
                <a:solidFill>
                  <a:schemeClr val="tx1"/>
                </a:solidFill>
              </a:rPr>
            </a:br>
            <a:r>
              <a:rPr lang="en-US" sz="600" dirty="0"/>
              <a:t/>
            </a:r>
            <a:br>
              <a:rPr lang="en-US" sz="600" dirty="0"/>
            </a:br>
            <a:r>
              <a:rPr lang="en-US" sz="1500" dirty="0" smtClean="0"/>
              <a:t>1959 – LNT adopted</a:t>
            </a:r>
            <a:br>
              <a:rPr lang="en-US" sz="1500" dirty="0" smtClean="0"/>
            </a:br>
            <a:r>
              <a:rPr lang="en-US" sz="500" dirty="0"/>
              <a:t/>
            </a:r>
            <a:br>
              <a:rPr lang="en-US" sz="500" dirty="0"/>
            </a:br>
            <a:r>
              <a:rPr lang="en-US" sz="1500" dirty="0" smtClean="0">
                <a:solidFill>
                  <a:schemeClr val="tx1"/>
                </a:solidFill>
              </a:rPr>
              <a:t>1970s - AEC establishes new category for transuranic waste, distinct from low- and high-level radioactive waste but with significant overlap in radioactivity. EPA formed. </a:t>
            </a:r>
            <a:r>
              <a:rPr lang="en-US" sz="1500" dirty="0">
                <a:solidFill>
                  <a:schemeClr val="tx1"/>
                </a:solidFill>
              </a:rPr>
              <a:t/>
            </a:r>
            <a:br>
              <a:rPr lang="en-US" sz="1500" dirty="0">
                <a:solidFill>
                  <a:schemeClr val="tx1"/>
                </a:solidFill>
              </a:rPr>
            </a:br>
            <a:r>
              <a:rPr lang="en-US" sz="500" dirty="0">
                <a:solidFill>
                  <a:schemeClr val="tx1"/>
                </a:solidFill>
              </a:rPr>
              <a:t/>
            </a:r>
            <a:br>
              <a:rPr lang="en-US" sz="500" dirty="0">
                <a:solidFill>
                  <a:schemeClr val="tx1"/>
                </a:solidFill>
              </a:rPr>
            </a:br>
            <a:r>
              <a:rPr lang="en-US" sz="1500" dirty="0" smtClean="0">
                <a:solidFill>
                  <a:schemeClr val="tx1"/>
                </a:solidFill>
              </a:rPr>
              <a:t>1976 – reprocessing of commercial spent fuel put on hold; </a:t>
            </a:r>
            <a:r>
              <a:rPr lang="en-US" sz="1500" dirty="0"/>
              <a:t>retrievable disposal concept born </a:t>
            </a:r>
            <a:r>
              <a:rPr lang="en-US" sz="1500" dirty="0" smtClean="0"/>
              <a:t>for SNF</a:t>
            </a:r>
            <a:r>
              <a:rPr lang="en-US" sz="1500" dirty="0"/>
              <a:t>/HLW; </a:t>
            </a:r>
            <a:r>
              <a:rPr lang="en-US" sz="1500" dirty="0" smtClean="0">
                <a:solidFill>
                  <a:schemeClr val="tx1"/>
                </a:solidFill>
              </a:rPr>
              <a:t>salt is out; separate HLW disposal site is sought. TRU still to go into salt</a:t>
            </a:r>
            <a:r>
              <a:rPr lang="en-US" sz="1400" dirty="0" smtClean="0">
                <a:solidFill>
                  <a:schemeClr val="tx1"/>
                </a:solidFill>
              </a:rPr>
              <a:t>.</a:t>
            </a:r>
            <a:r>
              <a:rPr lang="en-US" sz="400" dirty="0"/>
              <a:t> </a:t>
            </a:r>
            <a:br>
              <a:rPr lang="en-US" sz="400" dirty="0"/>
            </a:br>
            <a:r>
              <a:rPr lang="en-US" sz="1400" dirty="0" smtClean="0"/>
              <a:t>1982 </a:t>
            </a:r>
            <a:r>
              <a:rPr lang="en-US" sz="1400" dirty="0"/>
              <a:t>– </a:t>
            </a:r>
            <a:r>
              <a:rPr lang="en-US" sz="1400" dirty="0" smtClean="0"/>
              <a:t>Nuclear Waste Policy Act</a:t>
            </a:r>
            <a:endParaRPr lang="en-US" sz="1500" dirty="0" smtClean="0">
              <a:solidFill>
                <a:schemeClr val="tx1"/>
              </a:solidFill>
            </a:endParaRPr>
          </a:p>
        </p:txBody>
      </p:sp>
      <p:sp>
        <p:nvSpPr>
          <p:cNvPr id="57" name="Oval 22"/>
          <p:cNvSpPr>
            <a:spLocks noChangeArrowheads="1"/>
          </p:cNvSpPr>
          <p:nvPr/>
        </p:nvSpPr>
        <p:spPr bwMode="auto">
          <a:xfrm>
            <a:off x="762000" y="4648200"/>
            <a:ext cx="457200" cy="609600"/>
          </a:xfrm>
          <a:prstGeom prst="ellipse">
            <a:avLst/>
          </a:prstGeom>
          <a:solidFill>
            <a:srgbClr val="FF0000">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3" name="Oval 17"/>
          <p:cNvSpPr>
            <a:spLocks noChangeArrowheads="1"/>
          </p:cNvSpPr>
          <p:nvPr/>
        </p:nvSpPr>
        <p:spPr bwMode="auto">
          <a:xfrm rot="-1987028">
            <a:off x="3533776" y="4270177"/>
            <a:ext cx="1633537" cy="1262063"/>
          </a:xfrm>
          <a:prstGeom prst="ellipse">
            <a:avLst/>
          </a:prstGeom>
          <a:solidFill>
            <a:srgbClr val="FFFF00"/>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40" name="Oval 18"/>
          <p:cNvSpPr>
            <a:spLocks noChangeArrowheads="1"/>
          </p:cNvSpPr>
          <p:nvPr/>
        </p:nvSpPr>
        <p:spPr bwMode="auto">
          <a:xfrm>
            <a:off x="4938713" y="4041577"/>
            <a:ext cx="685800" cy="838200"/>
          </a:xfrm>
          <a:prstGeom prst="ellipse">
            <a:avLst/>
          </a:prstGeom>
          <a:solidFill>
            <a:srgbClr val="FF0000">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67" name="Text Box 11"/>
          <p:cNvSpPr txBox="1">
            <a:spLocks noChangeArrowheads="1"/>
          </p:cNvSpPr>
          <p:nvPr/>
        </p:nvSpPr>
        <p:spPr bwMode="auto">
          <a:xfrm rot="-5400000">
            <a:off x="2547144" y="4275734"/>
            <a:ext cx="1673225" cy="366712"/>
          </a:xfrm>
          <a:prstGeom prst="rect">
            <a:avLst/>
          </a:prstGeom>
          <a:noFill/>
          <a:ln>
            <a:noFill/>
          </a:ln>
          <a:effectLst/>
          <a:extLst/>
        </p:spPr>
        <p:txBody>
          <a:bodyPr>
            <a:spAutoFit/>
          </a:bodyPr>
          <a:lstStyle/>
          <a:p>
            <a:pPr eaLnBrk="0" hangingPunct="0">
              <a:defRPr/>
            </a:pPr>
            <a:r>
              <a:rPr lang="en-US" sz="1800" b="1">
                <a:latin typeface="Arial" charset="0"/>
                <a:ea typeface="ＭＳ Ｐゴシック" charset="0"/>
                <a:cs typeface="+mn-cs"/>
              </a:rPr>
              <a:t>Radioactivity</a:t>
            </a:r>
          </a:p>
        </p:txBody>
      </p:sp>
      <p:sp>
        <p:nvSpPr>
          <p:cNvPr id="1990668" name="Line 12"/>
          <p:cNvSpPr>
            <a:spLocks noChangeShapeType="1"/>
          </p:cNvSpPr>
          <p:nvPr/>
        </p:nvSpPr>
        <p:spPr bwMode="auto">
          <a:xfrm flipV="1">
            <a:off x="3567113" y="3508177"/>
            <a:ext cx="0" cy="212090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69" name="Line 13"/>
          <p:cNvSpPr>
            <a:spLocks noChangeShapeType="1"/>
          </p:cNvSpPr>
          <p:nvPr/>
        </p:nvSpPr>
        <p:spPr bwMode="auto">
          <a:xfrm>
            <a:off x="3567113" y="5641777"/>
            <a:ext cx="3106738" cy="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70" name="Text Box 14"/>
          <p:cNvSpPr txBox="1">
            <a:spLocks noChangeArrowheads="1"/>
          </p:cNvSpPr>
          <p:nvPr/>
        </p:nvSpPr>
        <p:spPr bwMode="auto">
          <a:xfrm>
            <a:off x="3948113" y="5641777"/>
            <a:ext cx="2066925" cy="366713"/>
          </a:xfrm>
          <a:prstGeom prst="rect">
            <a:avLst/>
          </a:prstGeom>
          <a:noFill/>
          <a:ln>
            <a:noFill/>
          </a:ln>
          <a:effectLst/>
          <a:extLst/>
        </p:spPr>
        <p:txBody>
          <a:bodyPr>
            <a:spAutoFit/>
          </a:bodyPr>
          <a:lstStyle/>
          <a:p>
            <a:pPr eaLnBrk="0" hangingPunct="0">
              <a:spcBef>
                <a:spcPct val="50000"/>
              </a:spcBef>
              <a:defRPr/>
            </a:pPr>
            <a:r>
              <a:rPr lang="en-US" sz="1800" b="1">
                <a:latin typeface="Arial" charset="0"/>
                <a:ea typeface="ＭＳ Ｐゴシック" charset="0"/>
                <a:cs typeface="+mn-cs"/>
              </a:rPr>
              <a:t>Dose Rate</a:t>
            </a:r>
          </a:p>
        </p:txBody>
      </p:sp>
      <p:sp>
        <p:nvSpPr>
          <p:cNvPr id="1990674" name="Oval 18"/>
          <p:cNvSpPr>
            <a:spLocks noChangeArrowheads="1"/>
          </p:cNvSpPr>
          <p:nvPr/>
        </p:nvSpPr>
        <p:spPr bwMode="auto">
          <a:xfrm>
            <a:off x="5319713" y="3965377"/>
            <a:ext cx="685800" cy="838200"/>
          </a:xfrm>
          <a:prstGeom prst="ellipse">
            <a:avLst/>
          </a:prstGeom>
          <a:solidFill>
            <a:srgbClr val="FF0000">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5" name="Oval 19"/>
          <p:cNvSpPr>
            <a:spLocks noChangeArrowheads="1"/>
          </p:cNvSpPr>
          <p:nvPr/>
        </p:nvSpPr>
        <p:spPr bwMode="auto">
          <a:xfrm>
            <a:off x="4329113" y="4041577"/>
            <a:ext cx="1295400" cy="1143000"/>
          </a:xfrm>
          <a:prstGeom prst="ellipse">
            <a:avLst/>
          </a:prstGeom>
          <a:solidFill>
            <a:srgbClr val="33CC33">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6" name="Oval 20"/>
          <p:cNvSpPr>
            <a:spLocks noChangeArrowheads="1"/>
          </p:cNvSpPr>
          <p:nvPr/>
        </p:nvSpPr>
        <p:spPr bwMode="auto">
          <a:xfrm>
            <a:off x="5776913" y="4041577"/>
            <a:ext cx="533400" cy="609600"/>
          </a:xfrm>
          <a:prstGeom prst="ellipse">
            <a:avLst/>
          </a:prstGeom>
          <a:solidFill>
            <a:srgbClr val="0062BF">
              <a:alpha val="74001"/>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7" name="Freeform 21"/>
          <p:cNvSpPr>
            <a:spLocks/>
          </p:cNvSpPr>
          <p:nvPr/>
        </p:nvSpPr>
        <p:spPr bwMode="auto">
          <a:xfrm>
            <a:off x="990600" y="5029200"/>
            <a:ext cx="2576513" cy="1179513"/>
          </a:xfrm>
          <a:custGeom>
            <a:avLst/>
            <a:gdLst>
              <a:gd name="T0" fmla="*/ 917 w 968"/>
              <a:gd name="T1" fmla="*/ 621 h 743"/>
              <a:gd name="T2" fmla="*/ 730 w 968"/>
              <a:gd name="T3" fmla="*/ 605 h 743"/>
              <a:gd name="T4" fmla="*/ 584 w 968"/>
              <a:gd name="T5" fmla="*/ 515 h 743"/>
              <a:gd name="T6" fmla="*/ 478 w 968"/>
              <a:gd name="T7" fmla="*/ 410 h 743"/>
              <a:gd name="T8" fmla="*/ 389 w 968"/>
              <a:gd name="T9" fmla="*/ 288 h 743"/>
              <a:gd name="T10" fmla="*/ 349 w 968"/>
              <a:gd name="T11" fmla="*/ 223 h 743"/>
              <a:gd name="T12" fmla="*/ 284 w 968"/>
              <a:gd name="T13" fmla="*/ 134 h 743"/>
              <a:gd name="T14" fmla="*/ 146 w 968"/>
              <a:gd name="T15" fmla="*/ 21 h 743"/>
              <a:gd name="T16" fmla="*/ 0 w 968"/>
              <a:gd name="T17" fmla="*/ 77 h 743"/>
              <a:gd name="T18" fmla="*/ 24 w 968"/>
              <a:gd name="T19" fmla="*/ 264 h 743"/>
              <a:gd name="T20" fmla="*/ 113 w 968"/>
              <a:gd name="T21" fmla="*/ 386 h 743"/>
              <a:gd name="T22" fmla="*/ 219 w 968"/>
              <a:gd name="T23" fmla="*/ 491 h 743"/>
              <a:gd name="T24" fmla="*/ 349 w 968"/>
              <a:gd name="T25" fmla="*/ 597 h 743"/>
              <a:gd name="T26" fmla="*/ 422 w 968"/>
              <a:gd name="T27" fmla="*/ 645 h 743"/>
              <a:gd name="T28" fmla="*/ 722 w 968"/>
              <a:gd name="T29" fmla="*/ 743 h 743"/>
              <a:gd name="T30" fmla="*/ 933 w 968"/>
              <a:gd name="T31" fmla="*/ 718 h 743"/>
              <a:gd name="T32" fmla="*/ 941 w 968"/>
              <a:gd name="T33" fmla="*/ 645 h 743"/>
              <a:gd name="T34" fmla="*/ 900 w 968"/>
              <a:gd name="T35" fmla="*/ 637 h 743"/>
              <a:gd name="T36" fmla="*/ 917 w 968"/>
              <a:gd name="T37" fmla="*/ 62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8" h="743">
                <a:moveTo>
                  <a:pt x="917" y="621"/>
                </a:moveTo>
                <a:cubicBezTo>
                  <a:pt x="853" y="641"/>
                  <a:pt x="792" y="620"/>
                  <a:pt x="730" y="605"/>
                </a:cubicBezTo>
                <a:cubicBezTo>
                  <a:pt x="681" y="572"/>
                  <a:pt x="641" y="536"/>
                  <a:pt x="584" y="515"/>
                </a:cubicBezTo>
                <a:cubicBezTo>
                  <a:pt x="553" y="485"/>
                  <a:pt x="503" y="447"/>
                  <a:pt x="478" y="410"/>
                </a:cubicBezTo>
                <a:cubicBezTo>
                  <a:pt x="450" y="367"/>
                  <a:pt x="424" y="325"/>
                  <a:pt x="389" y="288"/>
                </a:cubicBezTo>
                <a:cubicBezTo>
                  <a:pt x="380" y="261"/>
                  <a:pt x="368" y="244"/>
                  <a:pt x="349" y="223"/>
                </a:cubicBezTo>
                <a:cubicBezTo>
                  <a:pt x="338" y="191"/>
                  <a:pt x="312" y="153"/>
                  <a:pt x="284" y="134"/>
                </a:cubicBezTo>
                <a:cubicBezTo>
                  <a:pt x="252" y="87"/>
                  <a:pt x="201" y="39"/>
                  <a:pt x="146" y="21"/>
                </a:cubicBezTo>
                <a:cubicBezTo>
                  <a:pt x="40" y="28"/>
                  <a:pt x="26" y="0"/>
                  <a:pt x="0" y="77"/>
                </a:cubicBezTo>
                <a:cubicBezTo>
                  <a:pt x="3" y="129"/>
                  <a:pt x="4" y="209"/>
                  <a:pt x="24" y="264"/>
                </a:cubicBezTo>
                <a:cubicBezTo>
                  <a:pt x="42" y="313"/>
                  <a:pt x="84" y="345"/>
                  <a:pt x="113" y="386"/>
                </a:cubicBezTo>
                <a:cubicBezTo>
                  <a:pt x="137" y="420"/>
                  <a:pt x="179" y="478"/>
                  <a:pt x="219" y="491"/>
                </a:cubicBezTo>
                <a:cubicBezTo>
                  <a:pt x="261" y="534"/>
                  <a:pt x="299" y="563"/>
                  <a:pt x="349" y="597"/>
                </a:cubicBezTo>
                <a:cubicBezTo>
                  <a:pt x="375" y="614"/>
                  <a:pt x="392" y="635"/>
                  <a:pt x="422" y="645"/>
                </a:cubicBezTo>
                <a:cubicBezTo>
                  <a:pt x="478" y="705"/>
                  <a:pt x="642" y="727"/>
                  <a:pt x="722" y="743"/>
                </a:cubicBezTo>
                <a:cubicBezTo>
                  <a:pt x="822" y="738"/>
                  <a:pt x="856" y="743"/>
                  <a:pt x="933" y="718"/>
                </a:cubicBezTo>
                <a:cubicBezTo>
                  <a:pt x="948" y="696"/>
                  <a:pt x="968" y="677"/>
                  <a:pt x="941" y="645"/>
                </a:cubicBezTo>
                <a:cubicBezTo>
                  <a:pt x="932" y="634"/>
                  <a:pt x="910" y="647"/>
                  <a:pt x="900" y="637"/>
                </a:cubicBezTo>
                <a:cubicBezTo>
                  <a:pt x="894" y="631"/>
                  <a:pt x="911" y="626"/>
                  <a:pt x="917" y="621"/>
                </a:cubicBezTo>
                <a:close/>
              </a:path>
            </a:pathLst>
          </a:custGeom>
          <a:solidFill>
            <a:srgbClr val="FFFF00"/>
          </a:solidFill>
          <a:ln>
            <a:noFill/>
          </a:ln>
          <a:effectLst/>
          <a:extLst/>
        </p:spPr>
        <p:txBody>
          <a:bodyPr/>
          <a:lstStyle/>
          <a:p>
            <a:pPr eaLnBrk="0" hangingPunct="0">
              <a:defRPr/>
            </a:pPr>
            <a:endParaRPr lang="en-US">
              <a:latin typeface="Times" charset="0"/>
              <a:ea typeface="ＭＳ Ｐゴシック" charset="0"/>
              <a:cs typeface="+mn-cs"/>
            </a:endParaRPr>
          </a:p>
        </p:txBody>
      </p:sp>
      <p:sp>
        <p:nvSpPr>
          <p:cNvPr id="1990678" name="Oval 22"/>
          <p:cNvSpPr>
            <a:spLocks noChangeArrowheads="1"/>
          </p:cNvSpPr>
          <p:nvPr/>
        </p:nvSpPr>
        <p:spPr bwMode="auto">
          <a:xfrm>
            <a:off x="762000" y="4419600"/>
            <a:ext cx="457200" cy="609600"/>
          </a:xfrm>
          <a:prstGeom prst="ellipse">
            <a:avLst/>
          </a:prstGeom>
          <a:solidFill>
            <a:srgbClr val="FF0000">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79" name="Freeform 23"/>
          <p:cNvSpPr>
            <a:spLocks/>
          </p:cNvSpPr>
          <p:nvPr/>
        </p:nvSpPr>
        <p:spPr bwMode="auto">
          <a:xfrm>
            <a:off x="838200" y="4648200"/>
            <a:ext cx="838200" cy="1066800"/>
          </a:xfrm>
          <a:custGeom>
            <a:avLst/>
            <a:gdLst>
              <a:gd name="T0" fmla="*/ 452 w 653"/>
              <a:gd name="T1" fmla="*/ 82 h 599"/>
              <a:gd name="T2" fmla="*/ 338 w 653"/>
              <a:gd name="T3" fmla="*/ 17 h 599"/>
              <a:gd name="T4" fmla="*/ 225 w 653"/>
              <a:gd name="T5" fmla="*/ 9 h 599"/>
              <a:gd name="T6" fmla="*/ 79 w 653"/>
              <a:gd name="T7" fmla="*/ 25 h 599"/>
              <a:gd name="T8" fmla="*/ 30 w 653"/>
              <a:gd name="T9" fmla="*/ 90 h 599"/>
              <a:gd name="T10" fmla="*/ 14 w 653"/>
              <a:gd name="T11" fmla="*/ 114 h 599"/>
              <a:gd name="T12" fmla="*/ 79 w 653"/>
              <a:gd name="T13" fmla="*/ 366 h 599"/>
              <a:gd name="T14" fmla="*/ 233 w 653"/>
              <a:gd name="T15" fmla="*/ 471 h 599"/>
              <a:gd name="T16" fmla="*/ 281 w 653"/>
              <a:gd name="T17" fmla="*/ 496 h 599"/>
              <a:gd name="T18" fmla="*/ 379 w 653"/>
              <a:gd name="T19" fmla="*/ 544 h 599"/>
              <a:gd name="T20" fmla="*/ 533 w 653"/>
              <a:gd name="T21" fmla="*/ 593 h 599"/>
              <a:gd name="T22" fmla="*/ 638 w 653"/>
              <a:gd name="T23" fmla="*/ 536 h 599"/>
              <a:gd name="T24" fmla="*/ 590 w 653"/>
              <a:gd name="T25" fmla="*/ 260 h 599"/>
              <a:gd name="T26" fmla="*/ 582 w 653"/>
              <a:gd name="T27" fmla="*/ 236 h 599"/>
              <a:gd name="T28" fmla="*/ 565 w 653"/>
              <a:gd name="T29" fmla="*/ 220 h 599"/>
              <a:gd name="T30" fmla="*/ 549 w 653"/>
              <a:gd name="T31" fmla="*/ 171 h 599"/>
              <a:gd name="T32" fmla="*/ 533 w 653"/>
              <a:gd name="T33" fmla="*/ 147 h 599"/>
              <a:gd name="T34" fmla="*/ 476 w 653"/>
              <a:gd name="T35" fmla="*/ 90 h 599"/>
              <a:gd name="T36" fmla="*/ 452 w 653"/>
              <a:gd name="T37" fmla="*/ 82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3" h="599">
                <a:moveTo>
                  <a:pt x="452" y="82"/>
                </a:moveTo>
                <a:cubicBezTo>
                  <a:pt x="418" y="60"/>
                  <a:pt x="381" y="22"/>
                  <a:pt x="338" y="17"/>
                </a:cubicBezTo>
                <a:cubicBezTo>
                  <a:pt x="300" y="13"/>
                  <a:pt x="263" y="12"/>
                  <a:pt x="225" y="9"/>
                </a:cubicBezTo>
                <a:cubicBezTo>
                  <a:pt x="176" y="12"/>
                  <a:pt x="121" y="0"/>
                  <a:pt x="79" y="25"/>
                </a:cubicBezTo>
                <a:cubicBezTo>
                  <a:pt x="60" y="36"/>
                  <a:pt x="37" y="80"/>
                  <a:pt x="30" y="90"/>
                </a:cubicBezTo>
                <a:cubicBezTo>
                  <a:pt x="25" y="98"/>
                  <a:pt x="14" y="114"/>
                  <a:pt x="14" y="114"/>
                </a:cubicBezTo>
                <a:cubicBezTo>
                  <a:pt x="18" y="192"/>
                  <a:pt x="0" y="315"/>
                  <a:pt x="79" y="366"/>
                </a:cubicBezTo>
                <a:cubicBezTo>
                  <a:pt x="113" y="416"/>
                  <a:pt x="177" y="449"/>
                  <a:pt x="233" y="471"/>
                </a:cubicBezTo>
                <a:cubicBezTo>
                  <a:pt x="264" y="504"/>
                  <a:pt x="231" y="475"/>
                  <a:pt x="281" y="496"/>
                </a:cubicBezTo>
                <a:cubicBezTo>
                  <a:pt x="315" y="510"/>
                  <a:pt x="344" y="533"/>
                  <a:pt x="379" y="544"/>
                </a:cubicBezTo>
                <a:cubicBezTo>
                  <a:pt x="420" y="573"/>
                  <a:pt x="483" y="581"/>
                  <a:pt x="533" y="593"/>
                </a:cubicBezTo>
                <a:cubicBezTo>
                  <a:pt x="611" y="585"/>
                  <a:pt x="618" y="599"/>
                  <a:pt x="638" y="536"/>
                </a:cubicBezTo>
                <a:cubicBezTo>
                  <a:pt x="635" y="464"/>
                  <a:pt x="653" y="327"/>
                  <a:pt x="590" y="260"/>
                </a:cubicBezTo>
                <a:cubicBezTo>
                  <a:pt x="587" y="252"/>
                  <a:pt x="586" y="243"/>
                  <a:pt x="582" y="236"/>
                </a:cubicBezTo>
                <a:cubicBezTo>
                  <a:pt x="578" y="229"/>
                  <a:pt x="569" y="227"/>
                  <a:pt x="565" y="220"/>
                </a:cubicBezTo>
                <a:cubicBezTo>
                  <a:pt x="557" y="205"/>
                  <a:pt x="559" y="185"/>
                  <a:pt x="549" y="171"/>
                </a:cubicBezTo>
                <a:cubicBezTo>
                  <a:pt x="544" y="163"/>
                  <a:pt x="538" y="155"/>
                  <a:pt x="533" y="147"/>
                </a:cubicBezTo>
                <a:cubicBezTo>
                  <a:pt x="522" y="112"/>
                  <a:pt x="526" y="107"/>
                  <a:pt x="476" y="90"/>
                </a:cubicBezTo>
                <a:cubicBezTo>
                  <a:pt x="468" y="87"/>
                  <a:pt x="452" y="82"/>
                  <a:pt x="452" y="82"/>
                </a:cubicBezTo>
                <a:close/>
              </a:path>
            </a:pathLst>
          </a:custGeom>
          <a:solidFill>
            <a:srgbClr val="33CC33">
              <a:alpha val="75000"/>
            </a:srgbClr>
          </a:solidFill>
          <a:ln>
            <a:noFill/>
          </a:ln>
          <a:effectLst/>
          <a:extLst/>
        </p:spPr>
        <p:txBody>
          <a:bodyPr/>
          <a:lstStyle/>
          <a:p>
            <a:pPr eaLnBrk="0" hangingPunct="0">
              <a:defRPr/>
            </a:pPr>
            <a:endParaRPr lang="en-US">
              <a:latin typeface="Times" charset="0"/>
              <a:ea typeface="ＭＳ Ｐゴシック" charset="0"/>
              <a:cs typeface="+mn-cs"/>
            </a:endParaRPr>
          </a:p>
        </p:txBody>
      </p:sp>
      <p:sp>
        <p:nvSpPr>
          <p:cNvPr id="1990680" name="Oval 24"/>
          <p:cNvSpPr>
            <a:spLocks noChangeArrowheads="1"/>
          </p:cNvSpPr>
          <p:nvPr/>
        </p:nvSpPr>
        <p:spPr bwMode="auto">
          <a:xfrm>
            <a:off x="914400" y="4114800"/>
            <a:ext cx="381000" cy="533400"/>
          </a:xfrm>
          <a:prstGeom prst="ellipse">
            <a:avLst/>
          </a:prstGeom>
          <a:solidFill>
            <a:srgbClr val="0062BF">
              <a:alpha val="75000"/>
            </a:srgbClr>
          </a:solidFill>
          <a:ln>
            <a:noFill/>
          </a:ln>
          <a:effectLst/>
          <a:extLst/>
        </p:spPr>
        <p:txBody>
          <a:bodyPr wrap="none" anchor="ctr"/>
          <a:lstStyle/>
          <a:p>
            <a:pPr eaLnBrk="0" hangingPunct="0">
              <a:defRPr/>
            </a:pPr>
            <a:endParaRPr lang="en-US">
              <a:latin typeface="Times" charset="0"/>
              <a:ea typeface="ＭＳ Ｐゴシック" charset="0"/>
              <a:cs typeface="+mn-cs"/>
            </a:endParaRPr>
          </a:p>
        </p:txBody>
      </p:sp>
      <p:sp>
        <p:nvSpPr>
          <p:cNvPr id="1990681" name="Line 25"/>
          <p:cNvSpPr>
            <a:spLocks noChangeShapeType="1"/>
          </p:cNvSpPr>
          <p:nvPr/>
        </p:nvSpPr>
        <p:spPr bwMode="auto">
          <a:xfrm flipH="1" flipV="1">
            <a:off x="685800" y="3962400"/>
            <a:ext cx="17463" cy="227330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82" name="Line 26"/>
          <p:cNvSpPr>
            <a:spLocks noChangeShapeType="1"/>
          </p:cNvSpPr>
          <p:nvPr/>
        </p:nvSpPr>
        <p:spPr bwMode="auto">
          <a:xfrm>
            <a:off x="703263" y="6248400"/>
            <a:ext cx="3106737" cy="0"/>
          </a:xfrm>
          <a:prstGeom prst="line">
            <a:avLst/>
          </a:prstGeom>
          <a:noFill/>
          <a:ln w="28575">
            <a:solidFill>
              <a:schemeClr val="tx1"/>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83" name="Text Box 27"/>
          <p:cNvSpPr txBox="1">
            <a:spLocks noChangeArrowheads="1"/>
          </p:cNvSpPr>
          <p:nvPr/>
        </p:nvSpPr>
        <p:spPr bwMode="auto">
          <a:xfrm>
            <a:off x="1438275" y="6262688"/>
            <a:ext cx="2066925" cy="366712"/>
          </a:xfrm>
          <a:prstGeom prst="rect">
            <a:avLst/>
          </a:prstGeom>
          <a:noFill/>
          <a:ln>
            <a:noFill/>
          </a:ln>
          <a:effectLst/>
          <a:extLst/>
        </p:spPr>
        <p:txBody>
          <a:bodyPr>
            <a:spAutoFit/>
          </a:bodyPr>
          <a:lstStyle/>
          <a:p>
            <a:pPr eaLnBrk="0" hangingPunct="0">
              <a:spcBef>
                <a:spcPct val="50000"/>
              </a:spcBef>
              <a:defRPr/>
            </a:pPr>
            <a:r>
              <a:rPr lang="en-US" sz="1800" b="1">
                <a:latin typeface="Arial" charset="0"/>
                <a:ea typeface="ＭＳ Ｐゴシック" charset="0"/>
                <a:cs typeface="+mn-cs"/>
              </a:rPr>
              <a:t>Volume</a:t>
            </a:r>
          </a:p>
        </p:txBody>
      </p:sp>
      <p:sp>
        <p:nvSpPr>
          <p:cNvPr id="1990684" name="Text Box 28"/>
          <p:cNvSpPr txBox="1">
            <a:spLocks noChangeArrowheads="1"/>
          </p:cNvSpPr>
          <p:nvPr/>
        </p:nvSpPr>
        <p:spPr bwMode="auto">
          <a:xfrm rot="-5400000">
            <a:off x="-334169" y="4771232"/>
            <a:ext cx="1673225" cy="366712"/>
          </a:xfrm>
          <a:prstGeom prst="rect">
            <a:avLst/>
          </a:prstGeom>
          <a:noFill/>
          <a:ln>
            <a:noFill/>
          </a:ln>
          <a:effectLst/>
          <a:extLst/>
        </p:spPr>
        <p:txBody>
          <a:bodyPr>
            <a:spAutoFit/>
          </a:bodyPr>
          <a:lstStyle/>
          <a:p>
            <a:pPr eaLnBrk="0" hangingPunct="0">
              <a:defRPr/>
            </a:pPr>
            <a:r>
              <a:rPr lang="en-US" sz="1800" b="1">
                <a:latin typeface="Arial" charset="0"/>
                <a:ea typeface="ＭＳ Ｐゴシック" charset="0"/>
                <a:cs typeface="+mn-cs"/>
              </a:rPr>
              <a:t>Radioactivity</a:t>
            </a:r>
          </a:p>
        </p:txBody>
      </p:sp>
      <p:sp>
        <p:nvSpPr>
          <p:cNvPr id="1990685" name="Freeform 29"/>
          <p:cNvSpPr>
            <a:spLocks/>
          </p:cNvSpPr>
          <p:nvPr/>
        </p:nvSpPr>
        <p:spPr bwMode="auto">
          <a:xfrm>
            <a:off x="863600" y="4721225"/>
            <a:ext cx="476250" cy="200025"/>
          </a:xfrm>
          <a:custGeom>
            <a:avLst/>
            <a:gdLst>
              <a:gd name="T0" fmla="*/ 0 w 300"/>
              <a:gd name="T1" fmla="*/ 73 h 126"/>
              <a:gd name="T2" fmla="*/ 275 w 300"/>
              <a:gd name="T3" fmla="*/ 65 h 126"/>
              <a:gd name="T4" fmla="*/ 300 w 300"/>
              <a:gd name="T5" fmla="*/ 0 h 126"/>
            </a:gdLst>
            <a:ahLst/>
            <a:cxnLst>
              <a:cxn ang="0">
                <a:pos x="T0" y="T1"/>
              </a:cxn>
              <a:cxn ang="0">
                <a:pos x="T2" y="T3"/>
              </a:cxn>
              <a:cxn ang="0">
                <a:pos x="T4" y="T5"/>
              </a:cxn>
            </a:cxnLst>
            <a:rect l="0" t="0" r="r" b="b"/>
            <a:pathLst>
              <a:path w="300" h="126">
                <a:moveTo>
                  <a:pt x="0" y="73"/>
                </a:moveTo>
                <a:cubicBezTo>
                  <a:pt x="80" y="126"/>
                  <a:pt x="196" y="118"/>
                  <a:pt x="275" y="65"/>
                </a:cubicBezTo>
                <a:cubicBezTo>
                  <a:pt x="294" y="10"/>
                  <a:pt x="284" y="31"/>
                  <a:pt x="300" y="0"/>
                </a:cubicBezTo>
              </a:path>
            </a:pathLst>
          </a:custGeom>
          <a:noFill/>
          <a:ln w="28575" cmpd="sng">
            <a:solidFill>
              <a:srgbClr val="000000"/>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86" name="Line 30"/>
          <p:cNvSpPr>
            <a:spLocks noChangeShapeType="1"/>
          </p:cNvSpPr>
          <p:nvPr/>
        </p:nvSpPr>
        <p:spPr bwMode="auto">
          <a:xfrm>
            <a:off x="5472113" y="4270177"/>
            <a:ext cx="0" cy="685800"/>
          </a:xfrm>
          <a:prstGeom prst="line">
            <a:avLst/>
          </a:prstGeom>
          <a:noFill/>
          <a:ln w="28575">
            <a:solidFill>
              <a:srgbClr val="000000"/>
            </a:solidFill>
            <a:round/>
            <a:headEnd/>
            <a:tailEnd/>
          </a:ln>
          <a:effectLst/>
          <a:extLst/>
        </p:spPr>
        <p:txBody>
          <a:bodyPr/>
          <a:lstStyle/>
          <a:p>
            <a:pPr eaLnBrk="0" hangingPunct="0">
              <a:defRPr/>
            </a:pPr>
            <a:endParaRPr lang="en-US">
              <a:latin typeface="Times" charset="0"/>
              <a:ea typeface="ＭＳ Ｐゴシック" charset="0"/>
              <a:cs typeface="+mn-cs"/>
            </a:endParaRPr>
          </a:p>
        </p:txBody>
      </p:sp>
      <p:sp>
        <p:nvSpPr>
          <p:cNvPr id="1990687" name="Text Box 31"/>
          <p:cNvSpPr txBox="1">
            <a:spLocks noChangeArrowheads="1"/>
          </p:cNvSpPr>
          <p:nvPr/>
        </p:nvSpPr>
        <p:spPr bwMode="auto">
          <a:xfrm>
            <a:off x="5700713" y="4879777"/>
            <a:ext cx="457200" cy="304800"/>
          </a:xfrm>
          <a:prstGeom prst="rect">
            <a:avLst/>
          </a:prstGeom>
          <a:noFill/>
          <a:ln>
            <a:noFill/>
          </a:ln>
          <a:effectLst/>
          <a:extLst/>
        </p:spPr>
        <p:txBody>
          <a:bodyPr>
            <a:spAutoFit/>
          </a:bodyPr>
          <a:lstStyle/>
          <a:p>
            <a:pPr eaLnBrk="0" hangingPunct="0">
              <a:spcBef>
                <a:spcPct val="50000"/>
              </a:spcBef>
              <a:defRPr/>
            </a:pPr>
            <a:r>
              <a:rPr lang="en-US" sz="1400" b="1">
                <a:latin typeface="Arial" charset="0"/>
                <a:ea typeface="ＭＳ Ｐゴシック" charset="0"/>
                <a:cs typeface="+mn-cs"/>
              </a:rPr>
              <a:t>RH</a:t>
            </a:r>
          </a:p>
        </p:txBody>
      </p:sp>
      <p:sp>
        <p:nvSpPr>
          <p:cNvPr id="1990688" name="Text Box 32"/>
          <p:cNvSpPr txBox="1">
            <a:spLocks noChangeArrowheads="1"/>
          </p:cNvSpPr>
          <p:nvPr/>
        </p:nvSpPr>
        <p:spPr bwMode="auto">
          <a:xfrm>
            <a:off x="5319713" y="5108377"/>
            <a:ext cx="457200" cy="304800"/>
          </a:xfrm>
          <a:prstGeom prst="rect">
            <a:avLst/>
          </a:prstGeom>
          <a:noFill/>
          <a:ln>
            <a:noFill/>
          </a:ln>
          <a:effectLst/>
          <a:extLst/>
        </p:spPr>
        <p:txBody>
          <a:bodyPr>
            <a:spAutoFit/>
          </a:bodyPr>
          <a:lstStyle/>
          <a:p>
            <a:pPr eaLnBrk="0" hangingPunct="0">
              <a:spcBef>
                <a:spcPct val="50000"/>
              </a:spcBef>
              <a:defRPr/>
            </a:pPr>
            <a:r>
              <a:rPr lang="en-US" sz="1400" b="1">
                <a:latin typeface="Arial" charset="0"/>
                <a:ea typeface="ＭＳ Ｐゴシック" charset="0"/>
                <a:cs typeface="+mn-cs"/>
              </a:rPr>
              <a:t>CH</a:t>
            </a:r>
          </a:p>
        </p:txBody>
      </p:sp>
      <p:sp>
        <p:nvSpPr>
          <p:cNvPr id="1990689" name="Text Box 33"/>
          <p:cNvSpPr txBox="1">
            <a:spLocks noChangeArrowheads="1"/>
          </p:cNvSpPr>
          <p:nvPr/>
        </p:nvSpPr>
        <p:spPr bwMode="auto">
          <a:xfrm>
            <a:off x="1295400" y="4343400"/>
            <a:ext cx="457200" cy="304800"/>
          </a:xfrm>
          <a:prstGeom prst="rect">
            <a:avLst/>
          </a:prstGeom>
          <a:noFill/>
          <a:ln>
            <a:noFill/>
          </a:ln>
          <a:effectLst/>
          <a:extLst/>
        </p:spPr>
        <p:txBody>
          <a:bodyPr>
            <a:spAutoFit/>
          </a:bodyPr>
          <a:lstStyle/>
          <a:p>
            <a:pPr eaLnBrk="0" hangingPunct="0">
              <a:spcBef>
                <a:spcPct val="50000"/>
              </a:spcBef>
              <a:defRPr/>
            </a:pPr>
            <a:r>
              <a:rPr lang="en-US" sz="1400" b="1">
                <a:latin typeface="Arial" charset="0"/>
                <a:ea typeface="ＭＳ Ｐゴシック" charset="0"/>
                <a:cs typeface="+mn-cs"/>
              </a:rPr>
              <a:t>RH</a:t>
            </a:r>
          </a:p>
        </p:txBody>
      </p:sp>
      <p:sp>
        <p:nvSpPr>
          <p:cNvPr id="1990690" name="Text Box 34"/>
          <p:cNvSpPr txBox="1">
            <a:spLocks noChangeArrowheads="1"/>
          </p:cNvSpPr>
          <p:nvPr/>
        </p:nvSpPr>
        <p:spPr bwMode="auto">
          <a:xfrm>
            <a:off x="1600200" y="4648200"/>
            <a:ext cx="457200" cy="304800"/>
          </a:xfrm>
          <a:prstGeom prst="rect">
            <a:avLst/>
          </a:prstGeom>
          <a:noFill/>
          <a:ln>
            <a:noFill/>
          </a:ln>
          <a:effectLst/>
          <a:extLst/>
        </p:spPr>
        <p:txBody>
          <a:bodyPr>
            <a:spAutoFit/>
          </a:bodyPr>
          <a:lstStyle/>
          <a:p>
            <a:pPr eaLnBrk="0" hangingPunct="0">
              <a:spcBef>
                <a:spcPct val="50000"/>
              </a:spcBef>
              <a:defRPr/>
            </a:pPr>
            <a:r>
              <a:rPr lang="en-US" sz="1400" b="1">
                <a:latin typeface="Arial" charset="0"/>
                <a:ea typeface="ＭＳ Ｐゴシック" charset="0"/>
                <a:cs typeface="+mn-cs"/>
              </a:rPr>
              <a:t>CH</a:t>
            </a:r>
          </a:p>
        </p:txBody>
      </p:sp>
      <p:sp>
        <p:nvSpPr>
          <p:cNvPr id="1990691" name="Line 35"/>
          <p:cNvSpPr>
            <a:spLocks noChangeShapeType="1"/>
          </p:cNvSpPr>
          <p:nvPr/>
        </p:nvSpPr>
        <p:spPr bwMode="auto">
          <a:xfrm flipH="1">
            <a:off x="1219200" y="4572000"/>
            <a:ext cx="152400" cy="1524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1990692" name="Line 36"/>
          <p:cNvSpPr>
            <a:spLocks noChangeShapeType="1"/>
          </p:cNvSpPr>
          <p:nvPr/>
        </p:nvSpPr>
        <p:spPr bwMode="auto">
          <a:xfrm flipH="1">
            <a:off x="1447800" y="4800600"/>
            <a:ext cx="228600" cy="762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1990693" name="Line 37"/>
          <p:cNvSpPr>
            <a:spLocks noChangeShapeType="1"/>
          </p:cNvSpPr>
          <p:nvPr/>
        </p:nvSpPr>
        <p:spPr bwMode="auto">
          <a:xfrm flipH="1" flipV="1">
            <a:off x="5243513" y="4955977"/>
            <a:ext cx="152400" cy="2286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1990694" name="Line 38"/>
          <p:cNvSpPr>
            <a:spLocks noChangeShapeType="1"/>
          </p:cNvSpPr>
          <p:nvPr/>
        </p:nvSpPr>
        <p:spPr bwMode="auto">
          <a:xfrm flipH="1" flipV="1">
            <a:off x="5548313" y="4803577"/>
            <a:ext cx="228600" cy="15240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1990695" name="Text Box 39"/>
          <p:cNvSpPr txBox="1">
            <a:spLocks noChangeArrowheads="1"/>
          </p:cNvSpPr>
          <p:nvPr/>
        </p:nvSpPr>
        <p:spPr bwMode="auto">
          <a:xfrm>
            <a:off x="2865438" y="6553200"/>
            <a:ext cx="6278562" cy="304800"/>
          </a:xfrm>
          <a:prstGeom prst="rect">
            <a:avLst/>
          </a:prstGeom>
          <a:noFill/>
          <a:ln>
            <a:noFill/>
          </a:ln>
          <a:effectLst/>
          <a:extLst/>
        </p:spPr>
        <p:txBody>
          <a:bodyPr>
            <a:spAutoFit/>
          </a:bodyPr>
          <a:lstStyle/>
          <a:p>
            <a:pPr eaLnBrk="0" hangingPunct="0">
              <a:defRPr/>
            </a:pPr>
            <a:r>
              <a:rPr lang="en-US" sz="1400">
                <a:effectLst>
                  <a:outerShdw blurRad="38100" dist="38100" dir="2700000" algn="tl">
                    <a:srgbClr val="DDDDDD"/>
                  </a:outerShdw>
                </a:effectLst>
                <a:latin typeface="Helvetica" charset="0"/>
                <a:ea typeface="ＭＳ Ｐゴシック" charset="0"/>
                <a:cs typeface="+mn-cs"/>
              </a:rPr>
              <a:t>Contact Handled (CH) &lt; 200 mrem/hr &lt; Remote Handled (RH, up to 23 Ci/L)</a:t>
            </a:r>
          </a:p>
        </p:txBody>
      </p:sp>
      <p:pic>
        <p:nvPicPr>
          <p:cNvPr id="26630" name="Picture 15"/>
          <p:cNvPicPr>
            <a:picLocks noChangeAspect="1" noChangeArrowheads="1"/>
          </p:cNvPicPr>
          <p:nvPr/>
        </p:nvPicPr>
        <p:blipFill>
          <a:blip r:embed="rId3"/>
          <a:srcRect/>
          <a:stretch>
            <a:fillRect/>
          </a:stretch>
        </p:blipFill>
        <p:spPr bwMode="auto">
          <a:xfrm>
            <a:off x="5105400" y="293688"/>
            <a:ext cx="3962400" cy="2578100"/>
          </a:xfrm>
          <a:prstGeom prst="rect">
            <a:avLst/>
          </a:prstGeom>
          <a:noFill/>
          <a:ln w="9525">
            <a:solidFill>
              <a:schemeClr val="tx1"/>
            </a:solidFill>
            <a:miter lim="800000"/>
            <a:headEnd/>
            <a:tailEnd/>
          </a:ln>
        </p:spPr>
      </p:pic>
      <p:grpSp>
        <p:nvGrpSpPr>
          <p:cNvPr id="2" name="Group 1"/>
          <p:cNvGrpSpPr/>
          <p:nvPr/>
        </p:nvGrpSpPr>
        <p:grpSpPr>
          <a:xfrm>
            <a:off x="4736573" y="3318617"/>
            <a:ext cx="1447800" cy="565108"/>
            <a:chOff x="5486400" y="3121223"/>
            <a:chExt cx="1447800" cy="565108"/>
          </a:xfrm>
        </p:grpSpPr>
        <p:sp>
          <p:nvSpPr>
            <p:cNvPr id="41" name="Text Box 31"/>
            <p:cNvSpPr txBox="1">
              <a:spLocks noChangeArrowheads="1"/>
            </p:cNvSpPr>
            <p:nvPr/>
          </p:nvSpPr>
          <p:spPr bwMode="auto">
            <a:xfrm>
              <a:off x="6324600" y="3378554"/>
              <a:ext cx="609600" cy="307777"/>
            </a:xfrm>
            <a:prstGeom prst="rect">
              <a:avLst/>
            </a:prstGeom>
            <a:noFill/>
            <a:ln>
              <a:noFill/>
            </a:ln>
            <a:effectLst/>
            <a:extLst/>
          </p:spPr>
          <p:txBody>
            <a:bodyPr wrap="square">
              <a:spAutoFit/>
            </a:bodyPr>
            <a:lstStyle/>
            <a:p>
              <a:pPr eaLnBrk="0" hangingPunct="0">
                <a:spcBef>
                  <a:spcPct val="50000"/>
                </a:spcBef>
                <a:defRPr/>
              </a:pPr>
              <a:r>
                <a:rPr lang="en-US" sz="1400" b="1" smtClean="0">
                  <a:latin typeface="Arial" charset="0"/>
                  <a:ea typeface="ＭＳ Ｐゴシック" charset="0"/>
                  <a:cs typeface="+mn-cs"/>
                </a:rPr>
                <a:t>HLW</a:t>
              </a:r>
              <a:endParaRPr lang="en-US" sz="1400" b="1">
                <a:latin typeface="Arial" charset="0"/>
                <a:ea typeface="ＭＳ Ｐゴシック" charset="0"/>
                <a:cs typeface="+mn-cs"/>
              </a:endParaRPr>
            </a:p>
          </p:txBody>
        </p:sp>
        <p:sp>
          <p:nvSpPr>
            <p:cNvPr id="42" name="Text Box 31"/>
            <p:cNvSpPr txBox="1">
              <a:spLocks noChangeArrowheads="1"/>
            </p:cNvSpPr>
            <p:nvPr/>
          </p:nvSpPr>
          <p:spPr bwMode="auto">
            <a:xfrm>
              <a:off x="5486400" y="3378554"/>
              <a:ext cx="609600" cy="307777"/>
            </a:xfrm>
            <a:prstGeom prst="rect">
              <a:avLst/>
            </a:prstGeom>
            <a:noFill/>
            <a:ln>
              <a:noFill/>
            </a:ln>
            <a:effectLst/>
            <a:extLst/>
          </p:spPr>
          <p:txBody>
            <a:bodyPr wrap="square">
              <a:spAutoFit/>
            </a:bodyPr>
            <a:lstStyle/>
            <a:p>
              <a:pPr eaLnBrk="0" hangingPunct="0">
                <a:spcBef>
                  <a:spcPct val="50000"/>
                </a:spcBef>
                <a:defRPr/>
              </a:pPr>
              <a:r>
                <a:rPr lang="en-US" sz="1400" b="1" smtClean="0">
                  <a:latin typeface="Arial" charset="0"/>
                  <a:ea typeface="ＭＳ Ｐゴシック" charset="0"/>
                  <a:cs typeface="+mn-cs"/>
                </a:rPr>
                <a:t>TRU</a:t>
              </a:r>
              <a:endParaRPr lang="en-US" sz="1400" b="1">
                <a:latin typeface="Arial" charset="0"/>
                <a:ea typeface="ＭＳ Ｐゴシック" charset="0"/>
                <a:cs typeface="+mn-cs"/>
              </a:endParaRPr>
            </a:p>
          </p:txBody>
        </p:sp>
        <p:sp>
          <p:nvSpPr>
            <p:cNvPr id="43" name="Line 38"/>
            <p:cNvSpPr>
              <a:spLocks noChangeShapeType="1"/>
            </p:cNvSpPr>
            <p:nvPr/>
          </p:nvSpPr>
          <p:spPr bwMode="auto">
            <a:xfrm flipH="1" flipV="1">
              <a:off x="6003286" y="3530954"/>
              <a:ext cx="321314" cy="0"/>
            </a:xfrm>
            <a:prstGeom prst="line">
              <a:avLst/>
            </a:prstGeom>
            <a:noFill/>
            <a:ln w="9525">
              <a:solidFill>
                <a:schemeClr val="tx1"/>
              </a:solidFill>
              <a:round/>
              <a:headEnd/>
              <a:tailEnd type="triangle" w="med" len="med"/>
            </a:ln>
            <a:effectLst/>
            <a:extLst/>
          </p:spPr>
          <p:txBody>
            <a:bodyPr/>
            <a:lstStyle/>
            <a:p>
              <a:pPr eaLnBrk="0" hangingPunct="0">
                <a:defRPr/>
              </a:pPr>
              <a:endParaRPr lang="en-US">
                <a:latin typeface="Times" charset="0"/>
                <a:ea typeface="ＭＳ Ｐゴシック" charset="0"/>
                <a:cs typeface="+mn-cs"/>
              </a:endParaRPr>
            </a:p>
          </p:txBody>
        </p:sp>
        <p:sp>
          <p:nvSpPr>
            <p:cNvPr id="48" name="Text Box 31"/>
            <p:cNvSpPr txBox="1">
              <a:spLocks noChangeArrowheads="1"/>
            </p:cNvSpPr>
            <p:nvPr/>
          </p:nvSpPr>
          <p:spPr bwMode="auto">
            <a:xfrm>
              <a:off x="5486400" y="3124200"/>
              <a:ext cx="609600" cy="307777"/>
            </a:xfrm>
            <a:prstGeom prst="rect">
              <a:avLst/>
            </a:prstGeom>
            <a:noFill/>
            <a:ln>
              <a:noFill/>
            </a:ln>
            <a:effectLst/>
            <a:extLst/>
          </p:spPr>
          <p:txBody>
            <a:bodyPr wrap="square">
              <a:spAutoFit/>
            </a:bodyPr>
            <a:lstStyle/>
            <a:p>
              <a:pPr eaLnBrk="0" hangingPunct="0">
                <a:spcBef>
                  <a:spcPct val="50000"/>
                </a:spcBef>
                <a:defRPr/>
              </a:pPr>
              <a:r>
                <a:rPr lang="en-US" sz="1400" b="1" smtClean="0">
                  <a:latin typeface="Arial" charset="0"/>
                  <a:ea typeface="ＭＳ Ｐゴシック" charset="0"/>
                  <a:cs typeface="+mn-cs"/>
                </a:rPr>
                <a:t>2015</a:t>
              </a:r>
              <a:endParaRPr lang="en-US" sz="1400" b="1">
                <a:latin typeface="Arial" charset="0"/>
                <a:ea typeface="ＭＳ Ｐゴシック" charset="0"/>
                <a:cs typeface="+mn-cs"/>
              </a:endParaRPr>
            </a:p>
          </p:txBody>
        </p:sp>
        <p:sp>
          <p:nvSpPr>
            <p:cNvPr id="49" name="Text Box 31"/>
            <p:cNvSpPr txBox="1">
              <a:spLocks noChangeArrowheads="1"/>
            </p:cNvSpPr>
            <p:nvPr/>
          </p:nvSpPr>
          <p:spPr bwMode="auto">
            <a:xfrm>
              <a:off x="6324600" y="3121223"/>
              <a:ext cx="609600" cy="307777"/>
            </a:xfrm>
            <a:prstGeom prst="rect">
              <a:avLst/>
            </a:prstGeom>
            <a:noFill/>
            <a:ln>
              <a:noFill/>
            </a:ln>
            <a:effectLst/>
            <a:extLst/>
          </p:spPr>
          <p:txBody>
            <a:bodyPr wrap="square">
              <a:spAutoFit/>
            </a:bodyPr>
            <a:lstStyle/>
            <a:p>
              <a:pPr eaLnBrk="0" hangingPunct="0">
                <a:spcBef>
                  <a:spcPct val="50000"/>
                </a:spcBef>
                <a:defRPr/>
              </a:pPr>
              <a:r>
                <a:rPr lang="en-US" sz="1400" b="1" smtClean="0">
                  <a:latin typeface="Arial" charset="0"/>
                  <a:ea typeface="ＭＳ Ｐゴシック" charset="0"/>
                  <a:cs typeface="+mn-cs"/>
                </a:rPr>
                <a:t>1970</a:t>
              </a:r>
              <a:endParaRPr lang="en-US" sz="1400" b="1">
                <a:latin typeface="Arial" charset="0"/>
                <a:ea typeface="ＭＳ Ｐゴシック" charset="0"/>
                <a:cs typeface="+mn-cs"/>
              </a:endParaRPr>
            </a:p>
          </p:txBody>
        </p:sp>
      </p:grpSp>
      <p:grpSp>
        <p:nvGrpSpPr>
          <p:cNvPr id="50" name="Group 49"/>
          <p:cNvGrpSpPr/>
          <p:nvPr/>
        </p:nvGrpSpPr>
        <p:grpSpPr>
          <a:xfrm>
            <a:off x="6617416" y="3135312"/>
            <a:ext cx="2439308" cy="1208088"/>
            <a:chOff x="3428092" y="4583112"/>
            <a:chExt cx="3353708" cy="1589088"/>
          </a:xfrm>
        </p:grpSpPr>
        <p:sp>
          <p:nvSpPr>
            <p:cNvPr id="51" name="AutoShape 5"/>
            <p:cNvSpPr>
              <a:spLocks noChangeArrowheads="1"/>
            </p:cNvSpPr>
            <p:nvPr/>
          </p:nvSpPr>
          <p:spPr bwMode="auto">
            <a:xfrm>
              <a:off x="3428092" y="4583112"/>
              <a:ext cx="3353708" cy="1589088"/>
            </a:xfrm>
            <a:prstGeom prst="flowChartAlternateProcess">
              <a:avLst/>
            </a:prstGeom>
            <a:solidFill>
              <a:schemeClr val="tx2">
                <a:lumMod val="20000"/>
                <a:lumOff val="80000"/>
              </a:schemeClr>
            </a:solidFill>
            <a:ln w="9525">
              <a:solidFill>
                <a:schemeClr val="tx1"/>
              </a:solidFill>
              <a:miter lim="800000"/>
              <a:headEnd/>
              <a:tailEnd/>
            </a:ln>
            <a:effectLst>
              <a:outerShdw blurRad="63500" dist="53882" dir="2700000" algn="ctr" rotWithShape="0">
                <a:schemeClr val="bg2">
                  <a:alpha val="50000"/>
                </a:schemeClr>
              </a:outerShdw>
            </a:effectLst>
          </p:spPr>
          <p:txBody>
            <a:bodyPr wrap="none" anchor="ctr"/>
            <a:lstStyle/>
            <a:p>
              <a:pPr eaLnBrk="0" hangingPunct="0">
                <a:defRPr/>
              </a:pPr>
              <a:endParaRPr lang="en-US" sz="2400">
                <a:latin typeface="Times" charset="0"/>
                <a:ea typeface="ＭＳ Ｐゴシック" charset="0"/>
                <a:cs typeface="+mn-cs"/>
              </a:endParaRPr>
            </a:p>
          </p:txBody>
        </p:sp>
        <p:sp>
          <p:nvSpPr>
            <p:cNvPr id="52" name="AutoShape 6"/>
            <p:cNvSpPr>
              <a:spLocks noChangeArrowheads="1"/>
            </p:cNvSpPr>
            <p:nvPr/>
          </p:nvSpPr>
          <p:spPr bwMode="auto">
            <a:xfrm>
              <a:off x="3536042" y="4732337"/>
              <a:ext cx="233363" cy="255588"/>
            </a:xfrm>
            <a:prstGeom prst="diamond">
              <a:avLst/>
            </a:prstGeom>
            <a:solidFill>
              <a:srgbClr val="0000FF"/>
            </a:solidFill>
            <a:ln w="9525">
              <a:solidFill>
                <a:schemeClr val="tx1"/>
              </a:solidFill>
              <a:miter lim="800000"/>
              <a:headEnd/>
              <a:tailEnd/>
            </a:ln>
            <a:effectLst/>
            <a:extLst/>
          </p:spPr>
          <p:txBody>
            <a:bodyPr wrap="none" anchor="ctr"/>
            <a:lstStyle/>
            <a:p>
              <a:pPr eaLnBrk="0" hangingPunct="0">
                <a:defRPr/>
              </a:pPr>
              <a:endParaRPr lang="en-US" sz="2000">
                <a:latin typeface="Times" charset="0"/>
                <a:ea typeface="ＭＳ Ｐゴシック" charset="0"/>
                <a:cs typeface="+mn-cs"/>
              </a:endParaRPr>
            </a:p>
          </p:txBody>
        </p:sp>
        <p:sp>
          <p:nvSpPr>
            <p:cNvPr id="53" name="AutoShape 7"/>
            <p:cNvSpPr>
              <a:spLocks noChangeArrowheads="1"/>
            </p:cNvSpPr>
            <p:nvPr/>
          </p:nvSpPr>
          <p:spPr bwMode="auto">
            <a:xfrm>
              <a:off x="3536042" y="5078412"/>
              <a:ext cx="233363" cy="254000"/>
            </a:xfrm>
            <a:prstGeom prst="diamond">
              <a:avLst/>
            </a:prstGeom>
            <a:solidFill>
              <a:srgbClr val="FF0000"/>
            </a:solidFill>
            <a:ln w="9525">
              <a:solidFill>
                <a:schemeClr val="tx1"/>
              </a:solidFill>
              <a:miter lim="800000"/>
              <a:headEnd/>
              <a:tailEnd/>
            </a:ln>
            <a:effectLst/>
            <a:extLst/>
          </p:spPr>
          <p:txBody>
            <a:bodyPr wrap="none" anchor="ctr"/>
            <a:lstStyle/>
            <a:p>
              <a:pPr eaLnBrk="0" hangingPunct="0">
                <a:defRPr/>
              </a:pPr>
              <a:endParaRPr lang="en-US" sz="2000">
                <a:latin typeface="Times" charset="0"/>
                <a:ea typeface="ＭＳ Ｐゴシック" charset="0"/>
                <a:cs typeface="+mn-cs"/>
              </a:endParaRPr>
            </a:p>
          </p:txBody>
        </p:sp>
        <p:sp>
          <p:nvSpPr>
            <p:cNvPr id="54" name="AutoShape 8"/>
            <p:cNvSpPr>
              <a:spLocks noChangeArrowheads="1"/>
            </p:cNvSpPr>
            <p:nvPr/>
          </p:nvSpPr>
          <p:spPr bwMode="auto">
            <a:xfrm>
              <a:off x="3536042" y="5422900"/>
              <a:ext cx="233363" cy="254000"/>
            </a:xfrm>
            <a:prstGeom prst="diamond">
              <a:avLst/>
            </a:prstGeom>
            <a:solidFill>
              <a:srgbClr val="00FF00"/>
            </a:solidFill>
            <a:ln w="9525">
              <a:solidFill>
                <a:schemeClr val="tx1"/>
              </a:solidFill>
              <a:miter lim="800000"/>
              <a:headEnd/>
              <a:tailEnd/>
            </a:ln>
            <a:effectLst/>
            <a:extLst/>
          </p:spPr>
          <p:txBody>
            <a:bodyPr wrap="none" anchor="ctr"/>
            <a:lstStyle/>
            <a:p>
              <a:pPr eaLnBrk="0" hangingPunct="0">
                <a:defRPr/>
              </a:pPr>
              <a:endParaRPr lang="en-US" sz="2000">
                <a:latin typeface="Times" charset="0"/>
                <a:ea typeface="ＭＳ Ｐゴシック" charset="0"/>
                <a:cs typeface="+mn-cs"/>
              </a:endParaRPr>
            </a:p>
          </p:txBody>
        </p:sp>
        <p:sp>
          <p:nvSpPr>
            <p:cNvPr id="55" name="AutoShape 9"/>
            <p:cNvSpPr>
              <a:spLocks noChangeArrowheads="1"/>
            </p:cNvSpPr>
            <p:nvPr/>
          </p:nvSpPr>
          <p:spPr bwMode="auto">
            <a:xfrm>
              <a:off x="3536042" y="5768975"/>
              <a:ext cx="233363" cy="255588"/>
            </a:xfrm>
            <a:prstGeom prst="diamond">
              <a:avLst/>
            </a:prstGeom>
            <a:solidFill>
              <a:srgbClr val="FFFF00"/>
            </a:solidFill>
            <a:ln w="9525">
              <a:solidFill>
                <a:schemeClr val="tx1"/>
              </a:solidFill>
              <a:miter lim="800000"/>
              <a:headEnd/>
              <a:tailEnd/>
            </a:ln>
            <a:effectLst/>
            <a:extLst/>
          </p:spPr>
          <p:txBody>
            <a:bodyPr wrap="none" anchor="ctr"/>
            <a:lstStyle/>
            <a:p>
              <a:pPr eaLnBrk="0" hangingPunct="0">
                <a:defRPr/>
              </a:pPr>
              <a:endParaRPr lang="en-US" sz="2000">
                <a:latin typeface="Times" charset="0"/>
                <a:ea typeface="ＭＳ Ｐゴシック" charset="0"/>
                <a:cs typeface="+mn-cs"/>
              </a:endParaRPr>
            </a:p>
          </p:txBody>
        </p:sp>
        <p:sp>
          <p:nvSpPr>
            <p:cNvPr id="56" name="Text Box 10"/>
            <p:cNvSpPr txBox="1">
              <a:spLocks noChangeArrowheads="1"/>
            </p:cNvSpPr>
            <p:nvPr/>
          </p:nvSpPr>
          <p:spPr bwMode="auto">
            <a:xfrm>
              <a:off x="3848779" y="4662478"/>
              <a:ext cx="2933021" cy="1294757"/>
            </a:xfrm>
            <a:prstGeom prst="rect">
              <a:avLst/>
            </a:prstGeom>
            <a:noFill/>
            <a:ln>
              <a:noFill/>
            </a:ln>
            <a:effectLst/>
            <a:extLst/>
          </p:spPr>
          <p:txBody>
            <a:bodyPr wrap="square">
              <a:spAutoFit/>
            </a:bodyPr>
            <a:lstStyle/>
            <a:p>
              <a:pPr eaLnBrk="0" hangingPunct="0">
                <a:spcBef>
                  <a:spcPts val="600"/>
                </a:spcBef>
                <a:defRPr/>
              </a:pPr>
              <a:r>
                <a:rPr lang="en-US" sz="1200" b="1">
                  <a:latin typeface="Arial" charset="0"/>
                  <a:ea typeface="ＭＳ Ｐゴシック" charset="0"/>
                  <a:cs typeface="+mn-cs"/>
                </a:rPr>
                <a:t>Spent </a:t>
              </a:r>
              <a:r>
                <a:rPr lang="en-US" sz="1200" b="1" smtClean="0">
                  <a:latin typeface="Arial" charset="0"/>
                  <a:ea typeface="ＭＳ Ｐゴシック" charset="0"/>
                  <a:cs typeface="+mn-cs"/>
                </a:rPr>
                <a:t>Nuclear Fuel (SNF)</a:t>
              </a:r>
              <a:endParaRPr lang="en-US" sz="1200" b="1">
                <a:latin typeface="Arial" charset="0"/>
                <a:ea typeface="ＭＳ Ｐゴシック" charset="0"/>
                <a:cs typeface="+mn-cs"/>
              </a:endParaRPr>
            </a:p>
            <a:p>
              <a:pPr eaLnBrk="0" hangingPunct="0">
                <a:spcBef>
                  <a:spcPts val="600"/>
                </a:spcBef>
                <a:defRPr/>
              </a:pPr>
              <a:r>
                <a:rPr lang="en-US" sz="1200" b="1" smtClean="0">
                  <a:latin typeface="Arial" charset="0"/>
                  <a:ea typeface="ＭＳ Ｐゴシック" charset="0"/>
                  <a:cs typeface="+mn-cs"/>
                </a:rPr>
                <a:t>High Level Waste (HLW)</a:t>
              </a:r>
              <a:endParaRPr lang="en-US" sz="1200" b="1">
                <a:latin typeface="Arial" charset="0"/>
                <a:ea typeface="ＭＳ Ｐゴシック" charset="0"/>
                <a:cs typeface="+mn-cs"/>
              </a:endParaRPr>
            </a:p>
            <a:p>
              <a:pPr eaLnBrk="0" hangingPunct="0">
                <a:spcBef>
                  <a:spcPts val="600"/>
                </a:spcBef>
                <a:defRPr/>
              </a:pPr>
              <a:r>
                <a:rPr lang="en-US" sz="1200" b="1" smtClean="0">
                  <a:latin typeface="Arial" charset="0"/>
                  <a:ea typeface="ＭＳ Ｐゴシック" charset="0"/>
                  <a:cs typeface="+mn-cs"/>
                </a:rPr>
                <a:t>Transuranic Waste (TRU) </a:t>
              </a:r>
              <a:endParaRPr lang="en-US" sz="1200" b="1">
                <a:latin typeface="Arial" charset="0"/>
                <a:ea typeface="ＭＳ Ｐゴシック" charset="0"/>
                <a:cs typeface="+mn-cs"/>
              </a:endParaRPr>
            </a:p>
            <a:p>
              <a:pPr eaLnBrk="0" hangingPunct="0">
                <a:spcBef>
                  <a:spcPts val="600"/>
                </a:spcBef>
                <a:defRPr/>
              </a:pPr>
              <a:r>
                <a:rPr lang="en-US" sz="1200" b="1" smtClean="0">
                  <a:latin typeface="Arial" charset="0"/>
                  <a:ea typeface="ＭＳ Ｐゴシック" charset="0"/>
                  <a:cs typeface="+mn-cs"/>
                </a:rPr>
                <a:t>Low Level Waste (LLW)</a:t>
              </a:r>
              <a:endParaRPr lang="en-US" sz="1200" b="1">
                <a:latin typeface="Arial" charset="0"/>
                <a:ea typeface="ＭＳ Ｐゴシック" charset="0"/>
                <a:cs typeface="+mn-cs"/>
              </a:endParaRPr>
            </a:p>
          </p:txBody>
        </p:sp>
      </p:grpSp>
      <p:sp>
        <p:nvSpPr>
          <p:cNvPr id="59" name="Text Box 43"/>
          <p:cNvSpPr txBox="1">
            <a:spLocks noChangeArrowheads="1"/>
          </p:cNvSpPr>
          <p:nvPr/>
        </p:nvSpPr>
        <p:spPr bwMode="auto">
          <a:xfrm>
            <a:off x="228600" y="161092"/>
            <a:ext cx="4633913" cy="677108"/>
          </a:xfrm>
          <a:prstGeom prst="rect">
            <a:avLst/>
          </a:prstGeom>
          <a:noFill/>
          <a:ln>
            <a:noFill/>
          </a:ln>
          <a:effectLst/>
          <a:extLst/>
        </p:spPr>
        <p:txBody>
          <a:bodyPr wrap="square">
            <a:spAutoFit/>
          </a:bodyPr>
          <a:lstStyle/>
          <a:p>
            <a:pPr algn="ctr" eaLnBrk="0" hangingPunct="0">
              <a:spcBef>
                <a:spcPct val="50000"/>
              </a:spcBef>
              <a:defRPr/>
            </a:pPr>
            <a:r>
              <a:rPr lang="en-US" sz="1900" b="1">
                <a:effectLst>
                  <a:outerShdw blurRad="38100" dist="38100" dir="2700000" algn="tl">
                    <a:srgbClr val="DDDDDD"/>
                  </a:outerShdw>
                </a:effectLst>
                <a:latin typeface="Arial" charset="0"/>
                <a:ea typeface="ＭＳ Ｐゴシック" charset="0"/>
                <a:cs typeface="+mn-cs"/>
              </a:rPr>
              <a:t>D</a:t>
            </a:r>
            <a:r>
              <a:rPr lang="en-US" sz="1900" b="1" smtClean="0">
                <a:effectLst>
                  <a:outerShdw blurRad="38100" dist="38100" dir="2700000" algn="tl">
                    <a:srgbClr val="DDDDDD"/>
                  </a:outerShdw>
                </a:effectLst>
                <a:latin typeface="Arial" charset="0"/>
                <a:ea typeface="ＭＳ Ｐゴシック" charset="0"/>
                <a:cs typeface="+mn-cs"/>
              </a:rPr>
              <a:t>isposal </a:t>
            </a:r>
            <a:r>
              <a:rPr lang="en-US" sz="1900" b="1">
                <a:effectLst>
                  <a:outerShdw blurRad="38100" dist="38100" dir="2700000" algn="tl">
                    <a:srgbClr val="DDDDDD"/>
                  </a:outerShdw>
                </a:effectLst>
                <a:latin typeface="Arial" charset="0"/>
                <a:ea typeface="ＭＳ Ｐゴシック" charset="0"/>
                <a:cs typeface="+mn-cs"/>
              </a:rPr>
              <a:t>options for </a:t>
            </a:r>
            <a:r>
              <a:rPr lang="en-US" sz="1900" b="1" smtClean="0">
                <a:effectLst>
                  <a:outerShdw blurRad="38100" dist="38100" dir="2700000" algn="tl">
                    <a:srgbClr val="DDDDDD"/>
                  </a:outerShdw>
                </a:effectLst>
                <a:latin typeface="Arial" charset="0"/>
                <a:ea typeface="ＭＳ Ｐゴシック" charset="0"/>
                <a:cs typeface="+mn-cs"/>
              </a:rPr>
              <a:t>different waste streams </a:t>
            </a:r>
            <a:r>
              <a:rPr lang="en-US" sz="1900" b="1">
                <a:effectLst>
                  <a:outerShdw blurRad="38100" dist="38100" dir="2700000" algn="tl">
                    <a:srgbClr val="DDDDDD"/>
                  </a:outerShdw>
                </a:effectLst>
                <a:latin typeface="Arial" charset="0"/>
                <a:ea typeface="ＭＳ Ｐゴシック" charset="0"/>
                <a:cs typeface="+mn-cs"/>
              </a:rPr>
              <a:t>begins to diverge in the </a:t>
            </a:r>
            <a:r>
              <a:rPr lang="en-US" sz="1900" b="1" smtClean="0">
                <a:effectLst>
                  <a:outerShdw blurRad="38100" dist="38100" dir="2700000" algn="tl">
                    <a:srgbClr val="DDDDDD"/>
                  </a:outerShdw>
                </a:effectLst>
                <a:latin typeface="Arial" charset="0"/>
                <a:ea typeface="ＭＳ Ｐゴシック" charset="0"/>
                <a:cs typeface="+mn-cs"/>
              </a:rPr>
              <a:t>1970s</a:t>
            </a:r>
            <a:endParaRPr lang="en-US" sz="1900">
              <a:latin typeface="Times" charset="0"/>
              <a:ea typeface="ＭＳ Ｐゴシック" charset="0"/>
              <a:cs typeface="+mn-cs"/>
            </a:endParaRPr>
          </a:p>
        </p:txBody>
      </p:sp>
    </p:spTree>
    <p:extLst>
      <p:ext uri="{BB962C8B-B14F-4D97-AF65-F5344CB8AC3E}">
        <p14:creationId xmlns:p14="http://schemas.microsoft.com/office/powerpoint/2010/main" val="52545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990674"/>
                                        </p:tgtEl>
                                      </p:cBhvr>
                                    </p:animEffect>
                                    <p:set>
                                      <p:cBhvr>
                                        <p:cTn id="7" dur="1" fill="hold">
                                          <p:stCondLst>
                                            <p:cond delay="1999"/>
                                          </p:stCondLst>
                                        </p:cTn>
                                        <p:tgtEl>
                                          <p:spTgt spid="199067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30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2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2000"/>
                                        <p:tgtEl>
                                          <p:spTgt spid="57"/>
                                        </p:tgtEl>
                                      </p:cBhvr>
                                    </p:animEffect>
                                  </p:childTnLst>
                                </p:cTn>
                              </p:par>
                              <p:par>
                                <p:cTn id="17" presetID="10" presetClass="exit" presetSubtype="0" fill="hold" grpId="0" nodeType="withEffect">
                                  <p:stCondLst>
                                    <p:cond delay="0"/>
                                  </p:stCondLst>
                                  <p:childTnLst>
                                    <p:animEffect transition="out" filter="fade">
                                      <p:cBhvr>
                                        <p:cTn id="18" dur="2000"/>
                                        <p:tgtEl>
                                          <p:spTgt spid="1990678"/>
                                        </p:tgtEl>
                                      </p:cBhvr>
                                    </p:animEffect>
                                    <p:set>
                                      <p:cBhvr>
                                        <p:cTn id="19" dur="1" fill="hold">
                                          <p:stCondLst>
                                            <p:cond delay="1999"/>
                                          </p:stCondLst>
                                        </p:cTn>
                                        <p:tgtEl>
                                          <p:spTgt spid="19906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0" grpId="0" animBg="1"/>
      <p:bldP spid="1990674" grpId="0" animBg="1"/>
      <p:bldP spid="199067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5008" name="Text Box 16"/>
          <p:cNvSpPr txBox="1">
            <a:spLocks noChangeArrowheads="1"/>
          </p:cNvSpPr>
          <p:nvPr/>
        </p:nvSpPr>
        <p:spPr bwMode="auto">
          <a:xfrm>
            <a:off x="5791200" y="0"/>
            <a:ext cx="3352800" cy="1477328"/>
          </a:xfrm>
          <a:prstGeom prst="rect">
            <a:avLst/>
          </a:prstGeom>
          <a:noFill/>
          <a:ln>
            <a:noFill/>
          </a:ln>
          <a:effectLst/>
          <a:extLst/>
        </p:spPr>
        <p:txBody>
          <a:bodyPr wrap="square">
            <a:spAutoFit/>
          </a:bodyPr>
          <a:lstStyle>
            <a:lvl1pPr>
              <a:tabLst>
                <a:tab pos="795338" algn="l"/>
              </a:tabLst>
              <a:defRPr sz="2400">
                <a:solidFill>
                  <a:schemeClr val="tx1"/>
                </a:solidFill>
                <a:latin typeface="Times" charset="0"/>
                <a:ea typeface="ＭＳ Ｐゴシック" charset="0"/>
              </a:defRPr>
            </a:lvl1pPr>
            <a:lvl2pPr>
              <a:tabLst>
                <a:tab pos="795338" algn="l"/>
              </a:tabLst>
              <a:defRPr sz="2400">
                <a:solidFill>
                  <a:schemeClr val="tx1"/>
                </a:solidFill>
                <a:latin typeface="Times" charset="0"/>
                <a:ea typeface="ＭＳ Ｐゴシック" charset="0"/>
              </a:defRPr>
            </a:lvl2pPr>
            <a:lvl3pPr>
              <a:tabLst>
                <a:tab pos="795338" algn="l"/>
              </a:tabLst>
              <a:defRPr sz="2400">
                <a:solidFill>
                  <a:schemeClr val="tx1"/>
                </a:solidFill>
                <a:latin typeface="Times" charset="0"/>
                <a:ea typeface="ＭＳ Ｐゴシック" charset="0"/>
              </a:defRPr>
            </a:lvl3pPr>
            <a:lvl4pPr>
              <a:tabLst>
                <a:tab pos="795338" algn="l"/>
              </a:tabLst>
              <a:defRPr sz="2400">
                <a:solidFill>
                  <a:schemeClr val="tx1"/>
                </a:solidFill>
                <a:latin typeface="Times" charset="0"/>
                <a:ea typeface="ＭＳ Ｐゴシック" charset="0"/>
              </a:defRPr>
            </a:lvl4pPr>
            <a:lvl5pPr>
              <a:tabLst>
                <a:tab pos="795338" algn="l"/>
              </a:tabLst>
              <a:defRPr sz="2400">
                <a:solidFill>
                  <a:schemeClr val="tx1"/>
                </a:solidFill>
                <a:latin typeface="Times" charset="0"/>
                <a:ea typeface="ＭＳ Ｐゴシック" charset="0"/>
              </a:defRPr>
            </a:lvl5pPr>
            <a:lvl6pPr eaLnBrk="0" fontAlgn="base" hangingPunct="0">
              <a:spcBef>
                <a:spcPct val="0"/>
              </a:spcBef>
              <a:spcAft>
                <a:spcPct val="0"/>
              </a:spcAft>
              <a:tabLst>
                <a:tab pos="795338" algn="l"/>
              </a:tabLst>
              <a:defRPr sz="2400">
                <a:solidFill>
                  <a:schemeClr val="tx1"/>
                </a:solidFill>
                <a:latin typeface="Times" charset="0"/>
                <a:ea typeface="ＭＳ Ｐゴシック" charset="0"/>
              </a:defRPr>
            </a:lvl6pPr>
            <a:lvl7pPr eaLnBrk="0" fontAlgn="base" hangingPunct="0">
              <a:spcBef>
                <a:spcPct val="0"/>
              </a:spcBef>
              <a:spcAft>
                <a:spcPct val="0"/>
              </a:spcAft>
              <a:tabLst>
                <a:tab pos="795338" algn="l"/>
              </a:tabLst>
              <a:defRPr sz="2400">
                <a:solidFill>
                  <a:schemeClr val="tx1"/>
                </a:solidFill>
                <a:latin typeface="Times" charset="0"/>
                <a:ea typeface="ＭＳ Ｐゴシック" charset="0"/>
              </a:defRPr>
            </a:lvl7pPr>
            <a:lvl8pPr eaLnBrk="0" fontAlgn="base" hangingPunct="0">
              <a:spcBef>
                <a:spcPct val="0"/>
              </a:spcBef>
              <a:spcAft>
                <a:spcPct val="0"/>
              </a:spcAft>
              <a:tabLst>
                <a:tab pos="795338" algn="l"/>
              </a:tabLst>
              <a:defRPr sz="2400">
                <a:solidFill>
                  <a:schemeClr val="tx1"/>
                </a:solidFill>
                <a:latin typeface="Times" charset="0"/>
                <a:ea typeface="ＭＳ Ｐゴシック" charset="0"/>
              </a:defRPr>
            </a:lvl8pPr>
            <a:lvl9pPr eaLnBrk="0" fontAlgn="base" hangingPunct="0">
              <a:spcBef>
                <a:spcPct val="0"/>
              </a:spcBef>
              <a:spcAft>
                <a:spcPct val="0"/>
              </a:spcAft>
              <a:tabLst>
                <a:tab pos="795338" algn="l"/>
              </a:tabLst>
              <a:defRPr sz="2400">
                <a:solidFill>
                  <a:schemeClr val="tx1"/>
                </a:solidFill>
                <a:latin typeface="Times" charset="0"/>
                <a:ea typeface="ＭＳ Ｐゴシック" charset="0"/>
              </a:defRPr>
            </a:lvl9pPr>
          </a:lstStyle>
          <a:p>
            <a:pPr eaLnBrk="0" hangingPunct="0">
              <a:spcBef>
                <a:spcPct val="50000"/>
              </a:spcBef>
              <a:defRPr/>
            </a:pPr>
            <a:r>
              <a:rPr lang="en-US" sz="1800" b="1" smtClean="0">
                <a:effectLst>
                  <a:outerShdw blurRad="38100" dist="38100" dir="2700000" algn="tl">
                    <a:srgbClr val="DDDDDD"/>
                  </a:outerShdw>
                </a:effectLst>
                <a:latin typeface="Arial" charset="0"/>
                <a:cs typeface="+mn-cs"/>
              </a:rPr>
              <a:t>….seventeen candidate sites for </a:t>
            </a:r>
            <a:r>
              <a:rPr lang="en-US" sz="1800" b="1" i="1" smtClean="0">
                <a:effectLst>
                  <a:outerShdw blurRad="38100" dist="38100" dir="2700000" algn="tl">
                    <a:srgbClr val="DDDDDD"/>
                  </a:outerShdw>
                </a:effectLst>
                <a:latin typeface="Arial" charset="0"/>
                <a:cs typeface="+mn-cs"/>
              </a:rPr>
              <a:t>two</a:t>
            </a:r>
            <a:r>
              <a:rPr lang="en-US" sz="1800" b="1" smtClean="0">
                <a:effectLst>
                  <a:outerShdw blurRad="38100" dist="38100" dir="2700000" algn="tl">
                    <a:srgbClr val="DDDDDD"/>
                  </a:outerShdw>
                </a:effectLst>
                <a:latin typeface="Arial" charset="0"/>
                <a:cs typeface="+mn-cs"/>
              </a:rPr>
              <a:t> high-level and commercial waste sites selected in 1982 after the </a:t>
            </a:r>
            <a:r>
              <a:rPr lang="en-US" sz="1800" b="1" err="1" smtClean="0">
                <a:effectLst>
                  <a:outerShdw blurRad="38100" dist="38100" dir="2700000" algn="tl">
                    <a:srgbClr val="DDDDDD"/>
                  </a:outerShdw>
                </a:effectLst>
                <a:latin typeface="Arial" charset="0"/>
                <a:cs typeface="+mn-cs"/>
              </a:rPr>
              <a:t>NWPAct</a:t>
            </a:r>
            <a:endParaRPr lang="en-US" sz="1800" smtClean="0">
              <a:cs typeface="+mn-cs"/>
            </a:endParaRPr>
          </a:p>
        </p:txBody>
      </p:sp>
      <p:grpSp>
        <p:nvGrpSpPr>
          <p:cNvPr id="13" name="Group 12"/>
          <p:cNvGrpSpPr/>
          <p:nvPr/>
        </p:nvGrpSpPr>
        <p:grpSpPr>
          <a:xfrm>
            <a:off x="0" y="0"/>
            <a:ext cx="9144000" cy="6840301"/>
            <a:chOff x="0" y="152400"/>
            <a:chExt cx="9144000" cy="6840301"/>
          </a:xfrm>
        </p:grpSpPr>
        <p:pic>
          <p:nvPicPr>
            <p:cNvPr id="14" name="Picture 13"/>
            <p:cNvPicPr>
              <a:picLocks noChangeAspect="1"/>
            </p:cNvPicPr>
            <p:nvPr/>
          </p:nvPicPr>
          <p:blipFill>
            <a:blip r:embed="rId3"/>
            <a:stretch>
              <a:fillRect/>
            </a:stretch>
          </p:blipFill>
          <p:spPr>
            <a:xfrm>
              <a:off x="2999145" y="2971800"/>
              <a:ext cx="6144855" cy="4020901"/>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a:ext>
              </a:extLst>
            </a:blip>
            <a:srcRect l="3427" r="4973" b="3590"/>
            <a:stretch/>
          </p:blipFill>
          <p:spPr>
            <a:xfrm>
              <a:off x="0" y="152400"/>
              <a:ext cx="5744308" cy="3673231"/>
            </a:xfrm>
            <a:prstGeom prst="rect">
              <a:avLst/>
            </a:prstGeom>
          </p:spPr>
        </p:pic>
        <p:sp>
          <p:nvSpPr>
            <p:cNvPr id="16" name="TextBox 15"/>
            <p:cNvSpPr txBox="1"/>
            <p:nvPr/>
          </p:nvSpPr>
          <p:spPr>
            <a:xfrm>
              <a:off x="533400" y="5068669"/>
              <a:ext cx="2819400" cy="646331"/>
            </a:xfrm>
            <a:prstGeom prst="rect">
              <a:avLst/>
            </a:prstGeom>
            <a:noFill/>
          </p:spPr>
          <p:txBody>
            <a:bodyPr wrap="square" rtlCol="0">
              <a:spAutoFit/>
            </a:bodyPr>
            <a:lstStyle/>
            <a:p>
              <a:r>
                <a:rPr lang="en-US" sz="1800" b="1" smtClean="0">
                  <a:effectLst>
                    <a:outerShdw blurRad="38100" dist="38100" dir="2700000" algn="tl">
                      <a:srgbClr val="DDDDDD"/>
                    </a:outerShdw>
                  </a:effectLst>
                  <a:latin typeface="Arial" charset="0"/>
                  <a:ea typeface="ＭＳ Ｐゴシック" charset="0"/>
                </a:rPr>
                <a:t>Sites considered for </a:t>
              </a:r>
              <a:r>
                <a:rPr lang="en-US" sz="1800" b="1" smtClean="0">
                  <a:effectLst>
                    <a:outerShdw blurRad="38100" dist="38100" dir="2700000" algn="tl">
                      <a:srgbClr val="DDDDDD"/>
                    </a:outerShdw>
                  </a:effectLst>
                  <a:latin typeface="Wingdings"/>
                  <a:ea typeface="Wingdings"/>
                  <a:cs typeface="Wingdings"/>
                  <a:sym typeface="Wingdings"/>
                </a:rPr>
                <a:t></a:t>
              </a:r>
              <a:r>
                <a:rPr lang="en-US" sz="1800" b="1" smtClean="0">
                  <a:effectLst>
                    <a:outerShdw blurRad="38100" dist="38100" dir="2700000" algn="tl">
                      <a:srgbClr val="DDDDDD"/>
                    </a:outerShdw>
                  </a:effectLst>
                  <a:latin typeface="Arial" charset="0"/>
                  <a:ea typeface="ＭＳ Ｐゴシック" charset="0"/>
                </a:rPr>
                <a:t> a </a:t>
              </a:r>
              <a:r>
                <a:rPr lang="en-US" sz="1800" b="1" i="1" smtClean="0">
                  <a:effectLst>
                    <a:outerShdw blurRad="38100" dist="38100" dir="2700000" algn="tl">
                      <a:srgbClr val="DDDDDD"/>
                    </a:outerShdw>
                  </a:effectLst>
                  <a:latin typeface="Arial" charset="0"/>
                  <a:ea typeface="ＭＳ Ｐゴシック" charset="0"/>
                </a:rPr>
                <a:t>second</a:t>
              </a:r>
              <a:r>
                <a:rPr lang="en-US" sz="1800" b="1" smtClean="0">
                  <a:effectLst>
                    <a:outerShdw blurRad="38100" dist="38100" dir="2700000" algn="tl">
                      <a:srgbClr val="DDDDDD"/>
                    </a:outerShdw>
                  </a:effectLst>
                  <a:latin typeface="Arial" charset="0"/>
                  <a:ea typeface="ＭＳ Ｐゴシック" charset="0"/>
                </a:rPr>
                <a:t> repository </a:t>
              </a:r>
              <a:endParaRPr lang="en-US" sz="1800"/>
            </a:p>
          </p:txBody>
        </p:sp>
        <p:sp>
          <p:nvSpPr>
            <p:cNvPr id="17" name="TextBox 16"/>
            <p:cNvSpPr txBox="1"/>
            <p:nvPr/>
          </p:nvSpPr>
          <p:spPr>
            <a:xfrm>
              <a:off x="5562600" y="1752600"/>
              <a:ext cx="2819400" cy="646331"/>
            </a:xfrm>
            <a:prstGeom prst="rect">
              <a:avLst/>
            </a:prstGeom>
            <a:noFill/>
          </p:spPr>
          <p:txBody>
            <a:bodyPr wrap="square" rtlCol="0">
              <a:spAutoFit/>
            </a:bodyPr>
            <a:lstStyle/>
            <a:p>
              <a:pPr algn="r"/>
              <a:r>
                <a:rPr lang="en-US" sz="1800" b="1" smtClean="0">
                  <a:effectLst>
                    <a:outerShdw blurRad="38100" dist="38100" dir="2700000" algn="tl">
                      <a:srgbClr val="DDDDDD"/>
                    </a:outerShdw>
                  </a:effectLst>
                  <a:latin typeface="Wingdings"/>
                  <a:ea typeface="Wingdings"/>
                  <a:cs typeface="Wingdings"/>
                  <a:sym typeface="Wingdings"/>
                </a:rPr>
                <a:t></a:t>
              </a:r>
              <a:r>
                <a:rPr lang="en-US" b="1">
                  <a:effectLst>
                    <a:outerShdw blurRad="38100" dist="38100" dir="2700000" algn="tl">
                      <a:srgbClr val="DDDDDD"/>
                    </a:outerShdw>
                  </a:effectLst>
                  <a:latin typeface="Arial" charset="0"/>
                  <a:ea typeface="ＭＳ Ｐゴシック" charset="0"/>
                  <a:sym typeface="Wingdings"/>
                </a:rPr>
                <a:t> </a:t>
              </a:r>
              <a:r>
                <a:rPr lang="en-US" sz="1800" b="1" smtClean="0">
                  <a:effectLst>
                    <a:outerShdw blurRad="38100" dist="38100" dir="2700000" algn="tl">
                      <a:srgbClr val="DDDDDD"/>
                    </a:outerShdw>
                  </a:effectLst>
                  <a:latin typeface="Arial" charset="0"/>
                  <a:ea typeface="ＭＳ Ｐゴシック" charset="0"/>
                </a:rPr>
                <a:t>Sites considered for the </a:t>
              </a:r>
              <a:r>
                <a:rPr lang="en-US" sz="1800" b="1" i="1" smtClean="0">
                  <a:effectLst>
                    <a:outerShdw blurRad="38100" dist="38100" dir="2700000" algn="tl">
                      <a:srgbClr val="DDDDDD"/>
                    </a:outerShdw>
                  </a:effectLst>
                  <a:latin typeface="Arial" charset="0"/>
                  <a:ea typeface="ＭＳ Ｐゴシック" charset="0"/>
                </a:rPr>
                <a:t>first</a:t>
              </a:r>
              <a:r>
                <a:rPr lang="en-US" sz="1800" b="1" smtClean="0">
                  <a:effectLst>
                    <a:outerShdw blurRad="38100" dist="38100" dir="2700000" algn="tl">
                      <a:srgbClr val="DDDDDD"/>
                    </a:outerShdw>
                  </a:effectLst>
                  <a:latin typeface="Arial" charset="0"/>
                  <a:ea typeface="ＭＳ Ｐゴシック" charset="0"/>
                </a:rPr>
                <a:t> repository </a:t>
              </a:r>
              <a:endParaRPr lang="en-US" sz="1800"/>
            </a:p>
          </p:txBody>
        </p:sp>
      </p:grpSp>
    </p:spTree>
    <p:extLst>
      <p:ext uri="{BB962C8B-B14F-4D97-AF65-F5344CB8AC3E}">
        <p14:creationId xmlns:p14="http://schemas.microsoft.com/office/powerpoint/2010/main" val="29648175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10242" name="Rectangle 2"/>
          <p:cNvSpPr>
            <a:spLocks noGrp="1" noChangeArrowheads="1"/>
          </p:cNvSpPr>
          <p:nvPr>
            <p:ph type="title"/>
          </p:nvPr>
        </p:nvSpPr>
        <p:spPr>
          <a:xfrm>
            <a:off x="9865" y="1970087"/>
            <a:ext cx="5837238" cy="1992313"/>
          </a:xfrm>
          <a:solidFill>
            <a:srgbClr val="FFFFFF"/>
          </a:solidFill>
          <a:ln/>
        </p:spPr>
        <p:txBody>
          <a:bodyPr/>
          <a:lstStyle/>
          <a:p>
            <a:pPr algn="l">
              <a:spcBef>
                <a:spcPts val="600"/>
              </a:spcBef>
            </a:pPr>
            <a:r>
              <a:rPr lang="en-US" sz="1600" b="1" dirty="0">
                <a:solidFill>
                  <a:schemeClr val="tx1"/>
                </a:solidFill>
              </a:rPr>
              <a:t>In </a:t>
            </a:r>
            <a:r>
              <a:rPr lang="en-US" sz="1600" b="1" dirty="0"/>
              <a:t>1987, Speaker of the House </a:t>
            </a:r>
            <a:r>
              <a:rPr lang="en-US" sz="1600" b="1" dirty="0" smtClean="0"/>
              <a:t>was Jim Wright from </a:t>
            </a:r>
            <a:r>
              <a:rPr lang="en-US" sz="1600" b="1" i="1" dirty="0" smtClean="0"/>
              <a:t>Texas</a:t>
            </a:r>
            <a:r>
              <a:rPr lang="en-US" sz="1600" b="1" dirty="0" smtClean="0"/>
              <a:t>, House majority lead was Tom Foley from </a:t>
            </a:r>
            <a:r>
              <a:rPr lang="en-US" sz="1600" b="1" i="1" dirty="0" smtClean="0"/>
              <a:t>Washington</a:t>
            </a:r>
            <a:r>
              <a:rPr lang="en-US" sz="1600" b="1" dirty="0" smtClean="0"/>
              <a:t> </a:t>
            </a:r>
            <a:r>
              <a:rPr lang="en-US" sz="1600" b="1" i="1" dirty="0" smtClean="0"/>
              <a:t>State</a:t>
            </a:r>
            <a:r>
              <a:rPr lang="en-US" sz="1600" b="1" dirty="0" smtClean="0"/>
              <a:t>.  The new junior senator, Harry Reid, was from </a:t>
            </a:r>
            <a:r>
              <a:rPr lang="en-US" sz="1600" b="1" i="1" dirty="0" smtClean="0"/>
              <a:t>Nevada</a:t>
            </a:r>
            <a:r>
              <a:rPr lang="en-US" sz="1600" b="1" dirty="0" smtClean="0"/>
              <a:t>. </a:t>
            </a:r>
            <a:br>
              <a:rPr lang="en-US" sz="1600" b="1" dirty="0" smtClean="0"/>
            </a:br>
            <a:r>
              <a:rPr lang="en-US" sz="300" b="1" dirty="0" smtClean="0"/>
              <a:t/>
            </a:r>
            <a:br>
              <a:rPr lang="en-US" sz="300" b="1" dirty="0" smtClean="0"/>
            </a:br>
            <a:r>
              <a:rPr lang="en-US" sz="300" b="1" dirty="0" smtClean="0"/>
              <a:t/>
            </a:r>
            <a:br>
              <a:rPr lang="en-US" sz="300" b="1" dirty="0" smtClean="0"/>
            </a:br>
            <a:r>
              <a:rPr lang="en-US" sz="1600" b="1" dirty="0" smtClean="0"/>
              <a:t>Harry Reid became Senate Majority Leader and led the effort to shut down the Yucca Mountain project. In 2010, President Obama put a Blue Ribbon </a:t>
            </a:r>
            <a:r>
              <a:rPr lang="en-US" sz="1600" b="1" dirty="0"/>
              <a:t>Commission together to develop a new strategy.</a:t>
            </a:r>
            <a:endParaRPr lang="en-US" sz="1600" b="1" dirty="0">
              <a:solidFill>
                <a:schemeClr val="tx1"/>
              </a:solidFill>
            </a:endParaRPr>
          </a:p>
        </p:txBody>
      </p:sp>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21425" y="4227513"/>
            <a:ext cx="1755775" cy="248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t="4681" r="73"/>
          <a:stretch>
            <a:fillRect/>
          </a:stretch>
        </p:blipFill>
        <p:spPr bwMode="auto">
          <a:xfrm>
            <a:off x="0" y="4049713"/>
            <a:ext cx="6405563" cy="2808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0246" name="Group 6"/>
          <p:cNvGrpSpPr>
            <a:grpSpLocks/>
          </p:cNvGrpSpPr>
          <p:nvPr/>
        </p:nvGrpSpPr>
        <p:grpSpPr bwMode="auto">
          <a:xfrm>
            <a:off x="5837238" y="73025"/>
            <a:ext cx="3306762" cy="5740400"/>
            <a:chOff x="3677" y="46"/>
            <a:chExt cx="2083" cy="3616"/>
          </a:xfrm>
        </p:grpSpPr>
        <p:pic>
          <p:nvPicPr>
            <p:cNvPr id="10247" name="Picture 7"/>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28" y="46"/>
              <a:ext cx="1597" cy="15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48" name="Picture 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89" y="2059"/>
              <a:ext cx="1071" cy="16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0249"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77" y="1296"/>
              <a:ext cx="1123" cy="11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12" name="Text Box 3"/>
          <p:cNvSpPr txBox="1">
            <a:spLocks noChangeArrowheads="1"/>
          </p:cNvSpPr>
          <p:nvPr/>
        </p:nvSpPr>
        <p:spPr bwMode="auto">
          <a:xfrm>
            <a:off x="0" y="73025"/>
            <a:ext cx="4876800" cy="18928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tabLst>
                <a:tab pos="795338" algn="l"/>
              </a:tabLst>
              <a:defRPr sz="2400">
                <a:solidFill>
                  <a:schemeClr val="tx1"/>
                </a:solidFill>
                <a:latin typeface="Arial" charset="0"/>
                <a:ea typeface="ＭＳ Ｐゴシック" charset="0"/>
                <a:cs typeface="ＭＳ Ｐゴシック" charset="0"/>
              </a:defRPr>
            </a:lvl1pPr>
            <a:lvl2pPr>
              <a:tabLst>
                <a:tab pos="795338" algn="l"/>
              </a:tabLst>
              <a:defRPr sz="2400">
                <a:solidFill>
                  <a:schemeClr val="tx1"/>
                </a:solidFill>
                <a:latin typeface="Arial" charset="0"/>
                <a:ea typeface="ＭＳ Ｐゴシック" charset="0"/>
              </a:defRPr>
            </a:lvl2pPr>
            <a:lvl3pPr>
              <a:tabLst>
                <a:tab pos="795338" algn="l"/>
              </a:tabLst>
              <a:defRPr sz="2400">
                <a:solidFill>
                  <a:schemeClr val="tx1"/>
                </a:solidFill>
                <a:latin typeface="Arial" charset="0"/>
                <a:ea typeface="ＭＳ Ｐゴシック" charset="0"/>
              </a:defRPr>
            </a:lvl3pPr>
            <a:lvl4pPr>
              <a:tabLst>
                <a:tab pos="795338" algn="l"/>
              </a:tabLst>
              <a:defRPr sz="2400">
                <a:solidFill>
                  <a:schemeClr val="tx1"/>
                </a:solidFill>
                <a:latin typeface="Arial" charset="0"/>
                <a:ea typeface="ＭＳ Ｐゴシック" charset="0"/>
              </a:defRPr>
            </a:lvl4pPr>
            <a:lvl5pPr>
              <a:tabLst>
                <a:tab pos="795338"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795338"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795338"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795338"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795338" algn="l"/>
              </a:tabLst>
              <a:defRPr sz="2400">
                <a:solidFill>
                  <a:schemeClr val="tx1"/>
                </a:solidFill>
                <a:latin typeface="Arial" charset="0"/>
                <a:ea typeface="ＭＳ Ｐゴシック" charset="0"/>
              </a:defRPr>
            </a:lvl9pPr>
          </a:lstStyle>
          <a:p>
            <a:pPr>
              <a:spcBef>
                <a:spcPct val="50000"/>
              </a:spcBef>
            </a:pPr>
            <a:r>
              <a:rPr lang="en-US" sz="1800" b="1" dirty="0">
                <a:effectLst>
                  <a:outerShdw blurRad="38100" dist="38100" dir="2700000" algn="tl">
                    <a:srgbClr val="DDDDDD"/>
                  </a:outerShdw>
                </a:effectLst>
              </a:rPr>
              <a:t>…</a:t>
            </a:r>
            <a:r>
              <a:rPr lang="en-US" sz="1800" b="1" dirty="0" smtClean="0">
                <a:effectLst>
                  <a:outerShdw blurRad="38100" dist="38100" dir="2700000" algn="tl">
                    <a:srgbClr val="DDDDDD"/>
                  </a:outerShdw>
                </a:effectLst>
              </a:rPr>
              <a:t>.powerful eastern politicians removed all eastern sites, and the remaining sites were </a:t>
            </a:r>
            <a:r>
              <a:rPr lang="en-US" sz="1800" b="1" dirty="0">
                <a:effectLst>
                  <a:outerShdw blurRad="38100" dist="38100" dir="2700000" algn="tl">
                    <a:srgbClr val="DDDDDD"/>
                  </a:outerShdw>
                </a:effectLst>
              </a:rPr>
              <a:t>narrowed to three by 1987 	</a:t>
            </a:r>
          </a:p>
          <a:p>
            <a:pPr>
              <a:spcBef>
                <a:spcPct val="50000"/>
              </a:spcBef>
            </a:pPr>
            <a:r>
              <a:rPr lang="en-US" sz="1800" b="1" dirty="0">
                <a:effectLst>
                  <a:outerShdw blurRad="38100" dist="38100" dir="2700000" algn="tl">
                    <a:srgbClr val="DDDDDD"/>
                  </a:outerShdw>
                </a:effectLst>
              </a:rPr>
              <a:t>	- Yucca Mt, Nevada</a:t>
            </a:r>
          </a:p>
          <a:p>
            <a:r>
              <a:rPr lang="en-US" sz="1800" b="1" dirty="0">
                <a:effectLst>
                  <a:outerShdw blurRad="38100" dist="38100" dir="2700000" algn="tl">
                    <a:srgbClr val="DDDDDD"/>
                  </a:outerShdw>
                </a:effectLst>
              </a:rPr>
              <a:t>	- Hanford, Washington State</a:t>
            </a:r>
          </a:p>
          <a:p>
            <a:r>
              <a:rPr lang="en-US" sz="1800" b="1" dirty="0">
                <a:effectLst>
                  <a:outerShdw blurRad="38100" dist="38100" dir="2700000" algn="tl">
                    <a:srgbClr val="DDDDDD"/>
                  </a:outerShdw>
                </a:effectLst>
              </a:rPr>
              <a:t>	- Deaf Smith, Texas</a:t>
            </a:r>
            <a:endParaRPr lang="en-US" sz="1800" dirty="0">
              <a:latin typeface="Times" charset="0"/>
            </a:endParaRPr>
          </a:p>
        </p:txBody>
      </p:sp>
      <p:sp>
        <p:nvSpPr>
          <p:cNvPr id="2" name="TextBox 1"/>
          <p:cNvSpPr txBox="1"/>
          <p:nvPr/>
        </p:nvSpPr>
        <p:spPr>
          <a:xfrm>
            <a:off x="5181600" y="257016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21312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fade">
                                      <p:cBhvr>
                                        <p:cTn id="7" dur="2000"/>
                                        <p:tgtEl>
                                          <p:spTgt spid="1024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0242"/>
                                        </p:tgtEl>
                                        <p:attrNameLst>
                                          <p:attrName>style.visibility</p:attrName>
                                        </p:attrNameLst>
                                      </p:cBhvr>
                                      <p:to>
                                        <p:strVal val="visible"/>
                                      </p:to>
                                    </p:set>
                                    <p:animEffect transition="in" filter="fade">
                                      <p:cBhvr>
                                        <p:cTn id="11" dur="500"/>
                                        <p:tgtEl>
                                          <p:spTgt spid="10242"/>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246"/>
                                        </p:tgtEl>
                                        <p:attrNameLst>
                                          <p:attrName>style.visibility</p:attrName>
                                        </p:attrNameLst>
                                      </p:cBhvr>
                                      <p:to>
                                        <p:strVal val="visible"/>
                                      </p:to>
                                    </p:set>
                                    <p:animEffect transition="in" filter="fade">
                                      <p:cBhvr>
                                        <p:cTn id="15" dur="2000"/>
                                        <p:tgtEl>
                                          <p:spTgt spid="10246"/>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0244"/>
                                        </p:tgtEl>
                                        <p:attrNameLst>
                                          <p:attrName>style.visibility</p:attrName>
                                        </p:attrNameLst>
                                      </p:cBhvr>
                                      <p:to>
                                        <p:strVal val="visible"/>
                                      </p:to>
                                    </p:set>
                                    <p:animEffect transition="in" filter="fade">
                                      <p:cBhvr>
                                        <p:cTn id="19" dur="20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760"/>
          <a:stretch/>
        </p:blipFill>
        <p:spPr>
          <a:xfrm>
            <a:off x="0" y="457200"/>
            <a:ext cx="9144000" cy="6400800"/>
          </a:xfrm>
          <a:prstGeom prst="rect">
            <a:avLst/>
          </a:prstGeom>
        </p:spPr>
      </p:pic>
      <p:sp>
        <p:nvSpPr>
          <p:cNvPr id="3" name="TextBox 2"/>
          <p:cNvSpPr txBox="1"/>
          <p:nvPr/>
        </p:nvSpPr>
        <p:spPr>
          <a:xfrm>
            <a:off x="6477000" y="4800600"/>
            <a:ext cx="2590800" cy="2031325"/>
          </a:xfrm>
          <a:prstGeom prst="rect">
            <a:avLst/>
          </a:prstGeom>
          <a:solidFill>
            <a:schemeClr val="bg1"/>
          </a:solidFill>
        </p:spPr>
        <p:txBody>
          <a:bodyPr wrap="square" rtlCol="0">
            <a:spAutoFit/>
          </a:bodyPr>
          <a:lstStyle/>
          <a:p>
            <a:pPr marL="176213" lvl="0" indent="-176213" algn="just">
              <a:buFontTx/>
              <a:buChar char="-"/>
            </a:pPr>
            <a:r>
              <a:rPr lang="en-US" b="1" dirty="0" smtClean="0"/>
              <a:t>reducing inverts</a:t>
            </a:r>
          </a:p>
          <a:p>
            <a:pPr marL="176213" lvl="0" indent="-176213" algn="just">
              <a:buFontTx/>
              <a:buChar char="-"/>
            </a:pPr>
            <a:r>
              <a:rPr lang="en-US" b="1" dirty="0" err="1"/>
              <a:t>s</a:t>
            </a:r>
            <a:r>
              <a:rPr lang="en-US" b="1" dirty="0" err="1" smtClean="0"/>
              <a:t>hotcrete</a:t>
            </a:r>
            <a:endParaRPr lang="en-US" b="1" dirty="0" smtClean="0"/>
          </a:p>
          <a:p>
            <a:pPr marL="176213" lvl="0" indent="-176213" algn="just">
              <a:buFontTx/>
              <a:buChar char="-"/>
            </a:pPr>
            <a:r>
              <a:rPr lang="en-US" b="1" dirty="0"/>
              <a:t>c</a:t>
            </a:r>
            <a:r>
              <a:rPr lang="en-US" b="1" dirty="0" smtClean="0"/>
              <a:t>eramic coating</a:t>
            </a:r>
          </a:p>
          <a:p>
            <a:pPr marL="176213" lvl="0" indent="-176213" algn="just">
              <a:buFontTx/>
              <a:buChar char="-"/>
            </a:pPr>
            <a:r>
              <a:rPr lang="en-US" b="1" dirty="0"/>
              <a:t>t</a:t>
            </a:r>
            <a:r>
              <a:rPr lang="en-US" b="1" dirty="0" smtClean="0"/>
              <a:t>itanium drip shield</a:t>
            </a:r>
          </a:p>
          <a:p>
            <a:pPr marL="176213" lvl="0" indent="-176213" algn="just">
              <a:buFontTx/>
              <a:buChar char="-"/>
            </a:pPr>
            <a:r>
              <a:rPr lang="en-US" b="1" dirty="0"/>
              <a:t>v</a:t>
            </a:r>
            <a:r>
              <a:rPr lang="en-US" b="1" dirty="0" smtClean="0"/>
              <a:t>itrified waste</a:t>
            </a:r>
          </a:p>
          <a:p>
            <a:pPr marL="176213" lvl="0" indent="-176213" algn="just">
              <a:buFontTx/>
              <a:buChar char="-"/>
            </a:pPr>
            <a:r>
              <a:rPr lang="en-US" b="1" dirty="0"/>
              <a:t>p</a:t>
            </a:r>
            <a:r>
              <a:rPr lang="en-US" b="1" dirty="0" smtClean="0"/>
              <a:t>ackage supports </a:t>
            </a:r>
          </a:p>
          <a:p>
            <a:pPr marL="176213" lvl="0" indent="-176213" algn="just">
              <a:buFontTx/>
              <a:buChar char="-"/>
            </a:pPr>
            <a:r>
              <a:rPr lang="en-US" b="1" dirty="0" smtClean="0"/>
              <a:t>gravel backfill</a:t>
            </a:r>
          </a:p>
        </p:txBody>
      </p:sp>
      <p:sp>
        <p:nvSpPr>
          <p:cNvPr id="5" name="TextBox 4"/>
          <p:cNvSpPr txBox="1"/>
          <p:nvPr/>
        </p:nvSpPr>
        <p:spPr>
          <a:xfrm>
            <a:off x="0" y="0"/>
            <a:ext cx="9144000" cy="1015663"/>
          </a:xfrm>
          <a:prstGeom prst="rect">
            <a:avLst/>
          </a:prstGeom>
          <a:solidFill>
            <a:schemeClr val="bg1"/>
          </a:solidFill>
        </p:spPr>
        <p:txBody>
          <a:bodyPr wrap="square" rtlCol="0">
            <a:spAutoFit/>
          </a:bodyPr>
          <a:lstStyle/>
          <a:p>
            <a:pPr marL="176213" marR="0" lvl="0" indent="-176213" algn="r" defTabSz="914400" eaLnBrk="1" fontAlgn="auto" latinLnBrk="0" hangingPunct="1">
              <a:lnSpc>
                <a:spcPct val="100000"/>
              </a:lnSpc>
              <a:spcBef>
                <a:spcPts val="0"/>
              </a:spcBef>
              <a:spcAft>
                <a:spcPts val="0"/>
              </a:spcAft>
              <a:buClrTx/>
              <a:buSzTx/>
              <a:buFontTx/>
              <a:buNone/>
              <a:tabLst/>
              <a:defRPr/>
            </a:pPr>
            <a:r>
              <a:rPr lang="en-US" sz="2000" b="1" dirty="0" smtClean="0"/>
              <a:t>Extreme re-engineering required to counteract the choice of such a wrong rock – a fractured</a:t>
            </a:r>
            <a:r>
              <a:rPr lang="en-US" sz="2000" b="1" dirty="0"/>
              <a:t>, dual porosity, variably saturated, oxidizing volcanic tuff </a:t>
            </a:r>
            <a:r>
              <a:rPr lang="en-US" sz="2000" b="1" dirty="0" smtClean="0"/>
              <a:t>on the edge of the </a:t>
            </a:r>
            <a:r>
              <a:rPr lang="en-US" sz="2000" b="1" dirty="0"/>
              <a:t>Las Vegas Shear Zone</a:t>
            </a:r>
            <a:endParaRPr lang="en-US" sz="2000" b="1" dirty="0" smtClean="0"/>
          </a:p>
        </p:txBody>
      </p:sp>
    </p:spTree>
    <p:extLst>
      <p:ext uri="{BB962C8B-B14F-4D97-AF65-F5344CB8AC3E}">
        <p14:creationId xmlns:p14="http://schemas.microsoft.com/office/powerpoint/2010/main" val="1194991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2883-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pic>
        <p:nvPicPr>
          <p:cNvPr id="336898" name="Picture 3" descr="2883-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24400" y="1219200"/>
            <a:ext cx="4267200" cy="5486400"/>
          </a:xfrm>
          <a:prstGeom prst="rect">
            <a:avLst/>
          </a:prstGeom>
          <a:noFill/>
          <a:ln w="9525">
            <a:noFill/>
            <a:miter lim="800000"/>
            <a:headEnd/>
            <a:tailEnd/>
          </a:ln>
        </p:spPr>
      </p:pic>
      <p:pic>
        <p:nvPicPr>
          <p:cNvPr id="336899" name="Picture 4" descr="Trupacks on road to WIPP"/>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4267200"/>
            <a:ext cx="4495800" cy="2590800"/>
          </a:xfrm>
          <a:prstGeom prst="rect">
            <a:avLst/>
          </a:prstGeom>
          <a:noFill/>
          <a:ln w="28575">
            <a:solidFill>
              <a:schemeClr val="tx1"/>
            </a:solidFill>
            <a:miter lim="800000"/>
            <a:headEnd/>
            <a:tailEnd/>
          </a:ln>
        </p:spPr>
      </p:pic>
      <p:sp>
        <p:nvSpPr>
          <p:cNvPr id="2041861" name="Text Box 5"/>
          <p:cNvSpPr txBox="1">
            <a:spLocks noChangeArrowheads="1"/>
          </p:cNvSpPr>
          <p:nvPr/>
        </p:nvSpPr>
        <p:spPr bwMode="auto">
          <a:xfrm>
            <a:off x="-76200" y="0"/>
            <a:ext cx="5257800" cy="1615827"/>
          </a:xfrm>
          <a:prstGeom prst="rect">
            <a:avLst/>
          </a:prstGeom>
          <a:noFill/>
          <a:ln>
            <a:noFill/>
          </a:ln>
          <a:effectLst/>
          <a:extLst/>
        </p:spPr>
        <p:txBody>
          <a:bodyPr wrap="square">
            <a:spAutoFit/>
          </a:bodyPr>
          <a:lstStyle/>
          <a:p>
            <a:pPr algn="ctr" eaLnBrk="0" hangingPunct="0">
              <a:spcBef>
                <a:spcPct val="50000"/>
              </a:spcBef>
              <a:spcAft>
                <a:spcPts val="0"/>
              </a:spcAft>
              <a:defRPr/>
            </a:pPr>
            <a:r>
              <a:rPr lang="en-US" sz="1800" b="1" smtClean="0">
                <a:solidFill>
                  <a:schemeClr val="bg2"/>
                </a:solidFill>
                <a:latin typeface="Arial" charset="0"/>
                <a:ea typeface="ＭＳ Ｐゴシック" charset="0"/>
                <a:cs typeface="+mn-cs"/>
              </a:rPr>
              <a:t>Unknown to most, transuranic waste (bomb waste) continued on into the salt as planned, leading to the Waste </a:t>
            </a:r>
            <a:r>
              <a:rPr lang="en-US" sz="1800" b="1">
                <a:solidFill>
                  <a:schemeClr val="bg2"/>
                </a:solidFill>
                <a:latin typeface="Arial" charset="0"/>
                <a:ea typeface="ＭＳ Ｐゴシック" charset="0"/>
                <a:cs typeface="+mn-cs"/>
              </a:rPr>
              <a:t>Isolation Pilot </a:t>
            </a:r>
            <a:r>
              <a:rPr lang="en-US" sz="1800" b="1" smtClean="0">
                <a:solidFill>
                  <a:schemeClr val="bg2"/>
                </a:solidFill>
                <a:latin typeface="Arial" charset="0"/>
                <a:ea typeface="ＭＳ Ｐゴシック" charset="0"/>
                <a:cs typeface="+mn-cs"/>
              </a:rPr>
              <a:t>Plant.</a:t>
            </a:r>
            <a:endParaRPr lang="en-US" sz="1800" b="1">
              <a:solidFill>
                <a:schemeClr val="bg2"/>
              </a:solidFill>
              <a:latin typeface="Arial" charset="0"/>
              <a:ea typeface="ＭＳ Ｐゴシック" charset="0"/>
              <a:cs typeface="+mn-cs"/>
            </a:endParaRPr>
          </a:p>
          <a:p>
            <a:pPr algn="ctr" eaLnBrk="0" hangingPunct="0">
              <a:spcBef>
                <a:spcPct val="50000"/>
              </a:spcBef>
              <a:spcAft>
                <a:spcPts val="0"/>
              </a:spcAft>
              <a:defRPr/>
            </a:pPr>
            <a:r>
              <a:rPr lang="en-US" sz="1800" b="1" smtClean="0">
                <a:solidFill>
                  <a:schemeClr val="bg2"/>
                </a:solidFill>
                <a:latin typeface="Arial" charset="0"/>
                <a:ea typeface="ＭＳ Ｐゴシック" charset="0"/>
                <a:cs typeface="+mn-cs"/>
              </a:rPr>
              <a:t>WIPP has shown that geologic </a:t>
            </a:r>
            <a:r>
              <a:rPr lang="en-US" sz="1800" b="1">
                <a:solidFill>
                  <a:schemeClr val="bg2"/>
                </a:solidFill>
                <a:latin typeface="Arial" charset="0"/>
                <a:ea typeface="ＭＳ Ｐゴシック" charset="0"/>
                <a:cs typeface="+mn-cs"/>
              </a:rPr>
              <a:t>disposal of nuclear waste is </a:t>
            </a:r>
            <a:r>
              <a:rPr lang="en-US" sz="1800" b="1" smtClean="0">
                <a:solidFill>
                  <a:schemeClr val="bg2"/>
                </a:solidFill>
                <a:latin typeface="Arial" charset="0"/>
                <a:ea typeface="ＭＳ Ｐゴシック" charset="0"/>
                <a:cs typeface="+mn-cs"/>
              </a:rPr>
              <a:t>safe and </a:t>
            </a:r>
            <a:r>
              <a:rPr lang="en-US" sz="1800" b="1">
                <a:solidFill>
                  <a:schemeClr val="bg2"/>
                </a:solidFill>
                <a:latin typeface="Arial" charset="0"/>
                <a:ea typeface="ＭＳ Ｐゴシック" charset="0"/>
                <a:cs typeface="+mn-cs"/>
              </a:rPr>
              <a:t>cost-effective</a:t>
            </a:r>
          </a:p>
        </p:txBody>
      </p:sp>
      <p:pic>
        <p:nvPicPr>
          <p:cNvPr id="336901" name="Picture 6"/>
          <p:cNvPicPr>
            <a:picLocks noChangeAspect="1" noChangeArrowheads="1"/>
          </p:cNvPicPr>
          <p:nvPr/>
        </p:nvPicPr>
        <p:blipFill>
          <a:blip r:embed="rId6"/>
          <a:srcRect/>
          <a:stretch>
            <a:fillRect/>
          </a:stretch>
        </p:blipFill>
        <p:spPr bwMode="auto">
          <a:xfrm>
            <a:off x="0" y="1676400"/>
            <a:ext cx="4495800" cy="2590800"/>
          </a:xfrm>
          <a:prstGeom prst="rect">
            <a:avLst/>
          </a:prstGeom>
          <a:noFill/>
          <a:ln w="28575">
            <a:solidFill>
              <a:schemeClr val="tx1"/>
            </a:solidFill>
            <a:miter lim="800000"/>
            <a:headEnd/>
            <a:tailEnd/>
          </a:ln>
        </p:spPr>
      </p:pic>
      <p:sp>
        <p:nvSpPr>
          <p:cNvPr id="2041863" name="Text Box 7"/>
          <p:cNvSpPr txBox="1">
            <a:spLocks noChangeArrowheads="1"/>
          </p:cNvSpPr>
          <p:nvPr/>
        </p:nvSpPr>
        <p:spPr bwMode="auto">
          <a:xfrm>
            <a:off x="5257800" y="0"/>
            <a:ext cx="3886200" cy="1358064"/>
          </a:xfrm>
          <a:prstGeom prst="rect">
            <a:avLst/>
          </a:prstGeom>
          <a:noFill/>
          <a:ln>
            <a:noFill/>
          </a:ln>
          <a:effectLst/>
          <a:extLst/>
        </p:spPr>
        <p:txBody>
          <a:bodyPr wrap="square">
            <a:spAutoFit/>
          </a:bodyPr>
          <a:lstStyle/>
          <a:p>
            <a:pPr algn="r" eaLnBrk="0" hangingPunct="0">
              <a:lnSpc>
                <a:spcPct val="110000"/>
              </a:lnSpc>
              <a:defRPr/>
            </a:pPr>
            <a:r>
              <a:rPr lang="en-US" sz="1500" b="1">
                <a:solidFill>
                  <a:schemeClr val="bg2"/>
                </a:solidFill>
                <a:latin typeface="Helvetica" charset="0"/>
                <a:ea typeface="ＭＳ Ｐゴシック" charset="0"/>
              </a:rPr>
              <a:t>Only </a:t>
            </a:r>
            <a:r>
              <a:rPr lang="en-US" sz="1500" b="1" smtClean="0">
                <a:solidFill>
                  <a:schemeClr val="bg2"/>
                </a:solidFill>
                <a:latin typeface="Helvetica" charset="0"/>
                <a:ea typeface="ＭＳ Ｐゴシック" charset="0"/>
              </a:rPr>
              <a:t>defense</a:t>
            </a:r>
            <a:r>
              <a:rPr lang="en-US" sz="1500" b="1">
                <a:solidFill>
                  <a:schemeClr val="bg2"/>
                </a:solidFill>
                <a:latin typeface="Helvetica" charset="0"/>
                <a:ea typeface="ＭＳ Ｐゴシック" charset="0"/>
              </a:rPr>
              <a:t>-generated TRU waste</a:t>
            </a:r>
          </a:p>
          <a:p>
            <a:pPr algn="r" eaLnBrk="0" hangingPunct="0">
              <a:lnSpc>
                <a:spcPct val="110000"/>
              </a:lnSpc>
              <a:defRPr/>
            </a:pPr>
            <a:r>
              <a:rPr lang="en-US" sz="1500" b="1" i="1">
                <a:solidFill>
                  <a:schemeClr val="bg2"/>
                </a:solidFill>
                <a:latin typeface="Helvetica" charset="0"/>
                <a:ea typeface="ＭＳ Ｐゴシック" charset="0"/>
              </a:rPr>
              <a:t>presently</a:t>
            </a:r>
            <a:r>
              <a:rPr lang="en-US" sz="1500" b="1">
                <a:solidFill>
                  <a:schemeClr val="bg2"/>
                </a:solidFill>
                <a:latin typeface="Helvetica" charset="0"/>
                <a:ea typeface="ＭＳ Ｐゴシック" charset="0"/>
              </a:rPr>
              <a:t> </a:t>
            </a:r>
            <a:r>
              <a:rPr lang="en-US" sz="1500" b="1" smtClean="0">
                <a:solidFill>
                  <a:schemeClr val="bg2"/>
                </a:solidFill>
                <a:latin typeface="Helvetica" charset="0"/>
                <a:ea typeface="ＭＳ Ｐゴシック" charset="0"/>
              </a:rPr>
              <a:t>permitted: </a:t>
            </a:r>
            <a:r>
              <a:rPr lang="en-US" sz="1500" b="1">
                <a:solidFill>
                  <a:schemeClr val="bg2"/>
                </a:solidFill>
                <a:latin typeface="Helvetica" charset="0"/>
                <a:ea typeface="ＭＳ Ｐゴシック" charset="0"/>
              </a:rPr>
              <a:t>100 </a:t>
            </a:r>
            <a:r>
              <a:rPr lang="en-US" sz="1500" b="1" err="1">
                <a:solidFill>
                  <a:schemeClr val="bg2"/>
                </a:solidFill>
                <a:latin typeface="Helvetica" charset="0"/>
                <a:ea typeface="ＭＳ Ｐゴシック" charset="0"/>
              </a:rPr>
              <a:t>nCi</a:t>
            </a:r>
            <a:r>
              <a:rPr lang="en-US" sz="1500" b="1">
                <a:solidFill>
                  <a:schemeClr val="bg2"/>
                </a:solidFill>
                <a:latin typeface="Helvetica" charset="0"/>
                <a:ea typeface="ＭＳ Ｐゴシック" charset="0"/>
              </a:rPr>
              <a:t>/g </a:t>
            </a:r>
            <a:r>
              <a:rPr lang="en-US" sz="1500" b="1" smtClean="0">
                <a:solidFill>
                  <a:schemeClr val="bg2"/>
                </a:solidFill>
                <a:latin typeface="Helvetica" charset="0"/>
                <a:ea typeface="ＭＳ Ｐゴシック" charset="0"/>
              </a:rPr>
              <a:t>to 23 </a:t>
            </a:r>
            <a:r>
              <a:rPr lang="en-US" sz="1500" b="1">
                <a:solidFill>
                  <a:schemeClr val="bg2"/>
                </a:solidFill>
                <a:latin typeface="Helvetica" charset="0"/>
                <a:ea typeface="ＭＳ Ｐゴシック" charset="0"/>
              </a:rPr>
              <a:t>Ci/L</a:t>
            </a:r>
          </a:p>
          <a:p>
            <a:pPr algn="r" eaLnBrk="0" hangingPunct="0">
              <a:lnSpc>
                <a:spcPct val="110000"/>
              </a:lnSpc>
              <a:defRPr/>
            </a:pPr>
            <a:r>
              <a:rPr lang="en-US" sz="1500" b="1">
                <a:solidFill>
                  <a:schemeClr val="bg2"/>
                </a:solidFill>
                <a:latin typeface="Helvetica" charset="0"/>
                <a:ea typeface="ＭＳ Ｐゴシック" charset="0"/>
              </a:rPr>
              <a:t>of alpha-emitting </a:t>
            </a:r>
            <a:r>
              <a:rPr lang="en-US" sz="1500" b="1" baseline="30000">
                <a:solidFill>
                  <a:schemeClr val="bg2"/>
                </a:solidFill>
                <a:latin typeface="Helvetica" charset="0"/>
                <a:ea typeface="ＭＳ Ｐゴシック" charset="0"/>
              </a:rPr>
              <a:t>239</a:t>
            </a:r>
            <a:r>
              <a:rPr lang="en-US" sz="1500" b="1">
                <a:solidFill>
                  <a:schemeClr val="bg2"/>
                </a:solidFill>
                <a:latin typeface="Helvetica" charset="0"/>
                <a:ea typeface="ＭＳ Ｐゴシック" charset="0"/>
              </a:rPr>
              <a:t>Pu </a:t>
            </a:r>
            <a:r>
              <a:rPr lang="en-US" sz="1500" b="1" smtClean="0">
                <a:solidFill>
                  <a:schemeClr val="bg2"/>
                </a:solidFill>
                <a:latin typeface="Helvetica" charset="0"/>
                <a:ea typeface="ＭＳ Ｐゴシック" charset="0"/>
              </a:rPr>
              <a:t>equivalents</a:t>
            </a:r>
          </a:p>
          <a:p>
            <a:pPr algn="r" eaLnBrk="0" hangingPunct="0">
              <a:lnSpc>
                <a:spcPct val="110000"/>
              </a:lnSpc>
              <a:defRPr/>
            </a:pPr>
            <a:r>
              <a:rPr lang="en-US" sz="1500" b="1" smtClean="0">
                <a:solidFill>
                  <a:schemeClr val="bg2"/>
                </a:solidFill>
                <a:latin typeface="Helvetica" charset="0"/>
                <a:ea typeface="ＭＳ Ｐゴシック" charset="0"/>
              </a:rPr>
              <a:t>but WIPP was </a:t>
            </a:r>
            <a:r>
              <a:rPr lang="en-US" sz="1500" b="1">
                <a:solidFill>
                  <a:schemeClr val="bg2"/>
                </a:solidFill>
                <a:latin typeface="Helvetica" charset="0"/>
                <a:ea typeface="ＭＳ Ｐゴシック" charset="0"/>
              </a:rPr>
              <a:t>originally </a:t>
            </a:r>
            <a:r>
              <a:rPr lang="en-US" sz="1500" b="1" smtClean="0">
                <a:solidFill>
                  <a:schemeClr val="bg2"/>
                </a:solidFill>
                <a:latin typeface="Helvetica" charset="0"/>
                <a:ea typeface="ＭＳ Ｐゴシック" charset="0"/>
              </a:rPr>
              <a:t>designed </a:t>
            </a:r>
            <a:endParaRPr lang="en-US" sz="1500" b="1">
              <a:solidFill>
                <a:schemeClr val="bg2"/>
              </a:solidFill>
              <a:latin typeface="Helvetica" charset="0"/>
              <a:ea typeface="ＭＳ Ｐゴシック" charset="0"/>
            </a:endParaRPr>
          </a:p>
          <a:p>
            <a:pPr algn="r" eaLnBrk="0" hangingPunct="0">
              <a:lnSpc>
                <a:spcPct val="110000"/>
              </a:lnSpc>
              <a:defRPr/>
            </a:pPr>
            <a:r>
              <a:rPr lang="en-US" sz="1500" b="1">
                <a:solidFill>
                  <a:schemeClr val="bg2"/>
                </a:solidFill>
                <a:latin typeface="Helvetica" charset="0"/>
                <a:ea typeface="ＭＳ Ｐゴシック" charset="0"/>
              </a:rPr>
              <a:t>t</a:t>
            </a:r>
            <a:r>
              <a:rPr lang="en-US" sz="1500" b="1" smtClean="0">
                <a:solidFill>
                  <a:schemeClr val="bg2"/>
                </a:solidFill>
                <a:latin typeface="Helvetica" charset="0"/>
                <a:ea typeface="ＭＳ Ｐゴシック" charset="0"/>
              </a:rPr>
              <a:t>o handle all nuclear waste</a:t>
            </a:r>
            <a:endParaRPr lang="en-US" sz="1500" b="1">
              <a:solidFill>
                <a:schemeClr val="bg2"/>
              </a:solidFill>
              <a:latin typeface="Helvetica" charset="0"/>
              <a:ea typeface="ＭＳ Ｐゴシック" charset="0"/>
            </a:endParaRPr>
          </a:p>
        </p:txBody>
      </p:sp>
      <p:sp>
        <p:nvSpPr>
          <p:cNvPr id="2041864" name="Text Box 8"/>
          <p:cNvSpPr txBox="1">
            <a:spLocks noChangeArrowheads="1"/>
          </p:cNvSpPr>
          <p:nvPr/>
        </p:nvSpPr>
        <p:spPr bwMode="auto">
          <a:xfrm>
            <a:off x="4572000" y="5410200"/>
            <a:ext cx="2133600" cy="1368425"/>
          </a:xfrm>
          <a:prstGeom prst="rect">
            <a:avLst/>
          </a:prstGeom>
          <a:noFill/>
          <a:ln>
            <a:noFill/>
          </a:ln>
          <a:effectLst/>
          <a:extLst/>
        </p:spPr>
        <p:txBody>
          <a:bodyPr>
            <a:spAutoFit/>
          </a:bodyPr>
          <a:lstStyle/>
          <a:p>
            <a:pPr eaLnBrk="0" hangingPunct="0">
              <a:defRPr/>
            </a:pPr>
            <a:r>
              <a:rPr lang="en-US" sz="1400" b="1">
                <a:solidFill>
                  <a:schemeClr val="bg2"/>
                </a:solidFill>
                <a:latin typeface="Arial" charset="0"/>
                <a:ea typeface="ＭＳ Ｐゴシック" charset="0"/>
                <a:cs typeface="+mn-cs"/>
              </a:rPr>
              <a:t>16 miles</a:t>
            </a:r>
            <a:r>
              <a:rPr lang="en-US" sz="1400" b="1" baseline="30000">
                <a:solidFill>
                  <a:schemeClr val="bg2"/>
                </a:solidFill>
                <a:latin typeface="Arial" charset="0"/>
                <a:ea typeface="ＭＳ Ｐゴシック" charset="0"/>
                <a:cs typeface="+mn-cs"/>
              </a:rPr>
              <a:t>2</a:t>
            </a:r>
            <a:r>
              <a:rPr lang="en-US" sz="1400" b="1">
                <a:solidFill>
                  <a:schemeClr val="bg2"/>
                </a:solidFill>
                <a:latin typeface="Arial" charset="0"/>
                <a:ea typeface="ＭＳ Ｐゴシック" charset="0"/>
                <a:cs typeface="+mn-cs"/>
              </a:rPr>
              <a:t> set aside in the 1992 Land Withdrawal Act</a:t>
            </a:r>
          </a:p>
          <a:p>
            <a:pPr eaLnBrk="0" hangingPunct="0">
              <a:defRPr/>
            </a:pPr>
            <a:r>
              <a:rPr lang="en-US" sz="1400" b="1">
                <a:solidFill>
                  <a:schemeClr val="bg2"/>
                </a:solidFill>
                <a:latin typeface="Arial" charset="0"/>
                <a:ea typeface="ＭＳ Ｐゴシック" charset="0"/>
                <a:cs typeface="+mn-cs"/>
              </a:rPr>
              <a:t>- when WIPP is full, only 1/2 mile</a:t>
            </a:r>
            <a:r>
              <a:rPr lang="en-US" sz="1400" b="1" baseline="30000">
                <a:solidFill>
                  <a:schemeClr val="bg2"/>
                </a:solidFill>
                <a:latin typeface="Arial" charset="0"/>
                <a:ea typeface="ＭＳ Ｐゴシック" charset="0"/>
                <a:cs typeface="+mn-cs"/>
              </a:rPr>
              <a:t>2</a:t>
            </a:r>
            <a:r>
              <a:rPr lang="en-US" sz="1400" b="1">
                <a:solidFill>
                  <a:schemeClr val="bg2"/>
                </a:solidFill>
                <a:latin typeface="Arial" charset="0"/>
                <a:ea typeface="ＭＳ Ｐゴシック" charset="0"/>
                <a:cs typeface="+mn-cs"/>
              </a:rPr>
              <a:t> will have been used</a:t>
            </a:r>
          </a:p>
        </p:txBody>
      </p:sp>
      <p:pic>
        <p:nvPicPr>
          <p:cNvPr id="9" name="Picture 2"/>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0" y="4038600"/>
            <a:ext cx="4495800" cy="2819400"/>
          </a:xfrm>
          <a:prstGeom prst="rect">
            <a:avLst/>
          </a:prstGeom>
          <a:noFill/>
          <a:ln w="28575" cmpd="sng">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 name="Text Box 5"/>
          <p:cNvSpPr txBox="1">
            <a:spLocks noChangeArrowheads="1"/>
          </p:cNvSpPr>
          <p:nvPr/>
        </p:nvSpPr>
        <p:spPr bwMode="auto">
          <a:xfrm>
            <a:off x="-76200" y="0"/>
            <a:ext cx="5257800" cy="1615827"/>
          </a:xfrm>
          <a:prstGeom prst="rect">
            <a:avLst/>
          </a:prstGeom>
          <a:noFill/>
          <a:ln>
            <a:noFill/>
          </a:ln>
          <a:effectLst/>
          <a:extLst/>
        </p:spPr>
        <p:txBody>
          <a:bodyPr wrap="square">
            <a:spAutoFit/>
          </a:bodyPr>
          <a:lstStyle/>
          <a:p>
            <a:pPr algn="ctr" eaLnBrk="0" hangingPunct="0">
              <a:spcBef>
                <a:spcPct val="50000"/>
              </a:spcBef>
              <a:spcAft>
                <a:spcPts val="0"/>
              </a:spcAft>
              <a:defRPr/>
            </a:pPr>
            <a:r>
              <a:rPr lang="en-US" sz="1800" b="1" dirty="0" smtClean="0">
                <a:solidFill>
                  <a:schemeClr val="bg2"/>
                </a:solidFill>
                <a:latin typeface="Arial" charset="0"/>
                <a:ea typeface="ＭＳ Ｐゴシック" charset="0"/>
                <a:cs typeface="+mn-cs"/>
              </a:rPr>
              <a:t>Unknown to most, transuranic waste (bomb waste) continued on into the salt as planned, leading to the Waste </a:t>
            </a:r>
            <a:r>
              <a:rPr lang="en-US" sz="1800" b="1" dirty="0">
                <a:solidFill>
                  <a:schemeClr val="bg2"/>
                </a:solidFill>
                <a:latin typeface="Arial" charset="0"/>
                <a:ea typeface="ＭＳ Ｐゴシック" charset="0"/>
                <a:cs typeface="+mn-cs"/>
              </a:rPr>
              <a:t>Isolation Pilot </a:t>
            </a:r>
            <a:r>
              <a:rPr lang="en-US" sz="1800" b="1" dirty="0" smtClean="0">
                <a:solidFill>
                  <a:schemeClr val="bg2"/>
                </a:solidFill>
                <a:latin typeface="Arial" charset="0"/>
                <a:ea typeface="ＭＳ Ｐゴシック" charset="0"/>
                <a:cs typeface="+mn-cs"/>
              </a:rPr>
              <a:t>Plant.</a:t>
            </a:r>
            <a:endParaRPr lang="en-US" sz="1800" b="1" dirty="0">
              <a:solidFill>
                <a:schemeClr val="bg2"/>
              </a:solidFill>
              <a:latin typeface="Arial" charset="0"/>
              <a:ea typeface="ＭＳ Ｐゴシック" charset="0"/>
              <a:cs typeface="+mn-cs"/>
            </a:endParaRPr>
          </a:p>
          <a:p>
            <a:pPr algn="ctr" eaLnBrk="0" hangingPunct="0">
              <a:spcBef>
                <a:spcPct val="50000"/>
              </a:spcBef>
              <a:spcAft>
                <a:spcPts val="0"/>
              </a:spcAft>
              <a:defRPr/>
            </a:pPr>
            <a:r>
              <a:rPr lang="en-US" b="1" dirty="0" smtClean="0">
                <a:solidFill>
                  <a:schemeClr val="bg2"/>
                </a:solidFill>
                <a:latin typeface="Arial" charset="0"/>
                <a:ea typeface="ＭＳ Ｐゴシック" charset="0"/>
              </a:rPr>
              <a:t>Even with the Valentine’s Day event, WIPP is still ahead of schedule and under-budget</a:t>
            </a:r>
            <a:endParaRPr lang="en-US" sz="1800" b="1" dirty="0">
              <a:solidFill>
                <a:schemeClr val="bg2"/>
              </a:solidFill>
              <a:latin typeface="Arial" charset="0"/>
              <a:ea typeface="ＭＳ Ｐゴシック" charset="0"/>
              <a:cs typeface="+mn-cs"/>
            </a:endParaRPr>
          </a:p>
        </p:txBody>
      </p:sp>
    </p:spTree>
    <p:extLst>
      <p:ext uri="{BB962C8B-B14F-4D97-AF65-F5344CB8AC3E}">
        <p14:creationId xmlns:p14="http://schemas.microsoft.com/office/powerpoint/2010/main" val="259373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041863"/>
                                        </p:tgtEl>
                                        <p:attrNameLst>
                                          <p:attrName>style.visibility</p:attrName>
                                        </p:attrNameLst>
                                      </p:cBhvr>
                                      <p:to>
                                        <p:strVal val="visible"/>
                                      </p:to>
                                    </p:set>
                                    <p:animEffect transition="in" filter="fade">
                                      <p:cBhvr>
                                        <p:cTn id="7" dur="1000"/>
                                        <p:tgtEl>
                                          <p:spTgt spid="2041863"/>
                                        </p:tgtEl>
                                      </p:cBhvr>
                                    </p:animEffect>
                                  </p:childTnLst>
                                </p:cTn>
                              </p:par>
                            </p:childTnLst>
                          </p:cTn>
                        </p:par>
                        <p:par>
                          <p:cTn id="8" fill="hold" nodeType="afterGroup">
                            <p:stCondLst>
                              <p:cond delay="3000"/>
                            </p:stCondLst>
                            <p:childTnLst>
                              <p:par>
                                <p:cTn id="9" presetID="10" presetClass="entr" presetSubtype="0" fill="hold" grpId="0" nodeType="afterEffect">
                                  <p:stCondLst>
                                    <p:cond delay="2000"/>
                                  </p:stCondLst>
                                  <p:childTnLst>
                                    <p:set>
                                      <p:cBhvr>
                                        <p:cTn id="10" dur="1" fill="hold">
                                          <p:stCondLst>
                                            <p:cond delay="0"/>
                                          </p:stCondLst>
                                        </p:cTn>
                                        <p:tgtEl>
                                          <p:spTgt spid="2041864"/>
                                        </p:tgtEl>
                                        <p:attrNameLst>
                                          <p:attrName>style.visibility</p:attrName>
                                        </p:attrNameLst>
                                      </p:cBhvr>
                                      <p:to>
                                        <p:strVal val="visible"/>
                                      </p:to>
                                    </p:set>
                                    <p:animEffect transition="in" filter="fade">
                                      <p:cBhvr>
                                        <p:cTn id="11" dur="2000"/>
                                        <p:tgtEl>
                                          <p:spTgt spid="2041864"/>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041861"/>
                                        </p:tgtEl>
                                      </p:cBhvr>
                                    </p:animEffect>
                                    <p:set>
                                      <p:cBhvr>
                                        <p:cTn id="20" dur="1" fill="hold">
                                          <p:stCondLst>
                                            <p:cond delay="499"/>
                                          </p:stCondLst>
                                        </p:cTn>
                                        <p:tgtEl>
                                          <p:spTgt spid="2041861"/>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1861" grpId="0"/>
      <p:bldP spid="2041863" grpId="0"/>
      <p:bldP spid="2041864"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endell w-salt"/>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6840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chemeClr val="tx1"/>
                </a:solidFill>
                <a:miter lim="800000"/>
                <a:headEnd/>
                <a:tailEnd/>
              </a14:hiddenLine>
            </a:ext>
          </a:extLst>
        </p:spPr>
      </p:pic>
    </p:spTree>
    <p:extLst>
      <p:ext uri="{BB962C8B-B14F-4D97-AF65-F5344CB8AC3E}">
        <p14:creationId xmlns:p14="http://schemas.microsoft.com/office/powerpoint/2010/main" val="1160974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858000"/>
            <a:chOff x="0" y="0"/>
            <a:chExt cx="9144000" cy="6858000"/>
          </a:xfrm>
          <a:noFill/>
        </p:grpSpPr>
        <p:pic>
          <p:nvPicPr>
            <p:cNvPr id="13" name="Picture 12"/>
            <p:cNvPicPr>
              <a:picLocks noChangeAspect="1"/>
            </p:cNvPicPr>
            <p:nvPr/>
          </p:nvPicPr>
          <p:blipFill>
            <a:blip r:embed="rId2">
              <a:alphaModFix/>
            </a:blip>
            <a:stretch>
              <a:fillRect/>
            </a:stretch>
          </p:blipFill>
          <p:spPr>
            <a:xfrm>
              <a:off x="0" y="0"/>
              <a:ext cx="9144000" cy="6858000"/>
            </a:xfrm>
            <a:prstGeom prst="rect">
              <a:avLst/>
            </a:prstGeom>
            <a:grpFill/>
          </p:spPr>
        </p:pic>
        <p:pic>
          <p:nvPicPr>
            <p:cNvPr id="14" name="Picture 13"/>
            <p:cNvPicPr>
              <a:picLocks noChangeAspect="1"/>
            </p:cNvPicPr>
            <p:nvPr/>
          </p:nvPicPr>
          <p:blipFill rotWithShape="1">
            <a:blip r:embed="rId3">
              <a:alphaModFix/>
            </a:blip>
            <a:srcRect t="25283" r="44763" b="1068"/>
            <a:stretch/>
          </p:blipFill>
          <p:spPr>
            <a:xfrm>
              <a:off x="0" y="1"/>
              <a:ext cx="1066800" cy="1066800"/>
            </a:xfrm>
            <a:prstGeom prst="rect">
              <a:avLst/>
            </a:prstGeom>
            <a:grpFill/>
          </p:spPr>
        </p:pic>
      </p:grpSp>
      <p:sp>
        <p:nvSpPr>
          <p:cNvPr id="7" name="TextBox 6"/>
          <p:cNvSpPr txBox="1"/>
          <p:nvPr/>
        </p:nvSpPr>
        <p:spPr>
          <a:xfrm>
            <a:off x="1295400" y="188893"/>
            <a:ext cx="7467600" cy="954107"/>
          </a:xfrm>
          <a:prstGeom prst="rect">
            <a:avLst/>
          </a:prstGeom>
          <a:noFill/>
        </p:spPr>
        <p:txBody>
          <a:bodyPr wrap="square" rtlCol="0">
            <a:spAutoFit/>
          </a:bodyPr>
          <a:lstStyle/>
          <a:p>
            <a:pPr algn="ctr">
              <a:spcBef>
                <a:spcPts val="1800"/>
              </a:spcBef>
            </a:pPr>
            <a:r>
              <a:rPr lang="en-US" sz="2800" b="1" dirty="0" smtClean="0">
                <a:solidFill>
                  <a:schemeClr val="bg1"/>
                </a:solidFill>
              </a:rPr>
              <a:t>What are the costs of regulating radiation doses to such low levels?</a:t>
            </a:r>
          </a:p>
        </p:txBody>
      </p:sp>
      <p:sp>
        <p:nvSpPr>
          <p:cNvPr id="3" name="TextBox 2"/>
          <p:cNvSpPr txBox="1"/>
          <p:nvPr/>
        </p:nvSpPr>
        <p:spPr>
          <a:xfrm>
            <a:off x="381001" y="1371600"/>
            <a:ext cx="8382000" cy="523220"/>
          </a:xfrm>
          <a:prstGeom prst="rect">
            <a:avLst/>
          </a:prstGeom>
          <a:noFill/>
        </p:spPr>
        <p:txBody>
          <a:bodyPr wrap="square" rtlCol="0">
            <a:spAutoFit/>
          </a:bodyPr>
          <a:lstStyle/>
          <a:p>
            <a:pPr>
              <a:spcBef>
                <a:spcPts val="1800"/>
              </a:spcBef>
            </a:pPr>
            <a:r>
              <a:rPr lang="en-US" sz="2800" dirty="0">
                <a:solidFill>
                  <a:schemeClr val="bg1"/>
                </a:solidFill>
              </a:rPr>
              <a:t>$7 million is the value of a human life according to EPA</a:t>
            </a:r>
          </a:p>
        </p:txBody>
      </p:sp>
      <p:sp>
        <p:nvSpPr>
          <p:cNvPr id="4" name="TextBox 3"/>
          <p:cNvSpPr txBox="1"/>
          <p:nvPr/>
        </p:nvSpPr>
        <p:spPr>
          <a:xfrm>
            <a:off x="381000" y="1981200"/>
            <a:ext cx="8609745" cy="523220"/>
          </a:xfrm>
          <a:prstGeom prst="rect">
            <a:avLst/>
          </a:prstGeom>
          <a:noFill/>
        </p:spPr>
        <p:txBody>
          <a:bodyPr wrap="square" rtlCol="0">
            <a:spAutoFit/>
          </a:bodyPr>
          <a:lstStyle/>
          <a:p>
            <a:pPr>
              <a:spcBef>
                <a:spcPts val="1800"/>
              </a:spcBef>
            </a:pPr>
            <a:r>
              <a:rPr lang="en-US" sz="2800" dirty="0" smtClean="0">
                <a:solidFill>
                  <a:schemeClr val="bg1"/>
                </a:solidFill>
              </a:rPr>
              <a:t>$316,000 is the average paid out in health care over a life</a:t>
            </a:r>
          </a:p>
        </p:txBody>
      </p:sp>
      <p:sp>
        <p:nvSpPr>
          <p:cNvPr id="5" name="TextBox 4"/>
          <p:cNvSpPr txBox="1"/>
          <p:nvPr/>
        </p:nvSpPr>
        <p:spPr>
          <a:xfrm>
            <a:off x="381855" y="2622828"/>
            <a:ext cx="8685945" cy="523220"/>
          </a:xfrm>
          <a:prstGeom prst="rect">
            <a:avLst/>
          </a:prstGeom>
          <a:noFill/>
        </p:spPr>
        <p:txBody>
          <a:bodyPr wrap="square" rtlCol="0">
            <a:spAutoFit/>
          </a:bodyPr>
          <a:lstStyle/>
          <a:p>
            <a:pPr>
              <a:spcBef>
                <a:spcPts val="1800"/>
              </a:spcBef>
            </a:pPr>
            <a:r>
              <a:rPr lang="en-US" sz="2800" dirty="0" smtClean="0">
                <a:solidFill>
                  <a:schemeClr val="bg1"/>
                </a:solidFill>
              </a:rPr>
              <a:t>$129,000 </a:t>
            </a:r>
            <a:r>
              <a:rPr lang="en-US" sz="2800" dirty="0">
                <a:solidFill>
                  <a:schemeClr val="bg1"/>
                </a:solidFill>
              </a:rPr>
              <a:t>is the </a:t>
            </a:r>
            <a:r>
              <a:rPr lang="en-US" sz="2800" dirty="0" smtClean="0">
                <a:solidFill>
                  <a:schemeClr val="bg1"/>
                </a:solidFill>
              </a:rPr>
              <a:t>average historic legal value </a:t>
            </a:r>
            <a:r>
              <a:rPr lang="en-US" sz="2800" dirty="0">
                <a:solidFill>
                  <a:schemeClr val="bg1"/>
                </a:solidFill>
              </a:rPr>
              <a:t>of a human </a:t>
            </a:r>
            <a:r>
              <a:rPr lang="en-US" sz="2800" dirty="0" smtClean="0">
                <a:solidFill>
                  <a:schemeClr val="bg1"/>
                </a:solidFill>
              </a:rPr>
              <a:t>life</a:t>
            </a:r>
            <a:endParaRPr lang="en-US" sz="2800" dirty="0">
              <a:solidFill>
                <a:schemeClr val="bg1"/>
              </a:solidFill>
            </a:endParaRPr>
          </a:p>
        </p:txBody>
      </p:sp>
      <p:sp>
        <p:nvSpPr>
          <p:cNvPr id="6" name="TextBox 5"/>
          <p:cNvSpPr txBox="1"/>
          <p:nvPr/>
        </p:nvSpPr>
        <p:spPr>
          <a:xfrm>
            <a:off x="381000" y="3962400"/>
            <a:ext cx="8685945" cy="954107"/>
          </a:xfrm>
          <a:prstGeom prst="rect">
            <a:avLst/>
          </a:prstGeom>
          <a:noFill/>
        </p:spPr>
        <p:txBody>
          <a:bodyPr wrap="square" rtlCol="0">
            <a:spAutoFit/>
          </a:bodyPr>
          <a:lstStyle/>
          <a:p>
            <a:pPr>
              <a:spcBef>
                <a:spcPts val="1800"/>
              </a:spcBef>
            </a:pPr>
            <a:r>
              <a:rPr lang="en-US" sz="2800" dirty="0" smtClean="0">
                <a:solidFill>
                  <a:schemeClr val="bg1"/>
                </a:solidFill>
              </a:rPr>
              <a:t>$45 million (value </a:t>
            </a:r>
            <a:r>
              <a:rPr lang="en-US" sz="2800" dirty="0">
                <a:solidFill>
                  <a:schemeClr val="bg1"/>
                </a:solidFill>
              </a:rPr>
              <a:t>of </a:t>
            </a:r>
            <a:r>
              <a:rPr lang="en-US" sz="2800" dirty="0" smtClean="0">
                <a:solidFill>
                  <a:schemeClr val="bg1"/>
                </a:solidFill>
              </a:rPr>
              <a:t>a single healthy human life when chopped up and sold on the black market for body parts)</a:t>
            </a:r>
            <a:endParaRPr lang="en-US" sz="2800" dirty="0">
              <a:solidFill>
                <a:schemeClr val="bg1"/>
              </a:solidFill>
            </a:endParaRPr>
          </a:p>
        </p:txBody>
      </p:sp>
      <p:sp>
        <p:nvSpPr>
          <p:cNvPr id="8" name="TextBox 7"/>
          <p:cNvSpPr txBox="1"/>
          <p:nvPr/>
        </p:nvSpPr>
        <p:spPr>
          <a:xfrm>
            <a:off x="381000" y="3276600"/>
            <a:ext cx="8685945" cy="523220"/>
          </a:xfrm>
          <a:prstGeom prst="rect">
            <a:avLst/>
          </a:prstGeom>
          <a:noFill/>
        </p:spPr>
        <p:txBody>
          <a:bodyPr wrap="square" rtlCol="0">
            <a:spAutoFit/>
          </a:bodyPr>
          <a:lstStyle/>
          <a:p>
            <a:pPr>
              <a:spcBef>
                <a:spcPts val="1800"/>
              </a:spcBef>
            </a:pPr>
            <a:r>
              <a:rPr lang="en-US" sz="2800" dirty="0" smtClean="0">
                <a:solidFill>
                  <a:schemeClr val="bg1"/>
                </a:solidFill>
              </a:rPr>
              <a:t>$12,420 (death </a:t>
            </a:r>
            <a:r>
              <a:rPr lang="en-US" sz="2800" dirty="0">
                <a:solidFill>
                  <a:schemeClr val="bg1"/>
                </a:solidFill>
              </a:rPr>
              <a:t>benefit </a:t>
            </a:r>
            <a:r>
              <a:rPr lang="en-US" sz="2800" dirty="0" smtClean="0">
                <a:solidFill>
                  <a:schemeClr val="bg1"/>
                </a:solidFill>
              </a:rPr>
              <a:t>to families </a:t>
            </a:r>
            <a:r>
              <a:rPr lang="en-US" sz="2800" dirty="0">
                <a:solidFill>
                  <a:schemeClr val="bg1"/>
                </a:solidFill>
              </a:rPr>
              <a:t>of deceased </a:t>
            </a:r>
            <a:r>
              <a:rPr lang="en-US" sz="2800" dirty="0" smtClean="0">
                <a:solidFill>
                  <a:schemeClr val="bg1"/>
                </a:solidFill>
              </a:rPr>
              <a:t>soldiers)</a:t>
            </a:r>
            <a:endParaRPr lang="en-US" sz="2800" dirty="0">
              <a:solidFill>
                <a:schemeClr val="bg1"/>
              </a:solidFill>
            </a:endParaRPr>
          </a:p>
        </p:txBody>
      </p:sp>
      <p:sp>
        <p:nvSpPr>
          <p:cNvPr id="9" name="TextBox 8"/>
          <p:cNvSpPr txBox="1"/>
          <p:nvPr/>
        </p:nvSpPr>
        <p:spPr>
          <a:xfrm>
            <a:off x="381000" y="5039380"/>
            <a:ext cx="8762999" cy="523220"/>
          </a:xfrm>
          <a:prstGeom prst="rect">
            <a:avLst/>
          </a:prstGeom>
          <a:noFill/>
        </p:spPr>
        <p:txBody>
          <a:bodyPr wrap="square" rtlCol="0">
            <a:spAutoFit/>
          </a:bodyPr>
          <a:lstStyle/>
          <a:p>
            <a:pPr>
              <a:spcBef>
                <a:spcPts val="1800"/>
              </a:spcBef>
            </a:pPr>
            <a:r>
              <a:rPr lang="en-US" sz="2800" dirty="0">
                <a:solidFill>
                  <a:schemeClr val="bg1"/>
                </a:solidFill>
              </a:rPr>
              <a:t>$2.5 billion per theoretical human life saved </a:t>
            </a:r>
            <a:r>
              <a:rPr lang="en-US" sz="2400" dirty="0">
                <a:solidFill>
                  <a:schemeClr val="bg1"/>
                </a:solidFill>
              </a:rPr>
              <a:t>(</a:t>
            </a:r>
            <a:r>
              <a:rPr lang="en-US" sz="2400" dirty="0" smtClean="0">
                <a:solidFill>
                  <a:schemeClr val="bg1"/>
                </a:solidFill>
              </a:rPr>
              <a:t>LNT vs 0.1 </a:t>
            </a:r>
            <a:r>
              <a:rPr lang="en-US" sz="2400" dirty="0" err="1" smtClean="0">
                <a:solidFill>
                  <a:schemeClr val="bg1"/>
                </a:solidFill>
              </a:rPr>
              <a:t>Sv</a:t>
            </a:r>
            <a:r>
              <a:rPr lang="en-US" sz="2400" dirty="0" smtClean="0">
                <a:solidFill>
                  <a:schemeClr val="bg1"/>
                </a:solidFill>
              </a:rPr>
              <a:t>/</a:t>
            </a:r>
            <a:r>
              <a:rPr lang="en-US" sz="2400" dirty="0" err="1" smtClean="0">
                <a:solidFill>
                  <a:schemeClr val="bg1"/>
                </a:solidFill>
              </a:rPr>
              <a:t>yr</a:t>
            </a:r>
            <a:r>
              <a:rPr lang="en-US" sz="2400" dirty="0" smtClean="0">
                <a:solidFill>
                  <a:schemeClr val="bg1"/>
                </a:solidFill>
              </a:rPr>
              <a:t>)</a:t>
            </a:r>
            <a:endParaRPr lang="en-US" sz="2400" dirty="0">
              <a:solidFill>
                <a:schemeClr val="bg1"/>
              </a:solidFill>
            </a:endParaRPr>
          </a:p>
        </p:txBody>
      </p:sp>
      <p:sp>
        <p:nvSpPr>
          <p:cNvPr id="10" name="TextBox 9"/>
          <p:cNvSpPr txBox="1"/>
          <p:nvPr/>
        </p:nvSpPr>
        <p:spPr>
          <a:xfrm>
            <a:off x="381000" y="5675293"/>
            <a:ext cx="8685945" cy="954107"/>
          </a:xfrm>
          <a:prstGeom prst="rect">
            <a:avLst/>
          </a:prstGeom>
          <a:noFill/>
        </p:spPr>
        <p:txBody>
          <a:bodyPr wrap="square" rtlCol="0">
            <a:spAutoFit/>
          </a:bodyPr>
          <a:lstStyle/>
          <a:p>
            <a:pPr>
              <a:spcBef>
                <a:spcPts val="1800"/>
              </a:spcBef>
            </a:pPr>
            <a:r>
              <a:rPr lang="en-US" sz="2800" dirty="0" smtClean="0">
                <a:solidFill>
                  <a:schemeClr val="bg1"/>
                </a:solidFill>
              </a:rPr>
              <a:t>$100 </a:t>
            </a:r>
            <a:r>
              <a:rPr lang="en-US" sz="2800" dirty="0">
                <a:solidFill>
                  <a:schemeClr val="bg1"/>
                </a:solidFill>
              </a:rPr>
              <a:t>per human life </a:t>
            </a:r>
            <a:r>
              <a:rPr lang="en-US" sz="2800" dirty="0" smtClean="0">
                <a:solidFill>
                  <a:schemeClr val="bg1"/>
                </a:solidFill>
              </a:rPr>
              <a:t>saved by </a:t>
            </a:r>
            <a:r>
              <a:rPr lang="en-US" sz="2800" dirty="0">
                <a:solidFill>
                  <a:schemeClr val="bg1"/>
                </a:solidFill>
              </a:rPr>
              <a:t>immunization against measles, diphtheria, and </a:t>
            </a:r>
            <a:r>
              <a:rPr lang="en-US" sz="2800" dirty="0" smtClean="0">
                <a:solidFill>
                  <a:schemeClr val="bg1"/>
                </a:solidFill>
              </a:rPr>
              <a:t>pertussis in </a:t>
            </a:r>
            <a:r>
              <a:rPr lang="en-US" sz="2800" dirty="0">
                <a:solidFill>
                  <a:schemeClr val="bg1"/>
                </a:solidFill>
              </a:rPr>
              <a:t>developing </a:t>
            </a:r>
            <a:r>
              <a:rPr lang="en-US" sz="2800" dirty="0" smtClean="0">
                <a:solidFill>
                  <a:schemeClr val="bg1"/>
                </a:solidFill>
              </a:rPr>
              <a:t>countries </a:t>
            </a:r>
            <a:endParaRPr lang="en-US" sz="2800" dirty="0">
              <a:solidFill>
                <a:schemeClr val="bg1"/>
              </a:solidFill>
            </a:endParaRPr>
          </a:p>
        </p:txBody>
      </p:sp>
      <p:sp>
        <p:nvSpPr>
          <p:cNvPr id="11" name="TextBox 10"/>
          <p:cNvSpPr txBox="1"/>
          <p:nvPr/>
        </p:nvSpPr>
        <p:spPr>
          <a:xfrm>
            <a:off x="1295400" y="188893"/>
            <a:ext cx="7391400" cy="954107"/>
          </a:xfrm>
          <a:prstGeom prst="rect">
            <a:avLst/>
          </a:prstGeom>
          <a:noFill/>
        </p:spPr>
        <p:txBody>
          <a:bodyPr wrap="square" rtlCol="0">
            <a:spAutoFit/>
          </a:bodyPr>
          <a:lstStyle/>
          <a:p>
            <a:pPr algn="ctr">
              <a:spcBef>
                <a:spcPts val="1800"/>
              </a:spcBef>
            </a:pPr>
            <a:r>
              <a:rPr lang="en-US" sz="2800" b="1" dirty="0" smtClean="0">
                <a:solidFill>
                  <a:schemeClr val="bg1"/>
                </a:solidFill>
              </a:rPr>
              <a:t>How Much Do We Consider the Value of a Human Life to be?</a:t>
            </a:r>
          </a:p>
        </p:txBody>
      </p:sp>
    </p:spTree>
    <p:extLst>
      <p:ext uri="{BB962C8B-B14F-4D97-AF65-F5344CB8AC3E}">
        <p14:creationId xmlns:p14="http://schemas.microsoft.com/office/powerpoint/2010/main" val="133103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p:bldP spid="5" grpId="0"/>
      <p:bldP spid="6"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4" name="TextBox 3"/>
          <p:cNvSpPr txBox="1"/>
          <p:nvPr/>
        </p:nvSpPr>
        <p:spPr>
          <a:xfrm>
            <a:off x="-87916" y="1524000"/>
            <a:ext cx="2907316" cy="923330"/>
          </a:xfrm>
          <a:prstGeom prst="rect">
            <a:avLst/>
          </a:prstGeom>
          <a:noFill/>
        </p:spPr>
        <p:txBody>
          <a:bodyPr wrap="none" rtlCol="0">
            <a:spAutoFit/>
          </a:bodyPr>
          <a:lstStyle/>
          <a:p>
            <a:pPr algn="ctr"/>
            <a:r>
              <a:rPr lang="en-US" sz="1800" b="1" smtClean="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Waste Isolation Pilot Plant</a:t>
            </a:r>
          </a:p>
          <a:p>
            <a:pPr algn="ctr"/>
            <a:r>
              <a:rPr lang="en-US" sz="1800" b="1" smtClean="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U.S. Department of Energy</a:t>
            </a:r>
          </a:p>
          <a:p>
            <a:pPr algn="ctr"/>
            <a:r>
              <a:rPr lang="en-US" sz="1800" b="1" smtClean="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2,130 feet below the surface</a:t>
            </a:r>
            <a:endParaRPr lang="en-US" sz="1800" b="1">
              <a:ln>
                <a:solidFill>
                  <a:schemeClr val="tx1"/>
                </a:solidFill>
              </a:ln>
              <a:solidFill>
                <a:srgbClr val="FFFFFF"/>
              </a:solidFill>
              <a:effectLst>
                <a:outerShdw blurRad="50800" dist="38100" dir="2700000" algn="tl" rotWithShape="0">
                  <a:srgbClr val="000000">
                    <a:alpha val="43000"/>
                  </a:srgbClr>
                </a:outerShdw>
              </a:effectLst>
              <a:latin typeface="Calibri"/>
              <a:cs typeface="Calibri"/>
            </a:endParaRPr>
          </a:p>
        </p:txBody>
      </p:sp>
      <p:sp>
        <p:nvSpPr>
          <p:cNvPr id="5" name="TextBox 4"/>
          <p:cNvSpPr txBox="1"/>
          <p:nvPr/>
        </p:nvSpPr>
        <p:spPr>
          <a:xfrm>
            <a:off x="-60022" y="3124200"/>
            <a:ext cx="2269822" cy="1200329"/>
          </a:xfrm>
          <a:prstGeom prst="rect">
            <a:avLst/>
          </a:prstGeom>
          <a:noFill/>
        </p:spPr>
        <p:txBody>
          <a:bodyPr wrap="none" rtlCol="0">
            <a:spAutoFit/>
          </a:bodyPr>
          <a:lstStyle/>
          <a:p>
            <a:r>
              <a:rPr lang="en-US" sz="1800" b="1" smtClean="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Ventilation system:</a:t>
            </a:r>
          </a:p>
          <a:p>
            <a:r>
              <a:rPr lang="en-US" sz="1800" b="1" smtClean="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425,000 ft</a:t>
            </a:r>
            <a:r>
              <a:rPr lang="en-US" sz="2000" b="1" baseline="30000" smtClean="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3</a:t>
            </a:r>
            <a:r>
              <a:rPr lang="en-US" sz="1800" b="1" smtClean="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/minute</a:t>
            </a:r>
          </a:p>
          <a:p>
            <a:r>
              <a:rPr lang="en-US" b="1" smtClean="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Constantly monitored</a:t>
            </a:r>
          </a:p>
          <a:p>
            <a:r>
              <a:rPr lang="en-US" b="1" smtClean="0">
                <a:ln>
                  <a:solidFill>
                    <a:schemeClr val="tx1"/>
                  </a:solidFill>
                </a:ln>
                <a:solidFill>
                  <a:srgbClr val="FFFFFF"/>
                </a:solidFill>
                <a:effectLst>
                  <a:outerShdw blurRad="50800" dist="38100" dir="2700000" algn="tl" rotWithShape="0">
                    <a:srgbClr val="000000">
                      <a:alpha val="43000"/>
                    </a:srgbClr>
                  </a:outerShdw>
                </a:effectLst>
                <a:latin typeface="Calibri"/>
                <a:cs typeface="Calibri"/>
              </a:rPr>
              <a:t>HEPA filtered</a:t>
            </a:r>
            <a:endParaRPr lang="en-US" sz="1800" b="1">
              <a:ln>
                <a:solidFill>
                  <a:schemeClr val="tx1"/>
                </a:solidFill>
              </a:ln>
              <a:solidFill>
                <a:srgbClr val="FFFFFF"/>
              </a:solidFill>
              <a:effectLst>
                <a:outerShdw blurRad="50800" dist="38100" dir="2700000" algn="tl" rotWithShape="0">
                  <a:srgbClr val="000000">
                    <a:alpha val="43000"/>
                  </a:srgbClr>
                </a:outerShdw>
              </a:effectLst>
              <a:latin typeface="Calibri"/>
              <a:cs typeface="Calibri"/>
            </a:endParaRPr>
          </a:p>
        </p:txBody>
      </p:sp>
    </p:spTree>
    <p:extLst>
      <p:ext uri="{BB962C8B-B14F-4D97-AF65-F5344CB8AC3E}">
        <p14:creationId xmlns:p14="http://schemas.microsoft.com/office/powerpoint/2010/main" val="36833229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6497" name="Picture 2" descr="Permian, Early 270 my"/>
          <p:cNvPicPr>
            <a:picLocks noChangeAspect="1" noChangeArrowheads="1"/>
          </p:cNvPicPr>
          <p:nvPr/>
        </p:nvPicPr>
        <p:blipFill>
          <a:blip r:embed="rId3" cstate="print">
            <a:extLst>
              <a:ext uri="{28A0092B-C50C-407E-A947-70E740481C1C}">
                <a14:useLocalDpi xmlns:a14="http://schemas.microsoft.com/office/drawing/2010/main"/>
              </a:ext>
            </a:extLst>
          </a:blip>
          <a:srcRect b="-266"/>
          <a:stretch>
            <a:fillRect/>
          </a:stretch>
        </p:blipFill>
        <p:spPr bwMode="auto">
          <a:xfrm>
            <a:off x="838200" y="288925"/>
            <a:ext cx="7696200" cy="535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6755" name="Text Box 3"/>
          <p:cNvSpPr txBox="1">
            <a:spLocks noChangeArrowheads="1"/>
          </p:cNvSpPr>
          <p:nvPr/>
        </p:nvSpPr>
        <p:spPr bwMode="auto">
          <a:xfrm>
            <a:off x="838200" y="5775325"/>
            <a:ext cx="76962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1800" b="1">
                <a:latin typeface="Arial" charset="0"/>
                <a:cs typeface="+mn-cs"/>
              </a:rPr>
              <a:t>WIPP Salado Formation salt was deposited by repeated evaporation of shallow marine incursions into the Permian Basin of New Mexico </a:t>
            </a:r>
          </a:p>
        </p:txBody>
      </p:sp>
      <p:sp>
        <p:nvSpPr>
          <p:cNvPr id="1866756" name="Line 4"/>
          <p:cNvSpPr>
            <a:spLocks noChangeShapeType="1"/>
          </p:cNvSpPr>
          <p:nvPr/>
        </p:nvSpPr>
        <p:spPr bwMode="auto">
          <a:xfrm flipV="1">
            <a:off x="7620000" y="5105400"/>
            <a:ext cx="152400" cy="685800"/>
          </a:xfrm>
          <a:prstGeom prst="line">
            <a:avLst/>
          </a:prstGeom>
          <a:noFill/>
          <a:ln w="28575" cap="rnd">
            <a:solidFill>
              <a:schemeClr val="tx1"/>
            </a:solidFill>
            <a:prstDash val="sysDot"/>
            <a:round/>
            <a:headEnd/>
            <a:tailEnd type="stealth"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866757" name="Group 5"/>
          <p:cNvGrpSpPr>
            <a:grpSpLocks/>
          </p:cNvGrpSpPr>
          <p:nvPr/>
        </p:nvGrpSpPr>
        <p:grpSpPr bwMode="auto">
          <a:xfrm>
            <a:off x="0" y="3505200"/>
            <a:ext cx="5638800" cy="3352800"/>
            <a:chOff x="0" y="2208"/>
            <a:chExt cx="3552" cy="2112"/>
          </a:xfrm>
        </p:grpSpPr>
        <p:pic>
          <p:nvPicPr>
            <p:cNvPr id="186675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08"/>
              <a:ext cx="3552" cy="2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6759" name="Line 7"/>
            <p:cNvSpPr>
              <a:spLocks noChangeShapeType="1"/>
            </p:cNvSpPr>
            <p:nvPr/>
          </p:nvSpPr>
          <p:spPr bwMode="auto">
            <a:xfrm>
              <a:off x="478" y="3885"/>
              <a:ext cx="0" cy="222"/>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0" name="Line 8"/>
            <p:cNvSpPr>
              <a:spLocks noChangeShapeType="1"/>
            </p:cNvSpPr>
            <p:nvPr/>
          </p:nvSpPr>
          <p:spPr bwMode="auto">
            <a:xfrm>
              <a:off x="888" y="3885"/>
              <a:ext cx="0" cy="222"/>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1" name="Text Box 9"/>
            <p:cNvSpPr txBox="1">
              <a:spLocks noChangeArrowheads="1"/>
            </p:cNvSpPr>
            <p:nvPr/>
          </p:nvSpPr>
          <p:spPr bwMode="auto">
            <a:xfrm>
              <a:off x="96" y="3685"/>
              <a:ext cx="1161"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600" b="1">
                  <a:solidFill>
                    <a:schemeClr val="bg1"/>
                  </a:solidFill>
                  <a:latin typeface="Arial" charset="0"/>
                  <a:cs typeface="+mn-cs"/>
                </a:rPr>
                <a:t>200 nm</a:t>
              </a:r>
            </a:p>
          </p:txBody>
        </p:sp>
        <p:sp>
          <p:nvSpPr>
            <p:cNvPr id="1866762" name="Line 10"/>
            <p:cNvSpPr>
              <a:spLocks noChangeShapeType="1"/>
            </p:cNvSpPr>
            <p:nvPr/>
          </p:nvSpPr>
          <p:spPr bwMode="auto">
            <a:xfrm flipV="1">
              <a:off x="478" y="3987"/>
              <a:ext cx="410" cy="0"/>
            </a:xfrm>
            <a:prstGeom prst="line">
              <a:avLst/>
            </a:prstGeom>
            <a:noFill/>
            <a:ln w="38100">
              <a:solidFill>
                <a:srgbClr val="FFFFCC"/>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pic>
        <p:nvPicPr>
          <p:cNvPr id="1866763" name="Picture 1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38800" y="3443288"/>
            <a:ext cx="3505200" cy="3414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866764" name="Group 12"/>
          <p:cNvGrpSpPr>
            <a:grpSpLocks/>
          </p:cNvGrpSpPr>
          <p:nvPr/>
        </p:nvGrpSpPr>
        <p:grpSpPr bwMode="auto">
          <a:xfrm>
            <a:off x="0" y="0"/>
            <a:ext cx="4724400" cy="3581400"/>
            <a:chOff x="0" y="0"/>
            <a:chExt cx="2496" cy="1728"/>
          </a:xfrm>
        </p:grpSpPr>
        <p:pic>
          <p:nvPicPr>
            <p:cNvPr id="1866765" name="Picture 1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496" cy="17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66766" name="Line 14"/>
            <p:cNvSpPr>
              <a:spLocks noChangeShapeType="1"/>
            </p:cNvSpPr>
            <p:nvPr/>
          </p:nvSpPr>
          <p:spPr bwMode="auto">
            <a:xfrm>
              <a:off x="1222" y="240"/>
              <a:ext cx="458" cy="0"/>
            </a:xfrm>
            <a:prstGeom prst="line">
              <a:avLst/>
            </a:prstGeom>
            <a:noFill/>
            <a:ln w="1270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7" name="Line 15"/>
            <p:cNvSpPr>
              <a:spLocks noChangeShapeType="1"/>
            </p:cNvSpPr>
            <p:nvPr/>
          </p:nvSpPr>
          <p:spPr bwMode="auto">
            <a:xfrm>
              <a:off x="1248" y="211"/>
              <a:ext cx="0" cy="77"/>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8" name="Line 16"/>
            <p:cNvSpPr>
              <a:spLocks noChangeShapeType="1"/>
            </p:cNvSpPr>
            <p:nvPr/>
          </p:nvSpPr>
          <p:spPr bwMode="auto">
            <a:xfrm>
              <a:off x="1680" y="211"/>
              <a:ext cx="0" cy="77"/>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866769" name="Text Box 17"/>
            <p:cNvSpPr txBox="1">
              <a:spLocks noChangeArrowheads="1"/>
            </p:cNvSpPr>
            <p:nvPr/>
          </p:nvSpPr>
          <p:spPr bwMode="auto">
            <a:xfrm>
              <a:off x="1120" y="96"/>
              <a:ext cx="658" cy="1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400" b="1">
                  <a:effectLst>
                    <a:outerShdw blurRad="38100" dist="38100" dir="2700000" algn="tl">
                      <a:srgbClr val="DDDDDD"/>
                    </a:outerShdw>
                  </a:effectLst>
                  <a:latin typeface="Arial" charset="0"/>
                  <a:cs typeface="+mn-cs"/>
                </a:rPr>
                <a:t>1 cm</a:t>
              </a:r>
            </a:p>
          </p:txBody>
        </p:sp>
      </p:grpSp>
      <p:grpSp>
        <p:nvGrpSpPr>
          <p:cNvPr id="1866770" name="Group 18"/>
          <p:cNvGrpSpPr>
            <a:grpSpLocks/>
          </p:cNvGrpSpPr>
          <p:nvPr/>
        </p:nvGrpSpPr>
        <p:grpSpPr bwMode="auto">
          <a:xfrm>
            <a:off x="4724400" y="0"/>
            <a:ext cx="4419600" cy="3581400"/>
            <a:chOff x="2976" y="0"/>
            <a:chExt cx="2784" cy="2208"/>
          </a:xfrm>
        </p:grpSpPr>
        <p:pic>
          <p:nvPicPr>
            <p:cNvPr id="106504" name="Picture 1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976" y="0"/>
              <a:ext cx="2784"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6772" name="Text Box 20"/>
            <p:cNvSpPr txBox="1">
              <a:spLocks noChangeArrowheads="1"/>
            </p:cNvSpPr>
            <p:nvPr/>
          </p:nvSpPr>
          <p:spPr bwMode="auto">
            <a:xfrm>
              <a:off x="3312" y="1872"/>
              <a:ext cx="2448" cy="3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400" b="1">
                  <a:solidFill>
                    <a:schemeClr val="bg1"/>
                  </a:solidFill>
                  <a:latin typeface="Arial" charset="0"/>
                  <a:cs typeface="+mn-cs"/>
                </a:rPr>
                <a:t>Length: 4136 nm = ~12, 100 base pairs (similar to modern </a:t>
              </a:r>
              <a:r>
                <a:rPr lang="en-US" sz="1400" b="1" err="1" smtClean="0">
                  <a:solidFill>
                    <a:schemeClr val="bg1"/>
                  </a:solidFill>
                  <a:latin typeface="Arial" charset="0"/>
                  <a:cs typeface="+mn-cs"/>
                </a:rPr>
                <a:t>halophilic</a:t>
              </a:r>
              <a:r>
                <a:rPr lang="en-US" sz="1400" b="1" smtClean="0">
                  <a:solidFill>
                    <a:schemeClr val="bg1"/>
                  </a:solidFill>
                  <a:latin typeface="Arial" charset="0"/>
                  <a:cs typeface="+mn-cs"/>
                </a:rPr>
                <a:t> bacterial </a:t>
              </a:r>
              <a:r>
                <a:rPr lang="en-US" sz="1400" b="1">
                  <a:solidFill>
                    <a:schemeClr val="bg1"/>
                  </a:solidFill>
                  <a:latin typeface="Arial" charset="0"/>
                  <a:cs typeface="+mn-cs"/>
                </a:rPr>
                <a:t>DNA) </a:t>
              </a:r>
            </a:p>
          </p:txBody>
        </p:sp>
      </p:grpSp>
    </p:spTree>
    <p:extLst>
      <p:ext uri="{BB962C8B-B14F-4D97-AF65-F5344CB8AC3E}">
        <p14:creationId xmlns:p14="http://schemas.microsoft.com/office/powerpoint/2010/main" val="10540008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866764"/>
                                        </p:tgtEl>
                                        <p:attrNameLst>
                                          <p:attrName>style.visibility</p:attrName>
                                        </p:attrNameLst>
                                      </p:cBhvr>
                                      <p:to>
                                        <p:strVal val="visible"/>
                                      </p:to>
                                    </p:set>
                                    <p:animEffect transition="in" filter="fade">
                                      <p:cBhvr>
                                        <p:cTn id="7" dur="2000"/>
                                        <p:tgtEl>
                                          <p:spTgt spid="18667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866757"/>
                                        </p:tgtEl>
                                        <p:attrNameLst>
                                          <p:attrName>style.visibility</p:attrName>
                                        </p:attrNameLst>
                                      </p:cBhvr>
                                      <p:to>
                                        <p:strVal val="visible"/>
                                      </p:to>
                                    </p:set>
                                    <p:animEffect transition="in" filter="fade">
                                      <p:cBhvr>
                                        <p:cTn id="12" dur="2000"/>
                                        <p:tgtEl>
                                          <p:spTgt spid="1866757"/>
                                        </p:tgtEl>
                                      </p:cBhvr>
                                    </p:animEffect>
                                  </p:childTnLst>
                                </p:cTn>
                              </p:par>
                              <p:par>
                                <p:cTn id="13" presetID="10" presetClass="entr" presetSubtype="0" fill="hold" nodeType="withEffect">
                                  <p:stCondLst>
                                    <p:cond delay="0"/>
                                  </p:stCondLst>
                                  <p:childTnLst>
                                    <p:set>
                                      <p:cBhvr>
                                        <p:cTn id="14" dur="1" fill="hold">
                                          <p:stCondLst>
                                            <p:cond delay="0"/>
                                          </p:stCondLst>
                                        </p:cTn>
                                        <p:tgtEl>
                                          <p:spTgt spid="1866763"/>
                                        </p:tgtEl>
                                        <p:attrNameLst>
                                          <p:attrName>style.visibility</p:attrName>
                                        </p:attrNameLst>
                                      </p:cBhvr>
                                      <p:to>
                                        <p:strVal val="visible"/>
                                      </p:to>
                                    </p:set>
                                    <p:animEffect transition="in" filter="fade">
                                      <p:cBhvr>
                                        <p:cTn id="15" dur="2000"/>
                                        <p:tgtEl>
                                          <p:spTgt spid="1866763"/>
                                        </p:tgtEl>
                                      </p:cBhvr>
                                    </p:animEffect>
                                  </p:childTnLst>
                                </p:cTn>
                              </p:par>
                              <p:par>
                                <p:cTn id="16" presetID="10" presetClass="entr" presetSubtype="0" fill="hold" nodeType="withEffect">
                                  <p:stCondLst>
                                    <p:cond delay="0"/>
                                  </p:stCondLst>
                                  <p:childTnLst>
                                    <p:set>
                                      <p:cBhvr>
                                        <p:cTn id="17" dur="1" fill="hold">
                                          <p:stCondLst>
                                            <p:cond delay="0"/>
                                          </p:stCondLst>
                                        </p:cTn>
                                        <p:tgtEl>
                                          <p:spTgt spid="1866770"/>
                                        </p:tgtEl>
                                        <p:attrNameLst>
                                          <p:attrName>style.visibility</p:attrName>
                                        </p:attrNameLst>
                                      </p:cBhvr>
                                      <p:to>
                                        <p:strVal val="visible"/>
                                      </p:to>
                                    </p:set>
                                    <p:animEffect transition="in" filter="fade">
                                      <p:cBhvr>
                                        <p:cTn id="18" dur="2000"/>
                                        <p:tgtEl>
                                          <p:spTgt spid="1866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772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46150" y="876300"/>
            <a:ext cx="7251700" cy="5829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377283" name="Rectangle 3"/>
          <p:cNvSpPr>
            <a:spLocks noChangeArrowheads="1"/>
          </p:cNvSpPr>
          <p:nvPr/>
        </p:nvSpPr>
        <p:spPr bwMode="auto">
          <a:xfrm>
            <a:off x="838200" y="152400"/>
            <a:ext cx="7772400" cy="762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488" tIns="44450" rIns="90488" bIns="44450" anchor="ctr"/>
          <a:lstStyle/>
          <a:p>
            <a:pPr algn="ctr">
              <a:lnSpc>
                <a:spcPct val="90000"/>
              </a:lnSpc>
              <a:defRPr/>
            </a:pPr>
            <a:r>
              <a:rPr lang="en-US" sz="2400" b="1">
                <a:solidFill>
                  <a:srgbClr val="461123"/>
                </a:solidFill>
                <a:effectLst>
                  <a:outerShdw blurRad="38100" dist="38100" dir="2700000" algn="tl">
                    <a:srgbClr val="DDDDDD"/>
                  </a:outerShdw>
                </a:effectLst>
                <a:latin typeface="Arial" charset="0"/>
                <a:cs typeface="+mn-cs"/>
              </a:rPr>
              <a:t>Mining the Salado is the easiest and safest mining operation in the world</a:t>
            </a:r>
          </a:p>
        </p:txBody>
      </p:sp>
    </p:spTree>
    <p:extLst>
      <p:ext uri="{BB962C8B-B14F-4D97-AF65-F5344CB8AC3E}">
        <p14:creationId xmlns:p14="http://schemas.microsoft.com/office/powerpoint/2010/main" val="422879839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9144000" cy="601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531" name="Text Box 3"/>
          <p:cNvSpPr txBox="1">
            <a:spLocks noChangeArrowheads="1"/>
          </p:cNvSpPr>
          <p:nvPr/>
        </p:nvSpPr>
        <p:spPr bwMode="auto">
          <a:xfrm>
            <a:off x="76200" y="0"/>
            <a:ext cx="90678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en-US" sz="2400" b="1">
                <a:solidFill>
                  <a:srgbClr val="461123"/>
                </a:solidFill>
                <a:effectLst>
                  <a:outerShdw blurRad="38100" dist="38100" dir="2700000" algn="tl">
                    <a:srgbClr val="DDDDDD"/>
                  </a:outerShdw>
                </a:effectLst>
              </a:rPr>
              <a:t>January 2007, high activity waste began shipping to WIPP;</a:t>
            </a:r>
            <a:br>
              <a:rPr lang="en-US" sz="2400" b="1">
                <a:solidFill>
                  <a:srgbClr val="461123"/>
                </a:solidFill>
                <a:effectLst>
                  <a:outerShdw blurRad="38100" dist="38100" dir="2700000" algn="tl">
                    <a:srgbClr val="DDDDDD"/>
                  </a:outerShdw>
                </a:effectLst>
              </a:rPr>
            </a:br>
            <a:r>
              <a:rPr lang="en-US" sz="2400" b="1">
                <a:solidFill>
                  <a:srgbClr val="461123"/>
                </a:solidFill>
                <a:effectLst>
                  <a:outerShdw blurRad="38100" dist="38100" dir="2700000" algn="tl">
                    <a:srgbClr val="DDDDDD"/>
                  </a:outerShdw>
                </a:effectLst>
              </a:rPr>
              <a:t>up to 1000 R/hr surface and 23 Curies/liter </a:t>
            </a:r>
            <a:r>
              <a:rPr lang="en-US" sz="1800" b="1">
                <a:solidFill>
                  <a:srgbClr val="461123"/>
                </a:solidFill>
                <a:effectLst>
                  <a:outerShdw blurRad="38100" dist="38100" dir="2700000" algn="tl">
                    <a:srgbClr val="DDDDDD"/>
                  </a:outerShdw>
                </a:effectLst>
              </a:rPr>
              <a:t>(87 Curies/gallon)</a:t>
            </a:r>
            <a:endParaRPr lang="en-US" sz="2400" b="1">
              <a:solidFill>
                <a:srgbClr val="461123"/>
              </a:solidFill>
              <a:effectLst>
                <a:outerShdw blurRad="38100" dist="38100" dir="2700000" algn="tl">
                  <a:srgbClr val="DDDDDD"/>
                </a:outerShdw>
              </a:effectLst>
            </a:endParaRPr>
          </a:p>
        </p:txBody>
      </p:sp>
    </p:spTree>
    <p:extLst>
      <p:ext uri="{BB962C8B-B14F-4D97-AF65-F5344CB8AC3E}">
        <p14:creationId xmlns:p14="http://schemas.microsoft.com/office/powerpoint/2010/main" val="21203915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82439" name="Rectangle 7"/>
          <p:cNvSpPr>
            <a:spLocks noChangeArrowheads="1"/>
          </p:cNvSpPr>
          <p:nvPr/>
        </p:nvSpPr>
        <p:spPr bwMode="auto">
          <a:xfrm>
            <a:off x="76200" y="74613"/>
            <a:ext cx="8991600"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488" tIns="44450" rIns="90488" bIns="44450" anchor="ctr"/>
          <a:lstStyle/>
          <a:p>
            <a:pPr algn="ctr">
              <a:lnSpc>
                <a:spcPct val="90000"/>
              </a:lnSpc>
              <a:defRPr/>
            </a:pPr>
            <a:r>
              <a:rPr lang="en-US" sz="1800" b="1">
                <a:solidFill>
                  <a:srgbClr val="461123"/>
                </a:solidFill>
                <a:effectLst>
                  <a:outerShdw blurRad="38100" dist="38100" dir="2700000" algn="tl">
                    <a:srgbClr val="DDDDDD"/>
                  </a:outerShdw>
                </a:effectLst>
                <a:latin typeface="Arial" charset="0"/>
                <a:cs typeface="+mn-cs"/>
              </a:rPr>
              <a:t>At the 2000 </a:t>
            </a:r>
            <a:r>
              <a:rPr lang="en-US" sz="1800" b="1" err="1">
                <a:solidFill>
                  <a:srgbClr val="461123"/>
                </a:solidFill>
                <a:effectLst>
                  <a:outerShdw blurRad="38100" dist="38100" dir="2700000" algn="tl">
                    <a:srgbClr val="DDDDDD"/>
                  </a:outerShdw>
                </a:effectLst>
                <a:latin typeface="Arial" charset="0"/>
                <a:cs typeface="+mn-cs"/>
              </a:rPr>
              <a:t>lbs</a:t>
            </a:r>
            <a:r>
              <a:rPr lang="en-US" sz="1800" b="1">
                <a:solidFill>
                  <a:srgbClr val="461123"/>
                </a:solidFill>
                <a:effectLst>
                  <a:outerShdw blurRad="38100" dist="38100" dir="2700000" algn="tl">
                    <a:srgbClr val="DDDDDD"/>
                  </a:outerShdw>
                </a:effectLst>
                <a:latin typeface="Arial" charset="0"/>
                <a:cs typeface="+mn-cs"/>
              </a:rPr>
              <a:t>/inch</a:t>
            </a:r>
            <a:r>
              <a:rPr lang="en-US" sz="1800" b="1" baseline="30000">
                <a:solidFill>
                  <a:srgbClr val="461123"/>
                </a:solidFill>
                <a:effectLst>
                  <a:outerShdw blurRad="38100" dist="38100" dir="2700000" algn="tl">
                    <a:srgbClr val="DDDDDD"/>
                  </a:outerShdw>
                </a:effectLst>
                <a:latin typeface="Arial" charset="0"/>
                <a:cs typeface="+mn-cs"/>
              </a:rPr>
              <a:t>2</a:t>
            </a:r>
            <a:r>
              <a:rPr lang="en-US" sz="1800" b="1">
                <a:solidFill>
                  <a:srgbClr val="461123"/>
                </a:solidFill>
                <a:effectLst>
                  <a:outerShdw blurRad="38100" dist="38100" dir="2700000" algn="tl">
                    <a:srgbClr val="DDDDDD"/>
                  </a:outerShdw>
                </a:effectLst>
                <a:latin typeface="Arial" charset="0"/>
                <a:cs typeface="+mn-cs"/>
              </a:rPr>
              <a:t> pressure at this depth, the salt exhibits significant creep closure, i.e., the salt completely closes all fractures and openings, even </a:t>
            </a:r>
            <a:r>
              <a:rPr lang="en-US" sz="1800" b="1" err="1">
                <a:solidFill>
                  <a:srgbClr val="461123"/>
                </a:solidFill>
                <a:effectLst>
                  <a:outerShdw blurRad="38100" dist="38100" dir="2700000" algn="tl">
                    <a:srgbClr val="DDDDDD"/>
                  </a:outerShdw>
                </a:effectLst>
                <a:latin typeface="Arial" charset="0"/>
                <a:cs typeface="+mn-cs"/>
              </a:rPr>
              <a:t>micropores</a:t>
            </a:r>
            <a:r>
              <a:rPr lang="en-US" sz="1800" b="1">
                <a:solidFill>
                  <a:srgbClr val="461123"/>
                </a:solidFill>
                <a:effectLst>
                  <a:outerShdw blurRad="38100" dist="38100" dir="2700000" algn="tl">
                    <a:srgbClr val="DDDDDD"/>
                  </a:outerShdw>
                </a:effectLst>
                <a:latin typeface="Arial" charset="0"/>
                <a:cs typeface="+mn-cs"/>
              </a:rPr>
              <a:t>, making the salt extremely tight, such that water cannot move even an inch in a billion years</a:t>
            </a:r>
          </a:p>
        </p:txBody>
      </p:sp>
      <p:pic>
        <p:nvPicPr>
          <p:cNvPr id="1682440" name="Picture 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065213"/>
            <a:ext cx="9144000"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nvGrpSpPr>
          <p:cNvPr id="1682441" name="Group 9"/>
          <p:cNvGrpSpPr>
            <a:grpSpLocks/>
          </p:cNvGrpSpPr>
          <p:nvPr/>
        </p:nvGrpSpPr>
        <p:grpSpPr bwMode="auto">
          <a:xfrm>
            <a:off x="304800" y="5353049"/>
            <a:ext cx="8610329" cy="1477963"/>
            <a:chOff x="480" y="3391"/>
            <a:chExt cx="5069" cy="931"/>
          </a:xfrm>
        </p:grpSpPr>
        <p:sp>
          <p:nvSpPr>
            <p:cNvPr id="1682442" name="Rectangle 10"/>
            <p:cNvSpPr>
              <a:spLocks noChangeArrowheads="1"/>
            </p:cNvSpPr>
            <p:nvPr/>
          </p:nvSpPr>
          <p:spPr bwMode="auto">
            <a:xfrm>
              <a:off x="480" y="3408"/>
              <a:ext cx="4800" cy="864"/>
            </a:xfrm>
            <a:prstGeom prst="rect">
              <a:avLst/>
            </a:prstGeom>
            <a:noFill/>
            <a:ln>
              <a:noFill/>
            </a:ln>
            <a:effectLst/>
            <a:extLst>
              <a:ext uri="{909E8E84-426E-40dd-AFC4-6F175D3DCCD1}">
                <a14:hiddenFill xmlns:a14="http://schemas.microsoft.com/office/drawing/2010/main" xmlns="">
                  <a:solidFill>
                    <a:srgbClr val="AD9C94">
                      <a:alpha val="39000"/>
                    </a:srgbClr>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682443" name="Text Box 11"/>
            <p:cNvSpPr txBox="1">
              <a:spLocks noChangeArrowheads="1"/>
            </p:cNvSpPr>
            <p:nvPr/>
          </p:nvSpPr>
          <p:spPr bwMode="auto">
            <a:xfrm>
              <a:off x="749" y="3391"/>
              <a:ext cx="4800" cy="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6" tIns="45718" rIns="91436" bIns="45718">
              <a:spAutoFit/>
            </a:bodyPr>
            <a:lstStyle/>
            <a:p>
              <a:pPr algn="r">
                <a:defRPr/>
              </a:pPr>
              <a:r>
                <a:rPr lang="en-US" sz="1800" b="1" smtClean="0">
                  <a:solidFill>
                    <a:srgbClr val="CBCBCB"/>
                  </a:solidFill>
                  <a:latin typeface="Arial" charset="0"/>
                  <a:cs typeface="+mn-cs"/>
                </a:rPr>
                <a:t>15 </a:t>
              </a:r>
              <a:r>
                <a:rPr lang="en-US" sz="1800" b="1">
                  <a:solidFill>
                    <a:srgbClr val="CBCBCB"/>
                  </a:solidFill>
                  <a:latin typeface="Arial" charset="0"/>
                  <a:cs typeface="+mn-cs"/>
                </a:rPr>
                <a:t>years of operation </a:t>
              </a:r>
              <a:r>
                <a:rPr lang="en-US" sz="1800" b="1" smtClean="0">
                  <a:solidFill>
                    <a:srgbClr val="CBCBCB"/>
                  </a:solidFill>
                  <a:latin typeface="Arial" charset="0"/>
                  <a:cs typeface="+mn-cs"/>
                </a:rPr>
                <a:t>–</a:t>
              </a:r>
              <a:r>
                <a:rPr lang="en-US" sz="1800" b="1">
                  <a:solidFill>
                    <a:srgbClr val="CBCBCB"/>
                  </a:solidFill>
                  <a:latin typeface="Arial" charset="0"/>
                  <a:cs typeface="+mn-cs"/>
                </a:rPr>
                <a:t> </a:t>
              </a:r>
              <a:r>
                <a:rPr lang="en-US" b="1" smtClean="0">
                  <a:solidFill>
                    <a:srgbClr val="CBCBCB"/>
                  </a:solidFill>
                  <a:latin typeface="Arial" charset="0"/>
                </a:rPr>
                <a:t>100</a:t>
              </a:r>
              <a:r>
                <a:rPr lang="en-US" sz="1800" b="1" smtClean="0">
                  <a:solidFill>
                    <a:srgbClr val="CBCBCB"/>
                  </a:solidFill>
                  <a:latin typeface="Arial" charset="0"/>
                  <a:cs typeface="+mn-cs"/>
                </a:rPr>
                <a:t>,000 </a:t>
              </a:r>
              <a:r>
                <a:rPr lang="en-US" sz="1800" b="1">
                  <a:solidFill>
                    <a:srgbClr val="CBCBCB"/>
                  </a:solidFill>
                  <a:latin typeface="Arial" charset="0"/>
                  <a:cs typeface="+mn-cs"/>
                </a:rPr>
                <a:t>cubic meters of TRU waste disposed</a:t>
              </a:r>
            </a:p>
            <a:p>
              <a:pPr algn="r">
                <a:defRPr/>
              </a:pPr>
              <a:r>
                <a:rPr lang="en-US" b="1" smtClean="0">
                  <a:solidFill>
                    <a:srgbClr val="CBCBCB"/>
                  </a:solidFill>
                  <a:latin typeface="Arial" charset="0"/>
                </a:rPr>
                <a:t>50</a:t>
              </a:r>
              <a:r>
                <a:rPr lang="en-US" sz="1800" b="1" smtClean="0">
                  <a:solidFill>
                    <a:srgbClr val="CBCBCB"/>
                  </a:solidFill>
                  <a:latin typeface="Arial" charset="0"/>
                  <a:cs typeface="+mn-cs"/>
                </a:rPr>
                <a:t>0,000 </a:t>
              </a:r>
              <a:r>
                <a:rPr lang="en-US" sz="1800" b="1">
                  <a:solidFill>
                    <a:srgbClr val="CBCBCB"/>
                  </a:solidFill>
                  <a:latin typeface="Arial" charset="0"/>
                  <a:cs typeface="+mn-cs"/>
                </a:rPr>
                <a:t>fifty-five gallon drum </a:t>
              </a:r>
              <a:r>
                <a:rPr lang="en-US" sz="1800" b="1" smtClean="0">
                  <a:solidFill>
                    <a:srgbClr val="CBCBCB"/>
                  </a:solidFill>
                  <a:latin typeface="Arial" charset="0"/>
                  <a:cs typeface="+mn-cs"/>
                </a:rPr>
                <a:t>equivalents</a:t>
              </a:r>
            </a:p>
            <a:p>
              <a:pPr algn="r">
                <a:defRPr/>
              </a:pPr>
              <a:r>
                <a:rPr lang="en-US" sz="1800" b="1">
                  <a:solidFill>
                    <a:srgbClr val="CBCBCB"/>
                  </a:solidFill>
                  <a:latin typeface="Arial" charset="0"/>
                </a:rPr>
                <a:t>21 </a:t>
              </a:r>
              <a:r>
                <a:rPr lang="en-US" sz="1800" b="1" smtClean="0">
                  <a:solidFill>
                    <a:srgbClr val="CBCBCB"/>
                  </a:solidFill>
                  <a:latin typeface="Arial" charset="0"/>
                </a:rPr>
                <a:t>storage sites </a:t>
              </a:r>
              <a:r>
                <a:rPr lang="en-US" sz="1800" b="1">
                  <a:solidFill>
                    <a:srgbClr val="CBCBCB"/>
                  </a:solidFill>
                  <a:latin typeface="Arial" charset="0"/>
                </a:rPr>
                <a:t>cleaned of legacy waste</a:t>
              </a:r>
              <a:endParaRPr lang="en-US" sz="1800" b="1">
                <a:solidFill>
                  <a:srgbClr val="CBCBCB"/>
                </a:solidFill>
                <a:latin typeface="Arial" charset="0"/>
                <a:cs typeface="+mn-cs"/>
              </a:endParaRPr>
            </a:p>
            <a:p>
              <a:pPr algn="r">
                <a:defRPr/>
              </a:pPr>
              <a:r>
                <a:rPr lang="en-US" sz="1800" b="1">
                  <a:solidFill>
                    <a:srgbClr val="CBCBCB"/>
                  </a:solidFill>
                  <a:latin typeface="Arial" charset="0"/>
                  <a:cs typeface="+mn-cs"/>
                </a:rPr>
                <a:t>    </a:t>
              </a:r>
              <a:r>
                <a:rPr lang="en-US" sz="1800" b="1" smtClean="0">
                  <a:solidFill>
                    <a:srgbClr val="CBCBCB"/>
                  </a:solidFill>
                  <a:latin typeface="Arial" charset="0"/>
                  <a:cs typeface="+mn-cs"/>
                </a:rPr>
                <a:t>1 minor release </a:t>
              </a:r>
              <a:r>
                <a:rPr lang="en-US" sz="1800" b="1">
                  <a:solidFill>
                    <a:srgbClr val="CBCBCB"/>
                  </a:solidFill>
                  <a:latin typeface="Arial" charset="0"/>
                  <a:cs typeface="+mn-cs"/>
                </a:rPr>
                <a:t>to the </a:t>
              </a:r>
              <a:r>
                <a:rPr lang="en-US" sz="1800" b="1" smtClean="0">
                  <a:solidFill>
                    <a:srgbClr val="CBCBCB"/>
                  </a:solidFill>
                  <a:latin typeface="Arial" charset="0"/>
                  <a:cs typeface="+mn-cs"/>
                </a:rPr>
                <a:t>environment</a:t>
              </a:r>
            </a:p>
            <a:p>
              <a:pPr algn="r">
                <a:defRPr/>
              </a:pPr>
              <a:r>
                <a:rPr lang="en-US" b="1" smtClean="0">
                  <a:solidFill>
                    <a:srgbClr val="CBCBCB"/>
                  </a:solidFill>
                  <a:latin typeface="Arial" charset="0"/>
                </a:rPr>
                <a:t>0 deaths   0 people contaminated</a:t>
              </a:r>
              <a:endParaRPr lang="en-US" sz="1800" b="1">
                <a:solidFill>
                  <a:srgbClr val="CBCBCB"/>
                </a:solidFill>
                <a:latin typeface="Arial" charset="0"/>
                <a:cs typeface="+mn-cs"/>
              </a:endParaRPr>
            </a:p>
          </p:txBody>
        </p:sp>
      </p:grpSp>
    </p:spTree>
    <p:extLst>
      <p:ext uri="{BB962C8B-B14F-4D97-AF65-F5344CB8AC3E}">
        <p14:creationId xmlns:p14="http://schemas.microsoft.com/office/powerpoint/2010/main" val="41077869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82439"/>
                                        </p:tgtEl>
                                        <p:attrNameLst>
                                          <p:attrName>style.visibility</p:attrName>
                                        </p:attrNameLst>
                                      </p:cBhvr>
                                      <p:to>
                                        <p:strVal val="visible"/>
                                      </p:to>
                                    </p:set>
                                    <p:animEffect transition="in" filter="fade">
                                      <p:cBhvr>
                                        <p:cTn id="7" dur="500"/>
                                        <p:tgtEl>
                                          <p:spTgt spid="1682439"/>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682441"/>
                                        </p:tgtEl>
                                        <p:attrNameLst>
                                          <p:attrName>style.visibility</p:attrName>
                                        </p:attrNameLst>
                                      </p:cBhvr>
                                      <p:to>
                                        <p:strVal val="visible"/>
                                      </p:to>
                                    </p:set>
                                    <p:animEffect transition="in" filter="fade">
                                      <p:cBhvr>
                                        <p:cTn id="11" dur="500"/>
                                        <p:tgtEl>
                                          <p:spTgt spid="1682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2439"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641" name="Picture 2" descr="305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5400" y="912813"/>
            <a:ext cx="6629400" cy="556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5171" name="Rectangle 3"/>
          <p:cNvSpPr>
            <a:spLocks noChangeArrowheads="1"/>
          </p:cNvSpPr>
          <p:nvPr/>
        </p:nvSpPr>
        <p:spPr bwMode="auto">
          <a:xfrm>
            <a:off x="533400" y="228600"/>
            <a:ext cx="8229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2600" b="1">
                <a:solidFill>
                  <a:srgbClr val="461123"/>
                </a:solidFill>
                <a:effectLst>
                  <a:outerShdw blurRad="38100" dist="38100" dir="2700000" algn="tl">
                    <a:srgbClr val="DDDDDD"/>
                  </a:outerShdw>
                </a:effectLst>
                <a:latin typeface="Helvetica" charset="0"/>
                <a:cs typeface="+mn-cs"/>
              </a:rPr>
              <a:t>Evolution of the WIPP Disposal Rooms (t = 0 yrs)</a:t>
            </a:r>
          </a:p>
        </p:txBody>
      </p:sp>
      <p:sp>
        <p:nvSpPr>
          <p:cNvPr id="1415172" name="Rectangle 4"/>
          <p:cNvSpPr>
            <a:spLocks noChangeArrowheads="1"/>
          </p:cNvSpPr>
          <p:nvPr/>
        </p:nvSpPr>
        <p:spPr bwMode="auto">
          <a:xfrm>
            <a:off x="1371600" y="6096000"/>
            <a:ext cx="3048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1200">
                <a:solidFill>
                  <a:srgbClr val="020A77"/>
                </a:solidFill>
                <a:latin typeface="Helvetica" charset="0"/>
                <a:cs typeface="+mn-cs"/>
              </a:rPr>
              <a:t>Courtesy of Frank Hansen, SNL</a:t>
            </a:r>
          </a:p>
        </p:txBody>
      </p:sp>
    </p:spTree>
    <p:extLst>
      <p:ext uri="{BB962C8B-B14F-4D97-AF65-F5344CB8AC3E}">
        <p14:creationId xmlns:p14="http://schemas.microsoft.com/office/powerpoint/2010/main" val="544961233"/>
      </p:ext>
    </p:extLst>
  </p:cSld>
  <p:clrMapOvr>
    <a:masterClrMapping/>
  </p:clrMapOvr>
  <p:transition>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4689" name="Picture 2" descr="305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5400" y="914400"/>
            <a:ext cx="6629400" cy="558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7219" name="Rectangle 3"/>
          <p:cNvSpPr>
            <a:spLocks noChangeArrowheads="1"/>
          </p:cNvSpPr>
          <p:nvPr/>
        </p:nvSpPr>
        <p:spPr bwMode="auto">
          <a:xfrm>
            <a:off x="533400" y="228600"/>
            <a:ext cx="8229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2600" b="1">
                <a:solidFill>
                  <a:srgbClr val="461123"/>
                </a:solidFill>
                <a:effectLst>
                  <a:outerShdw blurRad="38100" dist="38100" dir="2700000" algn="tl">
                    <a:srgbClr val="DDDDDD"/>
                  </a:outerShdw>
                </a:effectLst>
                <a:latin typeface="Helvetica" charset="0"/>
                <a:cs typeface="+mn-cs"/>
              </a:rPr>
              <a:t>Evolution of the WIPP Disposal Rooms (10-15 </a:t>
            </a:r>
            <a:r>
              <a:rPr lang="en-US" sz="2600" b="1" err="1">
                <a:solidFill>
                  <a:srgbClr val="461123"/>
                </a:solidFill>
                <a:effectLst>
                  <a:outerShdw blurRad="38100" dist="38100" dir="2700000" algn="tl">
                    <a:srgbClr val="DDDDDD"/>
                  </a:outerShdw>
                </a:effectLst>
                <a:latin typeface="Helvetica" charset="0"/>
                <a:cs typeface="+mn-cs"/>
              </a:rPr>
              <a:t>yrs</a:t>
            </a:r>
            <a:r>
              <a:rPr lang="en-US" sz="2600" b="1">
                <a:solidFill>
                  <a:srgbClr val="461123"/>
                </a:solidFill>
                <a:effectLst>
                  <a:outerShdw blurRad="38100" dist="38100" dir="2700000" algn="tl">
                    <a:srgbClr val="DDDDDD"/>
                  </a:outerShdw>
                </a:effectLst>
                <a:latin typeface="Helvetica" charset="0"/>
                <a:cs typeface="+mn-cs"/>
              </a:rPr>
              <a:t>)</a:t>
            </a:r>
          </a:p>
        </p:txBody>
      </p:sp>
      <p:sp>
        <p:nvSpPr>
          <p:cNvPr id="1417220" name="Rectangle 4"/>
          <p:cNvSpPr>
            <a:spLocks noChangeArrowheads="1"/>
          </p:cNvSpPr>
          <p:nvPr/>
        </p:nvSpPr>
        <p:spPr bwMode="auto">
          <a:xfrm>
            <a:off x="1371600" y="6096000"/>
            <a:ext cx="3048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1200">
                <a:solidFill>
                  <a:srgbClr val="020A77"/>
                </a:solidFill>
                <a:latin typeface="Helvetica" charset="0"/>
                <a:cs typeface="+mn-cs"/>
              </a:rPr>
              <a:t>Courtesy of Frank Hansen, SNL</a:t>
            </a:r>
          </a:p>
        </p:txBody>
      </p:sp>
    </p:spTree>
    <p:extLst>
      <p:ext uri="{BB962C8B-B14F-4D97-AF65-F5344CB8AC3E}">
        <p14:creationId xmlns:p14="http://schemas.microsoft.com/office/powerpoint/2010/main" val="39602024"/>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6737" name="Picture 2" descr="305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43000" y="914400"/>
            <a:ext cx="6629400" cy="547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7187" name="Rectangle 3"/>
          <p:cNvSpPr>
            <a:spLocks noChangeArrowheads="1"/>
          </p:cNvSpPr>
          <p:nvPr/>
        </p:nvSpPr>
        <p:spPr bwMode="auto">
          <a:xfrm>
            <a:off x="533400" y="228600"/>
            <a:ext cx="82296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7" tIns="44450" rIns="90487" bIns="44450" anchor="ctr"/>
          <a:lstStyle/>
          <a:p>
            <a:pPr>
              <a:defRPr/>
            </a:pPr>
            <a:r>
              <a:rPr lang="en-US" sz="2600" b="1">
                <a:solidFill>
                  <a:srgbClr val="461123"/>
                </a:solidFill>
                <a:effectLst>
                  <a:outerShdw blurRad="38100" dist="38100" dir="2700000" algn="tl">
                    <a:srgbClr val="DDDDDD"/>
                  </a:outerShdw>
                </a:effectLst>
                <a:latin typeface="Helvetica" charset="0"/>
                <a:cs typeface="+mn-cs"/>
              </a:rPr>
              <a:t>Evolution of the WIPP Disposal Rooms (1000 </a:t>
            </a:r>
            <a:r>
              <a:rPr lang="en-US" sz="2600" b="1" err="1">
                <a:solidFill>
                  <a:srgbClr val="461123"/>
                </a:solidFill>
                <a:effectLst>
                  <a:outerShdw blurRad="38100" dist="38100" dir="2700000" algn="tl">
                    <a:srgbClr val="DDDDDD"/>
                  </a:outerShdw>
                </a:effectLst>
                <a:latin typeface="Helvetica" charset="0"/>
                <a:cs typeface="+mn-cs"/>
              </a:rPr>
              <a:t>yrs</a:t>
            </a:r>
            <a:r>
              <a:rPr lang="en-US" sz="2600" b="1">
                <a:solidFill>
                  <a:srgbClr val="461123"/>
                </a:solidFill>
                <a:effectLst>
                  <a:outerShdw blurRad="38100" dist="38100" dir="2700000" algn="tl">
                    <a:srgbClr val="DDDDDD"/>
                  </a:outerShdw>
                </a:effectLst>
                <a:latin typeface="Helvetica" charset="0"/>
                <a:cs typeface="+mn-cs"/>
              </a:rPr>
              <a:t>)</a:t>
            </a:r>
          </a:p>
        </p:txBody>
      </p:sp>
      <p:sp>
        <p:nvSpPr>
          <p:cNvPr id="1757188" name="Text Box 4"/>
          <p:cNvSpPr txBox="1">
            <a:spLocks noChangeArrowheads="1"/>
          </p:cNvSpPr>
          <p:nvPr/>
        </p:nvSpPr>
        <p:spPr bwMode="auto">
          <a:xfrm>
            <a:off x="2362200" y="2182813"/>
            <a:ext cx="55626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0000"/>
              </a:lnSpc>
              <a:defRPr/>
            </a:pPr>
            <a:r>
              <a:rPr lang="en-US" sz="1300" b="1">
                <a:latin typeface="Arial" charset="0"/>
                <a:cs typeface="+mn-cs"/>
              </a:rPr>
              <a:t> (water and contaminants move less than an inch in a billion years)</a:t>
            </a:r>
          </a:p>
        </p:txBody>
      </p:sp>
      <p:sp>
        <p:nvSpPr>
          <p:cNvPr id="1757189" name="Rectangle 5"/>
          <p:cNvSpPr>
            <a:spLocks noChangeArrowheads="1"/>
          </p:cNvSpPr>
          <p:nvPr/>
        </p:nvSpPr>
        <p:spPr bwMode="auto">
          <a:xfrm>
            <a:off x="1783267" y="5791200"/>
            <a:ext cx="5483805" cy="6358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lnSpc>
                <a:spcPct val="90000"/>
              </a:lnSpc>
              <a:defRPr/>
            </a:pPr>
            <a:r>
              <a:rPr lang="en-US" sz="1300" b="1">
                <a:latin typeface="Helvetica" charset="0"/>
              </a:rPr>
              <a:t>no engineered barriers needed, waste form irrelevant</a:t>
            </a:r>
          </a:p>
          <a:p>
            <a:pPr algn="ctr">
              <a:lnSpc>
                <a:spcPct val="90000"/>
              </a:lnSpc>
              <a:defRPr/>
            </a:pPr>
            <a:r>
              <a:rPr lang="en-US" sz="1300" b="1" smtClean="0">
                <a:latin typeface="Helvetica" charset="0"/>
              </a:rPr>
              <a:t>no </a:t>
            </a:r>
            <a:r>
              <a:rPr lang="en-US" sz="1300" b="1">
                <a:latin typeface="Helvetica" charset="0"/>
              </a:rPr>
              <a:t>persistence of cladding or canister needed</a:t>
            </a:r>
          </a:p>
          <a:p>
            <a:pPr algn="ctr">
              <a:lnSpc>
                <a:spcPct val="90000"/>
              </a:lnSpc>
              <a:defRPr/>
            </a:pPr>
            <a:r>
              <a:rPr lang="en-US" sz="1300" b="1" smtClean="0">
                <a:latin typeface="Helvetica" charset="0"/>
              </a:rPr>
              <a:t>no </a:t>
            </a:r>
            <a:r>
              <a:rPr lang="en-US" sz="1300" b="1">
                <a:latin typeface="Helvetica" charset="0"/>
              </a:rPr>
              <a:t>adverse temperature effects, fluid inclusion migration irrelevant</a:t>
            </a:r>
            <a:endParaRPr lang="en-US" sz="1400" b="1">
              <a:latin typeface="Helvetica" charset="0"/>
            </a:endParaRPr>
          </a:p>
        </p:txBody>
      </p:sp>
      <p:sp>
        <p:nvSpPr>
          <p:cNvPr id="1757190" name="Rectangle 6"/>
          <p:cNvSpPr>
            <a:spLocks noChangeArrowheads="1"/>
          </p:cNvSpPr>
          <p:nvPr/>
        </p:nvSpPr>
        <p:spPr bwMode="auto">
          <a:xfrm>
            <a:off x="1219200" y="2057400"/>
            <a:ext cx="13716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30000"/>
              </a:lnSpc>
              <a:defRPr/>
            </a:pPr>
            <a:r>
              <a:rPr lang="en-US" sz="1300" b="1">
                <a:latin typeface="Arial" charset="0"/>
                <a:cs typeface="+mn-cs"/>
              </a:rPr>
              <a:t>K ≤ 10</a:t>
            </a:r>
            <a:r>
              <a:rPr lang="en-US" sz="1300" b="1" baseline="30000">
                <a:latin typeface="Arial" charset="0"/>
                <a:cs typeface="+mn-cs"/>
              </a:rPr>
              <a:t>-14</a:t>
            </a:r>
            <a:r>
              <a:rPr lang="en-US" sz="1300" b="1">
                <a:latin typeface="Arial" charset="0"/>
                <a:cs typeface="+mn-cs"/>
              </a:rPr>
              <a:t> m/s </a:t>
            </a:r>
          </a:p>
          <a:p>
            <a:pPr>
              <a:lnSpc>
                <a:spcPct val="130000"/>
              </a:lnSpc>
              <a:defRPr/>
            </a:pPr>
            <a:r>
              <a:rPr lang="en-US" sz="1300" b="1">
                <a:latin typeface="Arial" charset="0"/>
                <a:cs typeface="+mn-cs"/>
              </a:rPr>
              <a:t>D ~ 10</a:t>
            </a:r>
            <a:r>
              <a:rPr lang="en-US" sz="1300" b="1" baseline="30000">
                <a:latin typeface="Arial" charset="0"/>
                <a:cs typeface="+mn-cs"/>
              </a:rPr>
              <a:t>-15</a:t>
            </a:r>
            <a:r>
              <a:rPr lang="en-US" sz="1300" b="1">
                <a:latin typeface="Arial" charset="0"/>
                <a:cs typeface="+mn-cs"/>
              </a:rPr>
              <a:t> m</a:t>
            </a:r>
            <a:r>
              <a:rPr lang="en-US" sz="1300" b="1" baseline="30000">
                <a:latin typeface="Arial" charset="0"/>
                <a:cs typeface="+mn-cs"/>
              </a:rPr>
              <a:t>2</a:t>
            </a:r>
            <a:r>
              <a:rPr lang="en-US" sz="1300" b="1">
                <a:latin typeface="Arial" charset="0"/>
                <a:cs typeface="+mn-cs"/>
              </a:rPr>
              <a:t>/s</a:t>
            </a:r>
          </a:p>
        </p:txBody>
      </p:sp>
      <p:sp>
        <p:nvSpPr>
          <p:cNvPr id="1757192" name="Rectangle 8"/>
          <p:cNvSpPr>
            <a:spLocks noChangeArrowheads="1"/>
          </p:cNvSpPr>
          <p:nvPr/>
        </p:nvSpPr>
        <p:spPr bwMode="auto">
          <a:xfrm>
            <a:off x="1560513" y="4935538"/>
            <a:ext cx="5916612" cy="474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lnSpc>
                <a:spcPct val="180000"/>
              </a:lnSpc>
              <a:defRPr/>
            </a:pPr>
            <a:r>
              <a:rPr lang="en-US" sz="1400" b="1">
                <a:latin typeface="Helvetica" charset="0"/>
                <a:cs typeface="+mn-cs"/>
              </a:rPr>
              <a:t>performance period - 200,000,000 years, not 10,000 or 100,000 years</a:t>
            </a:r>
            <a:endParaRPr lang="en-US" sz="1400" b="1">
              <a:latin typeface="Helvetica" charset="0"/>
            </a:endParaRPr>
          </a:p>
        </p:txBody>
      </p:sp>
      <p:sp>
        <p:nvSpPr>
          <p:cNvPr id="1757193" name="Rectangle 9"/>
          <p:cNvSpPr>
            <a:spLocks noChangeArrowheads="1"/>
          </p:cNvSpPr>
          <p:nvPr/>
        </p:nvSpPr>
        <p:spPr bwMode="auto">
          <a:xfrm>
            <a:off x="1447800" y="2514600"/>
            <a:ext cx="6324600"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lnSpc>
                <a:spcPct val="130000"/>
              </a:lnSpc>
              <a:defRPr/>
            </a:pPr>
            <a:r>
              <a:rPr lang="en-US" sz="1400" b="1" dirty="0">
                <a:latin typeface="Helvetica" charset="0"/>
                <a:cs typeface="+mn-cs"/>
              </a:rPr>
              <a:t>       1% - 1.5% porosity      </a:t>
            </a:r>
            <a:r>
              <a:rPr lang="en-US" sz="1400" dirty="0">
                <a:latin typeface="Arial Black" charset="0"/>
                <a:cs typeface="+mn-cs"/>
              </a:rPr>
              <a:t> </a:t>
            </a:r>
            <a:r>
              <a:rPr lang="en-US" sz="1400" b="1" dirty="0">
                <a:latin typeface="Arial" charset="0"/>
              </a:rPr>
              <a:t>pH = 8.6 - 9.2      Eh &lt; -500 mV</a:t>
            </a:r>
            <a:endParaRPr lang="en-US" sz="1400" dirty="0">
              <a:latin typeface="Arial Black" charset="0"/>
              <a:cs typeface="+mn-cs"/>
            </a:endParaRPr>
          </a:p>
          <a:p>
            <a:pPr algn="ctr">
              <a:lnSpc>
                <a:spcPct val="130000"/>
              </a:lnSpc>
              <a:defRPr/>
            </a:pPr>
            <a:r>
              <a:rPr lang="en-US" sz="1400" i="1" dirty="0">
                <a:latin typeface="Arial Black" charset="0"/>
                <a:cs typeface="+mn-cs"/>
              </a:rPr>
              <a:t>    </a:t>
            </a:r>
            <a:r>
              <a:rPr lang="en-US" sz="1400" i="1" dirty="0" err="1">
                <a:latin typeface="Arial Black" charset="0"/>
                <a:cs typeface="+mn-cs"/>
              </a:rPr>
              <a:t>K</a:t>
            </a:r>
            <a:r>
              <a:rPr lang="en-US" sz="2400" b="1" baseline="-25000" dirty="0" err="1">
                <a:latin typeface="ＭＳ Ｐゴシック" charset="0"/>
                <a:cs typeface="+mn-cs"/>
                <a:sym typeface="Symbol" charset="0"/>
              </a:rPr>
              <a:t></a:t>
            </a:r>
            <a:r>
              <a:rPr lang="en-US" sz="1400" b="1" baseline="-25000" dirty="0" err="1">
                <a:latin typeface="Helvetica" charset="0"/>
                <a:cs typeface="+mn-cs"/>
              </a:rPr>
              <a:t>salt</a:t>
            </a:r>
            <a:r>
              <a:rPr lang="en-US" sz="1400" b="1" dirty="0">
                <a:latin typeface="Helvetica" charset="0"/>
                <a:cs typeface="+mn-cs"/>
              </a:rPr>
              <a:t> ~ 15 </a:t>
            </a:r>
            <a:r>
              <a:rPr lang="en-US" sz="1200" b="1" dirty="0">
                <a:latin typeface="Helvetica" charset="0"/>
                <a:cs typeface="+mn-cs"/>
              </a:rPr>
              <a:t>kcal/m/</a:t>
            </a:r>
            <a:r>
              <a:rPr lang="en-US" sz="1200" b="1" dirty="0" err="1">
                <a:latin typeface="Helvetica" charset="0"/>
                <a:cs typeface="+mn-cs"/>
              </a:rPr>
              <a:t>hr</a:t>
            </a:r>
            <a:r>
              <a:rPr lang="en-US" sz="1200" b="1" dirty="0">
                <a:latin typeface="Helvetica" charset="0"/>
                <a:cs typeface="+mn-cs"/>
              </a:rPr>
              <a:t>/</a:t>
            </a:r>
            <a:r>
              <a:rPr lang="en-US" sz="1200" b="1" dirty="0" err="1">
                <a:latin typeface="Helvetica" charset="0"/>
                <a:cs typeface="+mn-cs"/>
              </a:rPr>
              <a:t>deg</a:t>
            </a:r>
            <a:r>
              <a:rPr lang="en-US" sz="1400" b="1" dirty="0">
                <a:latin typeface="Helvetica" charset="0"/>
                <a:cs typeface="+mn-cs"/>
              </a:rPr>
              <a:t> </a:t>
            </a:r>
            <a:r>
              <a:rPr lang="en-US" sz="1200" b="1" dirty="0">
                <a:latin typeface="Helvetica" charset="0"/>
                <a:cs typeface="+mn-cs"/>
              </a:rPr>
              <a:t>@ 200°C </a:t>
            </a:r>
            <a:r>
              <a:rPr lang="en-US" sz="1400" b="1" dirty="0">
                <a:latin typeface="Helvetica" charset="0"/>
                <a:cs typeface="+mn-cs"/>
              </a:rPr>
              <a:t> =  5 x</a:t>
            </a:r>
            <a:r>
              <a:rPr lang="en-US" sz="1400" dirty="0">
                <a:latin typeface="Arial Black" charset="0"/>
                <a:cs typeface="+mn-cs"/>
              </a:rPr>
              <a:t> </a:t>
            </a:r>
            <a:r>
              <a:rPr lang="en-US" sz="1400" i="1" dirty="0" err="1">
                <a:latin typeface="Arial Black" charset="0"/>
                <a:cs typeface="+mn-cs"/>
              </a:rPr>
              <a:t>K</a:t>
            </a:r>
            <a:r>
              <a:rPr lang="en-US" sz="2400" b="1" baseline="-25000" dirty="0" err="1">
                <a:latin typeface="ＭＳ Ｐゴシック" charset="0"/>
                <a:cs typeface="+mn-cs"/>
                <a:sym typeface="Symbol" charset="0"/>
              </a:rPr>
              <a:t></a:t>
            </a:r>
            <a:r>
              <a:rPr lang="en-US" sz="1400" b="1" baseline="-25000" dirty="0" err="1">
                <a:latin typeface="Helvetica" charset="0"/>
                <a:cs typeface="+mn-cs"/>
              </a:rPr>
              <a:t>crystalline</a:t>
            </a:r>
            <a:endParaRPr lang="en-US" sz="1400" b="1" dirty="0">
              <a:latin typeface="Helvetica" charset="0"/>
              <a:cs typeface="+mn-cs"/>
            </a:endParaRPr>
          </a:p>
          <a:p>
            <a:pPr algn="ctr">
              <a:lnSpc>
                <a:spcPct val="120000"/>
              </a:lnSpc>
              <a:defRPr/>
            </a:pPr>
            <a:r>
              <a:rPr lang="en-US" sz="1200" b="1" dirty="0">
                <a:latin typeface="Helvetica" charset="0"/>
                <a:cs typeface="+mn-cs"/>
              </a:rPr>
              <a:t>annealing of disturbed salt ~</a:t>
            </a:r>
            <a:r>
              <a:rPr lang="en-US" sz="1200" dirty="0">
                <a:latin typeface="Arial Black" charset="0"/>
                <a:cs typeface="+mn-cs"/>
              </a:rPr>
              <a:t> </a:t>
            </a:r>
            <a:r>
              <a:rPr lang="en-US" sz="1800" dirty="0" err="1">
                <a:latin typeface="Arial Black" charset="0"/>
                <a:cs typeface="+mn-cs"/>
              </a:rPr>
              <a:t>ƒ</a:t>
            </a:r>
            <a:r>
              <a:rPr lang="en-US" sz="1200" dirty="0">
                <a:latin typeface="Arial Black" charset="0"/>
                <a:cs typeface="+mn-cs"/>
              </a:rPr>
              <a:t>(</a:t>
            </a:r>
            <a:r>
              <a:rPr lang="en-US" sz="1200" dirty="0" err="1">
                <a:latin typeface="Arial Black" charset="0"/>
                <a:cs typeface="+mn-cs"/>
              </a:rPr>
              <a:t>T</a:t>
            </a:r>
            <a:r>
              <a:rPr lang="en-US" sz="1200" baseline="30000" dirty="0" err="1">
                <a:latin typeface="Arial Black" charset="0"/>
                <a:cs typeface="+mn-cs"/>
              </a:rPr>
              <a:t>x</a:t>
            </a:r>
            <a:r>
              <a:rPr lang="en-US" sz="1200" dirty="0">
                <a:latin typeface="Arial Black" charset="0"/>
                <a:cs typeface="+mn-cs"/>
              </a:rPr>
              <a:t>)  </a:t>
            </a:r>
            <a:r>
              <a:rPr lang="en-US" sz="1200" b="1" dirty="0">
                <a:latin typeface="Helvetica" charset="0"/>
                <a:cs typeface="+mn-cs"/>
              </a:rPr>
              <a:t>where 6 &lt; x &lt; 9  </a:t>
            </a:r>
            <a:r>
              <a:rPr lang="en-US" sz="1200" b="1" dirty="0">
                <a:latin typeface="ＭＳ Ｐゴシック" charset="0"/>
                <a:cs typeface="+mn-cs"/>
                <a:sym typeface="Symbol" charset="0"/>
              </a:rPr>
              <a:t></a:t>
            </a:r>
            <a:r>
              <a:rPr lang="en-US" sz="1200" b="1" dirty="0">
                <a:latin typeface="Helvetica" charset="0"/>
                <a:cs typeface="+mn-cs"/>
              </a:rPr>
              <a:t> </a:t>
            </a:r>
            <a:r>
              <a:rPr lang="en-US" sz="1200" b="1" dirty="0" smtClean="0">
                <a:latin typeface="Helvetica" charset="0"/>
                <a:cs typeface="+mn-cs"/>
              </a:rPr>
              <a:t> closes in  </a:t>
            </a:r>
            <a:r>
              <a:rPr lang="en-US" sz="1200" b="1" dirty="0">
                <a:latin typeface="Helvetica" charset="0"/>
                <a:cs typeface="+mn-cs"/>
              </a:rPr>
              <a:t>&lt; 3 </a:t>
            </a:r>
            <a:r>
              <a:rPr lang="en-US" sz="1200" b="1" dirty="0" smtClean="0">
                <a:latin typeface="Helvetica" charset="0"/>
                <a:cs typeface="+mn-cs"/>
              </a:rPr>
              <a:t>years for HLW</a:t>
            </a:r>
            <a:endParaRPr lang="en-US" sz="1400" b="1" dirty="0">
              <a:latin typeface="Helvetica" charset="0"/>
            </a:endParaRPr>
          </a:p>
        </p:txBody>
      </p:sp>
      <p:sp>
        <p:nvSpPr>
          <p:cNvPr id="10" name="Text Box 4"/>
          <p:cNvSpPr txBox="1">
            <a:spLocks noChangeArrowheads="1"/>
          </p:cNvSpPr>
          <p:nvPr/>
        </p:nvSpPr>
        <p:spPr bwMode="auto">
          <a:xfrm>
            <a:off x="1914525" y="2724624"/>
            <a:ext cx="5562600" cy="2953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0000"/>
              </a:lnSpc>
              <a:defRPr/>
            </a:pPr>
            <a:r>
              <a:rPr lang="en-US" sz="1300" b="1" dirty="0">
                <a:latin typeface="Arial" charset="0"/>
                <a:cs typeface="+mn-cs"/>
              </a:rPr>
              <a:t> </a:t>
            </a:r>
            <a:r>
              <a:rPr lang="en-US" sz="1300" b="1" dirty="0" smtClean="0">
                <a:latin typeface="Arial" charset="0"/>
                <a:cs typeface="+mn-cs"/>
              </a:rPr>
              <a:t>at these values, LNT-based limits don’t matter, no limit matters</a:t>
            </a:r>
            <a:endParaRPr lang="en-US" sz="1300" b="1" dirty="0">
              <a:latin typeface="Arial" charset="0"/>
              <a:cs typeface="+mn-cs"/>
            </a:endParaRPr>
          </a:p>
        </p:txBody>
      </p:sp>
    </p:spTree>
    <p:extLst>
      <p:ext uri="{BB962C8B-B14F-4D97-AF65-F5344CB8AC3E}">
        <p14:creationId xmlns:p14="http://schemas.microsoft.com/office/powerpoint/2010/main" val="22238581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57190"/>
                                        </p:tgtEl>
                                        <p:attrNameLst>
                                          <p:attrName>style.visibility</p:attrName>
                                        </p:attrNameLst>
                                      </p:cBhvr>
                                      <p:to>
                                        <p:strVal val="visible"/>
                                      </p:to>
                                    </p:set>
                                    <p:animEffect transition="in" filter="fade">
                                      <p:cBhvr>
                                        <p:cTn id="7" dur="2000"/>
                                        <p:tgtEl>
                                          <p:spTgt spid="1757190"/>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57188"/>
                                        </p:tgtEl>
                                        <p:attrNameLst>
                                          <p:attrName>style.visibility</p:attrName>
                                        </p:attrNameLst>
                                      </p:cBhvr>
                                      <p:to>
                                        <p:strVal val="visible"/>
                                      </p:to>
                                    </p:set>
                                    <p:animEffect transition="in" filter="fade">
                                      <p:cBhvr>
                                        <p:cTn id="11" dur="2000"/>
                                        <p:tgtEl>
                                          <p:spTgt spid="17571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57193"/>
                                        </p:tgtEl>
                                        <p:attrNameLst>
                                          <p:attrName>style.visibility</p:attrName>
                                        </p:attrNameLst>
                                      </p:cBhvr>
                                      <p:to>
                                        <p:strVal val="visible"/>
                                      </p:to>
                                    </p:set>
                                    <p:animEffect transition="in" filter="fade">
                                      <p:cBhvr>
                                        <p:cTn id="21" dur="2000"/>
                                        <p:tgtEl>
                                          <p:spTgt spid="1757193"/>
                                        </p:tgtEl>
                                      </p:cBhvr>
                                    </p:animEffect>
                                  </p:childTnLst>
                                </p:cTn>
                              </p:par>
                              <p:par>
                                <p:cTn id="22" presetID="10" presetClass="exit" presetSubtype="0" fill="hold" grpId="1" nodeType="withEffect">
                                  <p:stCondLst>
                                    <p:cond delay="0"/>
                                  </p:stCondLst>
                                  <p:childTnLst>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757192"/>
                                        </p:tgtEl>
                                        <p:attrNameLst>
                                          <p:attrName>style.visibility</p:attrName>
                                        </p:attrNameLst>
                                      </p:cBhvr>
                                      <p:to>
                                        <p:strVal val="visible"/>
                                      </p:to>
                                    </p:set>
                                    <p:animEffect transition="in" filter="fade">
                                      <p:cBhvr>
                                        <p:cTn id="28" dur="2000"/>
                                        <p:tgtEl>
                                          <p:spTgt spid="175719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57189"/>
                                        </p:tgtEl>
                                        <p:attrNameLst>
                                          <p:attrName>style.visibility</p:attrName>
                                        </p:attrNameLst>
                                      </p:cBhvr>
                                      <p:to>
                                        <p:strVal val="visible"/>
                                      </p:to>
                                    </p:set>
                                    <p:animEffect transition="in" filter="fade">
                                      <p:cBhvr>
                                        <p:cTn id="33" dur="2000"/>
                                        <p:tgtEl>
                                          <p:spTgt spid="175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7188" grpId="0"/>
      <p:bldP spid="1757189" grpId="0"/>
      <p:bldP spid="1757190" grpId="0"/>
      <p:bldP spid="1757192" grpId="0"/>
      <p:bldP spid="1757193" grpId="0"/>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4" descr="WIPP+LWA+Undergrou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70150" y="533400"/>
            <a:ext cx="5530850" cy="547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5" name="Text Box 5"/>
          <p:cNvSpPr txBox="1">
            <a:spLocks noChangeArrowheads="1"/>
          </p:cNvSpPr>
          <p:nvPr/>
        </p:nvSpPr>
        <p:spPr bwMode="auto">
          <a:xfrm>
            <a:off x="1524000" y="0"/>
            <a:ext cx="737393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20000"/>
              </a:spcBef>
              <a:defRPr/>
            </a:pPr>
            <a:r>
              <a:rPr lang="en-US" sz="2800" smtClean="0">
                <a:latin typeface="Arial Rounded MT Bold" charset="0"/>
                <a:cs typeface="+mn-cs"/>
              </a:rPr>
              <a:t>Waste </a:t>
            </a:r>
            <a:r>
              <a:rPr lang="en-US" sz="2800">
                <a:latin typeface="Arial Rounded MT Bold" charset="0"/>
                <a:cs typeface="+mn-cs"/>
              </a:rPr>
              <a:t>Disposal </a:t>
            </a:r>
            <a:r>
              <a:rPr lang="en-US" sz="2800" smtClean="0">
                <a:latin typeface="Arial Rounded MT Bold" charset="0"/>
                <a:cs typeface="+mn-cs"/>
              </a:rPr>
              <a:t>Footprint in Salt</a:t>
            </a:r>
          </a:p>
        </p:txBody>
      </p:sp>
      <p:sp>
        <p:nvSpPr>
          <p:cNvPr id="2" name="TextBox 1"/>
          <p:cNvSpPr txBox="1"/>
          <p:nvPr/>
        </p:nvSpPr>
        <p:spPr>
          <a:xfrm>
            <a:off x="76200" y="1941255"/>
            <a:ext cx="2362200" cy="2554545"/>
          </a:xfrm>
          <a:prstGeom prst="rect">
            <a:avLst/>
          </a:prstGeom>
          <a:noFill/>
        </p:spPr>
        <p:txBody>
          <a:bodyPr wrap="square" rtlCol="0">
            <a:spAutoFit/>
          </a:bodyPr>
          <a:lstStyle/>
          <a:p>
            <a:r>
              <a:rPr lang="en-US" sz="2000" smtClean="0">
                <a:latin typeface="Arial Rounded MT Bold" charset="0"/>
              </a:rPr>
              <a:t>Final </a:t>
            </a:r>
            <a:r>
              <a:rPr lang="en-US" sz="2000">
                <a:latin typeface="Arial Rounded MT Bold" charset="0"/>
              </a:rPr>
              <a:t>footprint </a:t>
            </a:r>
            <a:r>
              <a:rPr lang="en-US" sz="2000" smtClean="0">
                <a:latin typeface="Arial Rounded MT Bold" charset="0"/>
              </a:rPr>
              <a:t>of WIPP will be only 1 mile</a:t>
            </a:r>
            <a:r>
              <a:rPr lang="en-US" sz="2000" baseline="30000" smtClean="0">
                <a:latin typeface="Arial Rounded MT Bold" charset="0"/>
              </a:rPr>
              <a:t>2</a:t>
            </a:r>
            <a:r>
              <a:rPr lang="en-US" sz="2000" smtClean="0">
                <a:latin typeface="Arial Rounded MT Bold" charset="0"/>
              </a:rPr>
              <a:t> out of 16 set aside for nuclear waste disposal by the the 1992 Land Withdrawal Act</a:t>
            </a:r>
            <a:endParaRPr lang="en-US" sz="2000"/>
          </a:p>
        </p:txBody>
      </p:sp>
      <p:sp>
        <p:nvSpPr>
          <p:cNvPr id="6" name="TextBox 5"/>
          <p:cNvSpPr txBox="1"/>
          <p:nvPr/>
        </p:nvSpPr>
        <p:spPr>
          <a:xfrm>
            <a:off x="914400" y="6028492"/>
            <a:ext cx="8001000" cy="677108"/>
          </a:xfrm>
          <a:prstGeom prst="rect">
            <a:avLst/>
          </a:prstGeom>
          <a:noFill/>
        </p:spPr>
        <p:txBody>
          <a:bodyPr wrap="square" rtlCol="0">
            <a:spAutoFit/>
          </a:bodyPr>
          <a:lstStyle/>
          <a:p>
            <a:pPr algn="ctr"/>
            <a:r>
              <a:rPr lang="en-US" sz="1900" dirty="0" smtClean="0">
                <a:latin typeface="Arial Rounded MT Bold" charset="0"/>
              </a:rPr>
              <a:t>February 2014 minor release of &lt; 200 g (only 1.8 </a:t>
            </a:r>
            <a:r>
              <a:rPr lang="en-US" sz="1900" dirty="0" err="1" smtClean="0">
                <a:latin typeface="Arial Rounded MT Bold" charset="0"/>
              </a:rPr>
              <a:t>Bq</a:t>
            </a:r>
            <a:r>
              <a:rPr lang="en-US" sz="1900" dirty="0">
                <a:latin typeface="Arial Rounded MT Bold" charset="0"/>
              </a:rPr>
              <a:t>/m</a:t>
            </a:r>
            <a:r>
              <a:rPr lang="en-US" sz="1900" baseline="30000" dirty="0">
                <a:latin typeface="Arial Rounded MT Bold" charset="0"/>
              </a:rPr>
              <a:t>3</a:t>
            </a:r>
            <a:r>
              <a:rPr lang="en-US" sz="1900" dirty="0">
                <a:latin typeface="Arial Rounded MT Bold" charset="0"/>
              </a:rPr>
              <a:t> to </a:t>
            </a:r>
            <a:r>
              <a:rPr lang="en-US" sz="1900" dirty="0" smtClean="0">
                <a:latin typeface="Arial Rounded MT Bold" charset="0"/>
              </a:rPr>
              <a:t>surface, quickly dropped to &lt;0.01 </a:t>
            </a:r>
            <a:r>
              <a:rPr lang="en-US" sz="1900" dirty="0" err="1" smtClean="0">
                <a:latin typeface="Arial Rounded MT Bold" charset="0"/>
              </a:rPr>
              <a:t>Bq</a:t>
            </a:r>
            <a:r>
              <a:rPr lang="en-US" sz="1900" dirty="0" smtClean="0">
                <a:latin typeface="Arial Rounded MT Bold" charset="0"/>
              </a:rPr>
              <a:t>/m</a:t>
            </a:r>
            <a:r>
              <a:rPr lang="en-US" sz="1900" baseline="30000" dirty="0" smtClean="0">
                <a:latin typeface="Arial Rounded MT Bold" charset="0"/>
              </a:rPr>
              <a:t>3</a:t>
            </a:r>
            <a:r>
              <a:rPr lang="en-US" sz="1900" dirty="0" smtClean="0">
                <a:latin typeface="Arial Rounded MT Bold" charset="0"/>
              </a:rPr>
              <a:t>. WIPP</a:t>
            </a:r>
            <a:r>
              <a:rPr lang="en-US" sz="1900" dirty="0">
                <a:latin typeface="Arial Rounded MT Bold" charset="0"/>
              </a:rPr>
              <a:t> </a:t>
            </a:r>
            <a:r>
              <a:rPr lang="en-US" sz="1900" dirty="0" smtClean="0">
                <a:latin typeface="Arial Rounded MT Bold" charset="0"/>
              </a:rPr>
              <a:t>resumed in 2017.</a:t>
            </a:r>
            <a:endParaRPr lang="en-US" sz="1900" dirty="0"/>
          </a:p>
        </p:txBody>
      </p:sp>
    </p:spTree>
    <p:extLst>
      <p:ext uri="{BB962C8B-B14F-4D97-AF65-F5344CB8AC3E}">
        <p14:creationId xmlns:p14="http://schemas.microsoft.com/office/powerpoint/2010/main" val="218818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Rectangle 175"/>
          <p:cNvSpPr/>
          <p:nvPr/>
        </p:nvSpPr>
        <p:spPr>
          <a:xfrm>
            <a:off x="0" y="0"/>
            <a:ext cx="9144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217" name="Picture 2" descr="WIPP+LWA+Undergrou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98750" y="1184275"/>
            <a:ext cx="5530850" cy="547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 Box 3"/>
          <p:cNvSpPr txBox="1">
            <a:spLocks noChangeArrowheads="1"/>
          </p:cNvSpPr>
          <p:nvPr/>
        </p:nvSpPr>
        <p:spPr bwMode="auto">
          <a:xfrm>
            <a:off x="2133600" y="381000"/>
            <a:ext cx="661193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20000"/>
              </a:spcBef>
              <a:defRPr/>
            </a:pPr>
            <a:r>
              <a:rPr lang="en-US" sz="2800" smtClean="0">
                <a:latin typeface="Arial Rounded MT Bold" charset="0"/>
                <a:cs typeface="+mn-cs"/>
              </a:rPr>
              <a:t>Waste </a:t>
            </a:r>
            <a:r>
              <a:rPr lang="en-US" sz="2800">
                <a:latin typeface="Arial Rounded MT Bold" charset="0"/>
                <a:cs typeface="+mn-cs"/>
              </a:rPr>
              <a:t>Disposal </a:t>
            </a:r>
            <a:r>
              <a:rPr lang="en-US" sz="2800" smtClean="0">
                <a:latin typeface="Arial Rounded MT Bold" charset="0"/>
                <a:cs typeface="+mn-cs"/>
              </a:rPr>
              <a:t>Footprint in Salt</a:t>
            </a:r>
            <a:endParaRPr lang="en-US" sz="2800">
              <a:latin typeface="Arial Rounded MT Bold" charset="0"/>
              <a:cs typeface="+mn-cs"/>
            </a:endParaRPr>
          </a:p>
        </p:txBody>
      </p:sp>
      <p:grpSp>
        <p:nvGrpSpPr>
          <p:cNvPr id="9219" name="Group 179"/>
          <p:cNvGrpSpPr>
            <a:grpSpLocks/>
          </p:cNvGrpSpPr>
          <p:nvPr/>
        </p:nvGrpSpPr>
        <p:grpSpPr bwMode="auto">
          <a:xfrm>
            <a:off x="4295775" y="3889375"/>
            <a:ext cx="2111375" cy="960438"/>
            <a:chOff x="2130" y="2450"/>
            <a:chExt cx="1330" cy="605"/>
          </a:xfrm>
        </p:grpSpPr>
        <p:sp>
          <p:nvSpPr>
            <p:cNvPr id="16389" name="Line 5"/>
            <p:cNvSpPr>
              <a:spLocks noChangeShapeType="1"/>
            </p:cNvSpPr>
            <p:nvPr/>
          </p:nvSpPr>
          <p:spPr bwMode="auto">
            <a:xfrm flipH="1">
              <a:off x="2420" y="2547"/>
              <a:ext cx="145" cy="0"/>
            </a:xfrm>
            <a:prstGeom prst="line">
              <a:avLst/>
            </a:prstGeom>
            <a:noFill/>
            <a:ln w="19050">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1" name="Line 7"/>
            <p:cNvSpPr>
              <a:spLocks noChangeShapeType="1"/>
            </p:cNvSpPr>
            <p:nvPr/>
          </p:nvSpPr>
          <p:spPr bwMode="auto">
            <a:xfrm>
              <a:off x="2469" y="2547"/>
              <a:ext cx="0" cy="436"/>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2" name="Line 8"/>
            <p:cNvSpPr>
              <a:spLocks noChangeShapeType="1"/>
            </p:cNvSpPr>
            <p:nvPr/>
          </p:nvSpPr>
          <p:spPr bwMode="auto">
            <a:xfrm>
              <a:off x="2493" y="2547"/>
              <a:ext cx="0" cy="411"/>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3" name="Line 9"/>
            <p:cNvSpPr>
              <a:spLocks noChangeShapeType="1"/>
            </p:cNvSpPr>
            <p:nvPr/>
          </p:nvSpPr>
          <p:spPr bwMode="auto">
            <a:xfrm>
              <a:off x="2445" y="2547"/>
              <a:ext cx="0" cy="46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4" name="Line 10"/>
            <p:cNvSpPr>
              <a:spLocks noChangeShapeType="1"/>
            </p:cNvSpPr>
            <p:nvPr/>
          </p:nvSpPr>
          <p:spPr bwMode="auto">
            <a:xfrm>
              <a:off x="2420" y="2547"/>
              <a:ext cx="0" cy="48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5" name="Line 11"/>
            <p:cNvSpPr>
              <a:spLocks noChangeShapeType="1"/>
            </p:cNvSpPr>
            <p:nvPr/>
          </p:nvSpPr>
          <p:spPr bwMode="auto">
            <a:xfrm>
              <a:off x="2493" y="2959"/>
              <a:ext cx="605"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6" name="Line 12"/>
            <p:cNvSpPr>
              <a:spLocks noChangeShapeType="1"/>
            </p:cNvSpPr>
            <p:nvPr/>
          </p:nvSpPr>
          <p:spPr bwMode="auto">
            <a:xfrm>
              <a:off x="2469" y="2983"/>
              <a:ext cx="65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7" name="Line 13"/>
            <p:cNvSpPr>
              <a:spLocks noChangeShapeType="1"/>
            </p:cNvSpPr>
            <p:nvPr/>
          </p:nvSpPr>
          <p:spPr bwMode="auto">
            <a:xfrm>
              <a:off x="2444" y="3007"/>
              <a:ext cx="702"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8" name="Line 14"/>
            <p:cNvSpPr>
              <a:spLocks noChangeShapeType="1"/>
            </p:cNvSpPr>
            <p:nvPr/>
          </p:nvSpPr>
          <p:spPr bwMode="auto">
            <a:xfrm>
              <a:off x="2420" y="3031"/>
              <a:ext cx="750"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399" name="Line 15"/>
            <p:cNvSpPr>
              <a:spLocks noChangeShapeType="1"/>
            </p:cNvSpPr>
            <p:nvPr/>
          </p:nvSpPr>
          <p:spPr bwMode="auto">
            <a:xfrm>
              <a:off x="3098" y="2523"/>
              <a:ext cx="0" cy="435"/>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0" name="Line 16"/>
            <p:cNvSpPr>
              <a:spLocks noChangeShapeType="1"/>
            </p:cNvSpPr>
            <p:nvPr/>
          </p:nvSpPr>
          <p:spPr bwMode="auto">
            <a:xfrm>
              <a:off x="3122" y="2499"/>
              <a:ext cx="0" cy="48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1" name="Line 17"/>
            <p:cNvSpPr>
              <a:spLocks noChangeShapeType="1"/>
            </p:cNvSpPr>
            <p:nvPr/>
          </p:nvSpPr>
          <p:spPr bwMode="auto">
            <a:xfrm>
              <a:off x="3146" y="2475"/>
              <a:ext cx="0" cy="53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2" name="Line 18"/>
            <p:cNvSpPr>
              <a:spLocks noChangeShapeType="1"/>
            </p:cNvSpPr>
            <p:nvPr/>
          </p:nvSpPr>
          <p:spPr bwMode="auto">
            <a:xfrm>
              <a:off x="3170" y="2450"/>
              <a:ext cx="0" cy="581"/>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3" name="Line 19"/>
            <p:cNvSpPr>
              <a:spLocks noChangeShapeType="1"/>
            </p:cNvSpPr>
            <p:nvPr/>
          </p:nvSpPr>
          <p:spPr bwMode="auto">
            <a:xfrm flipH="1">
              <a:off x="2420" y="2595"/>
              <a:ext cx="145"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4" name="Line 20"/>
            <p:cNvSpPr>
              <a:spLocks noChangeShapeType="1"/>
            </p:cNvSpPr>
            <p:nvPr/>
          </p:nvSpPr>
          <p:spPr bwMode="auto">
            <a:xfrm flipH="1">
              <a:off x="2832" y="2523"/>
              <a:ext cx="266"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5" name="Line 21"/>
            <p:cNvSpPr>
              <a:spLocks noChangeShapeType="1"/>
            </p:cNvSpPr>
            <p:nvPr/>
          </p:nvSpPr>
          <p:spPr bwMode="auto">
            <a:xfrm flipH="1">
              <a:off x="2832" y="2499"/>
              <a:ext cx="291"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6" name="Line 22"/>
            <p:cNvSpPr>
              <a:spLocks noChangeShapeType="1"/>
            </p:cNvSpPr>
            <p:nvPr/>
          </p:nvSpPr>
          <p:spPr bwMode="auto">
            <a:xfrm flipH="1">
              <a:off x="2832" y="2475"/>
              <a:ext cx="314"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7" name="Line 23"/>
            <p:cNvSpPr>
              <a:spLocks noChangeShapeType="1"/>
            </p:cNvSpPr>
            <p:nvPr/>
          </p:nvSpPr>
          <p:spPr bwMode="auto">
            <a:xfrm flipH="1">
              <a:off x="2832" y="2450"/>
              <a:ext cx="338"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9238" name="Group 33"/>
            <p:cNvGrpSpPr>
              <a:grpSpLocks/>
            </p:cNvGrpSpPr>
            <p:nvPr/>
          </p:nvGrpSpPr>
          <p:grpSpPr bwMode="auto">
            <a:xfrm>
              <a:off x="2130" y="2789"/>
              <a:ext cx="290" cy="48"/>
              <a:chOff x="2130" y="2789"/>
              <a:chExt cx="290" cy="48"/>
            </a:xfrm>
          </p:grpSpPr>
          <p:sp>
            <p:nvSpPr>
              <p:cNvPr id="16408" name="Line 24"/>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09" name="Line 25"/>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0" name="Line 26"/>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1" name="Line 27"/>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2" name="Line 28"/>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4" name="Line 30"/>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5" name="Line 31"/>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16" name="Line 32"/>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6419" name="Line 35"/>
            <p:cNvSpPr>
              <a:spLocks noChangeShapeType="1"/>
            </p:cNvSpPr>
            <p:nvPr/>
          </p:nvSpPr>
          <p:spPr bwMode="auto">
            <a:xfrm>
              <a:off x="2517" y="3031"/>
              <a:ext cx="24" cy="2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0" name="Line 36"/>
            <p:cNvSpPr>
              <a:spLocks noChangeShapeType="1"/>
            </p:cNvSpPr>
            <p:nvPr/>
          </p:nvSpPr>
          <p:spPr bwMode="auto">
            <a:xfrm>
              <a:off x="2541" y="3055"/>
              <a:ext cx="49"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1" name="Line 37"/>
            <p:cNvSpPr>
              <a:spLocks noChangeShapeType="1"/>
            </p:cNvSpPr>
            <p:nvPr/>
          </p:nvSpPr>
          <p:spPr bwMode="auto">
            <a:xfrm flipV="1">
              <a:off x="2590" y="3031"/>
              <a:ext cx="0" cy="24"/>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2" name="Line 38"/>
            <p:cNvSpPr>
              <a:spLocks noChangeShapeType="1"/>
            </p:cNvSpPr>
            <p:nvPr/>
          </p:nvSpPr>
          <p:spPr bwMode="auto">
            <a:xfrm>
              <a:off x="2783" y="2813"/>
              <a:ext cx="0" cy="218"/>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3" name="Line 39"/>
            <p:cNvSpPr>
              <a:spLocks noChangeShapeType="1"/>
            </p:cNvSpPr>
            <p:nvPr/>
          </p:nvSpPr>
          <p:spPr bwMode="auto">
            <a:xfrm>
              <a:off x="2638" y="2959"/>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4" name="Line 40"/>
            <p:cNvSpPr>
              <a:spLocks noChangeShapeType="1"/>
            </p:cNvSpPr>
            <p:nvPr/>
          </p:nvSpPr>
          <p:spPr bwMode="auto">
            <a:xfrm>
              <a:off x="2493" y="2959"/>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5" name="Line 41"/>
            <p:cNvSpPr>
              <a:spLocks noChangeShapeType="1"/>
            </p:cNvSpPr>
            <p:nvPr/>
          </p:nvSpPr>
          <p:spPr bwMode="auto">
            <a:xfrm>
              <a:off x="2420" y="293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6" name="Line 42"/>
            <p:cNvSpPr>
              <a:spLocks noChangeShapeType="1"/>
            </p:cNvSpPr>
            <p:nvPr/>
          </p:nvSpPr>
          <p:spPr bwMode="auto">
            <a:xfrm>
              <a:off x="2420" y="2789"/>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7" name="Line 43"/>
            <p:cNvSpPr>
              <a:spLocks noChangeShapeType="1"/>
            </p:cNvSpPr>
            <p:nvPr/>
          </p:nvSpPr>
          <p:spPr bwMode="auto">
            <a:xfrm>
              <a:off x="2420" y="2741"/>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8" name="Line 44"/>
            <p:cNvSpPr>
              <a:spLocks noChangeShapeType="1"/>
            </p:cNvSpPr>
            <p:nvPr/>
          </p:nvSpPr>
          <p:spPr bwMode="auto">
            <a:xfrm>
              <a:off x="2420" y="2692"/>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29" name="Line 45"/>
            <p:cNvSpPr>
              <a:spLocks noChangeShapeType="1"/>
            </p:cNvSpPr>
            <p:nvPr/>
          </p:nvSpPr>
          <p:spPr bwMode="auto">
            <a:xfrm>
              <a:off x="2420" y="264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0" name="Line 46"/>
            <p:cNvSpPr>
              <a:spLocks noChangeShapeType="1"/>
            </p:cNvSpPr>
            <p:nvPr/>
          </p:nvSpPr>
          <p:spPr bwMode="auto">
            <a:xfrm>
              <a:off x="3097" y="2523"/>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9251" name="Group 47"/>
            <p:cNvGrpSpPr>
              <a:grpSpLocks/>
            </p:cNvGrpSpPr>
            <p:nvPr/>
          </p:nvGrpSpPr>
          <p:grpSpPr bwMode="auto">
            <a:xfrm>
              <a:off x="2130" y="2983"/>
              <a:ext cx="290" cy="48"/>
              <a:chOff x="2130" y="2789"/>
              <a:chExt cx="290" cy="48"/>
            </a:xfrm>
          </p:grpSpPr>
          <p:sp>
            <p:nvSpPr>
              <p:cNvPr id="16432" name="Line 48"/>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3" name="Line 49"/>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4" name="Line 50"/>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5" name="Line 51"/>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6" name="Line 52"/>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7" name="Line 53"/>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8" name="Line 54"/>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39" name="Line 55"/>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2" name="Group 56"/>
            <p:cNvGrpSpPr>
              <a:grpSpLocks/>
            </p:cNvGrpSpPr>
            <p:nvPr/>
          </p:nvGrpSpPr>
          <p:grpSpPr bwMode="auto">
            <a:xfrm>
              <a:off x="2130" y="2692"/>
              <a:ext cx="290" cy="48"/>
              <a:chOff x="2130" y="2789"/>
              <a:chExt cx="290" cy="48"/>
            </a:xfrm>
          </p:grpSpPr>
          <p:sp>
            <p:nvSpPr>
              <p:cNvPr id="16441" name="Line 57"/>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2" name="Line 58"/>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3" name="Line 59"/>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4" name="Line 60"/>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5" name="Line 61"/>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6" name="Line 62"/>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7" name="Line 63"/>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48" name="Line 64"/>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3" name="Group 65"/>
            <p:cNvGrpSpPr>
              <a:grpSpLocks/>
            </p:cNvGrpSpPr>
            <p:nvPr/>
          </p:nvGrpSpPr>
          <p:grpSpPr bwMode="auto">
            <a:xfrm>
              <a:off x="2130" y="2595"/>
              <a:ext cx="290" cy="48"/>
              <a:chOff x="2130" y="2789"/>
              <a:chExt cx="290" cy="48"/>
            </a:xfrm>
          </p:grpSpPr>
          <p:sp>
            <p:nvSpPr>
              <p:cNvPr id="16450" name="Line 66"/>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1" name="Line 67"/>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2" name="Line 68"/>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3" name="Line 69"/>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4" name="Line 70"/>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5" name="Line 71"/>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6" name="Line 72"/>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57" name="Line 73"/>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4" name="Group 74"/>
            <p:cNvGrpSpPr>
              <a:grpSpLocks/>
            </p:cNvGrpSpPr>
            <p:nvPr/>
          </p:nvGrpSpPr>
          <p:grpSpPr bwMode="auto">
            <a:xfrm>
              <a:off x="2130" y="2886"/>
              <a:ext cx="290" cy="48"/>
              <a:chOff x="2130" y="2789"/>
              <a:chExt cx="290" cy="48"/>
            </a:xfrm>
          </p:grpSpPr>
          <p:sp>
            <p:nvSpPr>
              <p:cNvPr id="16459" name="Line 75"/>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0" name="Line 76"/>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1" name="Line 77"/>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2" name="Line 78"/>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3" name="Line 79"/>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4" name="Line 80"/>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5" name="Line 81"/>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6" name="Line 82"/>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5" name="Group 83"/>
            <p:cNvGrpSpPr>
              <a:grpSpLocks/>
            </p:cNvGrpSpPr>
            <p:nvPr/>
          </p:nvGrpSpPr>
          <p:grpSpPr bwMode="auto">
            <a:xfrm>
              <a:off x="2542" y="2862"/>
              <a:ext cx="290" cy="48"/>
              <a:chOff x="2130" y="2789"/>
              <a:chExt cx="290" cy="48"/>
            </a:xfrm>
          </p:grpSpPr>
          <p:sp>
            <p:nvSpPr>
              <p:cNvPr id="16468" name="Line 84"/>
              <p:cNvSpPr>
                <a:spLocks noChangeShapeType="1"/>
              </p:cNvSpPr>
              <p:nvPr/>
            </p:nvSpPr>
            <p:spPr bwMode="auto">
              <a:xfrm flipH="1">
                <a:off x="2130" y="2789"/>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69" name="Line 85"/>
              <p:cNvSpPr>
                <a:spLocks noChangeShapeType="1"/>
              </p:cNvSpPr>
              <p:nvPr/>
            </p:nvSpPr>
            <p:spPr bwMode="auto">
              <a:xfrm flipH="1">
                <a:off x="2130" y="2837"/>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0" name="Line 86"/>
              <p:cNvSpPr>
                <a:spLocks noChangeShapeType="1"/>
              </p:cNvSpPr>
              <p:nvPr/>
            </p:nvSpPr>
            <p:spPr bwMode="auto">
              <a:xfrm>
                <a:off x="2130"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1" name="Line 87"/>
              <p:cNvSpPr>
                <a:spLocks noChangeShapeType="1"/>
              </p:cNvSpPr>
              <p:nvPr/>
            </p:nvSpPr>
            <p:spPr bwMode="auto">
              <a:xfrm>
                <a:off x="2178"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2" name="Line 88"/>
              <p:cNvSpPr>
                <a:spLocks noChangeShapeType="1"/>
              </p:cNvSpPr>
              <p:nvPr/>
            </p:nvSpPr>
            <p:spPr bwMode="auto">
              <a:xfrm>
                <a:off x="2227"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3" name="Line 89"/>
              <p:cNvSpPr>
                <a:spLocks noChangeShapeType="1"/>
              </p:cNvSpPr>
              <p:nvPr/>
            </p:nvSpPr>
            <p:spPr bwMode="auto">
              <a:xfrm>
                <a:off x="2372"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4" name="Line 90"/>
              <p:cNvSpPr>
                <a:spLocks noChangeShapeType="1"/>
              </p:cNvSpPr>
              <p:nvPr/>
            </p:nvSpPr>
            <p:spPr bwMode="auto">
              <a:xfrm>
                <a:off x="2324"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5" name="Line 91"/>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56" name="Group 92"/>
            <p:cNvGrpSpPr>
              <a:grpSpLocks/>
            </p:cNvGrpSpPr>
            <p:nvPr/>
          </p:nvGrpSpPr>
          <p:grpSpPr bwMode="auto">
            <a:xfrm rot="10800000">
              <a:off x="2783" y="2862"/>
              <a:ext cx="290" cy="48"/>
              <a:chOff x="2130" y="2789"/>
              <a:chExt cx="290" cy="48"/>
            </a:xfrm>
          </p:grpSpPr>
          <p:sp>
            <p:nvSpPr>
              <p:cNvPr id="16477" name="Line 93"/>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8" name="Line 94"/>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79" name="Line 95"/>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0" name="Line 96"/>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1" name="Line 97"/>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2" name="Line 98"/>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3" name="Line 99"/>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4" name="Line 100"/>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6485" name="Line 101"/>
            <p:cNvSpPr>
              <a:spLocks noChangeShapeType="1"/>
            </p:cNvSpPr>
            <p:nvPr/>
          </p:nvSpPr>
          <p:spPr bwMode="auto">
            <a:xfrm>
              <a:off x="2832" y="2813"/>
              <a:ext cx="0" cy="218"/>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6" name="Line 102"/>
            <p:cNvSpPr>
              <a:spLocks noChangeShapeType="1"/>
            </p:cNvSpPr>
            <p:nvPr/>
          </p:nvSpPr>
          <p:spPr bwMode="auto">
            <a:xfrm>
              <a:off x="2856" y="2813"/>
              <a:ext cx="0" cy="218"/>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7" name="Line 103"/>
            <p:cNvSpPr>
              <a:spLocks noChangeShapeType="1"/>
            </p:cNvSpPr>
            <p:nvPr/>
          </p:nvSpPr>
          <p:spPr bwMode="auto">
            <a:xfrm>
              <a:off x="2590"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8" name="Line 104"/>
            <p:cNvSpPr>
              <a:spLocks noChangeShapeType="1"/>
            </p:cNvSpPr>
            <p:nvPr/>
          </p:nvSpPr>
          <p:spPr bwMode="auto">
            <a:xfrm>
              <a:off x="2711"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89" name="Line 105"/>
            <p:cNvSpPr>
              <a:spLocks noChangeShapeType="1"/>
            </p:cNvSpPr>
            <p:nvPr/>
          </p:nvSpPr>
          <p:spPr bwMode="auto">
            <a:xfrm>
              <a:off x="2928"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0" name="Line 106"/>
            <p:cNvSpPr>
              <a:spLocks noChangeShapeType="1"/>
            </p:cNvSpPr>
            <p:nvPr/>
          </p:nvSpPr>
          <p:spPr bwMode="auto">
            <a:xfrm>
              <a:off x="3025" y="2958"/>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9263" name="Group 107"/>
            <p:cNvGrpSpPr>
              <a:grpSpLocks/>
            </p:cNvGrpSpPr>
            <p:nvPr/>
          </p:nvGrpSpPr>
          <p:grpSpPr bwMode="auto">
            <a:xfrm rot="10800000">
              <a:off x="3170" y="2983"/>
              <a:ext cx="290" cy="48"/>
              <a:chOff x="2130" y="2789"/>
              <a:chExt cx="290" cy="48"/>
            </a:xfrm>
          </p:grpSpPr>
          <p:sp>
            <p:nvSpPr>
              <p:cNvPr id="16492" name="Line 108"/>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3" name="Line 109"/>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4" name="Line 110"/>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5" name="Line 111"/>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6" name="Line 112"/>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7" name="Line 113"/>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8" name="Line 114"/>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499" name="Line 115"/>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4" name="Group 116"/>
            <p:cNvGrpSpPr>
              <a:grpSpLocks/>
            </p:cNvGrpSpPr>
            <p:nvPr/>
          </p:nvGrpSpPr>
          <p:grpSpPr bwMode="auto">
            <a:xfrm rot="10800000">
              <a:off x="3170" y="2886"/>
              <a:ext cx="290" cy="48"/>
              <a:chOff x="2130" y="2789"/>
              <a:chExt cx="290" cy="48"/>
            </a:xfrm>
          </p:grpSpPr>
          <p:sp>
            <p:nvSpPr>
              <p:cNvPr id="16501" name="Line 117"/>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2" name="Line 118"/>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3" name="Line 119"/>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4" name="Line 120"/>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5" name="Line 121"/>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6" name="Line 122"/>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7" name="Line 123"/>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08" name="Line 124"/>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5" name="Group 125"/>
            <p:cNvGrpSpPr>
              <a:grpSpLocks/>
            </p:cNvGrpSpPr>
            <p:nvPr/>
          </p:nvGrpSpPr>
          <p:grpSpPr bwMode="auto">
            <a:xfrm rot="10800000">
              <a:off x="3170" y="2789"/>
              <a:ext cx="290" cy="48"/>
              <a:chOff x="2130" y="2789"/>
              <a:chExt cx="290" cy="48"/>
            </a:xfrm>
          </p:grpSpPr>
          <p:sp>
            <p:nvSpPr>
              <p:cNvPr id="16510" name="Line 126"/>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1" name="Line 127"/>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2" name="Line 128"/>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3" name="Line 129"/>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4" name="Line 130"/>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5" name="Line 131"/>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6" name="Line 132"/>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17" name="Line 133"/>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6" name="Group 134"/>
            <p:cNvGrpSpPr>
              <a:grpSpLocks/>
            </p:cNvGrpSpPr>
            <p:nvPr/>
          </p:nvGrpSpPr>
          <p:grpSpPr bwMode="auto">
            <a:xfrm rot="10800000">
              <a:off x="3170" y="2692"/>
              <a:ext cx="290" cy="48"/>
              <a:chOff x="2130" y="2789"/>
              <a:chExt cx="290" cy="48"/>
            </a:xfrm>
          </p:grpSpPr>
          <p:sp>
            <p:nvSpPr>
              <p:cNvPr id="16519" name="Line 135"/>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0" name="Line 136"/>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1" name="Line 137"/>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2" name="Line 138"/>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3" name="Line 139"/>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4" name="Line 140"/>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5" name="Line 141"/>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6" name="Line 142"/>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7" name="Group 143"/>
            <p:cNvGrpSpPr>
              <a:grpSpLocks/>
            </p:cNvGrpSpPr>
            <p:nvPr/>
          </p:nvGrpSpPr>
          <p:grpSpPr bwMode="auto">
            <a:xfrm rot="10800000">
              <a:off x="3170" y="2595"/>
              <a:ext cx="290" cy="48"/>
              <a:chOff x="2130" y="2789"/>
              <a:chExt cx="290" cy="48"/>
            </a:xfrm>
          </p:grpSpPr>
          <p:sp>
            <p:nvSpPr>
              <p:cNvPr id="16528" name="Line 144"/>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29" name="Line 145"/>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0" name="Line 146"/>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1" name="Line 147"/>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2" name="Line 148"/>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3" name="Line 149"/>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4" name="Line 150"/>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5" name="Line 151"/>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9268" name="Group 152"/>
            <p:cNvGrpSpPr>
              <a:grpSpLocks/>
            </p:cNvGrpSpPr>
            <p:nvPr/>
          </p:nvGrpSpPr>
          <p:grpSpPr bwMode="auto">
            <a:xfrm rot="10800000">
              <a:off x="3170" y="2499"/>
              <a:ext cx="290" cy="48"/>
              <a:chOff x="2130" y="2789"/>
              <a:chExt cx="290" cy="48"/>
            </a:xfrm>
          </p:grpSpPr>
          <p:sp>
            <p:nvSpPr>
              <p:cNvPr id="16537" name="Line 153"/>
              <p:cNvSpPr>
                <a:spLocks noChangeShapeType="1"/>
              </p:cNvSpPr>
              <p:nvPr/>
            </p:nvSpPr>
            <p:spPr bwMode="auto">
              <a:xfrm flipH="1">
                <a:off x="2131" y="2790"/>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8" name="Line 154"/>
              <p:cNvSpPr>
                <a:spLocks noChangeShapeType="1"/>
              </p:cNvSpPr>
              <p:nvPr/>
            </p:nvSpPr>
            <p:spPr bwMode="auto">
              <a:xfrm flipH="1">
                <a:off x="2131" y="2838"/>
                <a:ext cx="290" cy="0"/>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39" name="Line 155"/>
              <p:cNvSpPr>
                <a:spLocks noChangeShapeType="1"/>
              </p:cNvSpPr>
              <p:nvPr/>
            </p:nvSpPr>
            <p:spPr bwMode="auto">
              <a:xfrm>
                <a:off x="2131"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0" name="Line 156"/>
              <p:cNvSpPr>
                <a:spLocks noChangeShapeType="1"/>
              </p:cNvSpPr>
              <p:nvPr/>
            </p:nvSpPr>
            <p:spPr bwMode="auto">
              <a:xfrm>
                <a:off x="2179"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1" name="Line 157"/>
              <p:cNvSpPr>
                <a:spLocks noChangeShapeType="1"/>
              </p:cNvSpPr>
              <p:nvPr/>
            </p:nvSpPr>
            <p:spPr bwMode="auto">
              <a:xfrm>
                <a:off x="2228"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2" name="Line 158"/>
              <p:cNvSpPr>
                <a:spLocks noChangeShapeType="1"/>
              </p:cNvSpPr>
              <p:nvPr/>
            </p:nvSpPr>
            <p:spPr bwMode="auto">
              <a:xfrm>
                <a:off x="2373"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3" name="Line 159"/>
              <p:cNvSpPr>
                <a:spLocks noChangeShapeType="1"/>
              </p:cNvSpPr>
              <p:nvPr/>
            </p:nvSpPr>
            <p:spPr bwMode="auto">
              <a:xfrm>
                <a:off x="2325" y="2790"/>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4" name="Line 160"/>
              <p:cNvSpPr>
                <a:spLocks noChangeShapeType="1"/>
              </p:cNvSpPr>
              <p:nvPr/>
            </p:nvSpPr>
            <p:spPr bwMode="auto">
              <a:xfrm>
                <a:off x="2275" y="2789"/>
                <a:ext cx="0" cy="48"/>
              </a:xfrm>
              <a:prstGeom prst="line">
                <a:avLst/>
              </a:prstGeom>
              <a:noFill/>
              <a:ln w="2857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6546" name="Line 162"/>
            <p:cNvSpPr>
              <a:spLocks noChangeShapeType="1"/>
            </p:cNvSpPr>
            <p:nvPr/>
          </p:nvSpPr>
          <p:spPr bwMode="auto">
            <a:xfrm>
              <a:off x="2420" y="2886"/>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7" name="Line 163"/>
            <p:cNvSpPr>
              <a:spLocks noChangeShapeType="1"/>
            </p:cNvSpPr>
            <p:nvPr/>
          </p:nvSpPr>
          <p:spPr bwMode="auto">
            <a:xfrm>
              <a:off x="2420" y="2837"/>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8" name="Line 164"/>
            <p:cNvSpPr>
              <a:spLocks noChangeShapeType="1"/>
            </p:cNvSpPr>
            <p:nvPr/>
          </p:nvSpPr>
          <p:spPr bwMode="auto">
            <a:xfrm>
              <a:off x="2420" y="2983"/>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49" name="Line 165"/>
            <p:cNvSpPr>
              <a:spLocks noChangeShapeType="1"/>
            </p:cNvSpPr>
            <p:nvPr/>
          </p:nvSpPr>
          <p:spPr bwMode="auto">
            <a:xfrm>
              <a:off x="3097" y="2983"/>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0" name="Line 166"/>
            <p:cNvSpPr>
              <a:spLocks noChangeShapeType="1"/>
            </p:cNvSpPr>
            <p:nvPr/>
          </p:nvSpPr>
          <p:spPr bwMode="auto">
            <a:xfrm>
              <a:off x="3098" y="293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1" name="Line 167"/>
            <p:cNvSpPr>
              <a:spLocks noChangeShapeType="1"/>
            </p:cNvSpPr>
            <p:nvPr/>
          </p:nvSpPr>
          <p:spPr bwMode="auto">
            <a:xfrm>
              <a:off x="3098" y="2886"/>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2" name="Line 168"/>
            <p:cNvSpPr>
              <a:spLocks noChangeShapeType="1"/>
            </p:cNvSpPr>
            <p:nvPr/>
          </p:nvSpPr>
          <p:spPr bwMode="auto">
            <a:xfrm>
              <a:off x="3098" y="2837"/>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3" name="Line 169"/>
            <p:cNvSpPr>
              <a:spLocks noChangeShapeType="1"/>
            </p:cNvSpPr>
            <p:nvPr/>
          </p:nvSpPr>
          <p:spPr bwMode="auto">
            <a:xfrm>
              <a:off x="3098" y="2789"/>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4" name="Line 170"/>
            <p:cNvSpPr>
              <a:spLocks noChangeShapeType="1"/>
            </p:cNvSpPr>
            <p:nvPr/>
          </p:nvSpPr>
          <p:spPr bwMode="auto">
            <a:xfrm>
              <a:off x="3097" y="2741"/>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5" name="Line 171"/>
            <p:cNvSpPr>
              <a:spLocks noChangeShapeType="1"/>
            </p:cNvSpPr>
            <p:nvPr/>
          </p:nvSpPr>
          <p:spPr bwMode="auto">
            <a:xfrm>
              <a:off x="3098" y="2692"/>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6" name="Line 172"/>
            <p:cNvSpPr>
              <a:spLocks noChangeShapeType="1"/>
            </p:cNvSpPr>
            <p:nvPr/>
          </p:nvSpPr>
          <p:spPr bwMode="auto">
            <a:xfrm>
              <a:off x="3098" y="2644"/>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7" name="Line 173"/>
            <p:cNvSpPr>
              <a:spLocks noChangeShapeType="1"/>
            </p:cNvSpPr>
            <p:nvPr/>
          </p:nvSpPr>
          <p:spPr bwMode="auto">
            <a:xfrm>
              <a:off x="3098" y="2595"/>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8" name="Line 174"/>
            <p:cNvSpPr>
              <a:spLocks noChangeShapeType="1"/>
            </p:cNvSpPr>
            <p:nvPr/>
          </p:nvSpPr>
          <p:spPr bwMode="auto">
            <a:xfrm>
              <a:off x="3097" y="2499"/>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59" name="Line 175"/>
            <p:cNvSpPr>
              <a:spLocks noChangeShapeType="1"/>
            </p:cNvSpPr>
            <p:nvPr/>
          </p:nvSpPr>
          <p:spPr bwMode="auto">
            <a:xfrm>
              <a:off x="3098" y="2547"/>
              <a:ext cx="73" cy="0"/>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60" name="Line 176"/>
            <p:cNvSpPr>
              <a:spLocks noChangeShapeType="1"/>
            </p:cNvSpPr>
            <p:nvPr/>
          </p:nvSpPr>
          <p:spPr bwMode="auto">
            <a:xfrm>
              <a:off x="2953" y="2450"/>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61" name="Line 177"/>
            <p:cNvSpPr>
              <a:spLocks noChangeShapeType="1"/>
            </p:cNvSpPr>
            <p:nvPr/>
          </p:nvSpPr>
          <p:spPr bwMode="auto">
            <a:xfrm>
              <a:off x="3050" y="2450"/>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562" name="Line 178"/>
            <p:cNvSpPr>
              <a:spLocks noChangeShapeType="1"/>
            </p:cNvSpPr>
            <p:nvPr/>
          </p:nvSpPr>
          <p:spPr bwMode="auto">
            <a:xfrm>
              <a:off x="2807" y="2910"/>
              <a:ext cx="0" cy="72"/>
            </a:xfrm>
            <a:prstGeom prst="line">
              <a:avLst/>
            </a:prstGeom>
            <a:noFill/>
            <a:ln w="9525">
              <a:solidFill>
                <a:srgbClr val="FFFF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175" name="TextBox 174"/>
          <p:cNvSpPr txBox="1"/>
          <p:nvPr/>
        </p:nvSpPr>
        <p:spPr>
          <a:xfrm>
            <a:off x="152400" y="1542395"/>
            <a:ext cx="2514600" cy="4401205"/>
          </a:xfrm>
          <a:prstGeom prst="rect">
            <a:avLst/>
          </a:prstGeom>
          <a:noFill/>
        </p:spPr>
        <p:txBody>
          <a:bodyPr wrap="square" rtlCol="0">
            <a:spAutoFit/>
          </a:bodyPr>
          <a:lstStyle/>
          <a:p>
            <a:r>
              <a:rPr lang="en-US" sz="2000">
                <a:latin typeface="Arial Rounded MT Bold" charset="0"/>
              </a:rPr>
              <a:t>F</a:t>
            </a:r>
            <a:r>
              <a:rPr lang="en-US" sz="2000" smtClean="0">
                <a:latin typeface="Arial Rounded MT Bold" charset="0"/>
              </a:rPr>
              <a:t>ootprint </a:t>
            </a:r>
            <a:r>
              <a:rPr lang="en-US" sz="2000" dirty="0" smtClean="0">
                <a:latin typeface="Arial Rounded MT Bold" charset="0"/>
              </a:rPr>
              <a:t>of an expanded WIPP to include HLW as RH-TRU, with interim storage for SNF, would be less than 3 mile</a:t>
            </a:r>
            <a:r>
              <a:rPr lang="en-US" sz="2000" baseline="30000" dirty="0" smtClean="0">
                <a:latin typeface="Arial Rounded MT Bold" charset="0"/>
              </a:rPr>
              <a:t>2</a:t>
            </a:r>
            <a:r>
              <a:rPr lang="en-US" sz="2000" dirty="0" smtClean="0">
                <a:latin typeface="Arial Rounded MT Bold" charset="0"/>
              </a:rPr>
              <a:t> out of the 16 set aside for nuclear waste disposal by the the 1992 Land Withdrawal Act and would save about $200 billion</a:t>
            </a:r>
            <a:endParaRPr lang="en-US" sz="2000" dirty="0"/>
          </a:p>
        </p:txBody>
      </p:sp>
    </p:spTree>
    <p:extLst>
      <p:ext uri="{BB962C8B-B14F-4D97-AF65-F5344CB8AC3E}">
        <p14:creationId xmlns:p14="http://schemas.microsoft.com/office/powerpoint/2010/main" val="2188400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p:cNvPicPr>
            <a:picLocks noChangeAspect="1"/>
          </p:cNvPicPr>
          <p:nvPr/>
        </p:nvPicPr>
        <p:blipFill>
          <a:blip r:embed="rId2">
            <a:alphaModFix/>
          </a:blip>
          <a:stretch>
            <a:fillRect/>
          </a:stretch>
        </p:blipFill>
        <p:spPr>
          <a:xfrm>
            <a:off x="0" y="0"/>
            <a:ext cx="9144000" cy="6858000"/>
          </a:xfrm>
          <a:prstGeom prst="rect">
            <a:avLst/>
          </a:prstGeom>
          <a:noFill/>
        </p:spPr>
      </p:pic>
      <p:sp>
        <p:nvSpPr>
          <p:cNvPr id="4" name="Rectangle 2"/>
          <p:cNvSpPr>
            <a:spLocks noGrp="1" noChangeArrowheads="1"/>
          </p:cNvSpPr>
          <p:nvPr>
            <p:ph type="title"/>
          </p:nvPr>
        </p:nvSpPr>
        <p:spPr bwMode="auto">
          <a:xfrm>
            <a:off x="5334000" y="1371600"/>
            <a:ext cx="914400" cy="609600"/>
          </a:xfrm>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a:defRPr/>
            </a:pPr>
            <a:r>
              <a:rPr lang="en-US" sz="3200" i="1" dirty="0" smtClean="0">
                <a:solidFill>
                  <a:schemeClr val="bg1"/>
                </a:solidFill>
                <a:cs typeface="+mj-cs"/>
              </a:rPr>
              <a:t>LNT</a:t>
            </a:r>
          </a:p>
        </p:txBody>
      </p:sp>
      <p:sp>
        <p:nvSpPr>
          <p:cNvPr id="5" name="Text Box 3"/>
          <p:cNvSpPr txBox="1">
            <a:spLocks noChangeArrowheads="1"/>
          </p:cNvSpPr>
          <p:nvPr/>
        </p:nvSpPr>
        <p:spPr bwMode="auto">
          <a:xfrm>
            <a:off x="3889375" y="457200"/>
            <a:ext cx="862737"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a:solidFill>
                  <a:schemeClr val="bg1"/>
                </a:solidFill>
                <a:latin typeface="Stone Sans ITC TT-Semi" charset="0"/>
                <a:cs typeface="+mn-cs"/>
              </a:rPr>
              <a:t>Risk</a:t>
            </a:r>
          </a:p>
        </p:txBody>
      </p:sp>
      <p:sp>
        <p:nvSpPr>
          <p:cNvPr id="6" name="Text Box 4"/>
          <p:cNvSpPr txBox="1">
            <a:spLocks noChangeArrowheads="1"/>
          </p:cNvSpPr>
          <p:nvPr/>
        </p:nvSpPr>
        <p:spPr bwMode="auto">
          <a:xfrm>
            <a:off x="5203204" y="5939135"/>
            <a:ext cx="2416796"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800" dirty="0">
                <a:solidFill>
                  <a:schemeClr val="bg1"/>
                </a:solidFill>
                <a:latin typeface="Stone Sans ITC TT-Semi" charset="0"/>
                <a:cs typeface="+mn-cs"/>
              </a:rPr>
              <a:t>Dose </a:t>
            </a:r>
            <a:r>
              <a:rPr lang="en-US" sz="1600" dirty="0">
                <a:solidFill>
                  <a:schemeClr val="bg1"/>
                </a:solidFill>
                <a:latin typeface="Stone Sans ITC TT-Semi" charset="0"/>
                <a:cs typeface="+mn-cs"/>
              </a:rPr>
              <a:t>(</a:t>
            </a:r>
            <a:r>
              <a:rPr lang="en-US" sz="1600" dirty="0" err="1" smtClean="0">
                <a:solidFill>
                  <a:schemeClr val="bg1"/>
                </a:solidFill>
                <a:latin typeface="Stone Sans ITC TT-Semi" charset="0"/>
                <a:cs typeface="+mn-cs"/>
              </a:rPr>
              <a:t>rem;cSv</a:t>
            </a:r>
            <a:r>
              <a:rPr lang="en-US" sz="1600" dirty="0" smtClean="0">
                <a:solidFill>
                  <a:schemeClr val="bg1"/>
                </a:solidFill>
                <a:latin typeface="Stone Sans ITC TT-Semi" charset="0"/>
                <a:cs typeface="+mn-cs"/>
              </a:rPr>
              <a:t>)</a:t>
            </a:r>
            <a:endParaRPr lang="en-US" sz="2800" dirty="0">
              <a:solidFill>
                <a:schemeClr val="bg1"/>
              </a:solidFill>
              <a:latin typeface="Stone Sans ITC TT-Semi" charset="0"/>
              <a:cs typeface="+mn-cs"/>
            </a:endParaRPr>
          </a:p>
        </p:txBody>
      </p:sp>
      <p:sp>
        <p:nvSpPr>
          <p:cNvPr id="7" name="Text Box 5"/>
          <p:cNvSpPr txBox="1">
            <a:spLocks noChangeArrowheads="1"/>
          </p:cNvSpPr>
          <p:nvPr/>
        </p:nvSpPr>
        <p:spPr bwMode="auto">
          <a:xfrm>
            <a:off x="3352800" y="5562600"/>
            <a:ext cx="403225"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a:solidFill>
                  <a:schemeClr val="bg1"/>
                </a:solidFill>
                <a:latin typeface="Stone Sans ITC TT-Semi" charset="0"/>
                <a:cs typeface="+mn-cs"/>
              </a:rPr>
              <a:t> </a:t>
            </a:r>
            <a:r>
              <a:rPr lang="en-US" sz="2400">
                <a:solidFill>
                  <a:schemeClr val="bg1"/>
                </a:solidFill>
                <a:latin typeface="Stone Sans ITC TT-Semi" charset="0"/>
                <a:cs typeface="+mn-cs"/>
              </a:rPr>
              <a:t>0</a:t>
            </a:r>
          </a:p>
        </p:txBody>
      </p:sp>
      <p:sp>
        <p:nvSpPr>
          <p:cNvPr id="8" name="Text Box 6"/>
          <p:cNvSpPr txBox="1">
            <a:spLocks noChangeArrowheads="1"/>
          </p:cNvSpPr>
          <p:nvPr/>
        </p:nvSpPr>
        <p:spPr bwMode="auto">
          <a:xfrm>
            <a:off x="3059113" y="5257800"/>
            <a:ext cx="369887"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solidFill>
                  <a:schemeClr val="bg1"/>
                </a:solidFill>
                <a:latin typeface="Stone Sans ITC TT-Semi" charset="0"/>
                <a:cs typeface="+mn-cs"/>
              </a:rPr>
              <a:t>0</a:t>
            </a:r>
          </a:p>
        </p:txBody>
      </p:sp>
      <p:sp>
        <p:nvSpPr>
          <p:cNvPr id="9" name="Line 7"/>
          <p:cNvSpPr>
            <a:spLocks noChangeShapeType="1"/>
          </p:cNvSpPr>
          <p:nvPr/>
        </p:nvSpPr>
        <p:spPr bwMode="auto">
          <a:xfrm flipV="1">
            <a:off x="3733800" y="838200"/>
            <a:ext cx="0" cy="4724400"/>
          </a:xfrm>
          <a:prstGeom prst="line">
            <a:avLst/>
          </a:prstGeom>
          <a:noFill/>
          <a:ln w="38100">
            <a:solidFill>
              <a:schemeClr val="bg1"/>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0" name="Line 8"/>
          <p:cNvSpPr>
            <a:spLocks noChangeShapeType="1"/>
          </p:cNvSpPr>
          <p:nvPr/>
        </p:nvSpPr>
        <p:spPr bwMode="auto">
          <a:xfrm rot="5400000" flipV="1">
            <a:off x="5791200" y="2971800"/>
            <a:ext cx="0" cy="4724400"/>
          </a:xfrm>
          <a:prstGeom prst="line">
            <a:avLst/>
          </a:prstGeom>
          <a:noFill/>
          <a:ln w="38100">
            <a:solidFill>
              <a:schemeClr val="bg1"/>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1" name="Line 9"/>
          <p:cNvSpPr>
            <a:spLocks noChangeShapeType="1"/>
          </p:cNvSpPr>
          <p:nvPr/>
        </p:nvSpPr>
        <p:spPr bwMode="auto">
          <a:xfrm flipV="1">
            <a:off x="3733800" y="1066800"/>
            <a:ext cx="4267200" cy="4267200"/>
          </a:xfrm>
          <a:prstGeom prst="line">
            <a:avLst/>
          </a:prstGeom>
          <a:noFill/>
          <a:ln w="41275">
            <a:solidFill>
              <a:schemeClr val="bg1"/>
            </a:solidFill>
            <a:prstDash val="lg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3" name="Line 11"/>
          <p:cNvSpPr>
            <a:spLocks noChangeShapeType="1"/>
          </p:cNvSpPr>
          <p:nvPr/>
        </p:nvSpPr>
        <p:spPr bwMode="auto">
          <a:xfrm>
            <a:off x="4572000" y="5334000"/>
            <a:ext cx="0" cy="152400"/>
          </a:xfrm>
          <a:prstGeom prst="line">
            <a:avLst/>
          </a:prstGeom>
          <a:noFill/>
          <a:ln w="127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4" name="Line 12"/>
          <p:cNvSpPr>
            <a:spLocks noChangeShapeType="1"/>
          </p:cNvSpPr>
          <p:nvPr/>
        </p:nvSpPr>
        <p:spPr bwMode="auto">
          <a:xfrm>
            <a:off x="5334000" y="5334000"/>
            <a:ext cx="0" cy="152400"/>
          </a:xfrm>
          <a:prstGeom prst="line">
            <a:avLst/>
          </a:prstGeom>
          <a:noFill/>
          <a:ln w="127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5" name="Line 13"/>
          <p:cNvSpPr>
            <a:spLocks noChangeShapeType="1"/>
          </p:cNvSpPr>
          <p:nvPr/>
        </p:nvSpPr>
        <p:spPr bwMode="auto">
          <a:xfrm>
            <a:off x="6096000" y="5334000"/>
            <a:ext cx="0" cy="152400"/>
          </a:xfrm>
          <a:prstGeom prst="line">
            <a:avLst/>
          </a:prstGeom>
          <a:noFill/>
          <a:ln w="127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6" name="Line 14"/>
          <p:cNvSpPr>
            <a:spLocks noChangeShapeType="1"/>
          </p:cNvSpPr>
          <p:nvPr/>
        </p:nvSpPr>
        <p:spPr bwMode="auto">
          <a:xfrm>
            <a:off x="6858000" y="5334000"/>
            <a:ext cx="0" cy="152400"/>
          </a:xfrm>
          <a:prstGeom prst="line">
            <a:avLst/>
          </a:prstGeom>
          <a:noFill/>
          <a:ln w="127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7" name="Line 15"/>
          <p:cNvSpPr>
            <a:spLocks noChangeShapeType="1"/>
          </p:cNvSpPr>
          <p:nvPr/>
        </p:nvSpPr>
        <p:spPr bwMode="auto">
          <a:xfrm>
            <a:off x="7620000" y="5334000"/>
            <a:ext cx="0" cy="152400"/>
          </a:xfrm>
          <a:prstGeom prst="line">
            <a:avLst/>
          </a:prstGeom>
          <a:noFill/>
          <a:ln w="12700">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18" name="Text Box 16"/>
          <p:cNvSpPr txBox="1">
            <a:spLocks noChangeArrowheads="1"/>
          </p:cNvSpPr>
          <p:nvPr/>
        </p:nvSpPr>
        <p:spPr bwMode="auto">
          <a:xfrm>
            <a:off x="4344397" y="5486400"/>
            <a:ext cx="49725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bg1"/>
                </a:solidFill>
                <a:latin typeface="Stone Sans ITC TT-Semi" charset="0"/>
                <a:cs typeface="+mn-cs"/>
              </a:rPr>
              <a:t>0.1</a:t>
            </a:r>
          </a:p>
        </p:txBody>
      </p:sp>
      <p:sp>
        <p:nvSpPr>
          <p:cNvPr id="19" name="Text Box 17"/>
          <p:cNvSpPr txBox="1">
            <a:spLocks noChangeArrowheads="1"/>
          </p:cNvSpPr>
          <p:nvPr/>
        </p:nvSpPr>
        <p:spPr bwMode="auto">
          <a:xfrm>
            <a:off x="5109572" y="5486400"/>
            <a:ext cx="497252"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bg1"/>
                </a:solidFill>
                <a:latin typeface="Stone Sans ITC TT-Semi" charset="0"/>
                <a:cs typeface="+mn-cs"/>
              </a:rPr>
              <a:t>1.0</a:t>
            </a:r>
          </a:p>
        </p:txBody>
      </p:sp>
      <p:sp>
        <p:nvSpPr>
          <p:cNvPr id="20" name="Text Box 18"/>
          <p:cNvSpPr txBox="1">
            <a:spLocks noChangeArrowheads="1"/>
          </p:cNvSpPr>
          <p:nvPr/>
        </p:nvSpPr>
        <p:spPr bwMode="auto">
          <a:xfrm>
            <a:off x="5874747" y="5486400"/>
            <a:ext cx="434734"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bg1"/>
                </a:solidFill>
                <a:latin typeface="Stone Sans ITC TT-Semi" charset="0"/>
                <a:cs typeface="+mn-cs"/>
              </a:rPr>
              <a:t>10</a:t>
            </a:r>
          </a:p>
        </p:txBody>
      </p:sp>
      <p:sp>
        <p:nvSpPr>
          <p:cNvPr id="21" name="Text Box 19"/>
          <p:cNvSpPr txBox="1">
            <a:spLocks noChangeArrowheads="1"/>
          </p:cNvSpPr>
          <p:nvPr/>
        </p:nvSpPr>
        <p:spPr bwMode="auto">
          <a:xfrm>
            <a:off x="6578010" y="5486400"/>
            <a:ext cx="559769"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solidFill>
                  <a:schemeClr val="bg1"/>
                </a:solidFill>
                <a:latin typeface="Stone Sans ITC TT-Semi" charset="0"/>
                <a:cs typeface="+mn-cs"/>
              </a:rPr>
              <a:t>100</a:t>
            </a:r>
          </a:p>
        </p:txBody>
      </p:sp>
      <p:sp>
        <p:nvSpPr>
          <p:cNvPr id="22" name="Text Box 20"/>
          <p:cNvSpPr txBox="1">
            <a:spLocks noChangeArrowheads="1"/>
          </p:cNvSpPr>
          <p:nvPr/>
        </p:nvSpPr>
        <p:spPr bwMode="auto">
          <a:xfrm>
            <a:off x="7316197" y="5486400"/>
            <a:ext cx="684803"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dirty="0">
                <a:solidFill>
                  <a:schemeClr val="bg1"/>
                </a:solidFill>
                <a:latin typeface="Stone Sans ITC TT-Semi" charset="0"/>
                <a:cs typeface="+mn-cs"/>
              </a:rPr>
              <a:t>1000</a:t>
            </a:r>
          </a:p>
        </p:txBody>
      </p:sp>
      <p:sp>
        <p:nvSpPr>
          <p:cNvPr id="23" name="Text Box 21"/>
          <p:cNvSpPr txBox="1">
            <a:spLocks noChangeArrowheads="1"/>
          </p:cNvSpPr>
          <p:nvPr/>
        </p:nvSpPr>
        <p:spPr bwMode="auto">
          <a:xfrm>
            <a:off x="7405688" y="5715000"/>
            <a:ext cx="18415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1400">
              <a:solidFill>
                <a:schemeClr val="bg1"/>
              </a:solidFill>
              <a:latin typeface="Stone Sans ITC TT-Semi" charset="0"/>
              <a:cs typeface="+mn-cs"/>
            </a:endParaRPr>
          </a:p>
        </p:txBody>
      </p:sp>
      <p:sp>
        <p:nvSpPr>
          <p:cNvPr id="24" name="Text Box 22"/>
          <p:cNvSpPr txBox="1">
            <a:spLocks noChangeArrowheads="1"/>
          </p:cNvSpPr>
          <p:nvPr/>
        </p:nvSpPr>
        <p:spPr bwMode="auto">
          <a:xfrm>
            <a:off x="2667000" y="1295400"/>
            <a:ext cx="762000" cy="3460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lnSpc>
                <a:spcPct val="110000"/>
              </a:lnSpc>
              <a:defRPr/>
            </a:pPr>
            <a:r>
              <a:rPr lang="en-US" sz="1600" dirty="0">
                <a:solidFill>
                  <a:schemeClr val="bg1"/>
                </a:solidFill>
                <a:latin typeface="Stone Sans ITC TT-Semi" charset="0"/>
                <a:cs typeface="+mn-cs"/>
              </a:rPr>
              <a:t>death </a:t>
            </a:r>
          </a:p>
        </p:txBody>
      </p:sp>
      <p:sp>
        <p:nvSpPr>
          <p:cNvPr id="25" name="Text Box 23"/>
          <p:cNvSpPr txBox="1">
            <a:spLocks noChangeArrowheads="1"/>
          </p:cNvSpPr>
          <p:nvPr/>
        </p:nvSpPr>
        <p:spPr bwMode="auto">
          <a:xfrm>
            <a:off x="2590800" y="1965325"/>
            <a:ext cx="838200" cy="7817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180000"/>
              </a:lnSpc>
              <a:defRPr/>
            </a:pPr>
            <a:r>
              <a:rPr lang="en-US" sz="1600" dirty="0">
                <a:solidFill>
                  <a:schemeClr val="bg1"/>
                </a:solidFill>
                <a:latin typeface="Stone Sans ITC TT-Semi" charset="0"/>
                <a:cs typeface="+mn-cs"/>
              </a:rPr>
              <a:t>cancer</a:t>
            </a:r>
          </a:p>
          <a:p>
            <a:pPr algn="ctr">
              <a:defRPr/>
            </a:pPr>
            <a:r>
              <a:rPr lang="en-US" sz="1600" dirty="0">
                <a:solidFill>
                  <a:schemeClr val="bg1"/>
                </a:solidFill>
                <a:latin typeface="Stone Sans ITC TT-Semi" charset="0"/>
                <a:cs typeface="+mn-cs"/>
              </a:rPr>
              <a:t>ARS</a:t>
            </a:r>
          </a:p>
        </p:txBody>
      </p:sp>
      <p:sp>
        <p:nvSpPr>
          <p:cNvPr id="26" name="Text Box 24"/>
          <p:cNvSpPr txBox="1">
            <a:spLocks noChangeArrowheads="1"/>
          </p:cNvSpPr>
          <p:nvPr/>
        </p:nvSpPr>
        <p:spPr bwMode="auto">
          <a:xfrm>
            <a:off x="3335337" y="838200"/>
            <a:ext cx="474663" cy="1200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7200">
                <a:solidFill>
                  <a:schemeClr val="bg1"/>
                </a:solidFill>
                <a:cs typeface="+mn-cs"/>
              </a:rPr>
              <a:t>{</a:t>
            </a:r>
          </a:p>
        </p:txBody>
      </p:sp>
      <p:sp>
        <p:nvSpPr>
          <p:cNvPr id="27" name="Text Box 25"/>
          <p:cNvSpPr txBox="1">
            <a:spLocks noChangeArrowheads="1"/>
          </p:cNvSpPr>
          <p:nvPr/>
        </p:nvSpPr>
        <p:spPr bwMode="auto">
          <a:xfrm>
            <a:off x="3335337" y="1736725"/>
            <a:ext cx="474663" cy="1200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7200" dirty="0">
                <a:solidFill>
                  <a:schemeClr val="bg1"/>
                </a:solidFill>
                <a:cs typeface="+mn-cs"/>
              </a:rPr>
              <a:t>{</a:t>
            </a:r>
          </a:p>
        </p:txBody>
      </p:sp>
      <p:sp>
        <p:nvSpPr>
          <p:cNvPr id="28" name="Freeform 29"/>
          <p:cNvSpPr>
            <a:spLocks/>
          </p:cNvSpPr>
          <p:nvPr/>
        </p:nvSpPr>
        <p:spPr bwMode="auto">
          <a:xfrm>
            <a:off x="6096000" y="1049338"/>
            <a:ext cx="1976438" cy="4284662"/>
          </a:xfrm>
          <a:custGeom>
            <a:avLst/>
            <a:gdLst>
              <a:gd name="T0" fmla="*/ 0 w 1245"/>
              <a:gd name="T1" fmla="*/ 2699 h 2699"/>
              <a:gd name="T2" fmla="*/ 195 w 1245"/>
              <a:gd name="T3" fmla="*/ 1927 h 2699"/>
              <a:gd name="T4" fmla="*/ 285 w 1245"/>
              <a:gd name="T5" fmla="*/ 1544 h 2699"/>
              <a:gd name="T6" fmla="*/ 348 w 1245"/>
              <a:gd name="T7" fmla="*/ 1363 h 2699"/>
              <a:gd name="T8" fmla="*/ 438 w 1245"/>
              <a:gd name="T9" fmla="*/ 1155 h 2699"/>
              <a:gd name="T10" fmla="*/ 529 w 1245"/>
              <a:gd name="T11" fmla="*/ 1029 h 2699"/>
              <a:gd name="T12" fmla="*/ 668 w 1245"/>
              <a:gd name="T13" fmla="*/ 793 h 2699"/>
              <a:gd name="T14" fmla="*/ 842 w 1245"/>
              <a:gd name="T15" fmla="*/ 529 h 2699"/>
              <a:gd name="T16" fmla="*/ 1099 w 1245"/>
              <a:gd name="T17" fmla="*/ 209 h 2699"/>
              <a:gd name="T18" fmla="*/ 1245 w 1245"/>
              <a:gd name="T19" fmla="*/ 0 h 2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5" h="2699">
                <a:moveTo>
                  <a:pt x="0" y="2699"/>
                </a:moveTo>
                <a:lnTo>
                  <a:pt x="195" y="1927"/>
                </a:lnTo>
                <a:lnTo>
                  <a:pt x="285" y="1544"/>
                </a:lnTo>
                <a:lnTo>
                  <a:pt x="348" y="1363"/>
                </a:lnTo>
                <a:lnTo>
                  <a:pt x="438" y="1155"/>
                </a:lnTo>
                <a:lnTo>
                  <a:pt x="529" y="1029"/>
                </a:lnTo>
                <a:lnTo>
                  <a:pt x="668" y="793"/>
                </a:lnTo>
                <a:lnTo>
                  <a:pt x="842" y="529"/>
                </a:lnTo>
                <a:lnTo>
                  <a:pt x="1099" y="209"/>
                </a:lnTo>
                <a:lnTo>
                  <a:pt x="1245" y="0"/>
                </a:lnTo>
              </a:path>
            </a:pathLst>
          </a:custGeom>
          <a:noFill/>
          <a:ln w="41275">
            <a:solidFill>
              <a:schemeClr val="bg1"/>
            </a:solidFill>
            <a:prstDash val="sysDot"/>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29" name="Line 30"/>
          <p:cNvSpPr>
            <a:spLocks noChangeShapeType="1"/>
          </p:cNvSpPr>
          <p:nvPr/>
        </p:nvSpPr>
        <p:spPr bwMode="auto">
          <a:xfrm>
            <a:off x="3733800" y="5257800"/>
            <a:ext cx="0" cy="1295400"/>
          </a:xfrm>
          <a:prstGeom prst="line">
            <a:avLst/>
          </a:prstGeom>
          <a:noFill/>
          <a:ln w="38100">
            <a:solidFill>
              <a:schemeClr val="bg1"/>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30" name="Rectangle 31"/>
          <p:cNvSpPr>
            <a:spLocks noChangeArrowheads="1"/>
          </p:cNvSpPr>
          <p:nvPr/>
        </p:nvSpPr>
        <p:spPr bwMode="auto">
          <a:xfrm>
            <a:off x="185736" y="228600"/>
            <a:ext cx="2786063" cy="2800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1600" b="1" dirty="0">
                <a:solidFill>
                  <a:schemeClr val="bg1"/>
                </a:solidFill>
                <a:latin typeface="Arial" charset="0"/>
                <a:cs typeface="Arial" charset="0"/>
              </a:rPr>
              <a:t>S</a:t>
            </a:r>
            <a:r>
              <a:rPr lang="en-US" sz="1600" b="1" dirty="0" smtClean="0">
                <a:solidFill>
                  <a:schemeClr val="bg1"/>
                </a:solidFill>
                <a:latin typeface="Arial" charset="0"/>
                <a:cs typeface="Arial" charset="0"/>
              </a:rPr>
              <a:t>mall </a:t>
            </a:r>
            <a:r>
              <a:rPr lang="en-US" sz="1600" b="1" dirty="0">
                <a:solidFill>
                  <a:schemeClr val="bg1"/>
                </a:solidFill>
                <a:latin typeface="Arial" charset="0"/>
                <a:cs typeface="Arial" charset="0"/>
              </a:rPr>
              <a:t>chronic doses of radiation, &lt; 10 </a:t>
            </a:r>
            <a:r>
              <a:rPr lang="en-US" sz="1600" b="1" dirty="0" smtClean="0">
                <a:solidFill>
                  <a:schemeClr val="bg1"/>
                </a:solidFill>
                <a:latin typeface="Arial" charset="0"/>
                <a:cs typeface="Arial" charset="0"/>
              </a:rPr>
              <a:t>rem(</a:t>
            </a:r>
            <a:r>
              <a:rPr lang="en-US" sz="1600" b="1" dirty="0" err="1" smtClean="0">
                <a:solidFill>
                  <a:schemeClr val="bg1"/>
                </a:solidFill>
                <a:latin typeface="Arial" charset="0"/>
                <a:cs typeface="Arial" charset="0"/>
              </a:rPr>
              <a:t>cSv</a:t>
            </a:r>
            <a:r>
              <a:rPr lang="en-US" sz="1600" b="1" dirty="0" smtClean="0">
                <a:solidFill>
                  <a:schemeClr val="bg1"/>
                </a:solidFill>
                <a:latin typeface="Arial" charset="0"/>
                <a:cs typeface="Arial" charset="0"/>
              </a:rPr>
              <a:t>)/</a:t>
            </a:r>
            <a:r>
              <a:rPr lang="en-US" sz="1600" b="1" dirty="0" err="1" smtClean="0">
                <a:solidFill>
                  <a:schemeClr val="bg1"/>
                </a:solidFill>
                <a:latin typeface="Arial" charset="0"/>
                <a:cs typeface="Arial" charset="0"/>
              </a:rPr>
              <a:t>yr</a:t>
            </a:r>
            <a:r>
              <a:rPr lang="en-US" sz="1600" b="1" dirty="0">
                <a:solidFill>
                  <a:schemeClr val="bg1"/>
                </a:solidFill>
                <a:latin typeface="Arial" charset="0"/>
                <a:cs typeface="Arial" charset="0"/>
              </a:rPr>
              <a:t>, appear to be easily handled by cellular </a:t>
            </a:r>
            <a:r>
              <a:rPr lang="en-US" sz="1600" b="1" dirty="0" smtClean="0">
                <a:solidFill>
                  <a:schemeClr val="bg1"/>
                </a:solidFill>
                <a:latin typeface="Arial" charset="0"/>
                <a:cs typeface="Arial" charset="0"/>
              </a:rPr>
              <a:t>repair mechanisms that evolved </a:t>
            </a:r>
            <a:r>
              <a:rPr lang="en-US" sz="1600" b="1" dirty="0">
                <a:solidFill>
                  <a:schemeClr val="bg1"/>
                </a:solidFill>
                <a:latin typeface="Arial" charset="0"/>
                <a:cs typeface="Arial" charset="0"/>
              </a:rPr>
              <a:t>as a </a:t>
            </a:r>
            <a:r>
              <a:rPr lang="en-US" sz="1600" b="1" dirty="0" smtClean="0">
                <a:solidFill>
                  <a:schemeClr val="bg1"/>
                </a:solidFill>
                <a:latin typeface="Arial" charset="0"/>
                <a:cs typeface="Arial" charset="0"/>
              </a:rPr>
              <a:t>normal adaptive response with the emergence of the </a:t>
            </a:r>
            <a:r>
              <a:rPr lang="en-US" sz="1600" b="1" dirty="0">
                <a:solidFill>
                  <a:schemeClr val="bg1"/>
                </a:solidFill>
                <a:latin typeface="Arial" charset="0"/>
                <a:cs typeface="Arial" charset="0"/>
              </a:rPr>
              <a:t>eukaryotic cell 2.3 </a:t>
            </a:r>
            <a:r>
              <a:rPr lang="en-US" sz="1600" b="1" dirty="0" smtClean="0">
                <a:solidFill>
                  <a:schemeClr val="bg1"/>
                </a:solidFill>
                <a:latin typeface="Arial" charset="0"/>
                <a:cs typeface="Arial" charset="0"/>
              </a:rPr>
              <a:t>billion years ago. </a:t>
            </a:r>
            <a:endParaRPr lang="en-US" sz="1600" b="1" dirty="0">
              <a:solidFill>
                <a:schemeClr val="bg1"/>
              </a:solidFill>
              <a:latin typeface="Arial" charset="0"/>
              <a:cs typeface="Arial" charset="0"/>
            </a:endParaRPr>
          </a:p>
        </p:txBody>
      </p:sp>
      <p:sp>
        <p:nvSpPr>
          <p:cNvPr id="31" name="Rectangle 32"/>
          <p:cNvSpPr>
            <a:spLocks noChangeArrowheads="1"/>
          </p:cNvSpPr>
          <p:nvPr/>
        </p:nvSpPr>
        <p:spPr bwMode="auto">
          <a:xfrm>
            <a:off x="6488112" y="3856681"/>
            <a:ext cx="1512888" cy="40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sz="2000" b="1" i="1" smtClean="0">
                <a:solidFill>
                  <a:schemeClr val="bg1"/>
                </a:solidFill>
                <a:latin typeface="Helvetica" charset="0"/>
                <a:cs typeface="+mn-cs"/>
              </a:rPr>
              <a:t>threshold</a:t>
            </a:r>
            <a:endParaRPr lang="en-US" sz="2000" b="1" i="1" dirty="0">
              <a:solidFill>
                <a:schemeClr val="bg1"/>
              </a:solidFill>
              <a:latin typeface="Helvetica" charset="0"/>
              <a:cs typeface="+mn-cs"/>
            </a:endParaRPr>
          </a:p>
        </p:txBody>
      </p:sp>
      <p:sp>
        <p:nvSpPr>
          <p:cNvPr id="33" name="Line 34"/>
          <p:cNvSpPr>
            <a:spLocks noChangeShapeType="1"/>
          </p:cNvSpPr>
          <p:nvPr/>
        </p:nvSpPr>
        <p:spPr bwMode="auto">
          <a:xfrm flipV="1">
            <a:off x="6096000" y="3048000"/>
            <a:ext cx="0" cy="2362200"/>
          </a:xfrm>
          <a:prstGeom prst="line">
            <a:avLst/>
          </a:prstGeom>
          <a:noFill/>
          <a:ln w="12700">
            <a:no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35" name="Line 36"/>
          <p:cNvSpPr>
            <a:spLocks noChangeShapeType="1"/>
          </p:cNvSpPr>
          <p:nvPr/>
        </p:nvSpPr>
        <p:spPr bwMode="auto">
          <a:xfrm flipH="1">
            <a:off x="3733800" y="3048000"/>
            <a:ext cx="2362200" cy="0"/>
          </a:xfrm>
          <a:prstGeom prst="line">
            <a:avLst/>
          </a:prstGeom>
          <a:noFill/>
          <a:ln w="12700">
            <a:no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chemeClr val="bg1"/>
              </a:solidFill>
              <a:cs typeface="+mn-cs"/>
            </a:endParaRPr>
          </a:p>
        </p:txBody>
      </p:sp>
      <p:sp>
        <p:nvSpPr>
          <p:cNvPr id="36" name="Text Box 37"/>
          <p:cNvSpPr txBox="1">
            <a:spLocks noChangeArrowheads="1"/>
          </p:cNvSpPr>
          <p:nvPr/>
        </p:nvSpPr>
        <p:spPr bwMode="auto">
          <a:xfrm>
            <a:off x="3052763" y="3644900"/>
            <a:ext cx="758825" cy="2333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60000"/>
              </a:lnSpc>
              <a:defRPr/>
            </a:pPr>
            <a:r>
              <a:rPr lang="en-US" sz="20800" dirty="0">
                <a:solidFill>
                  <a:schemeClr val="bg1"/>
                </a:solidFill>
                <a:latin typeface="Nueva Std Cond" charset="0"/>
                <a:cs typeface="+mn-cs"/>
              </a:rPr>
              <a:t>{</a:t>
            </a:r>
            <a:endParaRPr lang="en-US" sz="7200" dirty="0">
              <a:solidFill>
                <a:schemeClr val="bg1"/>
              </a:solidFill>
              <a:cs typeface="+mn-cs"/>
            </a:endParaRPr>
          </a:p>
        </p:txBody>
      </p:sp>
      <p:sp>
        <p:nvSpPr>
          <p:cNvPr id="37" name="Text Box 38"/>
          <p:cNvSpPr txBox="1">
            <a:spLocks noChangeArrowheads="1"/>
          </p:cNvSpPr>
          <p:nvPr/>
        </p:nvSpPr>
        <p:spPr bwMode="auto">
          <a:xfrm>
            <a:off x="1066800" y="3810000"/>
            <a:ext cx="2149475"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dirty="0">
                <a:solidFill>
                  <a:schemeClr val="bg1"/>
                </a:solidFill>
                <a:latin typeface="Stone Sans ITC TT-Semi" charset="0"/>
                <a:cs typeface="+mn-cs"/>
              </a:rPr>
              <a:t>Few, if any, long-term health effects </a:t>
            </a:r>
            <a:r>
              <a:rPr lang="en-US" sz="1600" dirty="0" smtClean="0">
                <a:solidFill>
                  <a:schemeClr val="bg1"/>
                </a:solidFill>
                <a:latin typeface="Stone Sans ITC TT-Semi" charset="0"/>
                <a:cs typeface="+mn-cs"/>
              </a:rPr>
              <a:t>observed</a:t>
            </a:r>
            <a:endParaRPr lang="en-US" sz="1600" dirty="0">
              <a:solidFill>
                <a:schemeClr val="bg1"/>
              </a:solidFill>
              <a:latin typeface="Stone Sans ITC TT-Semi" charset="0"/>
              <a:cs typeface="+mn-cs"/>
            </a:endParaRPr>
          </a:p>
        </p:txBody>
      </p:sp>
      <p:sp>
        <p:nvSpPr>
          <p:cNvPr id="39" name="Text Box 38"/>
          <p:cNvSpPr txBox="1">
            <a:spLocks noChangeArrowheads="1"/>
          </p:cNvSpPr>
          <p:nvPr/>
        </p:nvSpPr>
        <p:spPr bwMode="auto">
          <a:xfrm>
            <a:off x="4871615" y="4734679"/>
            <a:ext cx="995785" cy="415498"/>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altLang="x-none" sz="1050" dirty="0">
                <a:solidFill>
                  <a:schemeClr val="bg1"/>
                </a:solidFill>
                <a:latin typeface="Stone Sans ITC TT-Semi" charset="0"/>
              </a:rPr>
              <a:t>Earth</a:t>
            </a:r>
          </a:p>
          <a:p>
            <a:pPr algn="ctr"/>
            <a:r>
              <a:rPr lang="en-US" altLang="x-none" sz="1050" dirty="0">
                <a:solidFill>
                  <a:schemeClr val="bg1"/>
                </a:solidFill>
                <a:latin typeface="Stone Sans ITC TT-Semi" charset="0"/>
              </a:rPr>
              <a:t>background </a:t>
            </a:r>
          </a:p>
        </p:txBody>
      </p:sp>
      <p:grpSp>
        <p:nvGrpSpPr>
          <p:cNvPr id="41" name="Group 59"/>
          <p:cNvGrpSpPr>
            <a:grpSpLocks/>
          </p:cNvGrpSpPr>
          <p:nvPr/>
        </p:nvGrpSpPr>
        <p:grpSpPr bwMode="auto">
          <a:xfrm>
            <a:off x="4462462" y="5249437"/>
            <a:ext cx="1828800" cy="0"/>
            <a:chOff x="3216" y="2640"/>
            <a:chExt cx="1152" cy="0"/>
          </a:xfrm>
        </p:grpSpPr>
        <p:sp>
          <p:nvSpPr>
            <p:cNvPr id="42" name="Line 55"/>
            <p:cNvSpPr>
              <a:spLocks noChangeShapeType="1"/>
            </p:cNvSpPr>
            <p:nvPr/>
          </p:nvSpPr>
          <p:spPr bwMode="auto">
            <a:xfrm>
              <a:off x="3216" y="2640"/>
              <a:ext cx="240" cy="0"/>
            </a:xfrm>
            <a:prstGeom prst="line">
              <a:avLst/>
            </a:prstGeom>
            <a:noFill/>
            <a:ln w="762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chemeClr val="bg1"/>
                </a:solidFill>
              </a:endParaRPr>
            </a:p>
          </p:txBody>
        </p:sp>
        <p:sp>
          <p:nvSpPr>
            <p:cNvPr id="43" name="Line 56"/>
            <p:cNvSpPr>
              <a:spLocks noChangeShapeType="1"/>
            </p:cNvSpPr>
            <p:nvPr/>
          </p:nvSpPr>
          <p:spPr bwMode="auto">
            <a:xfrm>
              <a:off x="3456" y="2640"/>
              <a:ext cx="24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chemeClr val="bg1"/>
                </a:solidFill>
              </a:endParaRPr>
            </a:p>
          </p:txBody>
        </p:sp>
        <p:sp>
          <p:nvSpPr>
            <p:cNvPr id="44" name="Line 57"/>
            <p:cNvSpPr>
              <a:spLocks noChangeShapeType="1"/>
            </p:cNvSpPr>
            <p:nvPr/>
          </p:nvSpPr>
          <p:spPr bwMode="auto">
            <a:xfrm>
              <a:off x="3696" y="2640"/>
              <a:ext cx="240" cy="0"/>
            </a:xfrm>
            <a:prstGeom prst="line">
              <a:avLst/>
            </a:prstGeom>
            <a:noFill/>
            <a:ln w="762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chemeClr val="bg1"/>
                </a:solidFill>
              </a:endParaRPr>
            </a:p>
          </p:txBody>
        </p:sp>
        <p:sp>
          <p:nvSpPr>
            <p:cNvPr id="45" name="Line 58"/>
            <p:cNvSpPr>
              <a:spLocks noChangeShapeType="1"/>
            </p:cNvSpPr>
            <p:nvPr/>
          </p:nvSpPr>
          <p:spPr bwMode="auto">
            <a:xfrm>
              <a:off x="3936" y="2640"/>
              <a:ext cx="432" cy="0"/>
            </a:xfrm>
            <a:prstGeom prst="line">
              <a:avLst/>
            </a:prstGeom>
            <a:noFill/>
            <a:ln w="762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solidFill>
                  <a:schemeClr val="bg1"/>
                </a:solidFill>
              </a:endParaRPr>
            </a:p>
          </p:txBody>
        </p:sp>
      </p:grpSp>
    </p:spTree>
    <p:extLst>
      <p:ext uri="{BB962C8B-B14F-4D97-AF65-F5344CB8AC3E}">
        <p14:creationId xmlns:p14="http://schemas.microsoft.com/office/powerpoint/2010/main" val="11037758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2706" name="Rectangle 2"/>
          <p:cNvSpPr>
            <a:spLocks noGrp="1" noChangeArrowheads="1"/>
          </p:cNvSpPr>
          <p:nvPr>
            <p:ph type="title"/>
          </p:nvPr>
        </p:nvSpPr>
        <p:spPr bwMode="auto">
          <a:xfrm>
            <a:off x="228600" y="152400"/>
            <a:ext cx="8839200" cy="4572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pPr>
              <a:tabLst>
                <a:tab pos="4800600" algn="l"/>
              </a:tabLst>
              <a:defRPr/>
            </a:pPr>
            <a:r>
              <a:rPr lang="en-US" sz="1800" b="0" dirty="0" smtClean="0">
                <a:solidFill>
                  <a:schemeClr val="tx1"/>
                </a:solidFill>
                <a:latin typeface="Stone Sans ITC TT-Semi"/>
                <a:cs typeface="Stone Sans ITC TT-Semi"/>
              </a:rPr>
              <a:t>Repository Costs </a:t>
            </a:r>
            <a:r>
              <a:rPr lang="en-US" sz="1600" b="0" dirty="0" smtClean="0">
                <a:solidFill>
                  <a:schemeClr val="tx1"/>
                </a:solidFill>
                <a:latin typeface="Stone Sans ITC TT-Semi"/>
                <a:cs typeface="Stone Sans ITC TT-Semi"/>
              </a:rPr>
              <a:t>(</a:t>
            </a:r>
            <a:r>
              <a:rPr lang="en-US" sz="1600" dirty="0" smtClean="0">
                <a:latin typeface="Stone Sans ITC TT-Semi"/>
                <a:cs typeface="Stone Sans ITC TT-Semi"/>
              </a:rPr>
              <a:t>DOE</a:t>
            </a:r>
            <a:r>
              <a:rPr lang="en-US" sz="1600" b="0" dirty="0" smtClean="0">
                <a:solidFill>
                  <a:schemeClr val="tx1"/>
                </a:solidFill>
                <a:latin typeface="Stone Sans ITC TT-Semi"/>
                <a:cs typeface="Stone Sans ITC TT-Semi"/>
              </a:rPr>
              <a:t> millions 2007$)</a:t>
            </a:r>
            <a:r>
              <a:rPr lang="en-US" sz="1800" b="0" dirty="0" smtClean="0">
                <a:solidFill>
                  <a:schemeClr val="tx1"/>
                </a:solidFill>
                <a:latin typeface="Stone Sans ITC TT-Semi"/>
                <a:cs typeface="Stone Sans ITC TT-Semi"/>
              </a:rPr>
              <a:t> for 83,000 MTHM of HLW </a:t>
            </a:r>
            <a:r>
              <a:rPr lang="en-US" sz="1600" b="0" dirty="0" smtClean="0">
                <a:solidFill>
                  <a:schemeClr val="tx1"/>
                </a:solidFill>
                <a:latin typeface="Stone Sans ITC TT-Semi"/>
                <a:cs typeface="Stone Sans ITC TT-Semi"/>
              </a:rPr>
              <a:t>(excluding SNF)</a:t>
            </a:r>
            <a:endParaRPr lang="en-US" sz="1050" b="0" dirty="0" smtClean="0">
              <a:solidFill>
                <a:schemeClr val="tx1"/>
              </a:solidFill>
              <a:latin typeface="Stone Sans ITC TT-Semi"/>
              <a:cs typeface="Stone Sans ITC TT-Semi"/>
            </a:endParaRPr>
          </a:p>
        </p:txBody>
      </p:sp>
      <p:sp>
        <p:nvSpPr>
          <p:cNvPr id="1992707" name="Rectangle 3"/>
          <p:cNvSpPr>
            <a:spLocks noChangeArrowheads="1"/>
          </p:cNvSpPr>
          <p:nvPr/>
        </p:nvSpPr>
        <p:spPr bwMode="auto">
          <a:xfrm>
            <a:off x="228600" y="609600"/>
            <a:ext cx="8763000" cy="5943600"/>
          </a:xfrm>
          <a:prstGeom prst="rect">
            <a:avLst/>
          </a:prstGeom>
          <a:solidFill>
            <a:srgbClr val="F7FF6B"/>
          </a:solidFill>
          <a:ln w="28575">
            <a:solidFill>
              <a:schemeClr val="tx1"/>
            </a:solidFill>
            <a:miter lim="800000"/>
            <a:headEnd/>
            <a:tailEnd/>
          </a:ln>
          <a:effectLst/>
          <a:extLst/>
        </p:spPr>
        <p:txBody>
          <a:bodyPr lIns="77088" tIns="38544" rIns="77088" bIns="38544"/>
          <a:lstStyle/>
          <a:p>
            <a:pPr>
              <a:tabLst>
                <a:tab pos="3543300" algn="r"/>
                <a:tab pos="5829300" algn="r"/>
                <a:tab pos="8115300" algn="r"/>
              </a:tabLst>
              <a:defRPr/>
            </a:pPr>
            <a:r>
              <a:rPr lang="en-US" sz="1600" b="1" i="1" dirty="0" smtClean="0">
                <a:latin typeface="Stone Sans ITC TT-Semi" charset="0"/>
                <a:cs typeface="+mn-cs"/>
              </a:rPr>
              <a:t>Component	Yucca Mt tuff	WIPP salt	granite/basalt</a:t>
            </a:r>
          </a:p>
          <a:p>
            <a:pPr>
              <a:tabLst>
                <a:tab pos="3543300" algn="r"/>
                <a:tab pos="5829300" algn="r"/>
                <a:tab pos="8115300" algn="r"/>
              </a:tabLst>
              <a:defRPr/>
            </a:pPr>
            <a:endParaRPr lang="en-US" sz="1100" b="1" i="1" dirty="0" smtClean="0">
              <a:latin typeface="Stone Sans ITC TT-Semi" charset="0"/>
              <a:cs typeface="+mn-cs"/>
            </a:endParaRPr>
          </a:p>
          <a:p>
            <a:pPr>
              <a:tabLst>
                <a:tab pos="3543300" algn="r"/>
                <a:tab pos="5829300" algn="r"/>
                <a:tab pos="8115300" algn="r"/>
              </a:tabLst>
              <a:defRPr/>
            </a:pPr>
            <a:r>
              <a:rPr lang="en-US" sz="1600" b="1" i="1" dirty="0" smtClean="0">
                <a:latin typeface="Stone Sans ITC TT-Semi" charset="0"/>
                <a:cs typeface="+mn-cs"/>
              </a:rPr>
              <a:t>Development and	9,488	800	11,006	</a:t>
            </a:r>
          </a:p>
          <a:p>
            <a:pPr>
              <a:tabLst>
                <a:tab pos="3543300" algn="r"/>
                <a:tab pos="5829300" algn="r"/>
                <a:tab pos="8115300" algn="r"/>
              </a:tabLst>
              <a:defRPr/>
            </a:pPr>
            <a:r>
              <a:rPr lang="en-US" sz="1600" b="1" i="1" dirty="0" smtClean="0">
                <a:latin typeface="Stone Sans ITC TT-Semi" charset="0"/>
                <a:cs typeface="+mn-cs"/>
              </a:rPr>
              <a:t>Characterization</a:t>
            </a:r>
          </a:p>
          <a:p>
            <a:pPr>
              <a:tabLst>
                <a:tab pos="3543300" algn="r"/>
                <a:tab pos="5829300" algn="r"/>
                <a:tab pos="8115300" algn="r"/>
              </a:tabLst>
              <a:defRPr/>
            </a:pPr>
            <a:endParaRPr lang="en-US" sz="1100" b="1" i="1" dirty="0" smtClean="0">
              <a:latin typeface="Stone Sans ITC TT-Semi" charset="0"/>
              <a:cs typeface="+mn-cs"/>
            </a:endParaRPr>
          </a:p>
          <a:p>
            <a:pPr>
              <a:tabLst>
                <a:tab pos="3543300" algn="r"/>
                <a:tab pos="5829300" algn="r"/>
                <a:tab pos="8115300" algn="r"/>
              </a:tabLst>
              <a:defRPr/>
            </a:pPr>
            <a:r>
              <a:rPr lang="en-US" sz="1600" b="1" i="1" dirty="0" smtClean="0">
                <a:latin typeface="Stone Sans ITC TT-Semi" charset="0"/>
                <a:cs typeface="+mn-cs"/>
              </a:rPr>
              <a:t>Surface and 	24,053	7,187	27,901</a:t>
            </a:r>
          </a:p>
          <a:p>
            <a:pPr>
              <a:tabLst>
                <a:tab pos="3543300" algn="r"/>
                <a:tab pos="5829300" algn="r"/>
                <a:tab pos="8115300" algn="r"/>
              </a:tabLst>
              <a:defRPr/>
            </a:pPr>
            <a:r>
              <a:rPr lang="en-US" sz="1600" b="1" i="1" dirty="0" smtClean="0">
                <a:latin typeface="Stone Sans ITC TT-Semi" charset="0"/>
                <a:cs typeface="+mn-cs"/>
              </a:rPr>
              <a:t>Subsurface facilities</a:t>
            </a:r>
          </a:p>
          <a:p>
            <a:pPr>
              <a:tabLst>
                <a:tab pos="3543300" algn="r"/>
                <a:tab pos="5829300" algn="r"/>
                <a:tab pos="8115300" algn="r"/>
              </a:tabLst>
              <a:defRPr/>
            </a:pPr>
            <a:endParaRPr lang="en-US" sz="1100" b="1" i="1" dirty="0" smtClean="0">
              <a:latin typeface="Stone Sans ITC TT-Semi" charset="0"/>
              <a:cs typeface="+mn-cs"/>
            </a:endParaRPr>
          </a:p>
          <a:p>
            <a:pPr>
              <a:tabLst>
                <a:tab pos="3543300" algn="r"/>
                <a:tab pos="5829300" algn="r"/>
                <a:tab pos="8115300" algn="r"/>
              </a:tabLst>
              <a:defRPr/>
            </a:pPr>
            <a:r>
              <a:rPr lang="en-US" sz="1600" b="1" i="1" dirty="0" smtClean="0">
                <a:latin typeface="Stone Sans ITC TT-Semi" charset="0"/>
                <a:cs typeface="+mn-cs"/>
              </a:rPr>
              <a:t>Waste Package and	19,164	1,250	8,700</a:t>
            </a:r>
          </a:p>
          <a:p>
            <a:pPr>
              <a:tabLst>
                <a:tab pos="3543300" algn="r"/>
                <a:tab pos="5829300" algn="r"/>
                <a:tab pos="8115300" algn="r"/>
              </a:tabLst>
              <a:defRPr/>
            </a:pPr>
            <a:r>
              <a:rPr lang="en-US" sz="1600" b="1" i="1" dirty="0" smtClean="0">
                <a:latin typeface="Stone Sans ITC TT-Semi" charset="0"/>
                <a:cs typeface="+mn-cs"/>
              </a:rPr>
              <a:t>Barriers/Shields</a:t>
            </a:r>
          </a:p>
          <a:p>
            <a:pPr>
              <a:tabLst>
                <a:tab pos="3543300" algn="r"/>
                <a:tab pos="5829300" algn="r"/>
                <a:tab pos="8115300" algn="r"/>
              </a:tabLst>
              <a:defRPr/>
            </a:pPr>
            <a:endParaRPr lang="en-US" sz="1100" b="1" i="1" dirty="0" smtClean="0">
              <a:latin typeface="Stone Sans ITC TT-Semi" charset="0"/>
              <a:cs typeface="+mn-cs"/>
            </a:endParaRPr>
          </a:p>
          <a:p>
            <a:pPr>
              <a:tabLst>
                <a:tab pos="3543300" algn="r"/>
                <a:tab pos="5829300" algn="r"/>
                <a:tab pos="8115300" algn="r"/>
              </a:tabLst>
              <a:defRPr/>
            </a:pPr>
            <a:r>
              <a:rPr lang="en-US" sz="1600" b="1" i="1" dirty="0" smtClean="0">
                <a:latin typeface="Stone Sans ITC TT-Semi" charset="0"/>
                <a:cs typeface="+mn-cs"/>
              </a:rPr>
              <a:t>Performance 	3,273	926	3,797</a:t>
            </a:r>
          </a:p>
          <a:p>
            <a:pPr>
              <a:tabLst>
                <a:tab pos="3543300" algn="r"/>
                <a:tab pos="5829300" algn="r"/>
                <a:tab pos="8115300" algn="r"/>
              </a:tabLst>
              <a:defRPr/>
            </a:pPr>
            <a:r>
              <a:rPr lang="en-US" sz="1600" b="1" i="1" dirty="0" smtClean="0">
                <a:latin typeface="Stone Sans ITC TT-Semi" charset="0"/>
                <a:cs typeface="+mn-cs"/>
              </a:rPr>
              <a:t>Confirmation</a:t>
            </a:r>
          </a:p>
          <a:p>
            <a:pPr>
              <a:tabLst>
                <a:tab pos="3543300" algn="r"/>
                <a:tab pos="5829300" algn="r"/>
                <a:tab pos="8115300" algn="r"/>
              </a:tabLst>
              <a:defRPr/>
            </a:pPr>
            <a:endParaRPr lang="en-US" sz="1100" b="1" i="1" dirty="0" smtClean="0">
              <a:latin typeface="Stone Sans ITC TT-Semi" charset="0"/>
              <a:cs typeface="+mn-cs"/>
            </a:endParaRPr>
          </a:p>
          <a:p>
            <a:pPr>
              <a:tabLst>
                <a:tab pos="3543300" algn="r"/>
                <a:tab pos="5829300" algn="r"/>
                <a:tab pos="8115300" algn="r"/>
              </a:tabLst>
              <a:defRPr/>
            </a:pPr>
            <a:r>
              <a:rPr lang="en-US" sz="1600" b="1" i="1" dirty="0" smtClean="0">
                <a:latin typeface="Stone Sans ITC TT-Semi" charset="0"/>
                <a:cs typeface="+mn-cs"/>
              </a:rPr>
              <a:t>Regulatory, Infrastructure	4,687	2,030	5,436</a:t>
            </a:r>
          </a:p>
          <a:p>
            <a:pPr>
              <a:tabLst>
                <a:tab pos="3543300" algn="r"/>
                <a:tab pos="5829300" algn="r"/>
                <a:tab pos="8115300" algn="r"/>
              </a:tabLst>
              <a:defRPr/>
            </a:pPr>
            <a:r>
              <a:rPr lang="en-US" sz="1600" b="1" i="1" dirty="0" smtClean="0">
                <a:latin typeface="Stone Sans ITC TT-Semi" charset="0"/>
                <a:cs typeface="+mn-cs"/>
              </a:rPr>
              <a:t>And Mgmt. Support</a:t>
            </a:r>
          </a:p>
          <a:p>
            <a:pPr>
              <a:tabLst>
                <a:tab pos="3543300" algn="r"/>
                <a:tab pos="5829300" algn="r"/>
                <a:tab pos="8115300" algn="r"/>
              </a:tabLst>
              <a:defRPr/>
            </a:pPr>
            <a:endParaRPr lang="en-US" sz="1100" b="1" i="1" dirty="0" smtClean="0">
              <a:latin typeface="Stone Sans ITC TT-Semi" charset="0"/>
              <a:cs typeface="+mn-cs"/>
            </a:endParaRPr>
          </a:p>
          <a:p>
            <a:pPr>
              <a:tabLst>
                <a:tab pos="3543300" algn="r"/>
                <a:tab pos="5829300" algn="r"/>
                <a:tab pos="8115300" algn="r"/>
              </a:tabLst>
              <a:defRPr/>
            </a:pPr>
            <a:r>
              <a:rPr lang="en-US" sz="1600" b="1" i="1" dirty="0" smtClean="0">
                <a:latin typeface="Stone Sans ITC TT-Semi" charset="0"/>
                <a:cs typeface="+mn-cs"/>
              </a:rPr>
              <a:t>Program Integration	6,821	3,708	7,912	</a:t>
            </a:r>
          </a:p>
          <a:p>
            <a:pPr>
              <a:tabLst>
                <a:tab pos="3543300" algn="r"/>
                <a:tab pos="5829300" algn="r"/>
                <a:tab pos="8115300" algn="r"/>
              </a:tabLst>
              <a:defRPr/>
            </a:pPr>
            <a:r>
              <a:rPr lang="en-US" sz="1600" b="1" i="1" dirty="0" smtClean="0">
                <a:latin typeface="Stone Sans ITC TT-Semi" charset="0"/>
                <a:cs typeface="+mn-cs"/>
              </a:rPr>
              <a:t>QA/QC, NRC, other</a:t>
            </a:r>
          </a:p>
          <a:p>
            <a:pPr>
              <a:tabLst>
                <a:tab pos="3543300" algn="r"/>
                <a:tab pos="5829300" algn="r"/>
                <a:tab pos="8115300" algn="r"/>
              </a:tabLst>
              <a:defRPr/>
            </a:pPr>
            <a:endParaRPr lang="en-US" sz="1100" b="1" i="1" dirty="0" smtClean="0">
              <a:latin typeface="Stone Sans ITC TT-Semi" charset="0"/>
              <a:cs typeface="+mn-cs"/>
            </a:endParaRPr>
          </a:p>
          <a:p>
            <a:pPr>
              <a:tabLst>
                <a:tab pos="3543300" algn="r"/>
                <a:tab pos="5829300" algn="r"/>
                <a:tab pos="8115300" algn="r"/>
              </a:tabLst>
              <a:defRPr/>
            </a:pPr>
            <a:r>
              <a:rPr lang="en-US" sz="1600" b="1" i="1" dirty="0" smtClean="0">
                <a:latin typeface="Stone Sans ITC TT-Semi" charset="0"/>
                <a:cs typeface="+mn-cs"/>
              </a:rPr>
              <a:t>Transportation	9,434	7,000	6,500	</a:t>
            </a:r>
          </a:p>
          <a:p>
            <a:pPr>
              <a:tabLst>
                <a:tab pos="3543300" algn="r"/>
                <a:tab pos="5829300" algn="r"/>
                <a:tab pos="8115300" algn="r"/>
              </a:tabLst>
              <a:defRPr/>
            </a:pPr>
            <a:endParaRPr lang="en-US" sz="1100" b="1" i="1" dirty="0" smtClean="0">
              <a:latin typeface="Stone Sans ITC TT-Semi" charset="0"/>
              <a:cs typeface="+mn-cs"/>
            </a:endParaRPr>
          </a:p>
          <a:p>
            <a:pPr>
              <a:tabLst>
                <a:tab pos="3543300" algn="r"/>
                <a:tab pos="5829300" algn="r"/>
                <a:tab pos="8115300" algn="r"/>
              </a:tabLst>
              <a:defRPr/>
            </a:pPr>
            <a:r>
              <a:rPr lang="en-US" sz="1600" b="1" i="1" dirty="0" smtClean="0">
                <a:latin typeface="Stone Sans ITC TT-Semi" charset="0"/>
                <a:cs typeface="+mn-cs"/>
              </a:rPr>
              <a:t>Institutional costs	6,604	</a:t>
            </a:r>
            <a:r>
              <a:rPr lang="en-US" sz="1600" b="1" i="1" dirty="0" smtClean="0">
                <a:latin typeface="Stone Sans ITC TT-Semi" charset="0"/>
              </a:rPr>
              <a:t>6,604</a:t>
            </a:r>
            <a:r>
              <a:rPr lang="en-US" sz="1600" b="1" i="1" dirty="0" smtClean="0">
                <a:latin typeface="Stone Sans ITC TT-Semi" charset="0"/>
                <a:cs typeface="+mn-cs"/>
              </a:rPr>
              <a:t>	</a:t>
            </a:r>
            <a:r>
              <a:rPr lang="en-US" sz="1600" b="1" i="1" dirty="0" smtClean="0">
                <a:latin typeface="Stone Sans ITC TT-Semi" charset="0"/>
              </a:rPr>
              <a:t>6,604</a:t>
            </a:r>
            <a:endParaRPr lang="en-US" sz="1600" b="1" i="1" dirty="0" smtClean="0">
              <a:latin typeface="Stone Sans ITC TT-Semi" charset="0"/>
              <a:cs typeface="+mn-cs"/>
            </a:endParaRPr>
          </a:p>
          <a:p>
            <a:pPr>
              <a:tabLst>
                <a:tab pos="3543300" algn="r"/>
                <a:tab pos="5829300" algn="r"/>
                <a:tab pos="8115300" algn="r"/>
              </a:tabLst>
              <a:defRPr/>
            </a:pPr>
            <a:r>
              <a:rPr lang="en-US" sz="1600" b="1" i="1" dirty="0" smtClean="0">
                <a:latin typeface="Stone Sans ITC TT-Semi" charset="0"/>
                <a:cs typeface="+mn-cs"/>
              </a:rPr>
              <a:t>Financial assistance</a:t>
            </a:r>
          </a:p>
          <a:p>
            <a:pPr>
              <a:tabLst>
                <a:tab pos="3543300" algn="r"/>
                <a:tab pos="5829300" algn="r"/>
                <a:tab pos="8115300" algn="r"/>
              </a:tabLst>
              <a:defRPr/>
            </a:pPr>
            <a:r>
              <a:rPr lang="en-US" sz="1600" b="1" i="1" dirty="0" smtClean="0">
                <a:latin typeface="Stone Sans ITC TT-Semi" charset="0"/>
                <a:cs typeface="+mn-cs"/>
              </a:rPr>
              <a:t>		</a:t>
            </a:r>
            <a:r>
              <a:rPr lang="en-US" sz="1600" b="1" i="1" dirty="0" smtClean="0">
                <a:latin typeface="Stone Sans ITC TT-Semi" charset="0"/>
              </a:rPr>
              <a:t>	</a:t>
            </a:r>
          </a:p>
          <a:p>
            <a:pPr>
              <a:tabLst>
                <a:tab pos="3543300" algn="r"/>
                <a:tab pos="3662363" algn="l"/>
                <a:tab pos="5829300" algn="r"/>
                <a:tab pos="5943600" algn="l"/>
                <a:tab pos="8115300" algn="r"/>
              </a:tabLst>
              <a:defRPr/>
            </a:pPr>
            <a:r>
              <a:rPr lang="en-US" sz="1600" b="1" i="1" dirty="0" smtClean="0">
                <a:latin typeface="Stone Sans ITC TT-Semi" charset="0"/>
                <a:cs typeface="+mn-cs"/>
              </a:rPr>
              <a:t>TOTAL	$83,524		$</a:t>
            </a:r>
            <a:r>
              <a:rPr lang="en-US" sz="1600" b="1" i="1" dirty="0" smtClean="0">
                <a:latin typeface="Stone Sans ITC TT-Semi" charset="0"/>
              </a:rPr>
              <a:t>29,505		</a:t>
            </a:r>
            <a:r>
              <a:rPr lang="en-US" sz="1600" b="1" i="1" dirty="0" smtClean="0">
                <a:latin typeface="Stone Sans ITC TT-Semi" charset="0"/>
                <a:cs typeface="+mn-cs"/>
              </a:rPr>
              <a:t>$</a:t>
            </a:r>
            <a:r>
              <a:rPr lang="en-US" sz="1600" b="1" i="1" dirty="0" smtClean="0">
                <a:latin typeface="Stone Sans ITC TT-Semi" charset="0"/>
              </a:rPr>
              <a:t>77,856</a:t>
            </a:r>
            <a:endParaRPr lang="en-US" sz="1600" b="1" i="1" dirty="0" smtClean="0">
              <a:latin typeface="Stone Sans ITC TT-Semi" charset="0"/>
              <a:cs typeface="+mn-cs"/>
            </a:endParaRPr>
          </a:p>
          <a:p>
            <a:pPr>
              <a:tabLst>
                <a:tab pos="3543300" algn="r"/>
                <a:tab pos="5829300" algn="r"/>
                <a:tab pos="8115300" algn="r"/>
              </a:tabLst>
              <a:defRPr/>
            </a:pPr>
            <a:endParaRPr lang="en-US" sz="1600" b="1" i="1" dirty="0">
              <a:latin typeface="Stone Sans ITC TT-Semi" charset="0"/>
              <a:cs typeface="+mn-cs"/>
            </a:endParaRPr>
          </a:p>
        </p:txBody>
      </p:sp>
    </p:spTree>
    <p:extLst>
      <p:ext uri="{BB962C8B-B14F-4D97-AF65-F5344CB8AC3E}">
        <p14:creationId xmlns:p14="http://schemas.microsoft.com/office/powerpoint/2010/main" val="272337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0" y="0"/>
            <a:ext cx="9144000" cy="6858000"/>
          </a:xfrm>
          <a:prstGeom prst="rect">
            <a:avLst/>
          </a:prstGeom>
          <a:noFill/>
        </p:spPr>
      </p:pic>
      <p:sp>
        <p:nvSpPr>
          <p:cNvPr id="1903619" name="Text Box 3"/>
          <p:cNvSpPr txBox="1">
            <a:spLocks noChangeArrowheads="1"/>
          </p:cNvSpPr>
          <p:nvPr/>
        </p:nvSpPr>
        <p:spPr bwMode="auto">
          <a:xfrm>
            <a:off x="1494380" y="304800"/>
            <a:ext cx="7479868" cy="8925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600" b="1" dirty="0" smtClean="0">
                <a:solidFill>
                  <a:schemeClr val="bg1"/>
                </a:solidFill>
                <a:latin typeface="Arial" charset="0"/>
                <a:cs typeface="+mn-cs"/>
              </a:rPr>
              <a:t>What Are Some Of The Costs Associated With</a:t>
            </a:r>
          </a:p>
          <a:p>
            <a:pPr algn="ctr">
              <a:defRPr/>
            </a:pPr>
            <a:r>
              <a:rPr lang="en-US" sz="2600" b="1" dirty="0" smtClean="0">
                <a:solidFill>
                  <a:schemeClr val="bg1"/>
                </a:solidFill>
                <a:latin typeface="Arial" charset="0"/>
              </a:rPr>
              <a:t>Exceptionally-Low Radiation Limits?</a:t>
            </a:r>
            <a:endParaRPr lang="en-US" sz="2600" b="1" dirty="0">
              <a:solidFill>
                <a:schemeClr val="bg1"/>
              </a:solidFill>
              <a:latin typeface="Arial" charset="0"/>
              <a:cs typeface="+mn-cs"/>
            </a:endParaRPr>
          </a:p>
        </p:txBody>
      </p:sp>
      <p:pic>
        <p:nvPicPr>
          <p:cNvPr id="6" name="Picture 5"/>
          <p:cNvPicPr>
            <a:picLocks noChangeAspect="1"/>
          </p:cNvPicPr>
          <p:nvPr/>
        </p:nvPicPr>
        <p:blipFill rotWithShape="1">
          <a:blip r:embed="rId4">
            <a:alphaModFix/>
          </a:blip>
          <a:srcRect t="25283" r="44763" b="1068"/>
          <a:stretch/>
        </p:blipFill>
        <p:spPr>
          <a:xfrm>
            <a:off x="0" y="1"/>
            <a:ext cx="1066800" cy="1066800"/>
          </a:xfrm>
          <a:prstGeom prst="rect">
            <a:avLst/>
          </a:prstGeom>
          <a:noFill/>
        </p:spPr>
      </p:pic>
      <p:sp>
        <p:nvSpPr>
          <p:cNvPr id="11" name="TextBox 10"/>
          <p:cNvSpPr txBox="1"/>
          <p:nvPr/>
        </p:nvSpPr>
        <p:spPr>
          <a:xfrm>
            <a:off x="381000" y="1574155"/>
            <a:ext cx="8517048" cy="2262158"/>
          </a:xfrm>
          <a:prstGeom prst="rect">
            <a:avLst/>
          </a:prstGeom>
          <a:noFill/>
        </p:spPr>
        <p:txBody>
          <a:bodyPr wrap="square" rtlCol="0">
            <a:spAutoFit/>
          </a:bodyPr>
          <a:lstStyle/>
          <a:p>
            <a:pPr>
              <a:spcBef>
                <a:spcPts val="600"/>
              </a:spcBef>
            </a:pPr>
            <a:r>
              <a:rPr lang="en-US" sz="2800" dirty="0">
                <a:solidFill>
                  <a:schemeClr val="bg1"/>
                </a:solidFill>
              </a:rPr>
              <a:t>O</a:t>
            </a:r>
            <a:r>
              <a:rPr lang="en-US" sz="2800" dirty="0" smtClean="0">
                <a:solidFill>
                  <a:schemeClr val="bg1"/>
                </a:solidFill>
              </a:rPr>
              <a:t>ur regulatory limits are so far down in the noise as to be meaningless from a public health standpoint</a:t>
            </a:r>
          </a:p>
          <a:p>
            <a:pPr>
              <a:spcBef>
                <a:spcPts val="600"/>
              </a:spcBef>
            </a:pPr>
            <a:endParaRPr lang="en-US" sz="1400" dirty="0">
              <a:solidFill>
                <a:schemeClr val="bg1"/>
              </a:solidFill>
            </a:endParaRPr>
          </a:p>
          <a:p>
            <a:pPr marL="581025" indent="-238125">
              <a:spcBef>
                <a:spcPts val="600"/>
              </a:spcBef>
              <a:buFont typeface="Arial" charset="0"/>
              <a:buChar char="•"/>
            </a:pPr>
            <a:r>
              <a:rPr lang="en-US" sz="2800" dirty="0">
                <a:solidFill>
                  <a:schemeClr val="bg1"/>
                </a:solidFill>
              </a:rPr>
              <a:t>t</a:t>
            </a:r>
            <a:r>
              <a:rPr lang="en-US" sz="2800" dirty="0" smtClean="0">
                <a:solidFill>
                  <a:schemeClr val="bg1"/>
                </a:solidFill>
              </a:rPr>
              <a:t>he noise of background radiation levels</a:t>
            </a:r>
          </a:p>
          <a:p>
            <a:pPr marL="581025" indent="-238125">
              <a:spcBef>
                <a:spcPts val="600"/>
              </a:spcBef>
              <a:buFont typeface="Arial" charset="0"/>
              <a:buChar char="•"/>
            </a:pPr>
            <a:r>
              <a:rPr lang="en-US" sz="2800" dirty="0">
                <a:solidFill>
                  <a:schemeClr val="bg1"/>
                </a:solidFill>
              </a:rPr>
              <a:t>t</a:t>
            </a:r>
            <a:r>
              <a:rPr lang="en-US" sz="2800" dirty="0" smtClean="0">
                <a:solidFill>
                  <a:schemeClr val="bg1"/>
                </a:solidFill>
              </a:rPr>
              <a:t>he noise of everyday risks </a:t>
            </a:r>
          </a:p>
        </p:txBody>
      </p:sp>
      <p:sp>
        <p:nvSpPr>
          <p:cNvPr id="2" name="TextBox 1"/>
          <p:cNvSpPr txBox="1"/>
          <p:nvPr/>
        </p:nvSpPr>
        <p:spPr>
          <a:xfrm>
            <a:off x="762000" y="4968909"/>
            <a:ext cx="7285841" cy="1384995"/>
          </a:xfrm>
          <a:prstGeom prst="rect">
            <a:avLst/>
          </a:prstGeom>
          <a:noFill/>
        </p:spPr>
        <p:txBody>
          <a:bodyPr wrap="none" rtlCol="0">
            <a:spAutoFit/>
          </a:bodyPr>
          <a:lstStyle/>
          <a:p>
            <a:r>
              <a:rPr lang="en-US" sz="2800">
                <a:solidFill>
                  <a:schemeClr val="bg1"/>
                </a:solidFill>
              </a:rPr>
              <a:t>LNT demands that there be an observable effect </a:t>
            </a:r>
            <a:endParaRPr lang="en-US" sz="2800" smtClean="0">
              <a:solidFill>
                <a:schemeClr val="bg1"/>
              </a:solidFill>
            </a:endParaRPr>
          </a:p>
          <a:p>
            <a:pPr algn="ctr"/>
            <a:r>
              <a:rPr lang="en-US" sz="2800" dirty="0" smtClean="0">
                <a:solidFill>
                  <a:schemeClr val="bg1"/>
                </a:solidFill>
              </a:rPr>
              <a:t>as </a:t>
            </a:r>
            <a:r>
              <a:rPr lang="en-US" sz="2800" dirty="0">
                <a:solidFill>
                  <a:schemeClr val="bg1"/>
                </a:solidFill>
              </a:rPr>
              <a:t>a function of dose</a:t>
            </a:r>
          </a:p>
          <a:p>
            <a:endParaRPr lang="en-US" sz="2800" dirty="0"/>
          </a:p>
        </p:txBody>
      </p:sp>
    </p:spTree>
    <p:extLst>
      <p:ext uri="{BB962C8B-B14F-4D97-AF65-F5344CB8AC3E}">
        <p14:creationId xmlns:p14="http://schemas.microsoft.com/office/powerpoint/2010/main" val="124608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146" name="Text Box 2"/>
          <p:cNvSpPr txBox="1">
            <a:spLocks noChangeArrowheads="1"/>
          </p:cNvSpPr>
          <p:nvPr/>
        </p:nvSpPr>
        <p:spPr bwMode="auto">
          <a:xfrm>
            <a:off x="2955925" y="4356100"/>
            <a:ext cx="1997075" cy="368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130000"/>
              </a:lnSpc>
              <a:defRPr/>
            </a:pPr>
            <a:r>
              <a:rPr lang="en-US" sz="1400" b="1">
                <a:solidFill>
                  <a:srgbClr val="000000"/>
                </a:solidFill>
                <a:latin typeface="Verdana" charset="0"/>
                <a:cs typeface="Arial" charset="0"/>
              </a:rPr>
              <a:t>(270 mrem/y)</a:t>
            </a:r>
          </a:p>
        </p:txBody>
      </p:sp>
      <p:sp>
        <p:nvSpPr>
          <p:cNvPr id="2054148" name="Text Box 4"/>
          <p:cNvSpPr txBox="1">
            <a:spLocks noChangeArrowheads="1"/>
          </p:cNvSpPr>
          <p:nvPr/>
        </p:nvSpPr>
        <p:spPr bwMode="auto">
          <a:xfrm>
            <a:off x="4115197" y="1743670"/>
            <a:ext cx="4418806" cy="9233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en-US" sz="1800" dirty="0" smtClean="0">
                <a:solidFill>
                  <a:srgbClr val="000000"/>
                </a:solidFill>
                <a:latin typeface="Arial" charset="0"/>
                <a:cs typeface="Arial" charset="0"/>
              </a:rPr>
              <a:t>Where is LNT? The hypothesis demands </a:t>
            </a:r>
            <a:r>
              <a:rPr lang="en-US" dirty="0" smtClean="0">
                <a:solidFill>
                  <a:srgbClr val="000000"/>
                </a:solidFill>
                <a:latin typeface="Arial" charset="0"/>
                <a:cs typeface="Arial" charset="0"/>
              </a:rPr>
              <a:t>a</a:t>
            </a:r>
            <a:r>
              <a:rPr lang="en-US" sz="1800" dirty="0" smtClean="0">
                <a:solidFill>
                  <a:srgbClr val="000000"/>
                </a:solidFill>
                <a:latin typeface="Arial" charset="0"/>
                <a:cs typeface="Arial" charset="0"/>
              </a:rPr>
              <a:t>n expression whenever there is a spectrum of doses in a large population.</a:t>
            </a:r>
            <a:endParaRPr lang="en-US" sz="1800" dirty="0">
              <a:solidFill>
                <a:srgbClr val="000000"/>
              </a:solidFill>
              <a:latin typeface="Arial" charset="0"/>
              <a:cs typeface="Arial" charset="0"/>
            </a:endParaRPr>
          </a:p>
        </p:txBody>
      </p:sp>
      <p:sp>
        <p:nvSpPr>
          <p:cNvPr id="2054150" name="Text Box 6"/>
          <p:cNvSpPr txBox="1">
            <a:spLocks noChangeArrowheads="1"/>
          </p:cNvSpPr>
          <p:nvPr/>
        </p:nvSpPr>
        <p:spPr bwMode="auto">
          <a:xfrm>
            <a:off x="1828800" y="304800"/>
            <a:ext cx="5867400" cy="1362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130000"/>
              </a:lnSpc>
              <a:defRPr/>
            </a:pPr>
            <a:r>
              <a:rPr lang="en-US" sz="1600" dirty="0" smtClean="0">
                <a:solidFill>
                  <a:srgbClr val="000000"/>
                </a:solidFill>
                <a:latin typeface="Times New Roman" charset="0"/>
                <a:cs typeface="Arial" charset="0"/>
              </a:rPr>
              <a:t>Background </a:t>
            </a:r>
            <a:r>
              <a:rPr lang="en-US" sz="1600" dirty="0">
                <a:solidFill>
                  <a:srgbClr val="000000"/>
                </a:solidFill>
                <a:latin typeface="Times New Roman" charset="0"/>
                <a:cs typeface="Arial" charset="0"/>
              </a:rPr>
              <a:t>Radiation Differences on Annual Cancer Mortality Rates/100,000 for each U.S. State over a 17-Year Period (adapted from </a:t>
            </a:r>
            <a:r>
              <a:rPr lang="en-US" sz="1600" dirty="0" err="1">
                <a:solidFill>
                  <a:srgbClr val="000000"/>
                </a:solidFill>
                <a:latin typeface="Times New Roman" charset="0"/>
                <a:cs typeface="Arial" charset="0"/>
              </a:rPr>
              <a:t>Frigerio</a:t>
            </a:r>
            <a:r>
              <a:rPr lang="en-US" sz="1600" dirty="0">
                <a:solidFill>
                  <a:srgbClr val="000000"/>
                </a:solidFill>
                <a:latin typeface="Times New Roman" charset="0"/>
                <a:cs typeface="Arial" charset="0"/>
              </a:rPr>
              <a:t> and Stowe, 1976 with correction for dose using more recent background data from radon).</a:t>
            </a:r>
          </a:p>
        </p:txBody>
      </p:sp>
      <p:sp>
        <p:nvSpPr>
          <p:cNvPr id="2054151" name="Line 7"/>
          <p:cNvSpPr>
            <a:spLocks noChangeShapeType="1"/>
          </p:cNvSpPr>
          <p:nvPr/>
        </p:nvSpPr>
        <p:spPr bwMode="auto">
          <a:xfrm>
            <a:off x="3733800" y="4779963"/>
            <a:ext cx="0" cy="17303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52" name="Text Box 8"/>
          <p:cNvSpPr txBox="1">
            <a:spLocks noChangeArrowheads="1"/>
          </p:cNvSpPr>
          <p:nvPr/>
        </p:nvSpPr>
        <p:spPr bwMode="auto">
          <a:xfrm>
            <a:off x="2971800" y="5486400"/>
            <a:ext cx="37719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Stone Sans ITC TT-Semi" charset="0"/>
                <a:cs typeface="+mn-cs"/>
              </a:rPr>
              <a:t>Background Dose </a:t>
            </a:r>
            <a:r>
              <a:rPr lang="en-US" sz="2000">
                <a:latin typeface="Stone Sans ITC TT-Semi" charset="0"/>
                <a:cs typeface="+mn-cs"/>
              </a:rPr>
              <a:t>(mSv/y)</a:t>
            </a:r>
            <a:endParaRPr lang="en-US" sz="2400">
              <a:latin typeface="Stone Sans ITC TT-Semi" charset="0"/>
              <a:cs typeface="+mn-cs"/>
            </a:endParaRPr>
          </a:p>
        </p:txBody>
      </p:sp>
      <p:sp>
        <p:nvSpPr>
          <p:cNvPr id="2054153" name="Line 9"/>
          <p:cNvSpPr>
            <a:spLocks noChangeShapeType="1"/>
          </p:cNvSpPr>
          <p:nvPr/>
        </p:nvSpPr>
        <p:spPr bwMode="auto">
          <a:xfrm rot="5400000" flipV="1">
            <a:off x="4838700" y="1638300"/>
            <a:ext cx="0" cy="6629400"/>
          </a:xfrm>
          <a:prstGeom prst="line">
            <a:avLst/>
          </a:prstGeom>
          <a:noFill/>
          <a:ln w="38100">
            <a:solidFill>
              <a:schemeClr val="tx1"/>
            </a:solidFill>
            <a:round/>
            <a:headEnd/>
            <a:tailEnd type="non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54" name="Line 10"/>
          <p:cNvSpPr>
            <a:spLocks noChangeShapeType="1"/>
          </p:cNvSpPr>
          <p:nvPr/>
        </p:nvSpPr>
        <p:spPr bwMode="auto">
          <a:xfrm>
            <a:off x="3276600" y="4953000"/>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55" name="Text Box 11"/>
          <p:cNvSpPr txBox="1">
            <a:spLocks noChangeArrowheads="1"/>
          </p:cNvSpPr>
          <p:nvPr/>
        </p:nvSpPr>
        <p:spPr bwMode="auto">
          <a:xfrm>
            <a:off x="2133600" y="5119688"/>
            <a:ext cx="531813"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Stone Sans ITC TT-Semi" charset="0"/>
                <a:cs typeface="+mn-cs"/>
              </a:rPr>
              <a:t>2.4</a:t>
            </a:r>
          </a:p>
        </p:txBody>
      </p:sp>
      <p:sp>
        <p:nvSpPr>
          <p:cNvPr id="2054156" name="Text Box 12"/>
          <p:cNvSpPr txBox="1">
            <a:spLocks noChangeArrowheads="1"/>
          </p:cNvSpPr>
          <p:nvPr/>
        </p:nvSpPr>
        <p:spPr bwMode="auto">
          <a:xfrm>
            <a:off x="3049588" y="5119688"/>
            <a:ext cx="53181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Stone Sans ITC TT-Semi" charset="0"/>
                <a:cs typeface="+mn-cs"/>
              </a:rPr>
              <a:t>2.6</a:t>
            </a:r>
          </a:p>
        </p:txBody>
      </p:sp>
      <p:sp>
        <p:nvSpPr>
          <p:cNvPr id="2054157" name="Text Box 13"/>
          <p:cNvSpPr txBox="1">
            <a:spLocks noChangeArrowheads="1"/>
          </p:cNvSpPr>
          <p:nvPr/>
        </p:nvSpPr>
        <p:spPr bwMode="auto">
          <a:xfrm>
            <a:off x="3887788" y="5119688"/>
            <a:ext cx="53181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Stone Sans ITC TT-Semi" charset="0"/>
                <a:cs typeface="+mn-cs"/>
              </a:rPr>
              <a:t>2.8</a:t>
            </a:r>
          </a:p>
        </p:txBody>
      </p:sp>
      <p:sp>
        <p:nvSpPr>
          <p:cNvPr id="2054158" name="Text Box 14"/>
          <p:cNvSpPr txBox="1">
            <a:spLocks noChangeArrowheads="1"/>
          </p:cNvSpPr>
          <p:nvPr/>
        </p:nvSpPr>
        <p:spPr bwMode="auto">
          <a:xfrm>
            <a:off x="4802188" y="5119688"/>
            <a:ext cx="53181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Stone Sans ITC TT-Semi" charset="0"/>
                <a:cs typeface="+mn-cs"/>
              </a:rPr>
              <a:t>3.0</a:t>
            </a:r>
          </a:p>
        </p:txBody>
      </p:sp>
      <p:sp>
        <p:nvSpPr>
          <p:cNvPr id="2054159" name="Text Box 15"/>
          <p:cNvSpPr txBox="1">
            <a:spLocks noChangeArrowheads="1"/>
          </p:cNvSpPr>
          <p:nvPr/>
        </p:nvSpPr>
        <p:spPr bwMode="auto">
          <a:xfrm>
            <a:off x="5716588" y="5119688"/>
            <a:ext cx="53181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Stone Sans ITC TT-Semi" charset="0"/>
                <a:cs typeface="+mn-cs"/>
              </a:rPr>
              <a:t>3.2</a:t>
            </a:r>
          </a:p>
        </p:txBody>
      </p:sp>
      <p:sp>
        <p:nvSpPr>
          <p:cNvPr id="2054160" name="Rectangle 16"/>
          <p:cNvSpPr>
            <a:spLocks noChangeArrowheads="1"/>
          </p:cNvSpPr>
          <p:nvPr/>
        </p:nvSpPr>
        <p:spPr bwMode="auto">
          <a:xfrm>
            <a:off x="3886200" y="3581400"/>
            <a:ext cx="76200" cy="76200"/>
          </a:xfrm>
          <a:prstGeom prst="rect">
            <a:avLst/>
          </a:prstGeom>
          <a:solidFill>
            <a:srgbClr val="0000FF"/>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61" name="Line 17"/>
          <p:cNvSpPr>
            <a:spLocks noChangeShapeType="1"/>
          </p:cNvSpPr>
          <p:nvPr/>
        </p:nvSpPr>
        <p:spPr bwMode="auto">
          <a:xfrm>
            <a:off x="4191000" y="4953000"/>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62" name="Line 18"/>
          <p:cNvSpPr>
            <a:spLocks noChangeShapeType="1"/>
          </p:cNvSpPr>
          <p:nvPr/>
        </p:nvSpPr>
        <p:spPr bwMode="auto">
          <a:xfrm>
            <a:off x="5029200" y="4953000"/>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63" name="Line 19"/>
          <p:cNvSpPr>
            <a:spLocks noChangeShapeType="1"/>
          </p:cNvSpPr>
          <p:nvPr/>
        </p:nvSpPr>
        <p:spPr bwMode="auto">
          <a:xfrm>
            <a:off x="5943600" y="4953000"/>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64" name="Line 20"/>
          <p:cNvSpPr>
            <a:spLocks noChangeShapeType="1"/>
          </p:cNvSpPr>
          <p:nvPr/>
        </p:nvSpPr>
        <p:spPr bwMode="auto">
          <a:xfrm>
            <a:off x="6858000" y="4953000"/>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65" name="Line 21"/>
          <p:cNvSpPr>
            <a:spLocks noChangeShapeType="1"/>
          </p:cNvSpPr>
          <p:nvPr/>
        </p:nvSpPr>
        <p:spPr bwMode="auto">
          <a:xfrm>
            <a:off x="7772400" y="4953000"/>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66" name="Line 22"/>
          <p:cNvSpPr>
            <a:spLocks noChangeShapeType="1"/>
          </p:cNvSpPr>
          <p:nvPr/>
        </p:nvSpPr>
        <p:spPr bwMode="auto">
          <a:xfrm>
            <a:off x="2362200" y="4953000"/>
            <a:ext cx="0" cy="15240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67" name="Text Box 23"/>
          <p:cNvSpPr txBox="1">
            <a:spLocks noChangeArrowheads="1"/>
          </p:cNvSpPr>
          <p:nvPr/>
        </p:nvSpPr>
        <p:spPr bwMode="auto">
          <a:xfrm>
            <a:off x="6630988" y="5105400"/>
            <a:ext cx="531812" cy="3667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Stone Sans ITC TT-Semi" charset="0"/>
                <a:cs typeface="+mn-cs"/>
              </a:rPr>
              <a:t>3.4</a:t>
            </a:r>
          </a:p>
        </p:txBody>
      </p:sp>
      <p:sp>
        <p:nvSpPr>
          <p:cNvPr id="2054168" name="Text Box 24"/>
          <p:cNvSpPr txBox="1">
            <a:spLocks noChangeArrowheads="1"/>
          </p:cNvSpPr>
          <p:nvPr/>
        </p:nvSpPr>
        <p:spPr bwMode="auto">
          <a:xfrm>
            <a:off x="7545388" y="5091113"/>
            <a:ext cx="531812" cy="3667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800">
                <a:latin typeface="Stone Sans ITC TT-Semi" charset="0"/>
                <a:cs typeface="+mn-cs"/>
              </a:rPr>
              <a:t>3.6</a:t>
            </a:r>
          </a:p>
        </p:txBody>
      </p:sp>
      <p:sp>
        <p:nvSpPr>
          <p:cNvPr id="2054169" name="Rectangle 25"/>
          <p:cNvSpPr>
            <a:spLocks noChangeArrowheads="1"/>
          </p:cNvSpPr>
          <p:nvPr/>
        </p:nvSpPr>
        <p:spPr bwMode="auto">
          <a:xfrm>
            <a:off x="4800600" y="3733800"/>
            <a:ext cx="76200" cy="76200"/>
          </a:xfrm>
          <a:prstGeom prst="rect">
            <a:avLst/>
          </a:prstGeom>
          <a:solidFill>
            <a:srgbClr val="0000FF"/>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0" name="Rectangle 26"/>
          <p:cNvSpPr>
            <a:spLocks noChangeArrowheads="1"/>
          </p:cNvSpPr>
          <p:nvPr/>
        </p:nvSpPr>
        <p:spPr bwMode="auto">
          <a:xfrm>
            <a:off x="5943600" y="4038600"/>
            <a:ext cx="76200" cy="76200"/>
          </a:xfrm>
          <a:prstGeom prst="rect">
            <a:avLst/>
          </a:prstGeom>
          <a:solidFill>
            <a:srgbClr val="0000FF"/>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1" name="Rectangle 27"/>
          <p:cNvSpPr>
            <a:spLocks noChangeArrowheads="1"/>
          </p:cNvSpPr>
          <p:nvPr/>
        </p:nvSpPr>
        <p:spPr bwMode="auto">
          <a:xfrm>
            <a:off x="4572000" y="4114800"/>
            <a:ext cx="76200" cy="76200"/>
          </a:xfrm>
          <a:prstGeom prst="rect">
            <a:avLst/>
          </a:prstGeom>
          <a:solidFill>
            <a:srgbClr val="0000FF"/>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2" name="Rectangle 28"/>
          <p:cNvSpPr>
            <a:spLocks noChangeArrowheads="1"/>
          </p:cNvSpPr>
          <p:nvPr/>
        </p:nvSpPr>
        <p:spPr bwMode="auto">
          <a:xfrm>
            <a:off x="5029200" y="4191000"/>
            <a:ext cx="76200" cy="76200"/>
          </a:xfrm>
          <a:prstGeom prst="rect">
            <a:avLst/>
          </a:prstGeom>
          <a:solidFill>
            <a:srgbClr val="0000FF"/>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3" name="Rectangle 29"/>
          <p:cNvSpPr>
            <a:spLocks noChangeArrowheads="1"/>
          </p:cNvSpPr>
          <p:nvPr/>
        </p:nvSpPr>
        <p:spPr bwMode="auto">
          <a:xfrm>
            <a:off x="6324600" y="3733800"/>
            <a:ext cx="76200" cy="76200"/>
          </a:xfrm>
          <a:prstGeom prst="rect">
            <a:avLst/>
          </a:prstGeom>
          <a:solidFill>
            <a:srgbClr val="0000FF"/>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4" name="Rectangle 30"/>
          <p:cNvSpPr>
            <a:spLocks noChangeArrowheads="1"/>
          </p:cNvSpPr>
          <p:nvPr/>
        </p:nvSpPr>
        <p:spPr bwMode="auto">
          <a:xfrm>
            <a:off x="7848600" y="4114800"/>
            <a:ext cx="76200" cy="76200"/>
          </a:xfrm>
          <a:prstGeom prst="rect">
            <a:avLst/>
          </a:prstGeom>
          <a:solidFill>
            <a:srgbClr val="0000FF"/>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5" name="Rectangle 31"/>
          <p:cNvSpPr>
            <a:spLocks noChangeArrowheads="1"/>
          </p:cNvSpPr>
          <p:nvPr/>
        </p:nvSpPr>
        <p:spPr bwMode="auto">
          <a:xfrm>
            <a:off x="8077200" y="3886200"/>
            <a:ext cx="76200" cy="76200"/>
          </a:xfrm>
          <a:prstGeom prst="rect">
            <a:avLst/>
          </a:prstGeom>
          <a:solidFill>
            <a:srgbClr val="0000FF"/>
          </a:solidFill>
          <a:ln w="12700">
            <a:solidFill>
              <a:srgbClr val="0000FF"/>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6" name="Oval 32"/>
          <p:cNvSpPr>
            <a:spLocks noChangeArrowheads="1"/>
          </p:cNvSpPr>
          <p:nvPr/>
        </p:nvSpPr>
        <p:spPr bwMode="auto">
          <a:xfrm>
            <a:off x="2133600" y="29718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7" name="Oval 33"/>
          <p:cNvSpPr>
            <a:spLocks noChangeArrowheads="1"/>
          </p:cNvSpPr>
          <p:nvPr/>
        </p:nvSpPr>
        <p:spPr bwMode="auto">
          <a:xfrm>
            <a:off x="2133600" y="34290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8" name="Oval 34"/>
          <p:cNvSpPr>
            <a:spLocks noChangeArrowheads="1"/>
          </p:cNvSpPr>
          <p:nvPr/>
        </p:nvSpPr>
        <p:spPr bwMode="auto">
          <a:xfrm>
            <a:off x="2362200" y="44196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79" name="Oval 35"/>
          <p:cNvSpPr>
            <a:spLocks noChangeArrowheads="1"/>
          </p:cNvSpPr>
          <p:nvPr/>
        </p:nvSpPr>
        <p:spPr bwMode="auto">
          <a:xfrm>
            <a:off x="2514600" y="38100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0" name="Oval 36"/>
          <p:cNvSpPr>
            <a:spLocks noChangeArrowheads="1"/>
          </p:cNvSpPr>
          <p:nvPr/>
        </p:nvSpPr>
        <p:spPr bwMode="auto">
          <a:xfrm>
            <a:off x="2590800" y="36576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1" name="Oval 37"/>
          <p:cNvSpPr>
            <a:spLocks noChangeArrowheads="1"/>
          </p:cNvSpPr>
          <p:nvPr/>
        </p:nvSpPr>
        <p:spPr bwMode="auto">
          <a:xfrm>
            <a:off x="2362200" y="36576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2" name="Oval 38"/>
          <p:cNvSpPr>
            <a:spLocks noChangeArrowheads="1"/>
          </p:cNvSpPr>
          <p:nvPr/>
        </p:nvSpPr>
        <p:spPr bwMode="auto">
          <a:xfrm>
            <a:off x="2514600" y="34290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3" name="Oval 39"/>
          <p:cNvSpPr>
            <a:spLocks noChangeArrowheads="1"/>
          </p:cNvSpPr>
          <p:nvPr/>
        </p:nvSpPr>
        <p:spPr bwMode="auto">
          <a:xfrm>
            <a:off x="2819400" y="33528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4" name="Oval 40"/>
          <p:cNvSpPr>
            <a:spLocks noChangeArrowheads="1"/>
          </p:cNvSpPr>
          <p:nvPr/>
        </p:nvSpPr>
        <p:spPr bwMode="auto">
          <a:xfrm>
            <a:off x="3200400" y="32004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5" name="Oval 41"/>
          <p:cNvSpPr>
            <a:spLocks noChangeArrowheads="1"/>
          </p:cNvSpPr>
          <p:nvPr/>
        </p:nvSpPr>
        <p:spPr bwMode="auto">
          <a:xfrm>
            <a:off x="3657600" y="31242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6" name="Oval 42"/>
          <p:cNvSpPr>
            <a:spLocks noChangeArrowheads="1"/>
          </p:cNvSpPr>
          <p:nvPr/>
        </p:nvSpPr>
        <p:spPr bwMode="auto">
          <a:xfrm>
            <a:off x="3657600" y="33528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7" name="Oval 43"/>
          <p:cNvSpPr>
            <a:spLocks noChangeArrowheads="1"/>
          </p:cNvSpPr>
          <p:nvPr/>
        </p:nvSpPr>
        <p:spPr bwMode="auto">
          <a:xfrm>
            <a:off x="3657600" y="35814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8" name="Oval 44"/>
          <p:cNvSpPr>
            <a:spLocks noChangeArrowheads="1"/>
          </p:cNvSpPr>
          <p:nvPr/>
        </p:nvSpPr>
        <p:spPr bwMode="auto">
          <a:xfrm>
            <a:off x="3429000" y="41148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89" name="Oval 45"/>
          <p:cNvSpPr>
            <a:spLocks noChangeArrowheads="1"/>
          </p:cNvSpPr>
          <p:nvPr/>
        </p:nvSpPr>
        <p:spPr bwMode="auto">
          <a:xfrm>
            <a:off x="3429000" y="38862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0" name="Oval 46"/>
          <p:cNvSpPr>
            <a:spLocks noChangeArrowheads="1"/>
          </p:cNvSpPr>
          <p:nvPr/>
        </p:nvSpPr>
        <p:spPr bwMode="auto">
          <a:xfrm>
            <a:off x="3429000" y="36576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1" name="Oval 47"/>
          <p:cNvSpPr>
            <a:spLocks noChangeArrowheads="1"/>
          </p:cNvSpPr>
          <p:nvPr/>
        </p:nvSpPr>
        <p:spPr bwMode="auto">
          <a:xfrm>
            <a:off x="3200400" y="38862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2" name="Oval 48"/>
          <p:cNvSpPr>
            <a:spLocks noChangeArrowheads="1"/>
          </p:cNvSpPr>
          <p:nvPr/>
        </p:nvSpPr>
        <p:spPr bwMode="auto">
          <a:xfrm>
            <a:off x="3200400" y="40386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3" name="Oval 49"/>
          <p:cNvSpPr>
            <a:spLocks noChangeArrowheads="1"/>
          </p:cNvSpPr>
          <p:nvPr/>
        </p:nvSpPr>
        <p:spPr bwMode="auto">
          <a:xfrm>
            <a:off x="2971800" y="39624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4" name="Oval 50"/>
          <p:cNvSpPr>
            <a:spLocks noChangeArrowheads="1"/>
          </p:cNvSpPr>
          <p:nvPr/>
        </p:nvSpPr>
        <p:spPr bwMode="auto">
          <a:xfrm>
            <a:off x="2971800" y="38100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5" name="Oval 51"/>
          <p:cNvSpPr>
            <a:spLocks noChangeArrowheads="1"/>
          </p:cNvSpPr>
          <p:nvPr/>
        </p:nvSpPr>
        <p:spPr bwMode="auto">
          <a:xfrm>
            <a:off x="2971800" y="37338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6" name="Oval 52"/>
          <p:cNvSpPr>
            <a:spLocks noChangeArrowheads="1"/>
          </p:cNvSpPr>
          <p:nvPr/>
        </p:nvSpPr>
        <p:spPr bwMode="auto">
          <a:xfrm>
            <a:off x="2971800" y="36576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7" name="Oval 53"/>
          <p:cNvSpPr>
            <a:spLocks noChangeArrowheads="1"/>
          </p:cNvSpPr>
          <p:nvPr/>
        </p:nvSpPr>
        <p:spPr bwMode="auto">
          <a:xfrm>
            <a:off x="2971800" y="35814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8" name="Oval 54"/>
          <p:cNvSpPr>
            <a:spLocks noChangeArrowheads="1"/>
          </p:cNvSpPr>
          <p:nvPr/>
        </p:nvSpPr>
        <p:spPr bwMode="auto">
          <a:xfrm>
            <a:off x="2971800" y="31242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199" name="Oval 55"/>
          <p:cNvSpPr>
            <a:spLocks noChangeArrowheads="1"/>
          </p:cNvSpPr>
          <p:nvPr/>
        </p:nvSpPr>
        <p:spPr bwMode="auto">
          <a:xfrm>
            <a:off x="2971800" y="30480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0" name="Oval 56"/>
          <p:cNvSpPr>
            <a:spLocks noChangeArrowheads="1"/>
          </p:cNvSpPr>
          <p:nvPr/>
        </p:nvSpPr>
        <p:spPr bwMode="auto">
          <a:xfrm>
            <a:off x="2971800" y="29718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1" name="Oval 57"/>
          <p:cNvSpPr>
            <a:spLocks noChangeArrowheads="1"/>
          </p:cNvSpPr>
          <p:nvPr/>
        </p:nvSpPr>
        <p:spPr bwMode="auto">
          <a:xfrm>
            <a:off x="2971800" y="28194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2" name="Oval 58"/>
          <p:cNvSpPr>
            <a:spLocks noChangeArrowheads="1"/>
          </p:cNvSpPr>
          <p:nvPr/>
        </p:nvSpPr>
        <p:spPr bwMode="auto">
          <a:xfrm>
            <a:off x="2743200" y="27432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3" name="Oval 59"/>
          <p:cNvSpPr>
            <a:spLocks noChangeArrowheads="1"/>
          </p:cNvSpPr>
          <p:nvPr/>
        </p:nvSpPr>
        <p:spPr bwMode="auto">
          <a:xfrm>
            <a:off x="2590800" y="28956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4" name="Oval 60"/>
          <p:cNvSpPr>
            <a:spLocks noChangeArrowheads="1"/>
          </p:cNvSpPr>
          <p:nvPr/>
        </p:nvSpPr>
        <p:spPr bwMode="auto">
          <a:xfrm>
            <a:off x="2590800" y="30480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5" name="Oval 61"/>
          <p:cNvSpPr>
            <a:spLocks noChangeArrowheads="1"/>
          </p:cNvSpPr>
          <p:nvPr/>
        </p:nvSpPr>
        <p:spPr bwMode="auto">
          <a:xfrm>
            <a:off x="2590800" y="32004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6" name="Oval 62"/>
          <p:cNvSpPr>
            <a:spLocks noChangeArrowheads="1"/>
          </p:cNvSpPr>
          <p:nvPr/>
        </p:nvSpPr>
        <p:spPr bwMode="auto">
          <a:xfrm>
            <a:off x="2590800" y="32766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7" name="Oval 63"/>
          <p:cNvSpPr>
            <a:spLocks noChangeArrowheads="1"/>
          </p:cNvSpPr>
          <p:nvPr/>
        </p:nvSpPr>
        <p:spPr bwMode="auto">
          <a:xfrm>
            <a:off x="2362200" y="29718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8" name="Oval 64"/>
          <p:cNvSpPr>
            <a:spLocks noChangeArrowheads="1"/>
          </p:cNvSpPr>
          <p:nvPr/>
        </p:nvSpPr>
        <p:spPr bwMode="auto">
          <a:xfrm>
            <a:off x="2362200" y="32004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09" name="Oval 65"/>
          <p:cNvSpPr>
            <a:spLocks noChangeArrowheads="1"/>
          </p:cNvSpPr>
          <p:nvPr/>
        </p:nvSpPr>
        <p:spPr bwMode="auto">
          <a:xfrm>
            <a:off x="2819400" y="38100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10" name="Oval 66"/>
          <p:cNvSpPr>
            <a:spLocks noChangeArrowheads="1"/>
          </p:cNvSpPr>
          <p:nvPr/>
        </p:nvSpPr>
        <p:spPr bwMode="auto">
          <a:xfrm>
            <a:off x="2819400" y="35814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11" name="Oval 67"/>
          <p:cNvSpPr>
            <a:spLocks noChangeArrowheads="1"/>
          </p:cNvSpPr>
          <p:nvPr/>
        </p:nvSpPr>
        <p:spPr bwMode="auto">
          <a:xfrm>
            <a:off x="2819400" y="35052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12" name="Oval 68"/>
          <p:cNvSpPr>
            <a:spLocks noChangeArrowheads="1"/>
          </p:cNvSpPr>
          <p:nvPr/>
        </p:nvSpPr>
        <p:spPr bwMode="auto">
          <a:xfrm>
            <a:off x="3200400" y="2971800"/>
            <a:ext cx="76200" cy="76200"/>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13" name="Line 69"/>
          <p:cNvSpPr>
            <a:spLocks noChangeShapeType="1"/>
          </p:cNvSpPr>
          <p:nvPr/>
        </p:nvSpPr>
        <p:spPr bwMode="auto">
          <a:xfrm flipV="1">
            <a:off x="1524000" y="2057400"/>
            <a:ext cx="0" cy="2895600"/>
          </a:xfrm>
          <a:prstGeom prst="line">
            <a:avLst/>
          </a:prstGeom>
          <a:noFill/>
          <a:ln w="38100">
            <a:solidFill>
              <a:schemeClr val="tx1"/>
            </a:solidFill>
            <a:round/>
            <a:headEnd/>
            <a:tailEnd type="non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14" name="Oval 70"/>
          <p:cNvSpPr>
            <a:spLocks noChangeArrowheads="1"/>
          </p:cNvSpPr>
          <p:nvPr/>
        </p:nvSpPr>
        <p:spPr bwMode="auto">
          <a:xfrm>
            <a:off x="1524000" y="3276600"/>
            <a:ext cx="76200" cy="68263"/>
          </a:xfrm>
          <a:prstGeom prst="ellipse">
            <a:avLst/>
          </a:prstGeom>
          <a:solidFill>
            <a:srgbClr val="FD1005"/>
          </a:solidFill>
          <a:ln w="12700">
            <a:solidFill>
              <a:srgbClr val="FD1005"/>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31142" name="Group 71"/>
          <p:cNvGrpSpPr>
            <a:grpSpLocks/>
          </p:cNvGrpSpPr>
          <p:nvPr/>
        </p:nvGrpSpPr>
        <p:grpSpPr bwMode="auto">
          <a:xfrm>
            <a:off x="762000" y="4756150"/>
            <a:ext cx="744538" cy="304800"/>
            <a:chOff x="489" y="3072"/>
            <a:chExt cx="469" cy="214"/>
          </a:xfrm>
        </p:grpSpPr>
        <p:sp>
          <p:nvSpPr>
            <p:cNvPr id="2054216" name="Line 72"/>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17" name="Text Box 73"/>
            <p:cNvSpPr txBox="1">
              <a:spLocks noChangeArrowheads="1"/>
            </p:cNvSpPr>
            <p:nvPr/>
          </p:nvSpPr>
          <p:spPr bwMode="auto">
            <a:xfrm>
              <a:off x="489" y="3072"/>
              <a:ext cx="410"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tone Sans ITC TT-Semi" charset="0"/>
                  <a:cs typeface="+mn-cs"/>
                </a:rPr>
                <a:t>   100</a:t>
              </a:r>
            </a:p>
          </p:txBody>
        </p:sp>
      </p:grpSp>
      <p:grpSp>
        <p:nvGrpSpPr>
          <p:cNvPr id="131143" name="Group 74"/>
          <p:cNvGrpSpPr>
            <a:grpSpLocks/>
          </p:cNvGrpSpPr>
          <p:nvPr/>
        </p:nvGrpSpPr>
        <p:grpSpPr bwMode="auto">
          <a:xfrm>
            <a:off x="765175" y="4419600"/>
            <a:ext cx="744538" cy="304800"/>
            <a:chOff x="489" y="3072"/>
            <a:chExt cx="469" cy="214"/>
          </a:xfrm>
        </p:grpSpPr>
        <p:sp>
          <p:nvSpPr>
            <p:cNvPr id="2054219" name="Line 75"/>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20" name="Text Box 76"/>
            <p:cNvSpPr txBox="1">
              <a:spLocks noChangeArrowheads="1"/>
            </p:cNvSpPr>
            <p:nvPr/>
          </p:nvSpPr>
          <p:spPr bwMode="auto">
            <a:xfrm>
              <a:off x="489" y="3072"/>
              <a:ext cx="410"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tone Sans ITC TT-Semi" charset="0"/>
                  <a:cs typeface="+mn-cs"/>
                </a:rPr>
                <a:t>   110</a:t>
              </a:r>
            </a:p>
          </p:txBody>
        </p:sp>
      </p:grpSp>
      <p:grpSp>
        <p:nvGrpSpPr>
          <p:cNvPr id="131144" name="Group 77"/>
          <p:cNvGrpSpPr>
            <a:grpSpLocks/>
          </p:cNvGrpSpPr>
          <p:nvPr/>
        </p:nvGrpSpPr>
        <p:grpSpPr bwMode="auto">
          <a:xfrm>
            <a:off x="768350" y="4114800"/>
            <a:ext cx="744538" cy="304800"/>
            <a:chOff x="489" y="3072"/>
            <a:chExt cx="469" cy="214"/>
          </a:xfrm>
        </p:grpSpPr>
        <p:sp>
          <p:nvSpPr>
            <p:cNvPr id="2054222" name="Line 78"/>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23" name="Text Box 79"/>
            <p:cNvSpPr txBox="1">
              <a:spLocks noChangeArrowheads="1"/>
            </p:cNvSpPr>
            <p:nvPr/>
          </p:nvSpPr>
          <p:spPr bwMode="auto">
            <a:xfrm>
              <a:off x="489" y="3072"/>
              <a:ext cx="410"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tone Sans ITC TT-Semi" charset="0"/>
                  <a:cs typeface="+mn-cs"/>
                </a:rPr>
                <a:t>   120</a:t>
              </a:r>
            </a:p>
          </p:txBody>
        </p:sp>
      </p:grpSp>
      <p:grpSp>
        <p:nvGrpSpPr>
          <p:cNvPr id="131145" name="Group 80"/>
          <p:cNvGrpSpPr>
            <a:grpSpLocks/>
          </p:cNvGrpSpPr>
          <p:nvPr/>
        </p:nvGrpSpPr>
        <p:grpSpPr bwMode="auto">
          <a:xfrm>
            <a:off x="771525" y="3810000"/>
            <a:ext cx="744538" cy="304800"/>
            <a:chOff x="489" y="3073"/>
            <a:chExt cx="469" cy="214"/>
          </a:xfrm>
        </p:grpSpPr>
        <p:sp>
          <p:nvSpPr>
            <p:cNvPr id="2054225" name="Line 81"/>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26" name="Text Box 82"/>
            <p:cNvSpPr txBox="1">
              <a:spLocks noChangeArrowheads="1"/>
            </p:cNvSpPr>
            <p:nvPr/>
          </p:nvSpPr>
          <p:spPr bwMode="auto">
            <a:xfrm>
              <a:off x="489" y="3073"/>
              <a:ext cx="410"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tone Sans ITC TT-Semi" charset="0"/>
                  <a:cs typeface="+mn-cs"/>
                </a:rPr>
                <a:t>   130</a:t>
              </a:r>
            </a:p>
          </p:txBody>
        </p:sp>
      </p:grpSp>
      <p:grpSp>
        <p:nvGrpSpPr>
          <p:cNvPr id="131146" name="Group 83"/>
          <p:cNvGrpSpPr>
            <a:grpSpLocks/>
          </p:cNvGrpSpPr>
          <p:nvPr/>
        </p:nvGrpSpPr>
        <p:grpSpPr bwMode="auto">
          <a:xfrm>
            <a:off x="774700" y="3505200"/>
            <a:ext cx="744538" cy="304800"/>
            <a:chOff x="489" y="3072"/>
            <a:chExt cx="469" cy="214"/>
          </a:xfrm>
        </p:grpSpPr>
        <p:sp>
          <p:nvSpPr>
            <p:cNvPr id="2054228" name="Line 84"/>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29" name="Text Box 85"/>
            <p:cNvSpPr txBox="1">
              <a:spLocks noChangeArrowheads="1"/>
            </p:cNvSpPr>
            <p:nvPr/>
          </p:nvSpPr>
          <p:spPr bwMode="auto">
            <a:xfrm>
              <a:off x="489" y="3072"/>
              <a:ext cx="410"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tone Sans ITC TT-Semi" charset="0"/>
                  <a:cs typeface="+mn-cs"/>
                </a:rPr>
                <a:t>   140</a:t>
              </a:r>
            </a:p>
          </p:txBody>
        </p:sp>
      </p:grpSp>
      <p:grpSp>
        <p:nvGrpSpPr>
          <p:cNvPr id="131147" name="Group 86"/>
          <p:cNvGrpSpPr>
            <a:grpSpLocks/>
          </p:cNvGrpSpPr>
          <p:nvPr/>
        </p:nvGrpSpPr>
        <p:grpSpPr bwMode="auto">
          <a:xfrm>
            <a:off x="777875" y="3200400"/>
            <a:ext cx="744538" cy="304800"/>
            <a:chOff x="489" y="3072"/>
            <a:chExt cx="469" cy="214"/>
          </a:xfrm>
        </p:grpSpPr>
        <p:sp>
          <p:nvSpPr>
            <p:cNvPr id="2054231" name="Line 87"/>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32" name="Text Box 88"/>
            <p:cNvSpPr txBox="1">
              <a:spLocks noChangeArrowheads="1"/>
            </p:cNvSpPr>
            <p:nvPr/>
          </p:nvSpPr>
          <p:spPr bwMode="auto">
            <a:xfrm>
              <a:off x="489" y="3072"/>
              <a:ext cx="410"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tone Sans ITC TT-Semi" charset="0"/>
                  <a:cs typeface="+mn-cs"/>
                </a:rPr>
                <a:t>   150</a:t>
              </a:r>
            </a:p>
          </p:txBody>
        </p:sp>
      </p:grpSp>
      <p:grpSp>
        <p:nvGrpSpPr>
          <p:cNvPr id="131148" name="Group 89"/>
          <p:cNvGrpSpPr>
            <a:grpSpLocks/>
          </p:cNvGrpSpPr>
          <p:nvPr/>
        </p:nvGrpSpPr>
        <p:grpSpPr bwMode="auto">
          <a:xfrm>
            <a:off x="781050" y="2895600"/>
            <a:ext cx="744538" cy="368300"/>
            <a:chOff x="489" y="3038"/>
            <a:chExt cx="469" cy="257"/>
          </a:xfrm>
        </p:grpSpPr>
        <p:sp>
          <p:nvSpPr>
            <p:cNvPr id="2054234" name="Line 90"/>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35" name="Text Box 91"/>
            <p:cNvSpPr txBox="1">
              <a:spLocks noChangeArrowheads="1"/>
            </p:cNvSpPr>
            <p:nvPr/>
          </p:nvSpPr>
          <p:spPr bwMode="auto">
            <a:xfrm>
              <a:off x="489" y="3038"/>
              <a:ext cx="410" cy="2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130000"/>
                </a:lnSpc>
                <a:defRPr/>
              </a:pPr>
              <a:r>
                <a:rPr lang="en-US" sz="1400">
                  <a:latin typeface="Stone Sans ITC TT-Semi" charset="0"/>
                  <a:cs typeface="+mn-cs"/>
                </a:rPr>
                <a:t>   160</a:t>
              </a:r>
            </a:p>
          </p:txBody>
        </p:sp>
      </p:grpSp>
      <p:grpSp>
        <p:nvGrpSpPr>
          <p:cNvPr id="131149" name="Group 92"/>
          <p:cNvGrpSpPr>
            <a:grpSpLocks/>
          </p:cNvGrpSpPr>
          <p:nvPr/>
        </p:nvGrpSpPr>
        <p:grpSpPr bwMode="auto">
          <a:xfrm>
            <a:off x="784225" y="2667000"/>
            <a:ext cx="744538" cy="304800"/>
            <a:chOff x="489" y="3072"/>
            <a:chExt cx="469" cy="214"/>
          </a:xfrm>
        </p:grpSpPr>
        <p:sp>
          <p:nvSpPr>
            <p:cNvPr id="2054237" name="Line 93"/>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38" name="Text Box 94"/>
            <p:cNvSpPr txBox="1">
              <a:spLocks noChangeArrowheads="1"/>
            </p:cNvSpPr>
            <p:nvPr/>
          </p:nvSpPr>
          <p:spPr bwMode="auto">
            <a:xfrm>
              <a:off x="489" y="3072"/>
              <a:ext cx="410"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tone Sans ITC TT-Semi" charset="0"/>
                  <a:cs typeface="+mn-cs"/>
                </a:rPr>
                <a:t>   170</a:t>
              </a:r>
            </a:p>
          </p:txBody>
        </p:sp>
      </p:grpSp>
      <p:grpSp>
        <p:nvGrpSpPr>
          <p:cNvPr id="131150" name="Group 95"/>
          <p:cNvGrpSpPr>
            <a:grpSpLocks/>
          </p:cNvGrpSpPr>
          <p:nvPr/>
        </p:nvGrpSpPr>
        <p:grpSpPr bwMode="auto">
          <a:xfrm>
            <a:off x="779463" y="2362200"/>
            <a:ext cx="744537" cy="304800"/>
            <a:chOff x="489" y="3072"/>
            <a:chExt cx="469" cy="214"/>
          </a:xfrm>
        </p:grpSpPr>
        <p:sp>
          <p:nvSpPr>
            <p:cNvPr id="2054240" name="Line 96"/>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41" name="Text Box 97"/>
            <p:cNvSpPr txBox="1">
              <a:spLocks noChangeArrowheads="1"/>
            </p:cNvSpPr>
            <p:nvPr/>
          </p:nvSpPr>
          <p:spPr bwMode="auto">
            <a:xfrm>
              <a:off x="489" y="3072"/>
              <a:ext cx="410"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tone Sans ITC TT-Semi" charset="0"/>
                  <a:cs typeface="+mn-cs"/>
                </a:rPr>
                <a:t>   180</a:t>
              </a:r>
            </a:p>
          </p:txBody>
        </p:sp>
      </p:grpSp>
      <p:grpSp>
        <p:nvGrpSpPr>
          <p:cNvPr id="131151" name="Group 98"/>
          <p:cNvGrpSpPr>
            <a:grpSpLocks/>
          </p:cNvGrpSpPr>
          <p:nvPr/>
        </p:nvGrpSpPr>
        <p:grpSpPr bwMode="auto">
          <a:xfrm>
            <a:off x="774700" y="2057400"/>
            <a:ext cx="744538" cy="304800"/>
            <a:chOff x="489" y="3072"/>
            <a:chExt cx="469" cy="214"/>
          </a:xfrm>
        </p:grpSpPr>
        <p:sp>
          <p:nvSpPr>
            <p:cNvPr id="2054243" name="Line 99"/>
            <p:cNvSpPr>
              <a:spLocks noChangeShapeType="1"/>
            </p:cNvSpPr>
            <p:nvPr/>
          </p:nvSpPr>
          <p:spPr bwMode="auto">
            <a:xfrm rot="-16193641">
              <a:off x="910" y="3120"/>
              <a:ext cx="0" cy="96"/>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44" name="Text Box 100"/>
            <p:cNvSpPr txBox="1">
              <a:spLocks noChangeArrowheads="1"/>
            </p:cNvSpPr>
            <p:nvPr/>
          </p:nvSpPr>
          <p:spPr bwMode="auto">
            <a:xfrm>
              <a:off x="489" y="3072"/>
              <a:ext cx="410" cy="2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latin typeface="Stone Sans ITC TT-Semi" charset="0"/>
                  <a:cs typeface="+mn-cs"/>
                </a:rPr>
                <a:t>   190</a:t>
              </a:r>
            </a:p>
          </p:txBody>
        </p:sp>
      </p:grpSp>
      <p:sp>
        <p:nvSpPr>
          <p:cNvPr id="2054245" name="Text Box 101"/>
          <p:cNvSpPr txBox="1">
            <a:spLocks noChangeArrowheads="1"/>
          </p:cNvSpPr>
          <p:nvPr/>
        </p:nvSpPr>
        <p:spPr bwMode="auto">
          <a:xfrm rot="16190596">
            <a:off x="-1196341" y="3252136"/>
            <a:ext cx="3611886"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Stone Sans ITC TT-Semi" charset="0"/>
                <a:cs typeface="+mn-cs"/>
              </a:rPr>
              <a:t>Mortality </a:t>
            </a:r>
            <a:r>
              <a:rPr lang="en-US" sz="2400" dirty="0" smtClean="0">
                <a:latin typeface="Stone Sans ITC TT-Semi" charset="0"/>
                <a:cs typeface="+mn-cs"/>
              </a:rPr>
              <a:t>Rate/100,000</a:t>
            </a:r>
            <a:endParaRPr lang="en-US" sz="2400" dirty="0">
              <a:latin typeface="Stone Sans ITC TT-Semi" charset="0"/>
              <a:cs typeface="+mn-cs"/>
            </a:endParaRPr>
          </a:p>
        </p:txBody>
      </p:sp>
      <p:sp>
        <p:nvSpPr>
          <p:cNvPr id="2054246" name="Line 102"/>
          <p:cNvSpPr>
            <a:spLocks noChangeShapeType="1"/>
          </p:cNvSpPr>
          <p:nvPr/>
        </p:nvSpPr>
        <p:spPr bwMode="auto">
          <a:xfrm flipH="1">
            <a:off x="1524000" y="3352800"/>
            <a:ext cx="6553200" cy="0"/>
          </a:xfrm>
          <a:prstGeom prst="line">
            <a:avLst/>
          </a:prstGeom>
          <a:noFill/>
          <a:ln w="1270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4247" name="Text Box 103"/>
          <p:cNvSpPr txBox="1">
            <a:spLocks noChangeArrowheads="1"/>
          </p:cNvSpPr>
          <p:nvPr/>
        </p:nvSpPr>
        <p:spPr bwMode="auto">
          <a:xfrm>
            <a:off x="6854825" y="3048000"/>
            <a:ext cx="1222375"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400" dirty="0">
                <a:solidFill>
                  <a:srgbClr val="000000"/>
                </a:solidFill>
                <a:latin typeface="Arial" charset="0"/>
                <a:cs typeface="Arial" charset="0"/>
              </a:rPr>
              <a:t>U.S. average</a:t>
            </a:r>
          </a:p>
        </p:txBody>
      </p:sp>
    </p:spTree>
    <p:extLst>
      <p:ext uri="{BB962C8B-B14F-4D97-AF65-F5344CB8AC3E}">
        <p14:creationId xmlns:p14="http://schemas.microsoft.com/office/powerpoint/2010/main" val="17628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054246"/>
                                        </p:tgtEl>
                                        <p:attrNameLst>
                                          <p:attrName>style.visibility</p:attrName>
                                        </p:attrNameLst>
                                      </p:cBhvr>
                                      <p:to>
                                        <p:strVal val="visible"/>
                                      </p:to>
                                    </p:set>
                                    <p:animEffect transition="in" filter="fade">
                                      <p:cBhvr>
                                        <p:cTn id="7" dur="500"/>
                                        <p:tgtEl>
                                          <p:spTgt spid="205424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054247"/>
                                        </p:tgtEl>
                                        <p:attrNameLst>
                                          <p:attrName>style.visibility</p:attrName>
                                        </p:attrNameLst>
                                      </p:cBhvr>
                                      <p:to>
                                        <p:strVal val="visible"/>
                                      </p:to>
                                    </p:set>
                                    <p:animEffect transition="in" filter="fade">
                                      <p:cBhvr>
                                        <p:cTn id="10" dur="500"/>
                                        <p:tgtEl>
                                          <p:spTgt spid="20542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4148"/>
                                        </p:tgtEl>
                                        <p:attrNameLst>
                                          <p:attrName>style.visibility</p:attrName>
                                        </p:attrNameLst>
                                      </p:cBhvr>
                                      <p:to>
                                        <p:strVal val="visible"/>
                                      </p:to>
                                    </p:set>
                                    <p:animEffect transition="in" filter="fade">
                                      <p:cBhvr>
                                        <p:cTn id="15" dur="500"/>
                                        <p:tgtEl>
                                          <p:spTgt spid="205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4148" grpId="0"/>
      <p:bldP spid="2054246" grpId="0" animBg="1"/>
      <p:bldP spid="20542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576456743"/>
              </p:ext>
            </p:extLst>
          </p:nvPr>
        </p:nvGraphicFramePr>
        <p:xfrm>
          <a:off x="457200" y="149423"/>
          <a:ext cx="8507837" cy="6248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2400" y="6550223"/>
            <a:ext cx="1513684" cy="307777"/>
          </a:xfrm>
          <a:prstGeom prst="rect">
            <a:avLst/>
          </a:prstGeom>
          <a:noFill/>
        </p:spPr>
        <p:txBody>
          <a:bodyPr wrap="none" rtlCol="0">
            <a:spAutoFit/>
          </a:bodyPr>
          <a:lstStyle/>
          <a:p>
            <a:r>
              <a:rPr lang="en-US" sz="1400" smtClean="0"/>
              <a:t>Source: Hargraves</a:t>
            </a:r>
            <a:endParaRPr lang="en-US" sz="1400"/>
          </a:p>
        </p:txBody>
      </p:sp>
      <p:sp>
        <p:nvSpPr>
          <p:cNvPr id="6" name="Left-Right Arrow 5"/>
          <p:cNvSpPr/>
          <p:nvPr/>
        </p:nvSpPr>
        <p:spPr>
          <a:xfrm>
            <a:off x="4114800" y="911423"/>
            <a:ext cx="4406430" cy="664163"/>
          </a:xfrm>
          <a:prstGeom prst="leftRightArrow">
            <a:avLst>
              <a:gd name="adj1" fmla="val 67778"/>
              <a:gd name="adj2" fmla="val 50000"/>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smtClean="0">
                <a:solidFill>
                  <a:srgbClr val="000000"/>
                </a:solidFill>
                <a:latin typeface="Arial"/>
                <a:cs typeface="Arial"/>
              </a:rPr>
              <a:t>812 excess cancers</a:t>
            </a:r>
            <a:br>
              <a:rPr lang="en-US" sz="1600" dirty="0" smtClean="0">
                <a:solidFill>
                  <a:srgbClr val="000000"/>
                </a:solidFill>
                <a:latin typeface="Arial"/>
                <a:cs typeface="Arial"/>
              </a:rPr>
            </a:br>
            <a:r>
              <a:rPr lang="en-US" sz="1600" dirty="0" smtClean="0">
                <a:solidFill>
                  <a:srgbClr val="000000"/>
                </a:solidFill>
                <a:latin typeface="Arial"/>
                <a:cs typeface="Arial"/>
              </a:rPr>
              <a:t>for 16,716 people, &gt; 100 </a:t>
            </a:r>
            <a:r>
              <a:rPr lang="en-US" sz="1600" dirty="0" err="1" smtClean="0">
                <a:solidFill>
                  <a:srgbClr val="000000"/>
                </a:solidFill>
                <a:latin typeface="Arial"/>
                <a:cs typeface="Arial"/>
              </a:rPr>
              <a:t>mGy</a:t>
            </a:r>
            <a:endParaRPr lang="en-US" sz="1600" dirty="0">
              <a:solidFill>
                <a:srgbClr val="000000"/>
              </a:solidFill>
              <a:latin typeface="Arial"/>
              <a:cs typeface="Arial"/>
            </a:endParaRPr>
          </a:p>
        </p:txBody>
      </p:sp>
      <p:sp>
        <p:nvSpPr>
          <p:cNvPr id="7" name="Rectangle 6"/>
          <p:cNvSpPr/>
          <p:nvPr/>
        </p:nvSpPr>
        <p:spPr>
          <a:xfrm>
            <a:off x="1219200" y="4111823"/>
            <a:ext cx="838200" cy="584775"/>
          </a:xfrm>
          <a:prstGeom prst="rect">
            <a:avLst/>
          </a:prstGeom>
        </p:spPr>
        <p:txBody>
          <a:bodyPr wrap="square">
            <a:spAutoFit/>
          </a:bodyPr>
          <a:lstStyle/>
          <a:p>
            <a:r>
              <a:rPr lang="en-US" sz="1600" b="1" dirty="0">
                <a:latin typeface="Arial"/>
                <a:cs typeface="Arial"/>
              </a:rPr>
              <a:t>25,239 people</a:t>
            </a:r>
          </a:p>
        </p:txBody>
      </p:sp>
      <p:sp>
        <p:nvSpPr>
          <p:cNvPr id="8" name="Rectangle 7"/>
          <p:cNvSpPr/>
          <p:nvPr/>
        </p:nvSpPr>
        <p:spPr>
          <a:xfrm>
            <a:off x="2133600" y="4264223"/>
            <a:ext cx="838200" cy="584775"/>
          </a:xfrm>
          <a:prstGeom prst="rect">
            <a:avLst/>
          </a:prstGeom>
        </p:spPr>
        <p:txBody>
          <a:bodyPr wrap="square">
            <a:spAutoFit/>
          </a:bodyPr>
          <a:lstStyle/>
          <a:p>
            <a:r>
              <a:rPr lang="en-US" sz="1600" b="1" dirty="0" smtClean="0">
                <a:latin typeface="Arial"/>
                <a:cs typeface="Arial"/>
              </a:rPr>
              <a:t>35,978people</a:t>
            </a:r>
            <a:endParaRPr lang="en-US" sz="1600" b="1" dirty="0">
              <a:latin typeface="Arial"/>
              <a:cs typeface="Arial"/>
            </a:endParaRPr>
          </a:p>
        </p:txBody>
      </p:sp>
      <p:sp>
        <p:nvSpPr>
          <p:cNvPr id="9" name="Rectangle 8"/>
          <p:cNvSpPr/>
          <p:nvPr/>
        </p:nvSpPr>
        <p:spPr>
          <a:xfrm>
            <a:off x="3048000" y="4569023"/>
            <a:ext cx="838200" cy="584775"/>
          </a:xfrm>
          <a:prstGeom prst="rect">
            <a:avLst/>
          </a:prstGeom>
        </p:spPr>
        <p:txBody>
          <a:bodyPr wrap="square">
            <a:spAutoFit/>
          </a:bodyPr>
          <a:lstStyle/>
          <a:p>
            <a:r>
              <a:rPr lang="en-US" sz="1600" b="1" dirty="0" smtClean="0">
                <a:solidFill>
                  <a:schemeClr val="bg2"/>
                </a:solidFill>
                <a:latin typeface="Arial"/>
                <a:cs typeface="Arial"/>
              </a:rPr>
              <a:t>27,511people</a:t>
            </a:r>
            <a:endParaRPr lang="en-US" sz="1600" b="1" dirty="0">
              <a:solidFill>
                <a:schemeClr val="bg2"/>
              </a:solidFill>
              <a:latin typeface="Arial"/>
              <a:cs typeface="Arial"/>
            </a:endParaRPr>
          </a:p>
        </p:txBody>
      </p:sp>
    </p:spTree>
    <p:extLst>
      <p:ext uri="{BB962C8B-B14F-4D97-AF65-F5344CB8AC3E}">
        <p14:creationId xmlns:p14="http://schemas.microsoft.com/office/powerpoint/2010/main" val="10728208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blip>
          <a:stretch>
            <a:fillRect/>
          </a:stretch>
        </p:blipFill>
        <p:spPr>
          <a:xfrm>
            <a:off x="0" y="0"/>
            <a:ext cx="9144000" cy="6858000"/>
          </a:xfrm>
          <a:prstGeom prst="rect">
            <a:avLst/>
          </a:prstGeom>
          <a:noFill/>
        </p:spPr>
      </p:pic>
      <p:sp>
        <p:nvSpPr>
          <p:cNvPr id="6" name="Rectangle 1027"/>
          <p:cNvSpPr>
            <a:spLocks noChangeArrowheads="1"/>
          </p:cNvSpPr>
          <p:nvPr/>
        </p:nvSpPr>
        <p:spPr bwMode="auto">
          <a:xfrm>
            <a:off x="800100" y="1219200"/>
            <a:ext cx="7543800" cy="533400"/>
          </a:xfrm>
          <a:prstGeom prst="rect">
            <a:avLst/>
          </a:prstGeom>
          <a:noFill/>
          <a:ln>
            <a:noFill/>
          </a:ln>
          <a:extLst>
            <a:ext uri="{909E8E84-426E-40dd-AFC4-6F175D3DCCD1}"/>
            <a:ext uri="{91240B29-F687-4f45-9708-019B960494DF}"/>
          </a:extLst>
        </p:spPr>
        <p:txBody>
          <a:bodyPr/>
          <a:lstStyle/>
          <a:p>
            <a:pPr algn="ctr">
              <a:buClr>
                <a:schemeClr val="bg1"/>
              </a:buClr>
              <a:defRPr/>
            </a:pPr>
            <a:r>
              <a:rPr lang="en-US" sz="3600" b="1" dirty="0" smtClean="0">
                <a:solidFill>
                  <a:schemeClr val="bg1"/>
                </a:solidFill>
                <a:latin typeface="+mj-lt"/>
                <a:ea typeface="ＭＳ Ｐゴシック" charset="0"/>
                <a:cs typeface="ＭＳ Ｐゴシック" charset="0"/>
              </a:rPr>
              <a:t>Radiation risks are best considered relative to more common risks</a:t>
            </a:r>
            <a:endParaRPr lang="en-US" sz="4000" b="1" u="sng" dirty="0">
              <a:solidFill>
                <a:schemeClr val="bg1"/>
              </a:solidFill>
              <a:latin typeface="+mj-lt"/>
              <a:ea typeface="ＭＳ Ｐゴシック" charset="0"/>
              <a:cs typeface="ＭＳ Ｐゴシック" charset="0"/>
            </a:endParaRPr>
          </a:p>
        </p:txBody>
      </p:sp>
    </p:spTree>
    <p:extLst>
      <p:ext uri="{BB962C8B-B14F-4D97-AF65-F5344CB8AC3E}">
        <p14:creationId xmlns:p14="http://schemas.microsoft.com/office/powerpoint/2010/main" val="256007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66934</TotalTime>
  <Words>3285</Words>
  <Application>Microsoft Macintosh PowerPoint</Application>
  <PresentationFormat>On-screen Show (4:3)</PresentationFormat>
  <Paragraphs>766</Paragraphs>
  <Slides>50</Slides>
  <Notes>33</Notes>
  <HiddenSlides>0</HiddenSlides>
  <MMClips>0</MMClips>
  <ScaleCrop>false</ScaleCrop>
  <HeadingPairs>
    <vt:vector size="8" baseType="variant">
      <vt:variant>
        <vt:lpstr>Fonts Used</vt:lpstr>
      </vt:variant>
      <vt:variant>
        <vt:i4>15</vt:i4>
      </vt:variant>
      <vt:variant>
        <vt:lpstr>Theme</vt:lpstr>
      </vt:variant>
      <vt:variant>
        <vt:i4>1</vt:i4>
      </vt:variant>
      <vt:variant>
        <vt:lpstr>Slide Titles</vt:lpstr>
      </vt:variant>
      <vt:variant>
        <vt:i4>50</vt:i4>
      </vt:variant>
      <vt:variant>
        <vt:lpstr>Custom Shows</vt:lpstr>
      </vt:variant>
      <vt:variant>
        <vt:i4>1</vt:i4>
      </vt:variant>
    </vt:vector>
  </HeadingPairs>
  <TitlesOfParts>
    <vt:vector size="67" baseType="lpstr">
      <vt:lpstr>Arial</vt:lpstr>
      <vt:lpstr>Arial Black</vt:lpstr>
      <vt:lpstr>Arial Narrow</vt:lpstr>
      <vt:lpstr>Arial Rounded MT Bold</vt:lpstr>
      <vt:lpstr>Calibri</vt:lpstr>
      <vt:lpstr>Helvetica</vt:lpstr>
      <vt:lpstr>Helvetica Neue</vt:lpstr>
      <vt:lpstr>ＭＳ Ｐゴシック</vt:lpstr>
      <vt:lpstr>Nueva Std Cond</vt:lpstr>
      <vt:lpstr>Stone Sans ITC TT-Semi</vt:lpstr>
      <vt:lpstr>Symbol</vt:lpstr>
      <vt:lpstr>Times</vt:lpstr>
      <vt:lpstr>Times New Roman</vt:lpstr>
      <vt:lpstr>Verdana</vt:lpstr>
      <vt:lpstr>Wingdings</vt:lpstr>
      <vt:lpstr>Office Theme</vt:lpstr>
      <vt:lpstr>PowerPoint Presentation</vt:lpstr>
      <vt:lpstr>Revised DOE 2006 Estimate of Savings for Adjusting Cleanup Costs to more Reasonable Alternative Standards for U.S. DOE sites</vt:lpstr>
      <vt:lpstr>PowerPoint Presentation</vt:lpstr>
      <vt:lpstr>PowerPoint Presentation</vt:lpstr>
      <vt:lpstr>LNT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RH-TRU and HLW have different disposal pathways, an EIS for grouting is more applicable and was actually performed. Comparing with the recent tank EIS, w/1G as Grouting in Place:</vt:lpstr>
      <vt:lpstr>RH-TRU and HLW have different disposal pathways, an EIS for grouting is more applicable and was actually performed. Comparing with the recent tank EIS, w/1G as Grouting in Place:</vt:lpstr>
      <vt:lpstr>PowerPoint Presentation</vt:lpstr>
      <vt:lpstr>New Estimate of Savings for Adjusting Cleanup Costs to more Reasonable Alternative Standards for U.S. DOE sites</vt:lpstr>
      <vt:lpstr>PowerPoint Presentation</vt:lpstr>
      <vt:lpstr>National Academy of Sciences (NAS) concludes in 1957 that the most promising disposal option for all radioactive waste is in massive Permian salt deposits</vt:lpstr>
      <vt:lpstr>1957 - deep geologic disposal adopted; salt chosen as best  1959 – LNT adopted  1970s - AEC establishes new category for transuranic waste, distinct from low- and high-level radioactive waste but with significant overlap in radioactivity. EPA formed.   1976 – reprocessing of commercial spent fuel put on hold; retrievable disposal concept born for SNF/HLW; salt is out; separate HLW disposal site is sought. TRU still to go into salt.  1982 – Nuclear Waste Policy Act</vt:lpstr>
      <vt:lpstr>PowerPoint Presentation</vt:lpstr>
      <vt:lpstr>In 1987, Speaker of the House was Jim Wright from Texas, House majority lead was Tom Foley from Washington State.  The new junior senator, Harry Reid, was from Nevada.    Harry Reid became Senate Majority Leader and led the effort to shut down the Yucca Mountain project. In 2010, President Obama put a Blue Ribbon Commission together to develop a new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Repository Costs (DOE millions 2007$) for 83,000 MTHM of HLW (excluding SNF)</vt:lpstr>
      <vt:lpstr>Custom Show 1</vt:lpstr>
    </vt:vector>
  </TitlesOfParts>
  <Company>Hanford (MSP ver 2.0)</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Department of Energy Richland Operations Office</dc:title>
  <dc:creator>karen sinclair</dc:creator>
  <cp:lastModifiedBy>James Conca</cp:lastModifiedBy>
  <cp:revision>1057</cp:revision>
  <dcterms:created xsi:type="dcterms:W3CDTF">2010-10-02T04:05:10Z</dcterms:created>
  <dcterms:modified xsi:type="dcterms:W3CDTF">2018-09-03T01:13:56Z</dcterms:modified>
</cp:coreProperties>
</file>