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27"/>
  </p:notesMasterIdLst>
  <p:handoutMasterIdLst>
    <p:handoutMasterId r:id="rId28"/>
  </p:handoutMasterIdLst>
  <p:sldIdLst>
    <p:sldId id="496" r:id="rId3"/>
    <p:sldId id="540" r:id="rId4"/>
    <p:sldId id="523" r:id="rId5"/>
    <p:sldId id="518" r:id="rId6"/>
    <p:sldId id="522" r:id="rId7"/>
    <p:sldId id="521" r:id="rId8"/>
    <p:sldId id="526" r:id="rId9"/>
    <p:sldId id="527" r:id="rId10"/>
    <p:sldId id="536" r:id="rId11"/>
    <p:sldId id="538" r:id="rId12"/>
    <p:sldId id="537" r:id="rId13"/>
    <p:sldId id="304" r:id="rId14"/>
    <p:sldId id="541" r:id="rId15"/>
    <p:sldId id="542" r:id="rId16"/>
    <p:sldId id="543" r:id="rId17"/>
    <p:sldId id="544" r:id="rId18"/>
    <p:sldId id="545" r:id="rId19"/>
    <p:sldId id="546" r:id="rId20"/>
    <p:sldId id="547" r:id="rId21"/>
    <p:sldId id="548" r:id="rId22"/>
    <p:sldId id="549" r:id="rId23"/>
    <p:sldId id="550" r:id="rId24"/>
    <p:sldId id="551" r:id="rId25"/>
    <p:sldId id="552" r:id="rId26"/>
  </p:sldIdLst>
  <p:sldSz cx="9144000" cy="6858000" type="screen4x3"/>
  <p:notesSz cx="69469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 userDrawn="1">
          <p15:clr>
            <a:srgbClr val="A4A3A4"/>
          </p15:clr>
        </p15:guide>
        <p15:guide id="2" pos="218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bl1" initials="d" lastIdx="1" clrIdx="0"/>
  <p:cmAuthor id="1" name="Whited, Ryan" initials="WR" lastIdx="3" clrIdx="1">
    <p:extLst/>
  </p:cmAuthor>
  <p:cmAuthor id="2" name="Wong, Melanie" initials="WM" lastIdx="2" clrIdx="2">
    <p:extLst/>
  </p:cmAuthor>
  <p:cmAuthor id="3" name="Campbell, Tison" initials="CT" lastIdx="4" clrIdx="3">
    <p:extLst>
      <p:ext uri="{19B8F6BF-5375-455C-9EA6-DF929625EA0E}">
        <p15:presenceInfo xmlns:p15="http://schemas.microsoft.com/office/powerpoint/2012/main" userId="S-1-5-21-1922771939-1581663855-1617787245-36548" providerId="AD"/>
      </p:ext>
    </p:extLst>
  </p:cmAuthor>
  <p:cmAuthor id="4" name="Houseman, Esther" initials="ERH" lastIdx="24" clrIdx="4">
    <p:extLst>
      <p:ext uri="{19B8F6BF-5375-455C-9EA6-DF929625EA0E}">
        <p15:presenceInfo xmlns:p15="http://schemas.microsoft.com/office/powerpoint/2012/main" userId="Houseman, Esth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03" autoAdjust="0"/>
    <p:restoredTop sz="93910" autoAdjust="0"/>
  </p:normalViewPr>
  <p:slideViewPr>
    <p:cSldViewPr>
      <p:cViewPr varScale="1">
        <p:scale>
          <a:sx n="66" d="100"/>
          <a:sy n="66" d="100"/>
        </p:scale>
        <p:origin x="62" y="77"/>
      </p:cViewPr>
      <p:guideLst>
        <p:guide orient="horz" pos="2832"/>
        <p:guide pos="2880"/>
      </p:guideLst>
    </p:cSldViewPr>
  </p:slideViewPr>
  <p:outlineViewPr>
    <p:cViewPr>
      <p:scale>
        <a:sx n="33" d="100"/>
        <a:sy n="33" d="100"/>
      </p:scale>
      <p:origin x="0" y="182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2506" y="82"/>
      </p:cViewPr>
      <p:guideLst>
        <p:guide orient="horz" pos="2904"/>
        <p:guide pos="218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0851" cy="460379"/>
          </a:xfrm>
          <a:prstGeom prst="rect">
            <a:avLst/>
          </a:prstGeom>
        </p:spPr>
        <p:txBody>
          <a:bodyPr vert="horz" lIns="90969" tIns="45485" rIns="90969" bIns="4548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4473" y="0"/>
            <a:ext cx="3010851" cy="460379"/>
          </a:xfrm>
          <a:prstGeom prst="rect">
            <a:avLst/>
          </a:prstGeom>
        </p:spPr>
        <p:txBody>
          <a:bodyPr vert="horz" lIns="90969" tIns="45485" rIns="90969" bIns="45485" rtlCol="0"/>
          <a:lstStyle>
            <a:lvl1pPr algn="r">
              <a:defRPr sz="1200"/>
            </a:lvl1pPr>
          </a:lstStyle>
          <a:p>
            <a:fld id="{315BF320-3A53-4658-927C-D2A9D3D1AA55}" type="datetimeFigureOut">
              <a:rPr lang="en-US" smtClean="0"/>
              <a:t>04/03/2018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58246"/>
            <a:ext cx="3010851" cy="460379"/>
          </a:xfrm>
          <a:prstGeom prst="rect">
            <a:avLst/>
          </a:prstGeom>
        </p:spPr>
        <p:txBody>
          <a:bodyPr vert="horz" lIns="90969" tIns="45485" rIns="90969" bIns="4548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4473" y="8758246"/>
            <a:ext cx="3010851" cy="460379"/>
          </a:xfrm>
          <a:prstGeom prst="rect">
            <a:avLst/>
          </a:prstGeom>
        </p:spPr>
        <p:txBody>
          <a:bodyPr vert="horz" lIns="90969" tIns="45485" rIns="90969" bIns="45485" rtlCol="0" anchor="b"/>
          <a:lstStyle>
            <a:lvl1pPr algn="r">
              <a:defRPr sz="1200"/>
            </a:lvl1pPr>
          </a:lstStyle>
          <a:p>
            <a:fld id="{8D1BD9A6-4421-4C28-9A2B-D6924B47D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506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10323" cy="461010"/>
          </a:xfrm>
          <a:prstGeom prst="rect">
            <a:avLst/>
          </a:prstGeom>
        </p:spPr>
        <p:txBody>
          <a:bodyPr vert="horz" lIns="92480" tIns="46239" rIns="92480" bIns="4623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72" y="1"/>
            <a:ext cx="3010323" cy="461010"/>
          </a:xfrm>
          <a:prstGeom prst="rect">
            <a:avLst/>
          </a:prstGeom>
        </p:spPr>
        <p:txBody>
          <a:bodyPr vert="horz" lIns="92480" tIns="46239" rIns="92480" bIns="46239" rtlCol="0"/>
          <a:lstStyle>
            <a:lvl1pPr algn="r">
              <a:defRPr sz="1200"/>
            </a:lvl1pPr>
          </a:lstStyle>
          <a:p>
            <a:fld id="{2BF81184-A737-495A-812A-6D95EAFC7BAA}" type="datetimeFigureOut">
              <a:rPr lang="en-US" smtClean="0"/>
              <a:t>04/03/2018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0" tIns="46239" rIns="92480" bIns="4623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379596"/>
            <a:ext cx="5557520" cy="4149090"/>
          </a:xfrm>
          <a:prstGeom prst="rect">
            <a:avLst/>
          </a:prstGeom>
        </p:spPr>
        <p:txBody>
          <a:bodyPr vert="horz" lIns="92480" tIns="46239" rIns="92480" bIns="4623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57592"/>
            <a:ext cx="3010323" cy="461010"/>
          </a:xfrm>
          <a:prstGeom prst="rect">
            <a:avLst/>
          </a:prstGeom>
        </p:spPr>
        <p:txBody>
          <a:bodyPr vert="horz" lIns="92480" tIns="46239" rIns="92480" bIns="4623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72" y="8757592"/>
            <a:ext cx="3010323" cy="461010"/>
          </a:xfrm>
          <a:prstGeom prst="rect">
            <a:avLst/>
          </a:prstGeom>
        </p:spPr>
        <p:txBody>
          <a:bodyPr vert="horz" lIns="92480" tIns="46239" rIns="92480" bIns="46239" rtlCol="0" anchor="b"/>
          <a:lstStyle>
            <a:lvl1pPr algn="r">
              <a:defRPr sz="1200"/>
            </a:lvl1pPr>
          </a:lstStyle>
          <a:p>
            <a:fld id="{80A2B424-62C4-4176-84D6-061B51EEB5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549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B424-62C4-4176-84D6-061B51EEB5B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372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6663" y="239713"/>
            <a:ext cx="4610100" cy="34575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B424-62C4-4176-84D6-061B51EEB5B8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defTabSz="909851">
              <a:defRPr/>
            </a:pPr>
            <a:endParaRPr lang="en-US" altLang="en-US" sz="9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776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6663" y="239713"/>
            <a:ext cx="4610100" cy="34575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B424-62C4-4176-84D6-061B51EEB5B8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defTabSz="909851">
              <a:defRPr/>
            </a:pPr>
            <a:endParaRPr lang="en-US" altLang="en-US" sz="9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86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38F6A0-E821-46D1-851B-B95FEAB6E5D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8016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17676">
              <a:buFont typeface="Arial" panose="020B0604020202020204" pitchFamily="34" charset="0"/>
              <a:buNone/>
              <a:defRPr/>
            </a:pPr>
            <a:endParaRPr lang="en-US" sz="95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B424-62C4-4176-84D6-061B51EEB5B8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2780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32">
              <a:defRPr/>
            </a:pP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B424-62C4-4176-84D6-061B51EEB5B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5603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B424-62C4-4176-84D6-061B51EEB5B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0732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B424-62C4-4176-84D6-061B51EEB5B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2795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B424-62C4-4176-84D6-061B51EEB5B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3673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endParaRPr lang="en-US" altLang="en-US" sz="11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7E4E6-B42F-456C-B3B0-2A87BD42665A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3106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B424-62C4-4176-84D6-061B51EEB5B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528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7613" y="147638"/>
            <a:ext cx="4645025" cy="3484562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B424-62C4-4176-84D6-061B51EEB5B8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1"/>
          </p:nvPr>
        </p:nvSpPr>
        <p:spPr>
          <a:xfrm>
            <a:off x="140208" y="3808853"/>
            <a:ext cx="6729984" cy="5112385"/>
          </a:xfrm>
        </p:spPr>
        <p:txBody>
          <a:bodyPr/>
          <a:lstStyle/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6009366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38F6A0-E821-46D1-851B-B95FEAB6E5D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2540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65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B424-62C4-4176-84D6-061B51EEB5B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7853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241300"/>
            <a:ext cx="4649787" cy="34861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B424-62C4-4176-84D6-061B51EEB5B8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en-US" sz="900" b="1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9029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B424-62C4-4176-84D6-061B51EEB5B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7061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B424-62C4-4176-84D6-061B51EEB5B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836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B424-62C4-4176-84D6-061B51EEB5B8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993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B424-62C4-4176-84D6-061B51EEB5B8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235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09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9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B424-62C4-4176-84D6-061B51EEB5B8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703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09851">
              <a:buFont typeface="Arial" panose="020B0604020202020204" pitchFamily="34" charset="0"/>
              <a:buNone/>
              <a:defRPr/>
            </a:pPr>
            <a:endParaRPr lang="en-US" sz="9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B424-62C4-4176-84D6-061B51EEB5B8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154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09851">
              <a:buFont typeface="Arial" panose="020B0604020202020204" pitchFamily="34" charset="0"/>
              <a:buNone/>
              <a:defRPr/>
            </a:pPr>
            <a:endParaRPr lang="en-US" sz="9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B424-62C4-4176-84D6-061B51EEB5B8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17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6663" y="239713"/>
            <a:ext cx="4610100" cy="34575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B424-62C4-4176-84D6-061B51EEB5B8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defTabSz="909851">
              <a:defRPr/>
            </a:pPr>
            <a:endParaRPr lang="en-US" altLang="en-US" sz="9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822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6663" y="239713"/>
            <a:ext cx="4610100" cy="34575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B424-62C4-4176-84D6-061B51EEB5B8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defTabSz="909851">
              <a:defRPr/>
            </a:pPr>
            <a:endParaRPr lang="en-US" altLang="en-US" sz="9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251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74B4D-3130-4427-A0C2-CE4078D6D4B8}" type="datetime1">
              <a:rPr lang="en-US" smtClean="0"/>
              <a:t>04/03/2018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162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7B6F-E870-4ECB-A0F3-0AF51D6C0DB2}" type="datetime1">
              <a:rPr lang="en-US" smtClean="0"/>
              <a:t>04/03/2018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194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AC8A-999E-4895-90A5-9BAC678D7E86}" type="datetime1">
              <a:rPr lang="en-US" smtClean="0"/>
              <a:t>04/03/2018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752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6EFE-8043-DA48-A87B-C3A452F48F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322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6EFE-8043-DA48-A87B-C3A452F48F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154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6EFE-8043-DA48-A87B-C3A452F48F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465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6EFE-8043-DA48-A87B-C3A452F48F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855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6EFE-8043-DA48-A87B-C3A452F48F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051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6EFE-8043-DA48-A87B-C3A452F48F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045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6EFE-8043-DA48-A87B-C3A452F48F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9866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6EFE-8043-DA48-A87B-C3A452F48F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601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EC6B-E2ED-4A6A-A206-F2771CC74E8C}" type="datetime1">
              <a:rPr lang="en-US" smtClean="0"/>
              <a:t>04/03/2018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6469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6EFE-8043-DA48-A87B-C3A452F48F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83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6EFE-8043-DA48-A87B-C3A452F48F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1809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6EFE-8043-DA48-A87B-C3A452F48F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940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7C83-4754-4C41-9312-5D50F1AD99B9}" type="datetime1">
              <a:rPr lang="en-US" smtClean="0"/>
              <a:t>04/03/2018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153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3370-0FE2-49EB-A72D-980096238E1E}" type="datetime1">
              <a:rPr lang="en-US" smtClean="0"/>
              <a:t>04/03/2018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19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ED127F9B-62E8-4EB5-9468-94717BF7FC73}" type="datetime1">
              <a:rPr lang="en-US" smtClean="0"/>
              <a:t>04/03/2018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6307C49B-6361-429E-95C0-8ACFC6C4674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2" descr="nrc_logo_white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8263" y="114300"/>
            <a:ext cx="13033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5141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FF611-1FE4-4A0C-9C52-7FA65017D7B2}" type="datetime1">
              <a:rPr lang="en-US" smtClean="0"/>
              <a:t>04/03/2018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141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16F0-0E68-4205-A455-DF577EFC688F}" type="datetime1">
              <a:rPr lang="en-US" smtClean="0"/>
              <a:t>04/03/2018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979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DEA4-ED25-4450-8E62-70790DA39923}" type="datetime1">
              <a:rPr lang="en-US" smtClean="0"/>
              <a:t>04/03/2018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967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A9CB-02F2-43CF-B552-1762A4140C9E}" type="datetime1">
              <a:rPr lang="en-US" smtClean="0"/>
              <a:t>04/03/2018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638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9FDF3-156E-4291-A60C-818E28F373B4}" type="datetime1">
              <a:rPr lang="en-US" smtClean="0"/>
              <a:t>04/03/2018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7C49B-6361-429E-95C0-8ACFC6C467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699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DED6EFE-8043-DA48-A87B-C3A452F48F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04/03/2018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753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rc.gov/reading-rm/doc-collections/commission/secys/2007/secy2007-0180/2007-0180scy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rc.gov/docs/ML1520/ML15208A305.html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c.gov/waste/llw-disposal.htm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gulations.gov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VLLW_ScopingStudy@nrc.gov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gulations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Kellee.Jamerson@nrc.gov" TargetMode="External"/><Relationship Id="rId5" Type="http://schemas.openxmlformats.org/officeDocument/2006/relationships/hyperlink" Target="mailto:Maurice.Heath@nrc.gov" TargetMode="External"/><Relationship Id="rId4" Type="http://schemas.openxmlformats.org/officeDocument/2006/relationships/hyperlink" Target="https://www.nrc.gov/waste/llw-disposal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rc.gov/docs/ML1520/ML15208A305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c.gov/waste/llw-disposal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43370"/>
            <a:ext cx="8991600" cy="1947430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NRC’s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Low-Level</a:t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Radioactive Waste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Program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12"/>
          <p:cNvSpPr txBox="1">
            <a:spLocks noChangeArrowheads="1"/>
          </p:cNvSpPr>
          <p:nvPr/>
        </p:nvSpPr>
        <p:spPr bwMode="auto">
          <a:xfrm>
            <a:off x="533400" y="4370868"/>
            <a:ext cx="7924800" cy="157043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endParaRPr lang="en-US" sz="2400" b="1" dirty="0" smtClean="0">
              <a:latin typeface="Arial Narrow" pitchFamily="34" charset="0"/>
            </a:endParaRPr>
          </a:p>
          <a:p>
            <a:r>
              <a:rPr lang="en-US" sz="8000" b="1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Maurice Heath, Project Manager</a:t>
            </a:r>
          </a:p>
          <a:p>
            <a:r>
              <a:rPr lang="en-US" sz="8000" b="1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Division </a:t>
            </a:r>
            <a:r>
              <a:rPr lang="en-US" sz="72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of Decommissioning, Uranium Recovery </a:t>
            </a:r>
            <a:endParaRPr lang="en-US" sz="7200" b="1" dirty="0" smtClean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en-US" sz="7200" b="1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and </a:t>
            </a:r>
            <a:r>
              <a:rPr lang="en-US" sz="72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Waste </a:t>
            </a:r>
            <a:r>
              <a:rPr lang="en-US" sz="7200" b="1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Programs </a:t>
            </a:r>
            <a:endParaRPr lang="en-US" sz="7200" b="1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en-US" sz="72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Office of Nuclear Material Safety and </a:t>
            </a:r>
            <a:r>
              <a:rPr lang="en-US" sz="7200" b="1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Safeguards </a:t>
            </a:r>
            <a:endParaRPr lang="en-US" sz="7200" b="1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US" sz="80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>
              <a:lnSpc>
                <a:spcPct val="80000"/>
              </a:lnSpc>
            </a:pPr>
            <a:endParaRPr lang="en-US" sz="8000" i="1" dirty="0" smtClean="0">
              <a:latin typeface="Arial Black" panose="020B0A04020102020204" pitchFamily="34" charset="0"/>
            </a:endParaRPr>
          </a:p>
          <a:p>
            <a:pPr>
              <a:lnSpc>
                <a:spcPct val="80000"/>
              </a:lnSpc>
            </a:pPr>
            <a:endParaRPr lang="en-US" sz="1800" i="1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endParaRPr lang="en-US" sz="1000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endParaRPr lang="en-US" sz="1000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endParaRPr lang="en-US" sz="8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endParaRPr lang="en-US" sz="800" b="1" dirty="0" smtClean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28700" y="3122177"/>
            <a:ext cx="69342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1400" b="1" dirty="0">
              <a:latin typeface="Arial Narrow" pitchFamily="34" charset="0"/>
            </a:endParaRPr>
          </a:p>
          <a:p>
            <a:pPr algn="ctr"/>
            <a:r>
              <a:rPr lang="en-US" sz="2000" b="1" dirty="0" smtClean="0">
                <a:latin typeface="Arial Black" panose="020B0A04020102020204" pitchFamily="34" charset="0"/>
              </a:rPr>
              <a:t>Spring 2018 LLW Forum Meeting</a:t>
            </a:r>
          </a:p>
          <a:p>
            <a:pPr algn="ctr"/>
            <a:r>
              <a:rPr lang="en-US" sz="2000" b="1" dirty="0" smtClean="0">
                <a:latin typeface="Arial Black" panose="020B0A04020102020204" pitchFamily="34" charset="0"/>
              </a:rPr>
              <a:t>April 16, 2018</a:t>
            </a:r>
            <a:endParaRPr lang="en-US" sz="2000" b="1" dirty="0">
              <a:latin typeface="Arial Black" panose="020B0A04020102020204" pitchFamily="34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6288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788" y="304800"/>
            <a:ext cx="8342811" cy="7620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Reuse and Recycle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305799" cy="5029200"/>
          </a:xfrm>
        </p:spPr>
        <p:txBody>
          <a:bodyPr>
            <a:noAutofit/>
          </a:bodyPr>
          <a:lstStyle/>
          <a:p>
            <a:pPr lvl="0"/>
            <a:r>
              <a:rPr lang="en-US" sz="2400" dirty="0"/>
              <a:t>Licensees or applicants may request approval to reuse or recycle licensed material</a:t>
            </a:r>
            <a:r>
              <a:rPr lang="en-US" sz="2400" strike="sngStrike" dirty="0"/>
              <a:t>s</a:t>
            </a:r>
            <a:r>
              <a:rPr lang="en-US" sz="2400" dirty="0"/>
              <a:t> </a:t>
            </a:r>
            <a:r>
              <a:rPr lang="en-US" sz="2400" dirty="0" smtClean="0"/>
              <a:t>under 10 CFR 20.2002.  Evaluations may include:  </a:t>
            </a:r>
          </a:p>
          <a:p>
            <a:pPr lvl="1">
              <a:spcBef>
                <a:spcPts val="480"/>
              </a:spcBef>
            </a:pPr>
            <a:r>
              <a:rPr lang="en-US" sz="2000" dirty="0" smtClean="0"/>
              <a:t>Consideration of dose </a:t>
            </a:r>
            <a:r>
              <a:rPr lang="en-US" sz="2000" dirty="0"/>
              <a:t>to members of the </a:t>
            </a:r>
            <a:r>
              <a:rPr lang="en-US" sz="2000" dirty="0" smtClean="0"/>
              <a:t>public and </a:t>
            </a:r>
            <a:r>
              <a:rPr lang="en-US" sz="2000" dirty="0"/>
              <a:t>transport of the material to facilities that may reuse or recycle the </a:t>
            </a:r>
            <a:r>
              <a:rPr lang="en-US" sz="2000" dirty="0" smtClean="0"/>
              <a:t>material</a:t>
            </a:r>
            <a:endParaRPr lang="en-US" sz="2000" dirty="0"/>
          </a:p>
          <a:p>
            <a:pPr lvl="1">
              <a:spcBef>
                <a:spcPts val="480"/>
              </a:spcBef>
            </a:pPr>
            <a:r>
              <a:rPr lang="en-US" sz="2000" dirty="0" smtClean="0"/>
              <a:t>Consideration of reasonably </a:t>
            </a:r>
            <a:r>
              <a:rPr lang="en-US" sz="2000" dirty="0"/>
              <a:t>foreseeable chemical, physical or other material processing </a:t>
            </a:r>
            <a:r>
              <a:rPr lang="en-US" sz="2000" dirty="0" smtClean="0"/>
              <a:t>activities that may lead to unique worker exposure scenarios</a:t>
            </a:r>
            <a:endParaRPr lang="en-US" sz="2000" dirty="0"/>
          </a:p>
          <a:p>
            <a:pPr lvl="1">
              <a:spcBef>
                <a:spcPts val="480"/>
              </a:spcBef>
            </a:pPr>
            <a:r>
              <a:rPr lang="en-US" sz="2000" dirty="0"/>
              <a:t>Consideration of all reasonably foreseeable disposition paths of the radioactively contaminated </a:t>
            </a:r>
            <a:r>
              <a:rPr lang="en-US" sz="2000" dirty="0" smtClean="0"/>
              <a:t>material</a:t>
            </a:r>
            <a:endParaRPr lang="en-US" sz="2000" b="1" dirty="0" smtClean="0"/>
          </a:p>
          <a:p>
            <a:pPr lvl="1">
              <a:spcBef>
                <a:spcPts val="480"/>
              </a:spcBef>
            </a:pPr>
            <a:r>
              <a:rPr lang="en-US" sz="2000" dirty="0" smtClean="0"/>
              <a:t>Reuse </a:t>
            </a:r>
            <a:r>
              <a:rPr lang="en-US" sz="2000" dirty="0"/>
              <a:t>and recycle requests are </a:t>
            </a:r>
            <a:r>
              <a:rPr lang="en-US" sz="2000" dirty="0" smtClean="0"/>
              <a:t>not clearance and are </a:t>
            </a:r>
            <a:r>
              <a:rPr lang="en-US" sz="2000" dirty="0"/>
              <a:t>subject to strong regulatory </a:t>
            </a:r>
            <a:r>
              <a:rPr lang="en-US" sz="2000" dirty="0" smtClean="0"/>
              <a:t>controls, including </a:t>
            </a:r>
            <a:r>
              <a:rPr lang="en-US" sz="2000" dirty="0"/>
              <a:t>a case-by-case review of the proposed uses of the material and a determination that public doses would be below a few </a:t>
            </a:r>
            <a:r>
              <a:rPr lang="en-US" sz="2000" dirty="0" err="1" smtClean="0"/>
              <a:t>millirem</a:t>
            </a:r>
            <a:endParaRPr lang="en-US" sz="2000" dirty="0"/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1600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4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4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4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4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400" dirty="0" smtClean="0">
              <a:latin typeface="Arial Black" panose="020B0A04020102020204" pitchFamily="34" charset="0"/>
            </a:endParaRPr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2286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11A380F-A404-48A3-B7EA-75E8B94D61F1}" type="slidenum">
              <a:rPr lang="en-US" sz="12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64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788" y="304800"/>
            <a:ext cx="8342811" cy="762000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Reuse and </a:t>
            </a:r>
            <a:r>
              <a:rPr lang="en-US" sz="3200" dirty="0" smtClean="0">
                <a:solidFill>
                  <a:schemeClr val="tx1"/>
                </a:solidFill>
              </a:rPr>
              <a:t>Recycle (cont.)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305799" cy="4953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NRC’s approach generally does not allow recycle and reuse into consumer products, including food preparation, personal items, household items, and products used by </a:t>
            </a:r>
            <a:r>
              <a:rPr lang="en-US" sz="2400" dirty="0" smtClean="0"/>
              <a:t>children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Generally, only </a:t>
            </a:r>
            <a:r>
              <a:rPr lang="en-US" sz="2400" dirty="0"/>
              <a:t>certain acceptable restricted industrial uses </a:t>
            </a:r>
            <a:r>
              <a:rPr lang="en-US" sz="2400" dirty="0" smtClean="0"/>
              <a:t>have been approved in which </a:t>
            </a:r>
            <a:r>
              <a:rPr lang="en-US" sz="2400" dirty="0"/>
              <a:t>direct contact of solid materials with the </a:t>
            </a:r>
            <a:r>
              <a:rPr lang="en-US" sz="2400" dirty="0" smtClean="0"/>
              <a:t>public </a:t>
            </a:r>
            <a:r>
              <a:rPr lang="en-US" sz="2400" dirty="0"/>
              <a:t>can be minimized and/or </a:t>
            </a:r>
            <a:r>
              <a:rPr lang="en-US" sz="2400" dirty="0" smtClean="0"/>
              <a:t>avoided</a:t>
            </a: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 smtClean="0"/>
              <a:t>Examples </a:t>
            </a:r>
            <a:r>
              <a:rPr lang="en-US" sz="2400" dirty="0"/>
              <a:t>of industrial applications that have </a:t>
            </a:r>
            <a:r>
              <a:rPr lang="en-US" sz="2400" dirty="0" smtClean="0"/>
              <a:t>previously been approved</a:t>
            </a:r>
            <a:r>
              <a:rPr lang="en-US" sz="2400" dirty="0"/>
              <a:t>	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Example </a:t>
            </a:r>
            <a:r>
              <a:rPr lang="en-US" sz="2000" dirty="0" smtClean="0"/>
              <a:t>1 </a:t>
            </a: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dirty="0" smtClean="0"/>
              <a:t>Concrete </a:t>
            </a:r>
            <a:r>
              <a:rPr lang="en-US" sz="2000" dirty="0"/>
              <a:t>retaining </a:t>
            </a:r>
            <a:r>
              <a:rPr lang="en-US" sz="2000" dirty="0" smtClean="0"/>
              <a:t>wall (ADAMS Accession No. </a:t>
            </a:r>
            <a:r>
              <a:rPr lang="en-US" sz="2000" dirty="0"/>
              <a:t>ML060250492</a:t>
            </a:r>
            <a:r>
              <a:rPr lang="en-US" sz="2000" dirty="0" smtClean="0"/>
              <a:t>)</a:t>
            </a:r>
            <a:endParaRPr lang="en-US" sz="2000" dirty="0"/>
          </a:p>
          <a:p>
            <a:pPr lvl="1">
              <a:spcBef>
                <a:spcPts val="0"/>
              </a:spcBef>
            </a:pPr>
            <a:r>
              <a:rPr lang="en-US" sz="2000" dirty="0"/>
              <a:t>Example </a:t>
            </a:r>
            <a:r>
              <a:rPr lang="en-US" sz="2000" dirty="0" smtClean="0"/>
              <a:t>2 </a:t>
            </a: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dirty="0" smtClean="0"/>
              <a:t>Industrial </a:t>
            </a:r>
            <a:r>
              <a:rPr lang="en-US" sz="2000" dirty="0"/>
              <a:t>Oil (ADAMS Accession No. ML16214A159</a:t>
            </a:r>
            <a:r>
              <a:rPr lang="en-US" sz="2000" dirty="0" smtClean="0"/>
              <a:t>)</a:t>
            </a:r>
            <a:endParaRPr lang="en-US" sz="2000" dirty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4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4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4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4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400" dirty="0" smtClean="0">
              <a:latin typeface="Arial Black" panose="020B0A04020102020204" pitchFamily="34" charset="0"/>
            </a:endParaRPr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2286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11A380F-A404-48A3-B7EA-75E8B94D61F1}" type="slidenum">
              <a:rPr lang="en-US" sz="12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97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2286000"/>
            <a:ext cx="8915400" cy="129540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Very Low-Level Waste Scoping Study</a:t>
            </a:r>
          </a:p>
          <a:p>
            <a:pPr algn="ctr">
              <a:buNone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28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24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Strategic Assessment - 2007 </a:t>
            </a:r>
            <a:r>
              <a:rPr lang="en-US" sz="2400" dirty="0"/>
              <a:t>(</a:t>
            </a:r>
            <a:r>
              <a:rPr lang="en-US" sz="2400" u="sng" dirty="0">
                <a:hlinkClick r:id="rId3"/>
              </a:rPr>
              <a:t>SECY-07-0180</a:t>
            </a:r>
            <a:r>
              <a:rPr lang="en-US" sz="2400" dirty="0"/>
              <a:t>)</a:t>
            </a:r>
            <a:endParaRPr lang="en-US" sz="2400" dirty="0" smtClean="0"/>
          </a:p>
          <a:p>
            <a:endParaRPr lang="en-US" sz="1200" dirty="0" smtClean="0"/>
          </a:p>
          <a:p>
            <a:pPr lvl="1"/>
            <a:r>
              <a:rPr lang="en-US" sz="2000" dirty="0" smtClean="0"/>
              <a:t>Coordinate </a:t>
            </a:r>
            <a:r>
              <a:rPr lang="en-US" sz="2000" dirty="0"/>
              <a:t>with other agencies on consistency in regulating low </a:t>
            </a:r>
            <a:r>
              <a:rPr lang="en-US" sz="2000" dirty="0" smtClean="0"/>
              <a:t>activity waste disposal </a:t>
            </a:r>
          </a:p>
          <a:p>
            <a:pPr lvl="1"/>
            <a:r>
              <a:rPr lang="en-US" sz="2000" dirty="0"/>
              <a:t>Develop guidance that summarizes disposition options for low-end materials and waste </a:t>
            </a:r>
          </a:p>
          <a:p>
            <a:pPr lvl="1"/>
            <a:r>
              <a:rPr lang="en-US" sz="2000" dirty="0" smtClean="0">
                <a:solidFill>
                  <a:prstClr val="black"/>
                </a:solidFill>
              </a:rPr>
              <a:t>Promulgate </a:t>
            </a:r>
            <a:r>
              <a:rPr lang="en-US" sz="2000" dirty="0">
                <a:solidFill>
                  <a:prstClr val="black"/>
                </a:solidFill>
              </a:rPr>
              <a:t>rule for disposal of low-activity waste </a:t>
            </a:r>
            <a:r>
              <a:rPr lang="en-US" sz="2000" dirty="0" smtClean="0">
                <a:solidFill>
                  <a:prstClr val="black"/>
                </a:solidFill>
              </a:rPr>
              <a:t>(now termed very low-level waste) </a:t>
            </a:r>
            <a:endParaRPr lang="en-US" sz="2000" dirty="0" smtClean="0"/>
          </a:p>
          <a:p>
            <a:endParaRPr lang="en-US" sz="1200" dirty="0" smtClean="0"/>
          </a:p>
          <a:p>
            <a:r>
              <a:rPr lang="en-US" sz="2400" dirty="0" smtClean="0"/>
              <a:t>Programmatic Assessment – 2016  (</a:t>
            </a:r>
            <a:r>
              <a:rPr lang="en-US" sz="2400" u="sng" dirty="0">
                <a:hlinkClick r:id="rId4"/>
              </a:rPr>
              <a:t>SECY-16-0118</a:t>
            </a:r>
            <a:r>
              <a:rPr lang="en-US" sz="2400" dirty="0" smtClean="0"/>
              <a:t>)</a:t>
            </a:r>
          </a:p>
          <a:p>
            <a:endParaRPr lang="en-US" sz="1200" dirty="0" smtClean="0"/>
          </a:p>
          <a:p>
            <a:pPr lvl="1"/>
            <a:r>
              <a:rPr lang="en-US" sz="2000" dirty="0" smtClean="0"/>
              <a:t>Perform LAW Scoping Study (renamed VLLW Scoping Study)</a:t>
            </a:r>
          </a:p>
          <a:p>
            <a:pPr lvl="1"/>
            <a:r>
              <a:rPr lang="en-US" sz="2000" dirty="0" smtClean="0"/>
              <a:t>20.2002 guidance document revision to improve alternate disposal request process 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76200" y="381000"/>
            <a:ext cx="9067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LLW Programmatic Assessment</a:t>
            </a:r>
            <a:endParaRPr lang="en-US" sz="3200" b="1" i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2286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0898202-8E81-4068-B0AA-8E78F259E468}" type="slidenum"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30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1219200"/>
          </a:xfrm>
        </p:spPr>
        <p:txBody>
          <a:bodyPr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en-US" sz="3200" kern="0" dirty="0" smtClean="0">
                <a:solidFill>
                  <a:prstClr val="black"/>
                </a:solidFill>
                <a:ea typeface="+mn-ea"/>
              </a:rPr>
              <a:t>Why Perform a Very Low-Level Waste Scoping Study?</a:t>
            </a:r>
            <a:endParaRPr lang="en-US" sz="3200" i="1" kern="0" dirty="0">
              <a:solidFill>
                <a:prstClr val="black"/>
              </a:solidFill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Increase in priority </a:t>
            </a:r>
          </a:p>
          <a:p>
            <a:pPr lvl="1"/>
            <a:r>
              <a:rPr lang="en-US" sz="2200" dirty="0" smtClean="0"/>
              <a:t>Changes </a:t>
            </a:r>
            <a:r>
              <a:rPr lang="en-US" sz="2200" dirty="0"/>
              <a:t>in </a:t>
            </a:r>
            <a:r>
              <a:rPr lang="en-US" sz="2200" dirty="0" smtClean="0"/>
              <a:t>timing of decommissioning 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r>
              <a:rPr lang="en-US" sz="2400" dirty="0" smtClean="0"/>
              <a:t>Recognize the potential opportunity to improve regulatory efficiency and effectiveness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Consider alignment with international standards and practices</a:t>
            </a:r>
            <a:endParaRPr lang="en-US" sz="2400" dirty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2286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AF86B90D-8D9A-4D32-AE82-49DCE27F4CC6}" type="slidenum"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68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227013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VLLW Scoping Study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u="sng" dirty="0" smtClean="0"/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b="1" u="sng" dirty="0" smtClean="0"/>
              <a:t>PURPOSE:</a:t>
            </a:r>
          </a:p>
          <a:p>
            <a:r>
              <a:rPr lang="en-US" dirty="0" smtClean="0"/>
              <a:t>Identify </a:t>
            </a:r>
            <a:r>
              <a:rPr lang="en-US" dirty="0"/>
              <a:t>possible options to improve and strengthen the NRC’s regulatory framework for very low-level waste (VLLW) disposal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1962" y="6126163"/>
            <a:ext cx="2133600" cy="365125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12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VLLW Scoping Study Considers Available Information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5052040" cy="4754563"/>
          </a:xfrm>
        </p:spPr>
        <p:txBody>
          <a:bodyPr>
            <a:normAutofit fontScale="40000" lnSpcReduction="20000"/>
          </a:bodyPr>
          <a:lstStyle/>
          <a:p>
            <a:endParaRPr lang="en-US" sz="3200" dirty="0" smtClean="0"/>
          </a:p>
          <a:p>
            <a:r>
              <a:rPr lang="en-US" sz="63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Academy of Sciences</a:t>
            </a:r>
          </a:p>
          <a:p>
            <a:pPr marL="0" indent="0">
              <a:buNone/>
            </a:pPr>
            <a:endParaRPr lang="en-US" sz="6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6300" dirty="0" smtClean="0">
                <a:latin typeface="Arial" panose="020B0604020202020204" pitchFamily="34" charset="0"/>
                <a:cs typeface="Arial" panose="020B0604020202020204" pitchFamily="34" charset="0"/>
              </a:rPr>
              <a:t>Electric Power Research Institute</a:t>
            </a:r>
          </a:p>
          <a:p>
            <a:pPr marL="0" indent="0">
              <a:buNone/>
            </a:pPr>
            <a:endParaRPr lang="en-US" sz="6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6300" dirty="0" smtClean="0">
                <a:latin typeface="Arial" panose="020B0604020202020204" pitchFamily="34" charset="0"/>
                <a:cs typeface="Arial" panose="020B0604020202020204" pitchFamily="34" charset="0"/>
              </a:rPr>
              <a:t>U.S. Environmental Protection Agency</a:t>
            </a:r>
          </a:p>
          <a:p>
            <a:pPr marL="0" indent="0">
              <a:buNone/>
            </a:pPr>
            <a:endParaRPr lang="en-US" sz="6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6300" dirty="0" smtClean="0">
                <a:latin typeface="Arial" panose="020B0604020202020204" pitchFamily="34" charset="0"/>
                <a:cs typeface="Arial" panose="020B0604020202020204" pitchFamily="34" charset="0"/>
              </a:rPr>
              <a:t>Health Physics Society</a:t>
            </a:r>
          </a:p>
          <a:p>
            <a:pPr marL="0" indent="0">
              <a:buNone/>
            </a:pPr>
            <a:endParaRPr lang="en-US" sz="6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6300" dirty="0" smtClean="0">
                <a:latin typeface="Arial" panose="020B0604020202020204" pitchFamily="34" charset="0"/>
                <a:cs typeface="Arial" panose="020B0604020202020204" pitchFamily="34" charset="0"/>
              </a:rPr>
              <a:t>International Atomic Energy Agency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5775" y="6126163"/>
            <a:ext cx="2133600" cy="365125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240" y="1600200"/>
            <a:ext cx="3001057" cy="2590800"/>
          </a:xfrm>
        </p:spPr>
      </p:pic>
    </p:spTree>
    <p:extLst>
      <p:ext uri="{BB962C8B-B14F-4D97-AF65-F5344CB8AC3E}">
        <p14:creationId xmlns:p14="http://schemas.microsoft.com/office/powerpoint/2010/main" val="313452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VLLW Scoping Study is Not…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Below Regulatory Concern</a:t>
            </a:r>
          </a:p>
          <a:p>
            <a:endParaRPr lang="en-US" dirty="0"/>
          </a:p>
          <a:p>
            <a:r>
              <a:rPr lang="en-US" dirty="0" smtClean="0"/>
              <a:t>Controlling the Disposition of Solid Material</a:t>
            </a:r>
          </a:p>
          <a:p>
            <a:endParaRPr lang="en-US" dirty="0"/>
          </a:p>
          <a:p>
            <a:r>
              <a:rPr lang="en-US" b="1" u="sng" dirty="0" smtClean="0"/>
              <a:t>ONLY</a:t>
            </a:r>
            <a:r>
              <a:rPr lang="en-US" dirty="0" smtClean="0"/>
              <a:t> considers disposal of waste as defined by 10 CFR Part 61</a:t>
            </a:r>
            <a:endParaRPr lang="en-US" u="sn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7200" y="6126163"/>
            <a:ext cx="2133600" cy="365125"/>
          </a:xfrm>
        </p:spPr>
        <p:txBody>
          <a:bodyPr/>
          <a:lstStyle/>
          <a:p>
            <a:pPr algn="l"/>
            <a:fld id="{6307C49B-6361-429E-95C0-8ACFC6C4674B}" type="slidenum"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17</a:t>
            </a:fld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70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3176"/>
            <a:ext cx="8610600" cy="1138424"/>
          </a:xfrm>
        </p:spPr>
        <p:txBody>
          <a:bodyPr>
            <a:noAutofit/>
          </a:bodyPr>
          <a:lstStyle/>
          <a:p>
            <a:pPr algn="ctr"/>
            <a:r>
              <a:rPr lang="en-US" sz="3400" dirty="0" smtClean="0">
                <a:solidFill>
                  <a:schemeClr val="tx1"/>
                </a:solidFill>
              </a:rPr>
              <a:t>VLLW </a:t>
            </a:r>
            <a:r>
              <a:rPr lang="en-US" sz="3400" dirty="0">
                <a:solidFill>
                  <a:schemeClr val="tx1"/>
                </a:solidFill>
              </a:rPr>
              <a:t>Scoping Study </a:t>
            </a:r>
            <a:r>
              <a:rPr lang="en-US" sz="3400" dirty="0" smtClean="0">
                <a:solidFill>
                  <a:schemeClr val="tx1"/>
                </a:solidFill>
              </a:rPr>
              <a:t/>
            </a:r>
            <a:br>
              <a:rPr lang="en-US" sz="3400" dirty="0" smtClean="0">
                <a:solidFill>
                  <a:schemeClr val="tx1"/>
                </a:solidFill>
              </a:rPr>
            </a:br>
            <a:r>
              <a:rPr lang="en-US" sz="3400" dirty="0" smtClean="0">
                <a:solidFill>
                  <a:schemeClr val="tx1"/>
                </a:solidFill>
              </a:rPr>
              <a:t>Possible Outcomes</a:t>
            </a:r>
            <a:endParaRPr lang="en-US" sz="34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0520" y="1371600"/>
            <a:ext cx="8229600" cy="4876800"/>
          </a:xfrm>
        </p:spPr>
        <p:txBody>
          <a:bodyPr>
            <a:noAutofit/>
          </a:bodyPr>
          <a:lstStyle/>
          <a:p>
            <a:endParaRPr lang="en-US" sz="1200" dirty="0"/>
          </a:p>
          <a:p>
            <a:r>
              <a:rPr lang="en-US" sz="2600" dirty="0"/>
              <a:t>Rulemaking</a:t>
            </a:r>
          </a:p>
          <a:p>
            <a:endParaRPr lang="en-US" sz="2600" dirty="0" smtClean="0"/>
          </a:p>
          <a:p>
            <a:r>
              <a:rPr lang="en-US" sz="2600" dirty="0" smtClean="0"/>
              <a:t>Guidance documents</a:t>
            </a:r>
          </a:p>
          <a:p>
            <a:pPr marL="0" indent="0">
              <a:buNone/>
            </a:pPr>
            <a:endParaRPr lang="en-US" sz="2600" dirty="0" smtClean="0"/>
          </a:p>
          <a:p>
            <a:r>
              <a:rPr lang="en-US" sz="2600" dirty="0" smtClean="0"/>
              <a:t>Coordination </a:t>
            </a:r>
            <a:r>
              <a:rPr lang="en-US" sz="2600" dirty="0"/>
              <a:t>with other </a:t>
            </a:r>
            <a:r>
              <a:rPr lang="en-US" sz="2600" dirty="0" smtClean="0"/>
              <a:t>agencies</a:t>
            </a:r>
          </a:p>
          <a:p>
            <a:endParaRPr lang="en-US" sz="2600" dirty="0"/>
          </a:p>
          <a:p>
            <a:r>
              <a:rPr lang="en-US" sz="2600" dirty="0" smtClean="0"/>
              <a:t>Further analysis</a:t>
            </a: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 smtClean="0"/>
              <a:t>No </a:t>
            </a:r>
            <a:r>
              <a:rPr lang="en-US" sz="2600" dirty="0"/>
              <a:t>action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3A2DA-8834-4D8C-A890-84AAA06CF20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2286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74811C0A-349D-4A75-BDED-3D91185D79F6}" type="slidenum"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18</a:t>
            </a:fld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05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Notice of VLLW Scoping Study and Request for Comment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NRC published in the </a:t>
            </a:r>
            <a:r>
              <a:rPr lang="en-US" i="1" dirty="0" smtClean="0"/>
              <a:t>Federal Register, </a:t>
            </a:r>
            <a:r>
              <a:rPr lang="en-US" dirty="0" smtClean="0"/>
              <a:t>on February 14, 2018 (83 FR 6619), notice of the VLLW Scoping Study and request for comment</a:t>
            </a:r>
          </a:p>
          <a:p>
            <a:endParaRPr lang="en-US" i="1" dirty="0"/>
          </a:p>
          <a:p>
            <a:r>
              <a:rPr lang="en-US" dirty="0" smtClean="0"/>
              <a:t>Respondents were asked to consider specific questions posed by the NRC staff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04800" y="6173787"/>
            <a:ext cx="2133600" cy="365125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46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1" y="157584"/>
            <a:ext cx="8846944" cy="101081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>
                <a:solidFill>
                  <a:schemeClr val="tx1"/>
                </a:solidFill>
              </a:rPr>
              <a:t>Overview</a:t>
            </a:r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3051024" y="2623224"/>
            <a:ext cx="2438400" cy="609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Lucida Grande" pitchFamily="1" charset="0"/>
              <a:ea typeface="ヒラギノ角ゴ Pro W3" pitchFamily="1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267642" y="1272854"/>
            <a:ext cx="30480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Lucida Grande" pitchFamily="1" charset="0"/>
              <a:ea typeface="ヒラギノ角ゴ Pro W3" pitchFamily="1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35761" y="2518188"/>
            <a:ext cx="2142067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LLW Program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878" y="4652575"/>
            <a:ext cx="2821992" cy="1298377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GTCC and Transuranic Waste</a:t>
            </a:r>
            <a:endParaRPr lang="en-US" sz="1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12848" y="575258"/>
            <a:ext cx="2552700" cy="1298377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Arial Black" panose="020B0A04020102020204" pitchFamily="34" charset="0"/>
              </a:rPr>
              <a:t>Uniform Waste Manifest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3326" y="856810"/>
            <a:ext cx="2493434" cy="90886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Part 61 Rulemaking</a:t>
            </a:r>
            <a:endParaRPr lang="en-US" sz="1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30435" y="2222855"/>
            <a:ext cx="2918110" cy="168789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latin typeface="Arial Black" panose="020B0A04020102020204" pitchFamily="34" charset="0"/>
              </a:rPr>
              <a:t>Alternative Disposal Request Guidance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91326" y="910729"/>
            <a:ext cx="2630109" cy="908864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Arial Black" panose="020B0A04020102020204" pitchFamily="34" charset="0"/>
              </a:rPr>
              <a:t>Next Part 61 Rulemaking</a:t>
            </a:r>
            <a:r>
              <a:rPr lang="en-US" dirty="0" smtClean="0">
                <a:latin typeface="Arial Black" panose="020B0A04020102020204" pitchFamily="34" charset="0"/>
              </a:rPr>
              <a:t>?</a:t>
            </a:r>
            <a:endParaRPr lang="en-US" dirty="0">
              <a:latin typeface="Arial Black" panose="020B0A04020102020204" pitchFamily="34" charset="0"/>
            </a:endParaRPr>
          </a:p>
        </p:txBody>
      </p:sp>
      <p:cxnSp>
        <p:nvCxnSpPr>
          <p:cNvPr id="16" name="Straight Connector 15"/>
          <p:cNvCxnSpPr>
            <a:stCxn id="15" idx="4"/>
            <a:endCxn id="8" idx="0"/>
          </p:cNvCxnSpPr>
          <p:nvPr/>
        </p:nvCxnSpPr>
        <p:spPr bwMode="auto">
          <a:xfrm>
            <a:off x="4506381" y="1819593"/>
            <a:ext cx="414" cy="69859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11" idx="3"/>
          </p:cNvCxnSpPr>
          <p:nvPr/>
        </p:nvCxnSpPr>
        <p:spPr bwMode="auto">
          <a:xfrm flipH="1">
            <a:off x="5279310" y="1683492"/>
            <a:ext cx="1007372" cy="83469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endCxn id="30" idx="6"/>
          </p:cNvCxnSpPr>
          <p:nvPr/>
        </p:nvCxnSpPr>
        <p:spPr bwMode="auto">
          <a:xfrm flipH="1" flipV="1">
            <a:off x="2802573" y="2482531"/>
            <a:ext cx="626038" cy="44797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5590819" y="2592124"/>
            <a:ext cx="463668" cy="22641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12" idx="5"/>
          </p:cNvCxnSpPr>
          <p:nvPr/>
        </p:nvCxnSpPr>
        <p:spPr bwMode="auto">
          <a:xfrm>
            <a:off x="2276926" y="1627277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2434336" y="1664260"/>
            <a:ext cx="1315577" cy="876669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endCxn id="28" idx="0"/>
          </p:cNvCxnSpPr>
          <p:nvPr/>
        </p:nvCxnSpPr>
        <p:spPr bwMode="auto">
          <a:xfrm>
            <a:off x="4311178" y="3374090"/>
            <a:ext cx="8326" cy="76779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2911292" y="4141885"/>
            <a:ext cx="2816423" cy="2077403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b="1" dirty="0">
                <a:latin typeface="Arial Black" panose="020B0A04020102020204" pitchFamily="34" charset="0"/>
              </a:rPr>
              <a:t>Financial Assurance for Radioactive Byproduct Material </a:t>
            </a:r>
            <a:endParaRPr lang="en-US" dirty="0">
              <a:latin typeface="Arial Black" panose="020B0A04020102020204" pitchFamily="34" charset="0"/>
            </a:endParaRPr>
          </a:p>
        </p:txBody>
      </p:sp>
      <p:cxnSp>
        <p:nvCxnSpPr>
          <p:cNvPr id="29" name="Straight Connector 28"/>
          <p:cNvCxnSpPr>
            <a:endCxn id="35" idx="1"/>
          </p:cNvCxnSpPr>
          <p:nvPr/>
        </p:nvCxnSpPr>
        <p:spPr bwMode="auto">
          <a:xfrm>
            <a:off x="5328713" y="3359352"/>
            <a:ext cx="858331" cy="852702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176697" y="2222855"/>
            <a:ext cx="2625876" cy="51935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latin typeface="Arial Black" panose="020B0A04020102020204" pitchFamily="34" charset="0"/>
              </a:rPr>
              <a:t>International</a:t>
            </a:r>
            <a:endParaRPr lang="en-US" dirty="0">
              <a:latin typeface="Arial Black" panose="020B0A04020102020204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 flipH="1">
            <a:off x="2250469" y="3380508"/>
            <a:ext cx="1567874" cy="146361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5752137" y="3964868"/>
            <a:ext cx="2969734" cy="168789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Waste Incidental to Reprocessing (WIR)</a:t>
            </a:r>
            <a:endParaRPr lang="en-US" sz="1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09139" y="3252364"/>
            <a:ext cx="2493434" cy="90886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Very Low-Level Waste</a:t>
            </a:r>
            <a:endParaRPr lang="en-US" sz="1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42" name="Straight Connector 41"/>
          <p:cNvCxnSpPr/>
          <p:nvPr/>
        </p:nvCxnSpPr>
        <p:spPr bwMode="auto">
          <a:xfrm flipV="1">
            <a:off x="2802573" y="3252365"/>
            <a:ext cx="633188" cy="357489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Slide Number Placeholder 2"/>
          <p:cNvSpPr txBox="1">
            <a:spLocks/>
          </p:cNvSpPr>
          <p:nvPr/>
        </p:nvSpPr>
        <p:spPr>
          <a:xfrm>
            <a:off x="2286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5548ADEF-2E32-4C80-9DD6-4B04E16699F4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13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 bwMode="auto">
          <a:xfrm>
            <a:off x="381000" y="320040"/>
            <a:ext cx="8229600" cy="67056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i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Register </a:t>
            </a:r>
            <a:r>
              <a:rPr lang="en-US" sz="36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Notice Questions</a:t>
            </a:r>
            <a:endParaRPr lang="en-US" sz="3600" b="1" i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990600"/>
            <a:ext cx="8229600" cy="46783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" y="1280159"/>
            <a:ext cx="8229600" cy="50593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0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sz="2600" dirty="0" smtClean="0"/>
              <a:t>Regulatory definition of VLLW?</a:t>
            </a:r>
            <a:endParaRPr lang="en-US" sz="2600" dirty="0"/>
          </a:p>
          <a:p>
            <a:endParaRPr lang="en-US" sz="2600" dirty="0"/>
          </a:p>
          <a:p>
            <a:pPr marL="457200" indent="-457200">
              <a:buFont typeface="+mj-lt"/>
              <a:buAutoNum type="arabicPeriod" startAt="2"/>
            </a:pPr>
            <a:r>
              <a:rPr lang="en-US" sz="2600" dirty="0" smtClean="0"/>
              <a:t>New waste category for VLLW?</a:t>
            </a:r>
          </a:p>
          <a:p>
            <a:pPr marL="457200" indent="-457200">
              <a:buFont typeface="+mj-lt"/>
              <a:buAutoNum type="arabicPeriod" startAt="2"/>
            </a:pPr>
            <a:endParaRPr lang="en-US" sz="2600" dirty="0"/>
          </a:p>
          <a:p>
            <a:pPr marL="457200" indent="-457200">
              <a:buFont typeface="+mj-lt"/>
              <a:buAutoNum type="arabicPeriod" startAt="2"/>
            </a:pPr>
            <a:r>
              <a:rPr lang="en-US" sz="2600" dirty="0" smtClean="0"/>
              <a:t>Guidance document?</a:t>
            </a:r>
          </a:p>
          <a:p>
            <a:pPr marL="457200" indent="-457200">
              <a:buFont typeface="+mj-lt"/>
              <a:buAutoNum type="arabicPeriod" startAt="2"/>
            </a:pPr>
            <a:endParaRPr lang="en-US" sz="2600" dirty="0"/>
          </a:p>
          <a:p>
            <a:pPr marL="457200" indent="-457200">
              <a:buFont typeface="+mj-lt"/>
              <a:buAutoNum type="arabicPeriod" startAt="2"/>
            </a:pPr>
            <a:r>
              <a:rPr lang="en-US" sz="2600" dirty="0" smtClean="0"/>
              <a:t>NRC Agreement State compatibility issues?</a:t>
            </a:r>
          </a:p>
          <a:p>
            <a:pPr marL="457200" indent="-457200">
              <a:buFont typeface="+mj-lt"/>
              <a:buAutoNum type="arabicPeriod" startAt="2"/>
            </a:pPr>
            <a:endParaRPr lang="en-US" sz="2600" dirty="0"/>
          </a:p>
          <a:p>
            <a:pPr marL="457200" indent="-457200">
              <a:buFont typeface="+mj-lt"/>
              <a:buAutoNum type="arabicPeriod" startAt="2"/>
            </a:pPr>
            <a:r>
              <a:rPr lang="en-US" sz="2600" dirty="0" smtClean="0"/>
              <a:t>Regional compact authority?</a:t>
            </a:r>
            <a:endParaRPr lang="en-US" sz="26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2286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A079621B-AAC6-492E-95E4-06862253F690}" type="slidenum"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20</a:t>
            </a:fld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43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2" y="193675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Federal Register </a:t>
            </a:r>
            <a:r>
              <a:rPr lang="en-US" dirty="0" smtClean="0">
                <a:solidFill>
                  <a:schemeClr val="tx1"/>
                </a:solidFill>
              </a:rPr>
              <a:t>Notice Questions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sz="2600" dirty="0" smtClean="0"/>
              <a:t>Waste analysis requirements?</a:t>
            </a:r>
          </a:p>
          <a:p>
            <a:pPr marL="514350" indent="-514350">
              <a:buFont typeface="+mj-lt"/>
              <a:buAutoNum type="arabicPeriod" startAt="6"/>
            </a:pPr>
            <a:endParaRPr lang="en-US" sz="2600" dirty="0"/>
          </a:p>
          <a:p>
            <a:pPr marL="514350" indent="-514350">
              <a:buFont typeface="+mj-lt"/>
              <a:buAutoNum type="arabicPeriod" startAt="6"/>
            </a:pPr>
            <a:r>
              <a:rPr lang="en-US" sz="2600" dirty="0" smtClean="0"/>
              <a:t>Unintended consequences?</a:t>
            </a:r>
          </a:p>
          <a:p>
            <a:pPr marL="514350" indent="-514350">
              <a:buFont typeface="+mj-lt"/>
              <a:buAutoNum type="arabicPeriod" startAt="6"/>
            </a:pPr>
            <a:endParaRPr lang="en-US" sz="2600" dirty="0"/>
          </a:p>
          <a:p>
            <a:pPr marL="514350" indent="-514350">
              <a:buFont typeface="+mj-lt"/>
              <a:buAutoNum type="arabicPeriod" startAt="6"/>
            </a:pPr>
            <a:r>
              <a:rPr lang="en-US" sz="2600" dirty="0" smtClean="0"/>
              <a:t>Analytical methods to assess risk?</a:t>
            </a:r>
          </a:p>
          <a:p>
            <a:pPr marL="514350" indent="-514350">
              <a:buFont typeface="+mj-lt"/>
              <a:buAutoNum type="arabicPeriod" startAt="6"/>
            </a:pPr>
            <a:endParaRPr lang="en-US" sz="2600" dirty="0"/>
          </a:p>
          <a:p>
            <a:pPr marL="514350" indent="-514350">
              <a:buFont typeface="+mj-lt"/>
              <a:buAutoNum type="arabicPeriod" startAt="6"/>
            </a:pPr>
            <a:r>
              <a:rPr lang="en-US" sz="2600" dirty="0" smtClean="0"/>
              <a:t>Economic factors?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81000" y="6207125"/>
            <a:ext cx="2133600" cy="365125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52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788" y="304800"/>
            <a:ext cx="8342811" cy="10668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Stakeholder Outreach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and Involvement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788" y="1447800"/>
            <a:ext cx="8476707" cy="4800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100" dirty="0" smtClean="0"/>
              <a:t>Updated information on VLLW found on NRC Website:</a:t>
            </a:r>
            <a:endParaRPr lang="en-US" sz="2100" dirty="0"/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100" u="sng" dirty="0">
                <a:solidFill>
                  <a:schemeClr val="accent1"/>
                </a:solidFill>
                <a:hlinkClick r:id="rId3"/>
              </a:rPr>
              <a:t>https://</a:t>
            </a:r>
            <a:r>
              <a:rPr lang="en-US" sz="2100" u="sng" dirty="0" smtClean="0">
                <a:solidFill>
                  <a:schemeClr val="accent1"/>
                </a:solidFill>
                <a:hlinkClick r:id="rId3"/>
              </a:rPr>
              <a:t>www.nrc.gov/waste/llw-disposal.html</a:t>
            </a:r>
            <a:endParaRPr lang="en-US" sz="2100" u="sng" dirty="0" smtClean="0">
              <a:solidFill>
                <a:schemeClr val="accent1"/>
              </a:solidFill>
            </a:endParaRP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100" i="1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100" i="1" dirty="0" smtClean="0"/>
              <a:t>Federal Register </a:t>
            </a:r>
            <a:r>
              <a:rPr lang="en-US" sz="2100" dirty="0" smtClean="0"/>
              <a:t>Notice to Conduct VLLW Scoping Study and Request for Comment (83 FR 6619): Feb. 14, 2018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1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100" dirty="0" smtClean="0"/>
              <a:t>VLLW Scoping Study Public Comment Period: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100" dirty="0"/>
              <a:t>	</a:t>
            </a:r>
            <a:r>
              <a:rPr lang="en-US" sz="2100" dirty="0" smtClean="0"/>
              <a:t>Feb. 14, 2018 – May 15, 2018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1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100" dirty="0" smtClean="0"/>
              <a:t>Public Meetings: </a:t>
            </a:r>
            <a:endParaRPr lang="en-US" sz="21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100" dirty="0" smtClean="0"/>
              <a:t>	Feb. 22, 2018 (NRC) and March 23, 2018 (Phoenix, AZ)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4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4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400" dirty="0" smtClean="0">
              <a:latin typeface="Arial Black" panose="020B0A04020102020204" pitchFamily="34" charset="0"/>
            </a:endParaRPr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2286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811A380F-A404-48A3-B7EA-75E8B94D61F1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fld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02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862" y="7143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How to Provide Comments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49" y="1046162"/>
            <a:ext cx="8229600" cy="5486400"/>
          </a:xfrm>
        </p:spPr>
        <p:txBody>
          <a:bodyPr>
            <a:normAutofit fontScale="77500" lnSpcReduction="20000"/>
          </a:bodyPr>
          <a:lstStyle/>
          <a:p>
            <a:r>
              <a:rPr lang="en-US" sz="2600" dirty="0" smtClean="0"/>
              <a:t>Federal Rulemaking Website:</a:t>
            </a:r>
          </a:p>
          <a:p>
            <a:pPr marL="914400" lvl="2" indent="0">
              <a:buNone/>
            </a:pPr>
            <a:r>
              <a:rPr lang="en-US" sz="2600" dirty="0" smtClean="0"/>
              <a:t>Go to </a:t>
            </a:r>
            <a:r>
              <a:rPr lang="en-US" sz="2600" dirty="0" smtClean="0">
                <a:hlinkClick r:id="rId3"/>
              </a:rPr>
              <a:t>https://www.regulations.gov</a:t>
            </a:r>
            <a:r>
              <a:rPr lang="en-US" sz="2600" dirty="0" smtClean="0"/>
              <a:t> and search for Docket ID</a:t>
            </a:r>
          </a:p>
          <a:p>
            <a:pPr marL="914400" lvl="2" indent="0">
              <a:buNone/>
            </a:pPr>
            <a:r>
              <a:rPr lang="en-US" sz="2600" dirty="0" smtClean="0"/>
              <a:t> </a:t>
            </a:r>
            <a:r>
              <a:rPr lang="en-US" sz="2600" b="1" dirty="0" smtClean="0"/>
              <a:t>NRC-2018-0026</a:t>
            </a:r>
          </a:p>
          <a:p>
            <a:pPr marL="914400" lvl="2" indent="0">
              <a:buNone/>
            </a:pPr>
            <a:endParaRPr lang="en-US" sz="2600" b="1" dirty="0" smtClean="0"/>
          </a:p>
          <a:p>
            <a:r>
              <a:rPr lang="en-US" sz="2600" dirty="0" smtClean="0"/>
              <a:t>Email comments to (reference Docket ID </a:t>
            </a:r>
            <a:r>
              <a:rPr lang="en-US" sz="2600" b="1" dirty="0" smtClean="0"/>
              <a:t>NRC-2018-0026</a:t>
            </a:r>
            <a:r>
              <a:rPr lang="en-US" sz="2600" dirty="0" smtClean="0"/>
              <a:t> in the subject line):</a:t>
            </a:r>
          </a:p>
          <a:p>
            <a:pPr marL="0" indent="0" algn="ctr">
              <a:buNone/>
            </a:pPr>
            <a:r>
              <a:rPr lang="en-US" sz="2600" dirty="0" smtClean="0">
                <a:hlinkClick r:id="rId4"/>
              </a:rPr>
              <a:t>VLLW_ScopingStudy@nrc.gov</a:t>
            </a:r>
            <a:r>
              <a:rPr lang="en-US" sz="2600" dirty="0" smtClean="0"/>
              <a:t>  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 smtClean="0"/>
              <a:t>Mail comments to (reference Docket ID </a:t>
            </a:r>
            <a:r>
              <a:rPr lang="en-US" sz="2600" b="1" dirty="0" smtClean="0"/>
              <a:t>NRC-2018-0026</a:t>
            </a:r>
            <a:r>
              <a:rPr lang="en-US" sz="2600" dirty="0" smtClean="0"/>
              <a:t> in subject line): </a:t>
            </a:r>
          </a:p>
          <a:p>
            <a:pPr marL="0" indent="0">
              <a:buNone/>
            </a:pPr>
            <a:r>
              <a:rPr lang="en-US" sz="2600" dirty="0"/>
              <a:t>	May </a:t>
            </a:r>
            <a:r>
              <a:rPr lang="en-US" sz="2600" dirty="0" smtClean="0"/>
              <a:t>Ma </a:t>
            </a:r>
          </a:p>
          <a:p>
            <a:pPr marL="0" indent="0">
              <a:buNone/>
            </a:pPr>
            <a:r>
              <a:rPr lang="en-US" sz="2600" dirty="0"/>
              <a:t>	</a:t>
            </a:r>
            <a:r>
              <a:rPr lang="en-US" sz="2600" dirty="0" smtClean="0"/>
              <a:t>Office </a:t>
            </a:r>
            <a:r>
              <a:rPr lang="en-US" sz="2600" dirty="0"/>
              <a:t>of </a:t>
            </a:r>
            <a:r>
              <a:rPr lang="en-US" sz="2600" dirty="0" smtClean="0"/>
              <a:t>Administration </a:t>
            </a:r>
          </a:p>
          <a:p>
            <a:pPr marL="0" indent="0">
              <a:buNone/>
            </a:pPr>
            <a:r>
              <a:rPr lang="en-US" sz="2600" dirty="0"/>
              <a:t>	</a:t>
            </a:r>
            <a:r>
              <a:rPr lang="en-US" sz="2600" dirty="0" smtClean="0"/>
              <a:t>Mail </a:t>
            </a:r>
            <a:r>
              <a:rPr lang="en-US" sz="2600" dirty="0"/>
              <a:t>Stop: </a:t>
            </a:r>
            <a:r>
              <a:rPr lang="en-US" sz="2600" dirty="0" smtClean="0"/>
              <a:t>OWFN-2-A13 </a:t>
            </a:r>
          </a:p>
          <a:p>
            <a:pPr marL="0" indent="0">
              <a:buNone/>
            </a:pPr>
            <a:r>
              <a:rPr lang="en-US" sz="2600" dirty="0"/>
              <a:t>	</a:t>
            </a:r>
            <a:r>
              <a:rPr lang="en-US" sz="2600" dirty="0" smtClean="0"/>
              <a:t>U.S</a:t>
            </a:r>
            <a:r>
              <a:rPr lang="en-US" sz="2600" dirty="0"/>
              <a:t>. Nuclear Regulatory </a:t>
            </a:r>
            <a:r>
              <a:rPr lang="en-US" sz="2600" dirty="0" smtClean="0"/>
              <a:t>Commission </a:t>
            </a:r>
          </a:p>
          <a:p>
            <a:pPr marL="0" indent="0">
              <a:buNone/>
            </a:pPr>
            <a:r>
              <a:rPr lang="en-US" sz="2600" dirty="0"/>
              <a:t>	</a:t>
            </a:r>
            <a:r>
              <a:rPr lang="en-US" sz="2600" dirty="0" smtClean="0"/>
              <a:t>Washington</a:t>
            </a:r>
            <a:r>
              <a:rPr lang="en-US" sz="2600" dirty="0"/>
              <a:t>, DC </a:t>
            </a:r>
            <a:r>
              <a:rPr lang="en-US" sz="2600" dirty="0" smtClean="0"/>
              <a:t>20555-0001</a:t>
            </a:r>
            <a:endParaRPr lang="en-US" sz="2600" dirty="0"/>
          </a:p>
          <a:p>
            <a:pPr marL="0" indent="0" algn="ctr">
              <a:buNone/>
            </a:pPr>
            <a:endParaRPr lang="en-US" sz="2700" b="1" dirty="0"/>
          </a:p>
          <a:p>
            <a:pPr marL="0" indent="0">
              <a:buNone/>
            </a:pPr>
            <a:r>
              <a:rPr lang="en-US" sz="3100" b="1" dirty="0" smtClean="0"/>
              <a:t>Comment period ends </a:t>
            </a:r>
            <a:r>
              <a:rPr lang="en-US" sz="3100" b="1" dirty="0" smtClean="0">
                <a:solidFill>
                  <a:srgbClr val="FF0000"/>
                </a:solidFill>
              </a:rPr>
              <a:t>May 15, 2018</a:t>
            </a:r>
            <a:endParaRPr lang="en-US" sz="31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8600" y="6335712"/>
            <a:ext cx="2133600" cy="365125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97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For Additional Information: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4906963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 smtClean="0"/>
              <a:t>Federal Rulemaking Website:</a:t>
            </a:r>
            <a:r>
              <a:rPr lang="en-US" dirty="0" smtClean="0"/>
              <a:t>  </a:t>
            </a:r>
          </a:p>
          <a:p>
            <a:pPr marL="457200" lvl="1" indent="0">
              <a:buNone/>
            </a:pPr>
            <a:r>
              <a:rPr lang="en-US" sz="2500" dirty="0" smtClean="0"/>
              <a:t>Go to </a:t>
            </a:r>
            <a:r>
              <a:rPr lang="en-US" sz="2500" dirty="0" smtClean="0">
                <a:hlinkClick r:id="rId3"/>
              </a:rPr>
              <a:t>http://www.regulations</a:t>
            </a:r>
            <a:r>
              <a:rPr lang="en-US" sz="2500" dirty="0" smtClean="0"/>
              <a:t> and search for Docket ID </a:t>
            </a:r>
          </a:p>
          <a:p>
            <a:pPr marL="457200" lvl="1" indent="0">
              <a:buNone/>
            </a:pPr>
            <a:r>
              <a:rPr lang="en-US" sz="2500" b="1" dirty="0" smtClean="0"/>
              <a:t>NRC-2018-0026</a:t>
            </a:r>
            <a:endParaRPr lang="en-US" sz="2500" b="1" u="sng" dirty="0" smtClean="0"/>
          </a:p>
          <a:p>
            <a:endParaRPr lang="en-US" u="sng" dirty="0" smtClean="0"/>
          </a:p>
          <a:p>
            <a:r>
              <a:rPr lang="en-US" u="sng" dirty="0" smtClean="0"/>
              <a:t>NRC’s Public Web Site for VLLW:</a:t>
            </a:r>
          </a:p>
          <a:p>
            <a:pPr marL="457200" lvl="1" indent="0">
              <a:buNone/>
            </a:pPr>
            <a:r>
              <a:rPr lang="en-US" sz="2500" u="sng" dirty="0">
                <a:solidFill>
                  <a:schemeClr val="accent1"/>
                </a:solidFill>
                <a:hlinkClick r:id="rId4"/>
              </a:rPr>
              <a:t>https://www.nrc.gov/waste/llw-disposal.html</a:t>
            </a:r>
            <a:endParaRPr lang="en-US" sz="2500" dirty="0"/>
          </a:p>
          <a:p>
            <a:pPr marL="457200" lvl="1" indent="0">
              <a:buNone/>
            </a:pPr>
            <a:endParaRPr lang="en-US" u="sng" dirty="0" smtClean="0"/>
          </a:p>
          <a:p>
            <a:r>
              <a:rPr lang="en-US" u="sng" dirty="0" smtClean="0"/>
              <a:t>NRC Contacts: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500" dirty="0" smtClean="0"/>
              <a:t>Maurice Heath – LLW Project Manager</a:t>
            </a:r>
          </a:p>
          <a:p>
            <a:pPr marL="457200" lvl="1" indent="0">
              <a:buNone/>
            </a:pPr>
            <a:r>
              <a:rPr lang="en-US" sz="2500" dirty="0"/>
              <a:t>	</a:t>
            </a:r>
            <a:r>
              <a:rPr lang="en-US" sz="2500" dirty="0" smtClean="0"/>
              <a:t>301-415-3137; </a:t>
            </a:r>
            <a:r>
              <a:rPr lang="en-US" sz="2500" dirty="0" smtClean="0">
                <a:hlinkClick r:id="rId5"/>
              </a:rPr>
              <a:t>Maurice.Heath@nrc.gov</a:t>
            </a:r>
            <a:r>
              <a:rPr lang="en-US" sz="2500" dirty="0" smtClean="0"/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500" dirty="0" smtClean="0"/>
              <a:t>Kellee Jamerson – LLW Project Manager</a:t>
            </a:r>
          </a:p>
          <a:p>
            <a:pPr marL="457200" lvl="1" indent="0">
              <a:buNone/>
            </a:pPr>
            <a:r>
              <a:rPr lang="en-US" sz="2500" dirty="0"/>
              <a:t>	</a:t>
            </a:r>
            <a:r>
              <a:rPr lang="en-US" sz="2500" dirty="0" smtClean="0"/>
              <a:t>301-415-7408; </a:t>
            </a:r>
            <a:r>
              <a:rPr lang="en-US" sz="2500" dirty="0" smtClean="0">
                <a:hlinkClick r:id="rId6"/>
              </a:rPr>
              <a:t>Kellee.Jamerson@nrc.gov</a:t>
            </a:r>
            <a:r>
              <a:rPr lang="en-US" sz="2500" dirty="0" smtClean="0"/>
              <a:t>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173787"/>
            <a:ext cx="2133600" cy="365125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95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891" y="1224536"/>
            <a:ext cx="8458200" cy="5206426"/>
          </a:xfrm>
        </p:spPr>
        <p:txBody>
          <a:bodyPr>
            <a:noAutofit/>
          </a:bodyPr>
          <a:lstStyle/>
          <a:p>
            <a:r>
              <a:rPr lang="en-US" sz="2400" dirty="0"/>
              <a:t>Very low-level waste (VLLW) </a:t>
            </a:r>
          </a:p>
          <a:p>
            <a:pPr lvl="1"/>
            <a:r>
              <a:rPr lang="en-US" sz="2000" dirty="0" smtClean="0"/>
              <a:t>Material containing </a:t>
            </a:r>
            <a:r>
              <a:rPr lang="en-US" sz="2000" dirty="0"/>
              <a:t>some residual radioactivity, including naturally occurring </a:t>
            </a:r>
            <a:r>
              <a:rPr lang="en-US" sz="2000" dirty="0" smtClean="0"/>
              <a:t>radionuclides. </a:t>
            </a:r>
            <a:endParaRPr lang="en-US" sz="2000" dirty="0"/>
          </a:p>
          <a:p>
            <a:pPr lvl="1"/>
            <a:r>
              <a:rPr lang="en-US" sz="2000" dirty="0" smtClean="0"/>
              <a:t>Contains a </a:t>
            </a:r>
            <a:r>
              <a:rPr lang="en-US" sz="2000" dirty="0"/>
              <a:t>small fraction of the </a:t>
            </a:r>
            <a:r>
              <a:rPr lang="en-US" sz="2000" dirty="0" smtClean="0"/>
              <a:t>concentrations of Class </a:t>
            </a:r>
            <a:r>
              <a:rPr lang="en-US" sz="2000" dirty="0"/>
              <a:t>A </a:t>
            </a:r>
            <a:r>
              <a:rPr lang="en-US" sz="2000" dirty="0" smtClean="0"/>
              <a:t>limits.</a:t>
            </a:r>
          </a:p>
          <a:p>
            <a:pPr lvl="1"/>
            <a:r>
              <a:rPr lang="en-US" sz="2000" dirty="0" smtClean="0"/>
              <a:t>Primary </a:t>
            </a:r>
            <a:r>
              <a:rPr lang="en-US" sz="2000" dirty="0"/>
              <a:t>disposal </a:t>
            </a:r>
            <a:r>
              <a:rPr lang="en-US" sz="2000" dirty="0" smtClean="0"/>
              <a:t>pathway option is in a licensed </a:t>
            </a:r>
            <a:r>
              <a:rPr lang="en-US" sz="2000" dirty="0"/>
              <a:t>low-level radioactive waste </a:t>
            </a:r>
            <a:r>
              <a:rPr lang="en-US" sz="2000" dirty="0" smtClean="0"/>
              <a:t>facility. </a:t>
            </a:r>
          </a:p>
          <a:p>
            <a:pPr lvl="0"/>
            <a:endParaRPr lang="en-US" sz="1800" dirty="0"/>
          </a:p>
          <a:p>
            <a:pPr lvl="0"/>
            <a:r>
              <a:rPr lang="en-US" sz="2400" dirty="0" smtClean="0"/>
              <a:t>Licensees can utilize Alternative Disposal Options</a:t>
            </a:r>
          </a:p>
          <a:p>
            <a:pPr lvl="1"/>
            <a:r>
              <a:rPr lang="en-US" sz="2000" dirty="0" smtClean="0"/>
              <a:t>10 </a:t>
            </a:r>
            <a:r>
              <a:rPr lang="en-US" sz="2000" dirty="0"/>
              <a:t>CFR </a:t>
            </a:r>
            <a:r>
              <a:rPr lang="en-US" sz="2000" dirty="0" smtClean="0"/>
              <a:t>20.2002</a:t>
            </a:r>
          </a:p>
          <a:p>
            <a:pPr lvl="1"/>
            <a:r>
              <a:rPr lang="en-US" sz="2000" dirty="0" smtClean="0"/>
              <a:t>10 CFR 40.51(b)(3) and 40.13(a)</a:t>
            </a:r>
          </a:p>
          <a:p>
            <a:pPr lvl="1"/>
            <a:endParaRPr lang="en-US" sz="1800" dirty="0" smtClean="0"/>
          </a:p>
          <a:p>
            <a:r>
              <a:rPr lang="en-US" sz="2200" dirty="0" smtClean="0"/>
              <a:t>Increased VLLW volumes expected in the near-term due to reactor decommissioning. </a:t>
            </a:r>
            <a:endParaRPr lang="en-US" sz="2200" dirty="0"/>
          </a:p>
        </p:txBody>
      </p:sp>
      <p:sp>
        <p:nvSpPr>
          <p:cNvPr id="6" name="Rectangle 5"/>
          <p:cNvSpPr/>
          <p:nvPr/>
        </p:nvSpPr>
        <p:spPr>
          <a:xfrm>
            <a:off x="76200" y="381000"/>
            <a:ext cx="9067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en-US" sz="3200" b="1" i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2286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898202-8E81-4068-B0AA-8E78F259E468}" type="slidenum">
              <a:rPr 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56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09216"/>
            <a:ext cx="8229600" cy="4724400"/>
          </a:xfrm>
        </p:spPr>
        <p:txBody>
          <a:bodyPr>
            <a:normAutofit/>
          </a:bodyPr>
          <a:lstStyle/>
          <a:p>
            <a:r>
              <a:rPr lang="en-US" sz="2400" kern="0" dirty="0" smtClean="0">
                <a:solidFill>
                  <a:prstClr val="black"/>
                </a:solidFill>
              </a:rPr>
              <a:t>Case-by-case evaluation</a:t>
            </a:r>
          </a:p>
          <a:p>
            <a:endParaRPr lang="en-US" sz="2400" kern="0" dirty="0" smtClean="0">
              <a:solidFill>
                <a:prstClr val="black"/>
              </a:solidFill>
            </a:endParaRPr>
          </a:p>
          <a:p>
            <a:r>
              <a:rPr lang="en-US" sz="2400" dirty="0" smtClean="0"/>
              <a:t>NRC Licensee must request approval for alternate disposal</a:t>
            </a:r>
          </a:p>
          <a:p>
            <a:endParaRPr lang="en-US" sz="2400" dirty="0" smtClean="0"/>
          </a:p>
          <a:p>
            <a:r>
              <a:rPr lang="en-US" sz="2400" dirty="0" smtClean="0"/>
              <a:t>For offsite disposal, disposal facility must receive an exemption from NRC regulations</a:t>
            </a:r>
            <a:endParaRPr lang="en-US" sz="2400" dirty="0"/>
          </a:p>
          <a:p>
            <a:pPr lvl="1"/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76200" y="381000"/>
            <a:ext cx="9067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 for obtaining </a:t>
            </a:r>
            <a:r>
              <a:rPr lang="en-US" sz="32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NRC approval </a:t>
            </a:r>
            <a:r>
              <a:rPr lang="en-US" sz="3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32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 disposal procedures </a:t>
            </a:r>
          </a:p>
          <a:p>
            <a:pPr algn="ctr"/>
            <a:r>
              <a:rPr lang="en-US" sz="32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CFR 20.2002</a:t>
            </a:r>
            <a:endParaRPr lang="en-US" sz="3200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2286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898202-8E81-4068-B0AA-8E78F259E468}" type="slidenum">
              <a:rPr 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55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  </a:t>
            </a:r>
          </a:p>
          <a:p>
            <a:pPr lvl="0"/>
            <a:r>
              <a:rPr lang="en-US" sz="2400" dirty="0" smtClean="0"/>
              <a:t>10 </a:t>
            </a:r>
            <a:r>
              <a:rPr lang="en-US" sz="2400" dirty="0"/>
              <a:t>CFR </a:t>
            </a:r>
            <a:r>
              <a:rPr lang="en-US" sz="2400" dirty="0" smtClean="0"/>
              <a:t>40.13(a) </a:t>
            </a:r>
            <a:r>
              <a:rPr lang="en-US" sz="2400" dirty="0"/>
              <a:t>exempts from the licensing requirements in 10 CFR Part 40 uranium and thorium in "unimportant </a:t>
            </a:r>
            <a:r>
              <a:rPr lang="en-US" sz="2400" dirty="0" smtClean="0"/>
              <a:t>quantities”</a:t>
            </a:r>
          </a:p>
          <a:p>
            <a:pPr lvl="0"/>
            <a:endParaRPr lang="en-US" dirty="0"/>
          </a:p>
          <a:p>
            <a:r>
              <a:rPr lang="en-US" sz="2400" dirty="0" smtClean="0"/>
              <a:t>10 </a:t>
            </a:r>
            <a:r>
              <a:rPr lang="en-US" sz="2400" dirty="0"/>
              <a:t>CFR 40.51(b)(3) </a:t>
            </a:r>
            <a:r>
              <a:rPr lang="en-US" sz="2400" dirty="0" smtClean="0"/>
              <a:t>allows licensees to transfer unimportant </a:t>
            </a:r>
            <a:r>
              <a:rPr lang="en-US" sz="2400" dirty="0"/>
              <a:t>quantities of source </a:t>
            </a:r>
            <a:r>
              <a:rPr lang="en-US" sz="2400" dirty="0" smtClean="0"/>
              <a:t>material to persons exempt </a:t>
            </a:r>
            <a:r>
              <a:rPr lang="en-US" sz="2400" dirty="0"/>
              <a:t>from licensing under 40.13(a</a:t>
            </a:r>
            <a:r>
              <a:rPr lang="en-US" sz="2400" dirty="0" smtClean="0"/>
              <a:t>) 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76200" y="308262"/>
            <a:ext cx="9067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Alternative Disposal Option</a:t>
            </a:r>
            <a:endParaRPr lang="en-US" sz="3200" b="1" i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2286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898202-8E81-4068-B0AA-8E78F259E468}" type="slidenum">
              <a:rPr 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76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29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Original version issued in 2009 (ADAMS </a:t>
            </a:r>
            <a:r>
              <a:rPr lang="en-US" sz="2400" dirty="0"/>
              <a:t>Accession No. </a:t>
            </a:r>
            <a:r>
              <a:rPr lang="en-US" sz="2400" dirty="0" smtClean="0"/>
              <a:t>ML092460058)</a:t>
            </a:r>
          </a:p>
          <a:p>
            <a:endParaRPr lang="en-US" sz="2200" dirty="0" smtClean="0"/>
          </a:p>
          <a:p>
            <a:pPr lvl="1"/>
            <a:r>
              <a:rPr lang="en-US" sz="2000" dirty="0"/>
              <a:t>Primarily focused on 20.2002, but also included 40.13(a</a:t>
            </a:r>
            <a:r>
              <a:rPr lang="en-US" sz="2000" dirty="0" smtClean="0"/>
              <a:t>)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 smtClean="0"/>
              <a:t>First </a:t>
            </a:r>
            <a:r>
              <a:rPr lang="en-US" sz="2000" dirty="0"/>
              <a:t>single procedure </a:t>
            </a:r>
            <a:r>
              <a:rPr lang="en-US" sz="2000" dirty="0" smtClean="0"/>
              <a:t>covering </a:t>
            </a:r>
            <a:r>
              <a:rPr lang="en-US" sz="2000" dirty="0"/>
              <a:t>safety and security reviews, the preparation of an environmental assessment, and coordination with </a:t>
            </a:r>
            <a:r>
              <a:rPr lang="en-US" sz="2000" dirty="0" smtClean="0"/>
              <a:t>stakeholders </a:t>
            </a:r>
            <a:r>
              <a:rPr lang="en-US" sz="2000" dirty="0"/>
              <a:t>for alternative disposal </a:t>
            </a:r>
            <a:r>
              <a:rPr lang="en-US" sz="2000" dirty="0" smtClean="0"/>
              <a:t>requests</a:t>
            </a:r>
            <a:endParaRPr lang="en-US" sz="2000" strike="sngStrike" dirty="0" smtClean="0">
              <a:solidFill>
                <a:srgbClr val="FF0000"/>
              </a:solidFill>
            </a:endParaRP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Draft </a:t>
            </a:r>
            <a:r>
              <a:rPr lang="en-US" sz="2000" dirty="0"/>
              <a:t>interim procedure issued with plan to </a:t>
            </a:r>
            <a:r>
              <a:rPr lang="en-US" sz="2000" dirty="0" smtClean="0"/>
              <a:t>finalize after implementation, use, and feedback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76200" y="381000"/>
            <a:ext cx="9067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 Disposal Request (ADR) Guidance</a:t>
            </a:r>
            <a:endParaRPr lang="en-US" sz="3200" b="1" i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2286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898202-8E81-4068-B0AA-8E78F259E468}" type="slidenum">
              <a:rPr 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27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5775"/>
            <a:ext cx="8229600" cy="5206425"/>
          </a:xfrm>
        </p:spPr>
        <p:txBody>
          <a:bodyPr>
            <a:noAutofit/>
          </a:bodyPr>
          <a:lstStyle/>
          <a:p>
            <a:r>
              <a:rPr lang="en-US" sz="2400" dirty="0" smtClean="0"/>
              <a:t>Need for guidance revision determined as a High Priority in LLW </a:t>
            </a:r>
            <a:r>
              <a:rPr lang="en-US" sz="2400" dirty="0"/>
              <a:t>Programmatic Assessment – 2016 (</a:t>
            </a:r>
            <a:r>
              <a:rPr lang="en-US" sz="2400" u="sng" dirty="0">
                <a:hlinkClick r:id="rId3"/>
              </a:rPr>
              <a:t>SECY-16-0118</a:t>
            </a:r>
            <a:r>
              <a:rPr lang="en-US" sz="2400" dirty="0" smtClean="0"/>
              <a:t>).</a:t>
            </a:r>
            <a:endParaRPr lang="en-US" sz="2400" dirty="0"/>
          </a:p>
          <a:p>
            <a:r>
              <a:rPr lang="en-US" sz="2400" dirty="0" smtClean="0"/>
              <a:t>Purpose of revising draft guidance</a:t>
            </a:r>
          </a:p>
          <a:p>
            <a:pPr lvl="1"/>
            <a:r>
              <a:rPr lang="en-US" sz="2000" dirty="0" smtClean="0"/>
              <a:t>Provide </a:t>
            </a:r>
            <a:r>
              <a:rPr lang="en-US" sz="2000" dirty="0"/>
              <a:t>more clarity, consistency, and </a:t>
            </a:r>
            <a:r>
              <a:rPr lang="en-US" sz="2000" dirty="0" smtClean="0"/>
              <a:t>transparency </a:t>
            </a:r>
            <a:endParaRPr lang="en-US" sz="2000" dirty="0"/>
          </a:p>
          <a:p>
            <a:pPr lvl="1"/>
            <a:r>
              <a:rPr lang="en-US" sz="2000" dirty="0" smtClean="0"/>
              <a:t>Clarify that the alternative methods of </a:t>
            </a:r>
            <a:r>
              <a:rPr lang="en-US" sz="2000" dirty="0"/>
              <a:t>disposal in 10 CFR 20.2002 </a:t>
            </a:r>
            <a:r>
              <a:rPr lang="en-US" sz="2000" dirty="0" smtClean="0"/>
              <a:t>may </a:t>
            </a:r>
            <a:r>
              <a:rPr lang="en-US" sz="2000" dirty="0"/>
              <a:t>include recycle and </a:t>
            </a:r>
            <a:r>
              <a:rPr lang="en-US" sz="2000" dirty="0" smtClean="0"/>
              <a:t>reuse</a:t>
            </a:r>
          </a:p>
          <a:p>
            <a:r>
              <a:rPr lang="en-US" sz="2400" dirty="0" smtClean="0"/>
              <a:t>Draft issued for public comment (ADAMS Accession No. ML17229B588)</a:t>
            </a:r>
          </a:p>
          <a:p>
            <a:pPr lvl="1"/>
            <a:r>
              <a:rPr lang="en-US" sz="2000" dirty="0" smtClean="0"/>
              <a:t>Sought comments from </a:t>
            </a:r>
            <a:r>
              <a:rPr lang="en-US" sz="2000" dirty="0"/>
              <a:t>stakeholders, including professional organizations, licensees, Agreement States, and </a:t>
            </a:r>
            <a:r>
              <a:rPr lang="en-US" sz="2000" dirty="0" smtClean="0"/>
              <a:t>the public </a:t>
            </a:r>
          </a:p>
          <a:p>
            <a:pPr lvl="1"/>
            <a:r>
              <a:rPr lang="en-US" sz="2000" dirty="0" smtClean="0"/>
              <a:t>Comments </a:t>
            </a:r>
            <a:r>
              <a:rPr lang="en-US" sz="2000" dirty="0"/>
              <a:t>will be </a:t>
            </a:r>
            <a:r>
              <a:rPr lang="en-US" sz="2000" dirty="0" smtClean="0"/>
              <a:t>considered in development of the final guidance document</a:t>
            </a:r>
          </a:p>
          <a:p>
            <a:r>
              <a:rPr lang="en-US" sz="2400" dirty="0" smtClean="0"/>
              <a:t>Final issuance expected in 2018</a:t>
            </a:r>
          </a:p>
          <a:p>
            <a:endParaRPr lang="en-US" sz="2600" dirty="0"/>
          </a:p>
        </p:txBody>
      </p:sp>
      <p:sp>
        <p:nvSpPr>
          <p:cNvPr id="6" name="Rectangle 5"/>
          <p:cNvSpPr/>
          <p:nvPr/>
        </p:nvSpPr>
        <p:spPr>
          <a:xfrm>
            <a:off x="76200" y="381000"/>
            <a:ext cx="9067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 Guidance Revision</a:t>
            </a:r>
            <a:endParaRPr lang="en-US" sz="3200" b="1" i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2286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898202-8E81-4068-B0AA-8E78F259E468}" type="slidenum">
              <a:rPr 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94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788" y="304800"/>
            <a:ext cx="8342811" cy="7620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Stakeholder Outreach</a:t>
            </a:r>
            <a:r>
              <a:rPr lang="en-U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305799" cy="5105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Organization of Agreement States (OAS)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/>
              <a:t>OAS Call (July)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/>
              <a:t>Meeting Presentation and Discussion (August)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Updated information on NRC Website:</a:t>
            </a:r>
            <a:r>
              <a:rPr lang="en-US" sz="2400" dirty="0"/>
              <a:t> </a:t>
            </a:r>
            <a:r>
              <a:rPr lang="en-US" sz="2400" u="sng" dirty="0" smtClean="0">
                <a:solidFill>
                  <a:schemeClr val="accent1"/>
                </a:solidFill>
                <a:hlinkClick r:id="rId3"/>
              </a:rPr>
              <a:t>https</a:t>
            </a:r>
            <a:r>
              <a:rPr lang="en-US" sz="2400" u="sng" dirty="0">
                <a:solidFill>
                  <a:schemeClr val="accent1"/>
                </a:solidFill>
                <a:hlinkClick r:id="rId3"/>
              </a:rPr>
              <a:t>://</a:t>
            </a:r>
            <a:r>
              <a:rPr lang="en-US" sz="2400" u="sng" dirty="0" smtClean="0">
                <a:solidFill>
                  <a:schemeClr val="accent1"/>
                </a:solidFill>
                <a:hlinkClick r:id="rId3"/>
              </a:rPr>
              <a:t>www.nrc.gov/waste/llw-disposal.html</a:t>
            </a:r>
            <a:endParaRPr lang="en-US" sz="2400" u="sng"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LLW Forum (October)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i="1" dirty="0" smtClean="0"/>
              <a:t>Federal Register</a:t>
            </a:r>
            <a:r>
              <a:rPr lang="en-US" sz="2400" dirty="0" smtClean="0"/>
              <a:t> notice for ADR guidance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Issued </a:t>
            </a:r>
            <a:r>
              <a:rPr lang="en-US" sz="2000" i="1" dirty="0"/>
              <a:t>Federal Register </a:t>
            </a:r>
            <a:r>
              <a:rPr lang="en-US" sz="2000" dirty="0"/>
              <a:t>Notice </a:t>
            </a:r>
            <a:r>
              <a:rPr lang="en-US" sz="2000" dirty="0" smtClean="0"/>
              <a:t>requesting </a:t>
            </a:r>
            <a:r>
              <a:rPr lang="en-US" sz="2000" dirty="0"/>
              <a:t>public </a:t>
            </a:r>
            <a:r>
              <a:rPr lang="en-US" sz="2000" dirty="0" smtClean="0"/>
              <a:t>input with 60 day public comment period (October 19 – December 18)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/>
              <a:t>Public meeting and webinar at NRC Headquarters (October 19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)</a:t>
            </a:r>
            <a:endParaRPr lang="en-US" sz="2000" dirty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/>
              <a:t>Second webinar on the guidance (November 16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)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4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4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4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4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400" dirty="0" smtClean="0">
              <a:latin typeface="Arial Black" panose="020B0A04020102020204" pitchFamily="34" charset="0"/>
            </a:endParaRPr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2286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11A380F-A404-48A3-B7EA-75E8B94D61F1}" type="slidenum">
              <a:rPr lang="en-US" sz="12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17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788" y="304800"/>
            <a:ext cx="8342811" cy="7620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Summary of Primary ADR Revisions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305799" cy="4953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Clarification </a:t>
            </a:r>
            <a:r>
              <a:rPr lang="en-US" sz="2400" dirty="0"/>
              <a:t>of "a few </a:t>
            </a:r>
            <a:r>
              <a:rPr lang="en-US" sz="2400" dirty="0" err="1" smtClean="0"/>
              <a:t>millirem</a:t>
            </a:r>
            <a:r>
              <a:rPr lang="en-US" sz="2400" dirty="0" smtClean="0"/>
              <a:t>”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Clarification </a:t>
            </a:r>
            <a:r>
              <a:rPr lang="en-US" sz="2400" dirty="0"/>
              <a:t>of responsibilities for approvals by the NRC and Agreement </a:t>
            </a:r>
            <a:r>
              <a:rPr lang="en-US" sz="2400" dirty="0" smtClean="0"/>
              <a:t>States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Information </a:t>
            </a:r>
            <a:r>
              <a:rPr lang="en-US" sz="2400" dirty="0"/>
              <a:t>added specific to the Regions and Offices and their roles in the 20.2002 review process, including</a:t>
            </a:r>
            <a:r>
              <a:rPr lang="en-US" sz="2400" strike="sngStrike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OGC</a:t>
            </a:r>
            <a:r>
              <a:rPr lang="en-US" sz="2400" dirty="0"/>
              <a:t>, NMSS, NRR, and </a:t>
            </a:r>
            <a:r>
              <a:rPr lang="en-US" sz="2400" dirty="0" smtClean="0"/>
              <a:t>Regions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Consolidated </a:t>
            </a:r>
            <a:r>
              <a:rPr lang="en-US" sz="2400" dirty="0"/>
              <a:t>guidance, including lists of key documents/references that serve as the source for specific </a:t>
            </a:r>
            <a:r>
              <a:rPr lang="en-US" sz="2400" dirty="0" smtClean="0"/>
              <a:t>requirements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Clarification </a:t>
            </a:r>
            <a:r>
              <a:rPr lang="en-US" sz="2400" dirty="0"/>
              <a:t>that the alternative methods of disposal in 10 CFR 20.2002 may include recycle and reuse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4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4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4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4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4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400" dirty="0" smtClean="0">
              <a:latin typeface="Arial Black" panose="020B0A04020102020204" pitchFamily="34" charset="0"/>
            </a:endParaRPr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2286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11A380F-A404-48A3-B7EA-75E8B94D61F1}" type="slidenum">
              <a:rPr lang="en-US" sz="12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34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R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8951</TotalTime>
  <Words>1217</Words>
  <Application>Microsoft Office PowerPoint</Application>
  <PresentationFormat>On-screen Show (4:3)</PresentationFormat>
  <Paragraphs>277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Arial Black</vt:lpstr>
      <vt:lpstr>Arial Narrow</vt:lpstr>
      <vt:lpstr>Calibri</vt:lpstr>
      <vt:lpstr>Lucida Grande</vt:lpstr>
      <vt:lpstr>Wingdings</vt:lpstr>
      <vt:lpstr>ヒラギノ角ゴ Pro W3</vt:lpstr>
      <vt:lpstr>NRC</vt:lpstr>
      <vt:lpstr>Office Theme</vt:lpstr>
      <vt:lpstr>NRC’s Low-Level  Radioactive Waste Program</vt:lpstr>
      <vt:lpstr> Overview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Stakeholder Outreach </vt:lpstr>
      <vt:lpstr>Summary of Primary ADR Revisions</vt:lpstr>
      <vt:lpstr>Reuse and Recycle</vt:lpstr>
      <vt:lpstr>Reuse and Recycle (cont.)</vt:lpstr>
      <vt:lpstr> </vt:lpstr>
      <vt:lpstr>PowerPoint Presentation</vt:lpstr>
      <vt:lpstr>Why Perform a Very Low-Level Waste Scoping Study?</vt:lpstr>
      <vt:lpstr>VLLW Scoping Study</vt:lpstr>
      <vt:lpstr>VLLW Scoping Study Considers Available Information</vt:lpstr>
      <vt:lpstr>VLLW Scoping Study is Not…</vt:lpstr>
      <vt:lpstr>VLLW Scoping Study  Possible Outcomes</vt:lpstr>
      <vt:lpstr>Notice of VLLW Scoping Study and Request for Comment</vt:lpstr>
      <vt:lpstr>Federal Register Notice Questions</vt:lpstr>
      <vt:lpstr>Federal Register Notice Questions</vt:lpstr>
      <vt:lpstr>Stakeholder Outreach and Involvement</vt:lpstr>
      <vt:lpstr>How to Provide Comments</vt:lpstr>
      <vt:lpstr>For Additional Information:</vt:lpstr>
    </vt:vector>
  </TitlesOfParts>
  <Company>USNRC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Determining Remediation Goals for Nuclear Power Plants</dc:title>
  <dc:creator>cam1</dc:creator>
  <cp:lastModifiedBy>Heath, Maurice</cp:lastModifiedBy>
  <cp:revision>479</cp:revision>
  <cp:lastPrinted>2017-10-24T13:37:46Z</cp:lastPrinted>
  <dcterms:created xsi:type="dcterms:W3CDTF">2014-02-20T18:27:47Z</dcterms:created>
  <dcterms:modified xsi:type="dcterms:W3CDTF">2018-04-03T11:54:07Z</dcterms:modified>
</cp:coreProperties>
</file>