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20"/>
  </p:notesMasterIdLst>
  <p:sldIdLst>
    <p:sldId id="256" r:id="rId2"/>
    <p:sldId id="266" r:id="rId3"/>
    <p:sldId id="268" r:id="rId4"/>
    <p:sldId id="270" r:id="rId5"/>
    <p:sldId id="272" r:id="rId6"/>
    <p:sldId id="274" r:id="rId7"/>
    <p:sldId id="273" r:id="rId8"/>
    <p:sldId id="257" r:id="rId9"/>
    <p:sldId id="260" r:id="rId10"/>
    <p:sldId id="258" r:id="rId11"/>
    <p:sldId id="259" r:id="rId12"/>
    <p:sldId id="263" r:id="rId13"/>
    <p:sldId id="262" r:id="rId14"/>
    <p:sldId id="261" r:id="rId15"/>
    <p:sldId id="275" r:id="rId16"/>
    <p:sldId id="264" r:id="rId17"/>
    <p:sldId id="265" r:id="rId18"/>
    <p:sldId id="276" r:id="rId19"/>
  </p:sldIdLst>
  <p:sldSz cx="9144000" cy="6858000" type="screen4x3"/>
  <p:notesSz cx="7010400" cy="9296400"/>
  <p:defaultTex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7" autoAdjust="0"/>
    <p:restoredTop sz="87893" autoAdjust="0"/>
  </p:normalViewPr>
  <p:slideViewPr>
    <p:cSldViewPr snapToGrid="0">
      <p:cViewPr varScale="1">
        <p:scale>
          <a:sx n="97" d="100"/>
          <a:sy n="97" d="100"/>
        </p:scale>
        <p:origin x="19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AF717B-43FB-4076-B0F5-9477333BFC26}" type="doc">
      <dgm:prSet loTypeId="urn:microsoft.com/office/officeart/2005/8/layout/vList3" loCatId="list" qsTypeId="urn:microsoft.com/office/officeart/2005/8/quickstyle/simple1" qsCatId="simple" csTypeId="urn:microsoft.com/office/officeart/2005/8/colors/accent1_2" csCatId="accent1" phldr="1"/>
      <dgm:spPr/>
    </dgm:pt>
    <dgm:pt modelId="{2BA96019-A989-41AB-87B3-CF57436E94BF}">
      <dgm:prSet phldrT="[Text]"/>
      <dgm:spPr/>
      <dgm:t>
        <a:bodyPr/>
        <a:lstStyle/>
        <a:p>
          <a:r>
            <a:rPr lang="en-US" dirty="0"/>
            <a:t>Radiation Management and Source Term TSG</a:t>
          </a:r>
        </a:p>
      </dgm:t>
    </dgm:pt>
    <dgm:pt modelId="{A038F129-0DFF-4234-8314-832D4D7BC0F8}" type="parTrans" cxnId="{C1BC3E36-8CB6-4133-8C88-F21F7B39B29A}">
      <dgm:prSet/>
      <dgm:spPr/>
      <dgm:t>
        <a:bodyPr/>
        <a:lstStyle/>
        <a:p>
          <a:endParaRPr lang="en-US"/>
        </a:p>
      </dgm:t>
    </dgm:pt>
    <dgm:pt modelId="{DBACC76F-D956-40E0-BA59-4B424CE846EA}" type="sibTrans" cxnId="{C1BC3E36-8CB6-4133-8C88-F21F7B39B29A}">
      <dgm:prSet/>
      <dgm:spPr/>
      <dgm:t>
        <a:bodyPr/>
        <a:lstStyle/>
        <a:p>
          <a:endParaRPr lang="en-US"/>
        </a:p>
      </dgm:t>
    </dgm:pt>
    <dgm:pt modelId="{B3856659-29F8-406E-9D57-390DC86570D0}">
      <dgm:prSet phldrT="[Text]"/>
      <dgm:spPr/>
      <dgm:t>
        <a:bodyPr/>
        <a:lstStyle/>
        <a:p>
          <a:r>
            <a:rPr lang="en-US" dirty="0"/>
            <a:t>Low Level Waste TSG</a:t>
          </a:r>
        </a:p>
      </dgm:t>
    </dgm:pt>
    <dgm:pt modelId="{87FB28A1-F9D2-4302-B47D-0FC4E29BA5B4}" type="parTrans" cxnId="{52C94729-3AA9-4601-B66D-707EBFC7DCCA}">
      <dgm:prSet/>
      <dgm:spPr/>
      <dgm:t>
        <a:bodyPr/>
        <a:lstStyle/>
        <a:p>
          <a:endParaRPr lang="en-US"/>
        </a:p>
      </dgm:t>
    </dgm:pt>
    <dgm:pt modelId="{6A832705-7F9B-421F-A964-41015439B1C4}" type="sibTrans" cxnId="{52C94729-3AA9-4601-B66D-707EBFC7DCCA}">
      <dgm:prSet/>
      <dgm:spPr/>
      <dgm:t>
        <a:bodyPr/>
        <a:lstStyle/>
        <a:p>
          <a:endParaRPr lang="en-US"/>
        </a:p>
      </dgm:t>
    </dgm:pt>
    <dgm:pt modelId="{A733B4AE-4547-4E05-8575-A0429F3DC8DB}">
      <dgm:prSet phldrT="[Text]"/>
      <dgm:spPr/>
      <dgm:t>
        <a:bodyPr/>
        <a:lstStyle/>
        <a:p>
          <a:r>
            <a:rPr lang="en-US" dirty="0"/>
            <a:t>Groundwater TSG</a:t>
          </a:r>
        </a:p>
      </dgm:t>
    </dgm:pt>
    <dgm:pt modelId="{027A6F50-B787-437D-9F8E-CFB1C8DF065A}" type="parTrans" cxnId="{EA3EF38A-6C85-4CFC-BFDB-DACE622A2FAA}">
      <dgm:prSet/>
      <dgm:spPr/>
      <dgm:t>
        <a:bodyPr/>
        <a:lstStyle/>
        <a:p>
          <a:endParaRPr lang="en-US"/>
        </a:p>
      </dgm:t>
    </dgm:pt>
    <dgm:pt modelId="{4FAFAFFD-BC32-4CDD-A380-18D8E4AC6DAD}" type="sibTrans" cxnId="{EA3EF38A-6C85-4CFC-BFDB-DACE622A2FAA}">
      <dgm:prSet/>
      <dgm:spPr/>
      <dgm:t>
        <a:bodyPr/>
        <a:lstStyle/>
        <a:p>
          <a:endParaRPr lang="en-US"/>
        </a:p>
      </dgm:t>
    </dgm:pt>
    <dgm:pt modelId="{8A45875E-A1D7-4D2F-953F-5BB12E0CDF00}" type="pres">
      <dgm:prSet presAssocID="{57AF717B-43FB-4076-B0F5-9477333BFC26}" presName="linearFlow" presStyleCnt="0">
        <dgm:presLayoutVars>
          <dgm:dir/>
          <dgm:resizeHandles val="exact"/>
        </dgm:presLayoutVars>
      </dgm:prSet>
      <dgm:spPr/>
    </dgm:pt>
    <dgm:pt modelId="{AF5CC7B1-D276-4846-B521-CE410CDD72E4}" type="pres">
      <dgm:prSet presAssocID="{2BA96019-A989-41AB-87B3-CF57436E94BF}" presName="composite" presStyleCnt="0"/>
      <dgm:spPr/>
    </dgm:pt>
    <dgm:pt modelId="{F762B9AA-5D06-4E7E-A065-2524FAA147A6}" type="pres">
      <dgm:prSet presAssocID="{2BA96019-A989-41AB-87B3-CF57436E94BF}" presName="imgShp" presStyleLbl="fgImgPlace1" presStyleIdx="0" presStyleCnt="3"/>
      <dgm:spPr>
        <a:blipFill>
          <a:blip xmlns:r="http://schemas.openxmlformats.org/officeDocument/2006/relationships" r:embed="rId1"/>
          <a:stretch>
            <a:fillRect/>
          </a:stretch>
        </a:blipFill>
        <a:ln>
          <a:solidFill>
            <a:schemeClr val="bg1"/>
          </a:solidFill>
        </a:ln>
        <a:effectLst>
          <a:softEdge rad="0"/>
        </a:effectLst>
      </dgm:spPr>
    </dgm:pt>
    <dgm:pt modelId="{20400A26-D45F-4DF7-A310-D941C44A3E64}" type="pres">
      <dgm:prSet presAssocID="{2BA96019-A989-41AB-87B3-CF57436E94BF}" presName="txShp" presStyleLbl="node1" presStyleIdx="0" presStyleCnt="3">
        <dgm:presLayoutVars>
          <dgm:bulletEnabled val="1"/>
        </dgm:presLayoutVars>
      </dgm:prSet>
      <dgm:spPr/>
    </dgm:pt>
    <dgm:pt modelId="{75CF69FE-3FCC-460F-BADF-6025E96EE3F3}" type="pres">
      <dgm:prSet presAssocID="{DBACC76F-D956-40E0-BA59-4B424CE846EA}" presName="spacing" presStyleCnt="0"/>
      <dgm:spPr/>
    </dgm:pt>
    <dgm:pt modelId="{84CE6D68-61E4-4952-9AB0-238996AC9B8A}" type="pres">
      <dgm:prSet presAssocID="{B3856659-29F8-406E-9D57-390DC86570D0}" presName="composite" presStyleCnt="0"/>
      <dgm:spPr/>
    </dgm:pt>
    <dgm:pt modelId="{9061AA75-438D-459B-AE47-7949C53C03A5}" type="pres">
      <dgm:prSet presAssocID="{B3856659-29F8-406E-9D57-390DC86570D0}" presName="imgShp" presStyleLbl="fgImgPlace1" presStyleIdx="1" presStyleCnt="3"/>
      <dgm:spPr>
        <a:blipFill rotWithShape="1">
          <a:blip xmlns:r="http://schemas.openxmlformats.org/officeDocument/2006/relationships" r:embed="rId2"/>
          <a:stretch>
            <a:fillRect/>
          </a:stretch>
        </a:blipFill>
      </dgm:spPr>
    </dgm:pt>
    <dgm:pt modelId="{7C835D96-D853-4841-8A17-26893C7645C8}" type="pres">
      <dgm:prSet presAssocID="{B3856659-29F8-406E-9D57-390DC86570D0}" presName="txShp" presStyleLbl="node1" presStyleIdx="1" presStyleCnt="3">
        <dgm:presLayoutVars>
          <dgm:bulletEnabled val="1"/>
        </dgm:presLayoutVars>
      </dgm:prSet>
      <dgm:spPr/>
    </dgm:pt>
    <dgm:pt modelId="{222F67EE-9253-42BA-BA03-D451202E4AF6}" type="pres">
      <dgm:prSet presAssocID="{6A832705-7F9B-421F-A964-41015439B1C4}" presName="spacing" presStyleCnt="0"/>
      <dgm:spPr/>
    </dgm:pt>
    <dgm:pt modelId="{5801CC7C-673E-4076-95FA-6E7E791C21F3}" type="pres">
      <dgm:prSet presAssocID="{A733B4AE-4547-4E05-8575-A0429F3DC8DB}" presName="composite" presStyleCnt="0"/>
      <dgm:spPr/>
    </dgm:pt>
    <dgm:pt modelId="{1B6FA722-2178-4440-8624-FB18EF614D34}" type="pres">
      <dgm:prSet presAssocID="{A733B4AE-4547-4E05-8575-A0429F3DC8DB}" presName="imgShp" presStyleLbl="fgImgPlace1" presStyleIdx="2" presStyleCnt="3"/>
      <dgm:spPr>
        <a:blipFill rotWithShape="1">
          <a:blip xmlns:r="http://schemas.openxmlformats.org/officeDocument/2006/relationships" r:embed="rId3"/>
          <a:stretch>
            <a:fillRect/>
          </a:stretch>
        </a:blipFill>
      </dgm:spPr>
    </dgm:pt>
    <dgm:pt modelId="{013B0D2A-E2C3-49E8-AEBE-8D1ECD83F8E7}" type="pres">
      <dgm:prSet presAssocID="{A733B4AE-4547-4E05-8575-A0429F3DC8DB}" presName="txShp" presStyleLbl="node1" presStyleIdx="2" presStyleCnt="3">
        <dgm:presLayoutVars>
          <dgm:bulletEnabled val="1"/>
        </dgm:presLayoutVars>
      </dgm:prSet>
      <dgm:spPr/>
    </dgm:pt>
  </dgm:ptLst>
  <dgm:cxnLst>
    <dgm:cxn modelId="{52C94729-3AA9-4601-B66D-707EBFC7DCCA}" srcId="{57AF717B-43FB-4076-B0F5-9477333BFC26}" destId="{B3856659-29F8-406E-9D57-390DC86570D0}" srcOrd="1" destOrd="0" parTransId="{87FB28A1-F9D2-4302-B47D-0FC4E29BA5B4}" sibTransId="{6A832705-7F9B-421F-A964-41015439B1C4}"/>
    <dgm:cxn modelId="{C1BC3E36-8CB6-4133-8C88-F21F7B39B29A}" srcId="{57AF717B-43FB-4076-B0F5-9477333BFC26}" destId="{2BA96019-A989-41AB-87B3-CF57436E94BF}" srcOrd="0" destOrd="0" parTransId="{A038F129-0DFF-4234-8314-832D4D7BC0F8}" sibTransId="{DBACC76F-D956-40E0-BA59-4B424CE846EA}"/>
    <dgm:cxn modelId="{6AC4D06E-D8A0-4FEA-BA47-B792D609EB84}" type="presOf" srcId="{A733B4AE-4547-4E05-8575-A0429F3DC8DB}" destId="{013B0D2A-E2C3-49E8-AEBE-8D1ECD83F8E7}" srcOrd="0" destOrd="0" presId="urn:microsoft.com/office/officeart/2005/8/layout/vList3"/>
    <dgm:cxn modelId="{EA3EF38A-6C85-4CFC-BFDB-DACE622A2FAA}" srcId="{57AF717B-43FB-4076-B0F5-9477333BFC26}" destId="{A733B4AE-4547-4E05-8575-A0429F3DC8DB}" srcOrd="2" destOrd="0" parTransId="{027A6F50-B787-437D-9F8E-CFB1C8DF065A}" sibTransId="{4FAFAFFD-BC32-4CDD-A380-18D8E4AC6DAD}"/>
    <dgm:cxn modelId="{DEBF37AD-3953-4A5E-ACC0-FC97C632CB6A}" type="presOf" srcId="{57AF717B-43FB-4076-B0F5-9477333BFC26}" destId="{8A45875E-A1D7-4D2F-953F-5BB12E0CDF00}" srcOrd="0" destOrd="0" presId="urn:microsoft.com/office/officeart/2005/8/layout/vList3"/>
    <dgm:cxn modelId="{CE1222BD-BB3C-40A9-8AA3-ABA913BC43A5}" type="presOf" srcId="{B3856659-29F8-406E-9D57-390DC86570D0}" destId="{7C835D96-D853-4841-8A17-26893C7645C8}" srcOrd="0" destOrd="0" presId="urn:microsoft.com/office/officeart/2005/8/layout/vList3"/>
    <dgm:cxn modelId="{06DBC9BD-C226-48CE-B8F1-2FB1D0825C77}" type="presOf" srcId="{2BA96019-A989-41AB-87B3-CF57436E94BF}" destId="{20400A26-D45F-4DF7-A310-D941C44A3E64}" srcOrd="0" destOrd="0" presId="urn:microsoft.com/office/officeart/2005/8/layout/vList3"/>
    <dgm:cxn modelId="{742CA8BC-E193-419D-9112-3BCFD212DFA4}" type="presParOf" srcId="{8A45875E-A1D7-4D2F-953F-5BB12E0CDF00}" destId="{AF5CC7B1-D276-4846-B521-CE410CDD72E4}" srcOrd="0" destOrd="0" presId="urn:microsoft.com/office/officeart/2005/8/layout/vList3"/>
    <dgm:cxn modelId="{B19FDFAD-D7B6-481D-BA6B-531232D895BB}" type="presParOf" srcId="{AF5CC7B1-D276-4846-B521-CE410CDD72E4}" destId="{F762B9AA-5D06-4E7E-A065-2524FAA147A6}" srcOrd="0" destOrd="0" presId="urn:microsoft.com/office/officeart/2005/8/layout/vList3"/>
    <dgm:cxn modelId="{621065A2-29AA-43E0-8EF7-D3FEB009C36D}" type="presParOf" srcId="{AF5CC7B1-D276-4846-B521-CE410CDD72E4}" destId="{20400A26-D45F-4DF7-A310-D941C44A3E64}" srcOrd="1" destOrd="0" presId="urn:microsoft.com/office/officeart/2005/8/layout/vList3"/>
    <dgm:cxn modelId="{95E948AB-8169-4597-A31D-717ACBEEB35F}" type="presParOf" srcId="{8A45875E-A1D7-4D2F-953F-5BB12E0CDF00}" destId="{75CF69FE-3FCC-460F-BADF-6025E96EE3F3}" srcOrd="1" destOrd="0" presId="urn:microsoft.com/office/officeart/2005/8/layout/vList3"/>
    <dgm:cxn modelId="{6F1D1567-6C81-4EE3-8347-31B2856AC8B5}" type="presParOf" srcId="{8A45875E-A1D7-4D2F-953F-5BB12E0CDF00}" destId="{84CE6D68-61E4-4952-9AB0-238996AC9B8A}" srcOrd="2" destOrd="0" presId="urn:microsoft.com/office/officeart/2005/8/layout/vList3"/>
    <dgm:cxn modelId="{E9916003-4152-4C4A-B495-BA7DA20BC524}" type="presParOf" srcId="{84CE6D68-61E4-4952-9AB0-238996AC9B8A}" destId="{9061AA75-438D-459B-AE47-7949C53C03A5}" srcOrd="0" destOrd="0" presId="urn:microsoft.com/office/officeart/2005/8/layout/vList3"/>
    <dgm:cxn modelId="{B75C6ECB-8969-4165-B4B4-91531405E72E}" type="presParOf" srcId="{84CE6D68-61E4-4952-9AB0-238996AC9B8A}" destId="{7C835D96-D853-4841-8A17-26893C7645C8}" srcOrd="1" destOrd="0" presId="urn:microsoft.com/office/officeart/2005/8/layout/vList3"/>
    <dgm:cxn modelId="{35851010-81B3-4AA6-8210-B35E27710661}" type="presParOf" srcId="{8A45875E-A1D7-4D2F-953F-5BB12E0CDF00}" destId="{222F67EE-9253-42BA-BA03-D451202E4AF6}" srcOrd="3" destOrd="0" presId="urn:microsoft.com/office/officeart/2005/8/layout/vList3"/>
    <dgm:cxn modelId="{FD1398E1-614E-49FC-98CD-0A7E75758091}" type="presParOf" srcId="{8A45875E-A1D7-4D2F-953F-5BB12E0CDF00}" destId="{5801CC7C-673E-4076-95FA-6E7E791C21F3}" srcOrd="4" destOrd="0" presId="urn:microsoft.com/office/officeart/2005/8/layout/vList3"/>
    <dgm:cxn modelId="{E0399499-90B5-4C04-B93C-150441753AC0}" type="presParOf" srcId="{5801CC7C-673E-4076-95FA-6E7E791C21F3}" destId="{1B6FA722-2178-4440-8624-FB18EF614D34}" srcOrd="0" destOrd="0" presId="urn:microsoft.com/office/officeart/2005/8/layout/vList3"/>
    <dgm:cxn modelId="{633BEC88-AFAB-46B6-A877-521D6C5AEFFB}" type="presParOf" srcId="{5801CC7C-673E-4076-95FA-6E7E791C21F3}" destId="{013B0D2A-E2C3-49E8-AEBE-8D1ECD83F8E7}"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BEC9EC-5A4F-43A6-ADBD-3D27E4DE0843}" type="doc">
      <dgm:prSet loTypeId="urn:microsoft.com/office/officeart/2008/layout/VerticalCurvedList" loCatId="list" qsTypeId="urn:microsoft.com/office/officeart/2005/8/quickstyle/simple1" qsCatId="simple" csTypeId="urn:microsoft.com/office/officeart/2005/8/colors/accent1_3" csCatId="accent1" phldr="1"/>
      <dgm:spPr/>
    </dgm:pt>
    <dgm:pt modelId="{4F775FEB-006C-4332-967B-14BF12C6FC0C}">
      <dgm:prSet phldrT="[Text]"/>
      <dgm:spPr/>
      <dgm:t>
        <a:bodyPr/>
        <a:lstStyle/>
        <a:p>
          <a:r>
            <a:rPr lang="en-US" dirty="0"/>
            <a:t>Characterization</a:t>
          </a:r>
        </a:p>
      </dgm:t>
    </dgm:pt>
    <dgm:pt modelId="{47B8BBB2-3F37-4850-9ACE-BD36DF901557}" type="parTrans" cxnId="{71E99F4C-F07B-4C7C-8752-EBBABDEC98FF}">
      <dgm:prSet/>
      <dgm:spPr/>
      <dgm:t>
        <a:bodyPr/>
        <a:lstStyle/>
        <a:p>
          <a:endParaRPr lang="en-US"/>
        </a:p>
      </dgm:t>
    </dgm:pt>
    <dgm:pt modelId="{2AE977D7-A53A-496E-BF5D-AC0EED9355EC}" type="sibTrans" cxnId="{71E99F4C-F07B-4C7C-8752-EBBABDEC98FF}">
      <dgm:prSet/>
      <dgm:spPr/>
      <dgm:t>
        <a:bodyPr/>
        <a:lstStyle/>
        <a:p>
          <a:endParaRPr lang="en-US"/>
        </a:p>
      </dgm:t>
    </dgm:pt>
    <dgm:pt modelId="{C66D8363-8C0D-45DC-A266-B458F21E39D1}">
      <dgm:prSet phldrT="[Text]"/>
      <dgm:spPr/>
      <dgm:t>
        <a:bodyPr/>
        <a:lstStyle/>
        <a:p>
          <a:r>
            <a:rPr lang="en-US" dirty="0"/>
            <a:t>Waste Minimization</a:t>
          </a:r>
        </a:p>
      </dgm:t>
    </dgm:pt>
    <dgm:pt modelId="{CF5ADD6B-24F6-495B-95D6-FA0732186681}" type="parTrans" cxnId="{810044EF-45D2-4AEC-9D60-473F846047A8}">
      <dgm:prSet/>
      <dgm:spPr/>
      <dgm:t>
        <a:bodyPr/>
        <a:lstStyle/>
        <a:p>
          <a:endParaRPr lang="en-US"/>
        </a:p>
      </dgm:t>
    </dgm:pt>
    <dgm:pt modelId="{A213C183-5290-42C3-851B-B22B103498EE}" type="sibTrans" cxnId="{810044EF-45D2-4AEC-9D60-473F846047A8}">
      <dgm:prSet/>
      <dgm:spPr/>
      <dgm:t>
        <a:bodyPr/>
        <a:lstStyle/>
        <a:p>
          <a:endParaRPr lang="en-US"/>
        </a:p>
      </dgm:t>
    </dgm:pt>
    <dgm:pt modelId="{79439C10-AD89-41DC-9EA9-596B99043916}">
      <dgm:prSet phldrT="[Text]"/>
      <dgm:spPr/>
      <dgm:t>
        <a:bodyPr/>
        <a:lstStyle/>
        <a:p>
          <a:r>
            <a:rPr lang="en-US" dirty="0"/>
            <a:t>Safe Storage</a:t>
          </a:r>
        </a:p>
      </dgm:t>
    </dgm:pt>
    <dgm:pt modelId="{F88FBD24-7C7C-49B9-B3B3-28146DC33F6F}" type="parTrans" cxnId="{DF8306CC-BBD6-4B2A-AB78-512F2185A763}">
      <dgm:prSet/>
      <dgm:spPr/>
      <dgm:t>
        <a:bodyPr/>
        <a:lstStyle/>
        <a:p>
          <a:endParaRPr lang="en-US"/>
        </a:p>
      </dgm:t>
    </dgm:pt>
    <dgm:pt modelId="{88EDA246-92B4-47FC-80CA-964CED5C10CE}" type="sibTrans" cxnId="{DF8306CC-BBD6-4B2A-AB78-512F2185A763}">
      <dgm:prSet/>
      <dgm:spPr/>
      <dgm:t>
        <a:bodyPr/>
        <a:lstStyle/>
        <a:p>
          <a:endParaRPr lang="en-US"/>
        </a:p>
      </dgm:t>
    </dgm:pt>
    <dgm:pt modelId="{AF9D8BB2-C05C-43E1-9948-A51D8C30C3E2}">
      <dgm:prSet phldrT="[Text]"/>
      <dgm:spPr/>
      <dgm:t>
        <a:bodyPr/>
        <a:lstStyle/>
        <a:p>
          <a:r>
            <a:rPr lang="en-US" dirty="0"/>
            <a:t>Disposal Flexibility </a:t>
          </a:r>
        </a:p>
      </dgm:t>
    </dgm:pt>
    <dgm:pt modelId="{29A6F643-278F-4CDF-99C5-99844904ABC6}" type="parTrans" cxnId="{825F2DBC-C68C-49D2-AD90-569ED859C1B5}">
      <dgm:prSet/>
      <dgm:spPr/>
      <dgm:t>
        <a:bodyPr/>
        <a:lstStyle/>
        <a:p>
          <a:endParaRPr lang="en-US"/>
        </a:p>
      </dgm:t>
    </dgm:pt>
    <dgm:pt modelId="{6C0B6274-A2BB-4ADF-A9FB-E15DE989C17A}" type="sibTrans" cxnId="{825F2DBC-C68C-49D2-AD90-569ED859C1B5}">
      <dgm:prSet/>
      <dgm:spPr/>
      <dgm:t>
        <a:bodyPr/>
        <a:lstStyle/>
        <a:p>
          <a:endParaRPr lang="en-US"/>
        </a:p>
      </dgm:t>
    </dgm:pt>
    <dgm:pt modelId="{C0292746-520A-4E3D-9135-F261EEB1D67B}" type="pres">
      <dgm:prSet presAssocID="{E9BEC9EC-5A4F-43A6-ADBD-3D27E4DE0843}" presName="Name0" presStyleCnt="0">
        <dgm:presLayoutVars>
          <dgm:chMax val="7"/>
          <dgm:chPref val="7"/>
          <dgm:dir/>
        </dgm:presLayoutVars>
      </dgm:prSet>
      <dgm:spPr/>
    </dgm:pt>
    <dgm:pt modelId="{43EFED87-9329-47D1-863E-B2531451105F}" type="pres">
      <dgm:prSet presAssocID="{E9BEC9EC-5A4F-43A6-ADBD-3D27E4DE0843}" presName="Name1" presStyleCnt="0"/>
      <dgm:spPr/>
    </dgm:pt>
    <dgm:pt modelId="{9CDB39E8-4A10-4747-B4E3-EB2C90115284}" type="pres">
      <dgm:prSet presAssocID="{E9BEC9EC-5A4F-43A6-ADBD-3D27E4DE0843}" presName="cycle" presStyleCnt="0"/>
      <dgm:spPr/>
    </dgm:pt>
    <dgm:pt modelId="{6B8DB6EE-1A17-4882-9DB5-75CC36F21310}" type="pres">
      <dgm:prSet presAssocID="{E9BEC9EC-5A4F-43A6-ADBD-3D27E4DE0843}" presName="srcNode" presStyleLbl="node1" presStyleIdx="0" presStyleCnt="4"/>
      <dgm:spPr/>
    </dgm:pt>
    <dgm:pt modelId="{A22F7D25-C49E-4913-A71E-F4ABB144B285}" type="pres">
      <dgm:prSet presAssocID="{E9BEC9EC-5A4F-43A6-ADBD-3D27E4DE0843}" presName="conn" presStyleLbl="parChTrans1D2" presStyleIdx="0" presStyleCnt="1"/>
      <dgm:spPr/>
    </dgm:pt>
    <dgm:pt modelId="{046347E8-F9D6-44F6-9C31-EEDA0A76A1D6}" type="pres">
      <dgm:prSet presAssocID="{E9BEC9EC-5A4F-43A6-ADBD-3D27E4DE0843}" presName="extraNode" presStyleLbl="node1" presStyleIdx="0" presStyleCnt="4"/>
      <dgm:spPr/>
    </dgm:pt>
    <dgm:pt modelId="{CBED4E3A-8ACF-4DD9-AD08-4EEEEFE7BA90}" type="pres">
      <dgm:prSet presAssocID="{E9BEC9EC-5A4F-43A6-ADBD-3D27E4DE0843}" presName="dstNode" presStyleLbl="node1" presStyleIdx="0" presStyleCnt="4"/>
      <dgm:spPr/>
    </dgm:pt>
    <dgm:pt modelId="{78E18044-CCE0-454C-A33C-220F87EDA89E}" type="pres">
      <dgm:prSet presAssocID="{4F775FEB-006C-4332-967B-14BF12C6FC0C}" presName="text_1" presStyleLbl="node1" presStyleIdx="0" presStyleCnt="4">
        <dgm:presLayoutVars>
          <dgm:bulletEnabled val="1"/>
        </dgm:presLayoutVars>
      </dgm:prSet>
      <dgm:spPr/>
    </dgm:pt>
    <dgm:pt modelId="{F41383B6-8C2B-4888-8BFE-46792FE7D1FD}" type="pres">
      <dgm:prSet presAssocID="{4F775FEB-006C-4332-967B-14BF12C6FC0C}" presName="accent_1" presStyleCnt="0"/>
      <dgm:spPr/>
    </dgm:pt>
    <dgm:pt modelId="{3D0C2A16-D882-4863-A88F-B552382B4150}" type="pres">
      <dgm:prSet presAssocID="{4F775FEB-006C-4332-967B-14BF12C6FC0C}" presName="accentRepeatNode" presStyleLbl="solidFgAcc1" presStyleIdx="0" presStyleCnt="4"/>
      <dgm:spPr/>
    </dgm:pt>
    <dgm:pt modelId="{82E18041-39D5-4C47-B9E8-17E5CEB52C18}" type="pres">
      <dgm:prSet presAssocID="{C66D8363-8C0D-45DC-A266-B458F21E39D1}" presName="text_2" presStyleLbl="node1" presStyleIdx="1" presStyleCnt="4">
        <dgm:presLayoutVars>
          <dgm:bulletEnabled val="1"/>
        </dgm:presLayoutVars>
      </dgm:prSet>
      <dgm:spPr/>
    </dgm:pt>
    <dgm:pt modelId="{426EF4D1-342A-47DA-8257-08FA39490E54}" type="pres">
      <dgm:prSet presAssocID="{C66D8363-8C0D-45DC-A266-B458F21E39D1}" presName="accent_2" presStyleCnt="0"/>
      <dgm:spPr/>
    </dgm:pt>
    <dgm:pt modelId="{F12EFF5B-0FA0-4D8D-8B37-942CA95323E8}" type="pres">
      <dgm:prSet presAssocID="{C66D8363-8C0D-45DC-A266-B458F21E39D1}" presName="accentRepeatNode" presStyleLbl="solidFgAcc1" presStyleIdx="1" presStyleCnt="4"/>
      <dgm:spPr/>
    </dgm:pt>
    <dgm:pt modelId="{5655CE6B-6738-4E97-BB9B-8D1D426B451B}" type="pres">
      <dgm:prSet presAssocID="{79439C10-AD89-41DC-9EA9-596B99043916}" presName="text_3" presStyleLbl="node1" presStyleIdx="2" presStyleCnt="4">
        <dgm:presLayoutVars>
          <dgm:bulletEnabled val="1"/>
        </dgm:presLayoutVars>
      </dgm:prSet>
      <dgm:spPr/>
    </dgm:pt>
    <dgm:pt modelId="{4509C838-61FD-4AF6-ACB3-13A801C851E6}" type="pres">
      <dgm:prSet presAssocID="{79439C10-AD89-41DC-9EA9-596B99043916}" presName="accent_3" presStyleCnt="0"/>
      <dgm:spPr/>
    </dgm:pt>
    <dgm:pt modelId="{4D629A80-5FEC-47E9-B0EC-AC4286ED93FD}" type="pres">
      <dgm:prSet presAssocID="{79439C10-AD89-41DC-9EA9-596B99043916}" presName="accentRepeatNode" presStyleLbl="solidFgAcc1" presStyleIdx="2" presStyleCnt="4"/>
      <dgm:spPr/>
    </dgm:pt>
    <dgm:pt modelId="{9A71CF71-9F71-40A0-AB3C-2E679889EB4A}" type="pres">
      <dgm:prSet presAssocID="{AF9D8BB2-C05C-43E1-9948-A51D8C30C3E2}" presName="text_4" presStyleLbl="node1" presStyleIdx="3" presStyleCnt="4">
        <dgm:presLayoutVars>
          <dgm:bulletEnabled val="1"/>
        </dgm:presLayoutVars>
      </dgm:prSet>
      <dgm:spPr/>
    </dgm:pt>
    <dgm:pt modelId="{A34287C7-BF2D-45DF-9021-327143553BDB}" type="pres">
      <dgm:prSet presAssocID="{AF9D8BB2-C05C-43E1-9948-A51D8C30C3E2}" presName="accent_4" presStyleCnt="0"/>
      <dgm:spPr/>
    </dgm:pt>
    <dgm:pt modelId="{60B60274-873C-4B2B-ADBA-E35EDADBABF0}" type="pres">
      <dgm:prSet presAssocID="{AF9D8BB2-C05C-43E1-9948-A51D8C30C3E2}" presName="accentRepeatNode" presStyleLbl="solidFgAcc1" presStyleIdx="3" presStyleCnt="4"/>
      <dgm:spPr/>
    </dgm:pt>
  </dgm:ptLst>
  <dgm:cxnLst>
    <dgm:cxn modelId="{C0F4B61C-9320-4261-903A-865ED646F7B4}" type="presOf" srcId="{2AE977D7-A53A-496E-BF5D-AC0EED9355EC}" destId="{A22F7D25-C49E-4913-A71E-F4ABB144B285}" srcOrd="0" destOrd="0" presId="urn:microsoft.com/office/officeart/2008/layout/VerticalCurvedList"/>
    <dgm:cxn modelId="{14CEB85B-13F0-4A4A-8130-D2760C6EADCF}" type="presOf" srcId="{E9BEC9EC-5A4F-43A6-ADBD-3D27E4DE0843}" destId="{C0292746-520A-4E3D-9135-F261EEB1D67B}" srcOrd="0" destOrd="0" presId="urn:microsoft.com/office/officeart/2008/layout/VerticalCurvedList"/>
    <dgm:cxn modelId="{E8306D6B-653C-4136-9B89-851D75839C20}" type="presOf" srcId="{AF9D8BB2-C05C-43E1-9948-A51D8C30C3E2}" destId="{9A71CF71-9F71-40A0-AB3C-2E679889EB4A}" srcOrd="0" destOrd="0" presId="urn:microsoft.com/office/officeart/2008/layout/VerticalCurvedList"/>
    <dgm:cxn modelId="{71E99F4C-F07B-4C7C-8752-EBBABDEC98FF}" srcId="{E9BEC9EC-5A4F-43A6-ADBD-3D27E4DE0843}" destId="{4F775FEB-006C-4332-967B-14BF12C6FC0C}" srcOrd="0" destOrd="0" parTransId="{47B8BBB2-3F37-4850-9ACE-BD36DF901557}" sibTransId="{2AE977D7-A53A-496E-BF5D-AC0EED9355EC}"/>
    <dgm:cxn modelId="{63F68055-A566-4F65-9A30-B2CC7A674C1A}" type="presOf" srcId="{C66D8363-8C0D-45DC-A266-B458F21E39D1}" destId="{82E18041-39D5-4C47-B9E8-17E5CEB52C18}" srcOrd="0" destOrd="0" presId="urn:microsoft.com/office/officeart/2008/layout/VerticalCurvedList"/>
    <dgm:cxn modelId="{29690C98-94C4-42DA-9268-8C9A7ACB4E28}" type="presOf" srcId="{79439C10-AD89-41DC-9EA9-596B99043916}" destId="{5655CE6B-6738-4E97-BB9B-8D1D426B451B}" srcOrd="0" destOrd="0" presId="urn:microsoft.com/office/officeart/2008/layout/VerticalCurvedList"/>
    <dgm:cxn modelId="{95388AB9-C56E-4E4B-A43C-5D62EBDD98D1}" type="presOf" srcId="{4F775FEB-006C-4332-967B-14BF12C6FC0C}" destId="{78E18044-CCE0-454C-A33C-220F87EDA89E}" srcOrd="0" destOrd="0" presId="urn:microsoft.com/office/officeart/2008/layout/VerticalCurvedList"/>
    <dgm:cxn modelId="{825F2DBC-C68C-49D2-AD90-569ED859C1B5}" srcId="{E9BEC9EC-5A4F-43A6-ADBD-3D27E4DE0843}" destId="{AF9D8BB2-C05C-43E1-9948-A51D8C30C3E2}" srcOrd="3" destOrd="0" parTransId="{29A6F643-278F-4CDF-99C5-99844904ABC6}" sibTransId="{6C0B6274-A2BB-4ADF-A9FB-E15DE989C17A}"/>
    <dgm:cxn modelId="{DF8306CC-BBD6-4B2A-AB78-512F2185A763}" srcId="{E9BEC9EC-5A4F-43A6-ADBD-3D27E4DE0843}" destId="{79439C10-AD89-41DC-9EA9-596B99043916}" srcOrd="2" destOrd="0" parTransId="{F88FBD24-7C7C-49B9-B3B3-28146DC33F6F}" sibTransId="{88EDA246-92B4-47FC-80CA-964CED5C10CE}"/>
    <dgm:cxn modelId="{810044EF-45D2-4AEC-9D60-473F846047A8}" srcId="{E9BEC9EC-5A4F-43A6-ADBD-3D27E4DE0843}" destId="{C66D8363-8C0D-45DC-A266-B458F21E39D1}" srcOrd="1" destOrd="0" parTransId="{CF5ADD6B-24F6-495B-95D6-FA0732186681}" sibTransId="{A213C183-5290-42C3-851B-B22B103498EE}"/>
    <dgm:cxn modelId="{DE57CDBB-C8C6-4FFB-917E-49E2C725AE91}" type="presParOf" srcId="{C0292746-520A-4E3D-9135-F261EEB1D67B}" destId="{43EFED87-9329-47D1-863E-B2531451105F}" srcOrd="0" destOrd="0" presId="urn:microsoft.com/office/officeart/2008/layout/VerticalCurvedList"/>
    <dgm:cxn modelId="{7A4B7834-6467-4E31-A5BB-97D7F2FAFB3C}" type="presParOf" srcId="{43EFED87-9329-47D1-863E-B2531451105F}" destId="{9CDB39E8-4A10-4747-B4E3-EB2C90115284}" srcOrd="0" destOrd="0" presId="urn:microsoft.com/office/officeart/2008/layout/VerticalCurvedList"/>
    <dgm:cxn modelId="{F5594608-5F5A-4B17-B8D0-CAE81CAAE9B6}" type="presParOf" srcId="{9CDB39E8-4A10-4747-B4E3-EB2C90115284}" destId="{6B8DB6EE-1A17-4882-9DB5-75CC36F21310}" srcOrd="0" destOrd="0" presId="urn:microsoft.com/office/officeart/2008/layout/VerticalCurvedList"/>
    <dgm:cxn modelId="{DC48586E-682A-490A-953C-55F7CAB2593A}" type="presParOf" srcId="{9CDB39E8-4A10-4747-B4E3-EB2C90115284}" destId="{A22F7D25-C49E-4913-A71E-F4ABB144B285}" srcOrd="1" destOrd="0" presId="urn:microsoft.com/office/officeart/2008/layout/VerticalCurvedList"/>
    <dgm:cxn modelId="{1792943B-9C4D-43BC-9C32-FAFA2B866F89}" type="presParOf" srcId="{9CDB39E8-4A10-4747-B4E3-EB2C90115284}" destId="{046347E8-F9D6-44F6-9C31-EEDA0A76A1D6}" srcOrd="2" destOrd="0" presId="urn:microsoft.com/office/officeart/2008/layout/VerticalCurvedList"/>
    <dgm:cxn modelId="{73BCD722-A3EB-441D-8883-453624BD3CA7}" type="presParOf" srcId="{9CDB39E8-4A10-4747-B4E3-EB2C90115284}" destId="{CBED4E3A-8ACF-4DD9-AD08-4EEEEFE7BA90}" srcOrd="3" destOrd="0" presId="urn:microsoft.com/office/officeart/2008/layout/VerticalCurvedList"/>
    <dgm:cxn modelId="{F634A6C2-D255-4118-9BA9-2F5CF5B6D7BF}" type="presParOf" srcId="{43EFED87-9329-47D1-863E-B2531451105F}" destId="{78E18044-CCE0-454C-A33C-220F87EDA89E}" srcOrd="1" destOrd="0" presId="urn:microsoft.com/office/officeart/2008/layout/VerticalCurvedList"/>
    <dgm:cxn modelId="{690D4C1D-7700-4D75-ADC3-AC44105FB84D}" type="presParOf" srcId="{43EFED87-9329-47D1-863E-B2531451105F}" destId="{F41383B6-8C2B-4888-8BFE-46792FE7D1FD}" srcOrd="2" destOrd="0" presId="urn:microsoft.com/office/officeart/2008/layout/VerticalCurvedList"/>
    <dgm:cxn modelId="{E60B606D-D613-45A9-B93B-C1DC2DD0F305}" type="presParOf" srcId="{F41383B6-8C2B-4888-8BFE-46792FE7D1FD}" destId="{3D0C2A16-D882-4863-A88F-B552382B4150}" srcOrd="0" destOrd="0" presId="urn:microsoft.com/office/officeart/2008/layout/VerticalCurvedList"/>
    <dgm:cxn modelId="{7D1E705B-032E-458B-A798-5240A003145D}" type="presParOf" srcId="{43EFED87-9329-47D1-863E-B2531451105F}" destId="{82E18041-39D5-4C47-B9E8-17E5CEB52C18}" srcOrd="3" destOrd="0" presId="urn:microsoft.com/office/officeart/2008/layout/VerticalCurvedList"/>
    <dgm:cxn modelId="{466D77F1-071C-4F73-B845-A610A5BB5FD7}" type="presParOf" srcId="{43EFED87-9329-47D1-863E-B2531451105F}" destId="{426EF4D1-342A-47DA-8257-08FA39490E54}" srcOrd="4" destOrd="0" presId="urn:microsoft.com/office/officeart/2008/layout/VerticalCurvedList"/>
    <dgm:cxn modelId="{12E6FA4B-8866-4A34-9472-AE244D93CE33}" type="presParOf" srcId="{426EF4D1-342A-47DA-8257-08FA39490E54}" destId="{F12EFF5B-0FA0-4D8D-8B37-942CA95323E8}" srcOrd="0" destOrd="0" presId="urn:microsoft.com/office/officeart/2008/layout/VerticalCurvedList"/>
    <dgm:cxn modelId="{98AAD321-66F6-412D-9FF0-A261FF6A2103}" type="presParOf" srcId="{43EFED87-9329-47D1-863E-B2531451105F}" destId="{5655CE6B-6738-4E97-BB9B-8D1D426B451B}" srcOrd="5" destOrd="0" presId="urn:microsoft.com/office/officeart/2008/layout/VerticalCurvedList"/>
    <dgm:cxn modelId="{9FADC44B-5C0B-4B94-9E16-7A9B7973E69A}" type="presParOf" srcId="{43EFED87-9329-47D1-863E-B2531451105F}" destId="{4509C838-61FD-4AF6-ACB3-13A801C851E6}" srcOrd="6" destOrd="0" presId="urn:microsoft.com/office/officeart/2008/layout/VerticalCurvedList"/>
    <dgm:cxn modelId="{3C7ADA4B-D8FF-4315-A82C-D41BDFA65A37}" type="presParOf" srcId="{4509C838-61FD-4AF6-ACB3-13A801C851E6}" destId="{4D629A80-5FEC-47E9-B0EC-AC4286ED93FD}" srcOrd="0" destOrd="0" presId="urn:microsoft.com/office/officeart/2008/layout/VerticalCurvedList"/>
    <dgm:cxn modelId="{2A29886F-3F69-4A17-BEED-A209925FDEA9}" type="presParOf" srcId="{43EFED87-9329-47D1-863E-B2531451105F}" destId="{9A71CF71-9F71-40A0-AB3C-2E679889EB4A}" srcOrd="7" destOrd="0" presId="urn:microsoft.com/office/officeart/2008/layout/VerticalCurvedList"/>
    <dgm:cxn modelId="{22EF0BF2-42DA-4C9A-9BE1-ED37FDFED0FE}" type="presParOf" srcId="{43EFED87-9329-47D1-863E-B2531451105F}" destId="{A34287C7-BF2D-45DF-9021-327143553BDB}" srcOrd="8" destOrd="0" presId="urn:microsoft.com/office/officeart/2008/layout/VerticalCurvedList"/>
    <dgm:cxn modelId="{1AD079EB-4C59-49F3-B048-2553C814B1FE}" type="presParOf" srcId="{A34287C7-BF2D-45DF-9021-327143553BDB}" destId="{60B60274-873C-4B2B-ADBA-E35EDADBABF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00A26-D45F-4DF7-A310-D941C44A3E64}">
      <dsp:nvSpPr>
        <dsp:cNvPr id="0" name=""/>
        <dsp:cNvSpPr/>
      </dsp:nvSpPr>
      <dsp:spPr>
        <a:xfrm rot="10800000">
          <a:off x="694015" y="300870"/>
          <a:ext cx="1836896" cy="92535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055"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Radiation Management and Source Term TSG</a:t>
          </a:r>
        </a:p>
      </dsp:txBody>
      <dsp:txXfrm rot="10800000">
        <a:off x="925353" y="300870"/>
        <a:ext cx="1605558" cy="925353"/>
      </dsp:txXfrm>
    </dsp:sp>
    <dsp:sp modelId="{F762B9AA-5D06-4E7E-A065-2524FAA147A6}">
      <dsp:nvSpPr>
        <dsp:cNvPr id="0" name=""/>
        <dsp:cNvSpPr/>
      </dsp:nvSpPr>
      <dsp:spPr>
        <a:xfrm>
          <a:off x="231338" y="300870"/>
          <a:ext cx="925353" cy="925353"/>
        </a:xfrm>
        <a:prstGeom prst="ellipse">
          <a:avLst/>
        </a:prstGeom>
        <a:blipFill>
          <a:blip xmlns:r="http://schemas.openxmlformats.org/officeDocument/2006/relationships" r:embed="rId1"/>
          <a:stretch>
            <a:fillRect/>
          </a:stretch>
        </a:blipFill>
        <a:ln w="25400" cap="flat" cmpd="sng" algn="ctr">
          <a:solidFill>
            <a:schemeClr val="bg1"/>
          </a:solidFill>
          <a:prstDash val="solid"/>
        </a:ln>
        <a:effectLst>
          <a:softEdge rad="0"/>
        </a:effectLst>
      </dsp:spPr>
      <dsp:style>
        <a:lnRef idx="2">
          <a:scrgbClr r="0" g="0" b="0"/>
        </a:lnRef>
        <a:fillRef idx="1">
          <a:scrgbClr r="0" g="0" b="0"/>
        </a:fillRef>
        <a:effectRef idx="0">
          <a:scrgbClr r="0" g="0" b="0"/>
        </a:effectRef>
        <a:fontRef idx="minor"/>
      </dsp:style>
    </dsp:sp>
    <dsp:sp modelId="{7C835D96-D853-4841-8A17-26893C7645C8}">
      <dsp:nvSpPr>
        <dsp:cNvPr id="0" name=""/>
        <dsp:cNvSpPr/>
      </dsp:nvSpPr>
      <dsp:spPr>
        <a:xfrm rot="10800000">
          <a:off x="694015" y="1502449"/>
          <a:ext cx="1836896" cy="92535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055"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Low Level Waste TSG</a:t>
          </a:r>
        </a:p>
      </dsp:txBody>
      <dsp:txXfrm rot="10800000">
        <a:off x="925353" y="1502449"/>
        <a:ext cx="1605558" cy="925353"/>
      </dsp:txXfrm>
    </dsp:sp>
    <dsp:sp modelId="{9061AA75-438D-459B-AE47-7949C53C03A5}">
      <dsp:nvSpPr>
        <dsp:cNvPr id="0" name=""/>
        <dsp:cNvSpPr/>
      </dsp:nvSpPr>
      <dsp:spPr>
        <a:xfrm>
          <a:off x="231338" y="1502449"/>
          <a:ext cx="925353" cy="925353"/>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3B0D2A-E2C3-49E8-AEBE-8D1ECD83F8E7}">
      <dsp:nvSpPr>
        <dsp:cNvPr id="0" name=""/>
        <dsp:cNvSpPr/>
      </dsp:nvSpPr>
      <dsp:spPr>
        <a:xfrm rot="10800000">
          <a:off x="694015" y="2704028"/>
          <a:ext cx="1836896" cy="92535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055"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Groundwater TSG</a:t>
          </a:r>
        </a:p>
      </dsp:txBody>
      <dsp:txXfrm rot="10800000">
        <a:off x="925353" y="2704028"/>
        <a:ext cx="1605558" cy="925353"/>
      </dsp:txXfrm>
    </dsp:sp>
    <dsp:sp modelId="{1B6FA722-2178-4440-8624-FB18EF614D34}">
      <dsp:nvSpPr>
        <dsp:cNvPr id="0" name=""/>
        <dsp:cNvSpPr/>
      </dsp:nvSpPr>
      <dsp:spPr>
        <a:xfrm>
          <a:off x="231338" y="2704028"/>
          <a:ext cx="925353" cy="925353"/>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F7D25-C49E-4913-A71E-F4ABB144B285}">
      <dsp:nvSpPr>
        <dsp:cNvPr id="0" name=""/>
        <dsp:cNvSpPr/>
      </dsp:nvSpPr>
      <dsp:spPr>
        <a:xfrm>
          <a:off x="-6099441" y="-933223"/>
          <a:ext cx="7260772" cy="7260772"/>
        </a:xfrm>
        <a:prstGeom prst="blockArc">
          <a:avLst>
            <a:gd name="adj1" fmla="val 18900000"/>
            <a:gd name="adj2" fmla="val 2700000"/>
            <a:gd name="adj3" fmla="val 297"/>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E18044-CCE0-454C-A33C-220F87EDA89E}">
      <dsp:nvSpPr>
        <dsp:cNvPr id="0" name=""/>
        <dsp:cNvSpPr/>
      </dsp:nvSpPr>
      <dsp:spPr>
        <a:xfrm>
          <a:off x="607802" y="414715"/>
          <a:ext cx="7910724" cy="829862"/>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8704" tIns="114300" rIns="114300" bIns="114300" numCol="1" spcCol="1270" anchor="ctr" anchorCtr="0">
          <a:noAutofit/>
        </a:bodyPr>
        <a:lstStyle/>
        <a:p>
          <a:pPr marL="0" lvl="0" indent="0" algn="l" defTabSz="2000250">
            <a:lnSpc>
              <a:spcPct val="90000"/>
            </a:lnSpc>
            <a:spcBef>
              <a:spcPct val="0"/>
            </a:spcBef>
            <a:spcAft>
              <a:spcPct val="35000"/>
            </a:spcAft>
            <a:buNone/>
          </a:pPr>
          <a:r>
            <a:rPr lang="en-US" sz="4500" kern="1200" dirty="0"/>
            <a:t>Characterization</a:t>
          </a:r>
        </a:p>
      </dsp:txBody>
      <dsp:txXfrm>
        <a:off x="607802" y="414715"/>
        <a:ext cx="7910724" cy="829862"/>
      </dsp:txXfrm>
    </dsp:sp>
    <dsp:sp modelId="{3D0C2A16-D882-4863-A88F-B552382B4150}">
      <dsp:nvSpPr>
        <dsp:cNvPr id="0" name=""/>
        <dsp:cNvSpPr/>
      </dsp:nvSpPr>
      <dsp:spPr>
        <a:xfrm>
          <a:off x="89138" y="310982"/>
          <a:ext cx="1037328" cy="103732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E18041-39D5-4C47-B9E8-17E5CEB52C18}">
      <dsp:nvSpPr>
        <dsp:cNvPr id="0" name=""/>
        <dsp:cNvSpPr/>
      </dsp:nvSpPr>
      <dsp:spPr>
        <a:xfrm>
          <a:off x="1083582" y="1659725"/>
          <a:ext cx="7434945" cy="829862"/>
        </a:xfrm>
        <a:prstGeom prst="rect">
          <a:avLst/>
        </a:prstGeom>
        <a:solidFill>
          <a:schemeClr val="accent1">
            <a:shade val="80000"/>
            <a:hueOff val="247943"/>
            <a:satOff val="-25000"/>
            <a:lumOff val="132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8704" tIns="114300" rIns="114300" bIns="114300" numCol="1" spcCol="1270" anchor="ctr" anchorCtr="0">
          <a:noAutofit/>
        </a:bodyPr>
        <a:lstStyle/>
        <a:p>
          <a:pPr marL="0" lvl="0" indent="0" algn="l" defTabSz="2000250">
            <a:lnSpc>
              <a:spcPct val="90000"/>
            </a:lnSpc>
            <a:spcBef>
              <a:spcPct val="0"/>
            </a:spcBef>
            <a:spcAft>
              <a:spcPct val="35000"/>
            </a:spcAft>
            <a:buNone/>
          </a:pPr>
          <a:r>
            <a:rPr lang="en-US" sz="4500" kern="1200" dirty="0"/>
            <a:t>Waste Minimization</a:t>
          </a:r>
        </a:p>
      </dsp:txBody>
      <dsp:txXfrm>
        <a:off x="1083582" y="1659725"/>
        <a:ext cx="7434945" cy="829862"/>
      </dsp:txXfrm>
    </dsp:sp>
    <dsp:sp modelId="{F12EFF5B-0FA0-4D8D-8B37-942CA95323E8}">
      <dsp:nvSpPr>
        <dsp:cNvPr id="0" name=""/>
        <dsp:cNvSpPr/>
      </dsp:nvSpPr>
      <dsp:spPr>
        <a:xfrm>
          <a:off x="564917" y="1555993"/>
          <a:ext cx="1037328" cy="1037328"/>
        </a:xfrm>
        <a:prstGeom prst="ellipse">
          <a:avLst/>
        </a:prstGeom>
        <a:solidFill>
          <a:schemeClr val="lt1">
            <a:hueOff val="0"/>
            <a:satOff val="0"/>
            <a:lumOff val="0"/>
            <a:alphaOff val="0"/>
          </a:schemeClr>
        </a:solidFill>
        <a:ln w="25400" cap="flat" cmpd="sng" algn="ctr">
          <a:solidFill>
            <a:schemeClr val="accent1">
              <a:shade val="80000"/>
              <a:hueOff val="247943"/>
              <a:satOff val="-25000"/>
              <a:lumOff val="13205"/>
              <a:alphaOff val="0"/>
            </a:schemeClr>
          </a:solidFill>
          <a:prstDash val="solid"/>
        </a:ln>
        <a:effectLst/>
      </dsp:spPr>
      <dsp:style>
        <a:lnRef idx="2">
          <a:scrgbClr r="0" g="0" b="0"/>
        </a:lnRef>
        <a:fillRef idx="1">
          <a:scrgbClr r="0" g="0" b="0"/>
        </a:fillRef>
        <a:effectRef idx="0">
          <a:scrgbClr r="0" g="0" b="0"/>
        </a:effectRef>
        <a:fontRef idx="minor"/>
      </dsp:style>
    </dsp:sp>
    <dsp:sp modelId="{5655CE6B-6738-4E97-BB9B-8D1D426B451B}">
      <dsp:nvSpPr>
        <dsp:cNvPr id="0" name=""/>
        <dsp:cNvSpPr/>
      </dsp:nvSpPr>
      <dsp:spPr>
        <a:xfrm>
          <a:off x="1083582" y="2904736"/>
          <a:ext cx="7434945" cy="829862"/>
        </a:xfrm>
        <a:prstGeom prst="rect">
          <a:avLst/>
        </a:prstGeom>
        <a:solidFill>
          <a:schemeClr val="accent1">
            <a:shade val="80000"/>
            <a:hueOff val="495887"/>
            <a:satOff val="-50001"/>
            <a:lumOff val="264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8704" tIns="114300" rIns="114300" bIns="114300" numCol="1" spcCol="1270" anchor="ctr" anchorCtr="0">
          <a:noAutofit/>
        </a:bodyPr>
        <a:lstStyle/>
        <a:p>
          <a:pPr marL="0" lvl="0" indent="0" algn="l" defTabSz="2000250">
            <a:lnSpc>
              <a:spcPct val="90000"/>
            </a:lnSpc>
            <a:spcBef>
              <a:spcPct val="0"/>
            </a:spcBef>
            <a:spcAft>
              <a:spcPct val="35000"/>
            </a:spcAft>
            <a:buNone/>
          </a:pPr>
          <a:r>
            <a:rPr lang="en-US" sz="4500" kern="1200" dirty="0"/>
            <a:t>Safe Storage</a:t>
          </a:r>
        </a:p>
      </dsp:txBody>
      <dsp:txXfrm>
        <a:off x="1083582" y="2904736"/>
        <a:ext cx="7434945" cy="829862"/>
      </dsp:txXfrm>
    </dsp:sp>
    <dsp:sp modelId="{4D629A80-5FEC-47E9-B0EC-AC4286ED93FD}">
      <dsp:nvSpPr>
        <dsp:cNvPr id="0" name=""/>
        <dsp:cNvSpPr/>
      </dsp:nvSpPr>
      <dsp:spPr>
        <a:xfrm>
          <a:off x="564917" y="2801003"/>
          <a:ext cx="1037328" cy="1037328"/>
        </a:xfrm>
        <a:prstGeom prst="ellipse">
          <a:avLst/>
        </a:prstGeom>
        <a:solidFill>
          <a:schemeClr val="lt1">
            <a:hueOff val="0"/>
            <a:satOff val="0"/>
            <a:lumOff val="0"/>
            <a:alphaOff val="0"/>
          </a:schemeClr>
        </a:solidFill>
        <a:ln w="25400" cap="flat" cmpd="sng" algn="ctr">
          <a:solidFill>
            <a:schemeClr val="accent1">
              <a:shade val="80000"/>
              <a:hueOff val="495887"/>
              <a:satOff val="-50001"/>
              <a:lumOff val="26409"/>
              <a:alphaOff val="0"/>
            </a:schemeClr>
          </a:solidFill>
          <a:prstDash val="solid"/>
        </a:ln>
        <a:effectLst/>
      </dsp:spPr>
      <dsp:style>
        <a:lnRef idx="2">
          <a:scrgbClr r="0" g="0" b="0"/>
        </a:lnRef>
        <a:fillRef idx="1">
          <a:scrgbClr r="0" g="0" b="0"/>
        </a:fillRef>
        <a:effectRef idx="0">
          <a:scrgbClr r="0" g="0" b="0"/>
        </a:effectRef>
        <a:fontRef idx="minor"/>
      </dsp:style>
    </dsp:sp>
    <dsp:sp modelId="{9A71CF71-9F71-40A0-AB3C-2E679889EB4A}">
      <dsp:nvSpPr>
        <dsp:cNvPr id="0" name=""/>
        <dsp:cNvSpPr/>
      </dsp:nvSpPr>
      <dsp:spPr>
        <a:xfrm>
          <a:off x="607802" y="4149746"/>
          <a:ext cx="7910724" cy="829862"/>
        </a:xfrm>
        <a:prstGeom prst="rect">
          <a:avLst/>
        </a:prstGeom>
        <a:solidFill>
          <a:schemeClr val="accent1">
            <a:shade val="80000"/>
            <a:hueOff val="743830"/>
            <a:satOff val="-75001"/>
            <a:lumOff val="396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8704" tIns="114300" rIns="114300" bIns="114300" numCol="1" spcCol="1270" anchor="ctr" anchorCtr="0">
          <a:noAutofit/>
        </a:bodyPr>
        <a:lstStyle/>
        <a:p>
          <a:pPr marL="0" lvl="0" indent="0" algn="l" defTabSz="2000250">
            <a:lnSpc>
              <a:spcPct val="90000"/>
            </a:lnSpc>
            <a:spcBef>
              <a:spcPct val="0"/>
            </a:spcBef>
            <a:spcAft>
              <a:spcPct val="35000"/>
            </a:spcAft>
            <a:buNone/>
          </a:pPr>
          <a:r>
            <a:rPr lang="en-US" sz="4500" kern="1200" dirty="0"/>
            <a:t>Disposal Flexibility </a:t>
          </a:r>
        </a:p>
      </dsp:txBody>
      <dsp:txXfrm>
        <a:off x="607802" y="4149746"/>
        <a:ext cx="7910724" cy="829862"/>
      </dsp:txXfrm>
    </dsp:sp>
    <dsp:sp modelId="{60B60274-873C-4B2B-ADBA-E35EDADBABF0}">
      <dsp:nvSpPr>
        <dsp:cNvPr id="0" name=""/>
        <dsp:cNvSpPr/>
      </dsp:nvSpPr>
      <dsp:spPr>
        <a:xfrm>
          <a:off x="89138" y="4046013"/>
          <a:ext cx="1037328" cy="1037328"/>
        </a:xfrm>
        <a:prstGeom prst="ellipse">
          <a:avLst/>
        </a:prstGeom>
        <a:solidFill>
          <a:schemeClr val="lt1">
            <a:hueOff val="0"/>
            <a:satOff val="0"/>
            <a:lumOff val="0"/>
            <a:alphaOff val="0"/>
          </a:schemeClr>
        </a:solidFill>
        <a:ln w="25400" cap="flat" cmpd="sng" algn="ctr">
          <a:solidFill>
            <a:schemeClr val="accent1">
              <a:shade val="80000"/>
              <a:hueOff val="743830"/>
              <a:satOff val="-75001"/>
              <a:lumOff val="3961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363E9FC-5C42-483B-8228-FAD667B5546A}" type="datetimeFigureOut">
              <a:rPr lang="en-US" smtClean="0"/>
              <a:t>4/4/2018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544E8EE-5277-4DC4-AE80-E217803FF14A}" type="slidenum">
              <a:rPr lang="en-US" smtClean="0"/>
              <a:t>‹#›</a:t>
            </a:fld>
            <a:endParaRPr lang="en-US"/>
          </a:p>
        </p:txBody>
      </p:sp>
    </p:spTree>
    <p:extLst>
      <p:ext uri="{BB962C8B-B14F-4D97-AF65-F5344CB8AC3E}">
        <p14:creationId xmlns:p14="http://schemas.microsoft.com/office/powerpoint/2010/main" val="1249247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021B5-5BDB-48B1-92B1-7D2A9914D6ED}" type="slidenum">
              <a:rPr lang="en-US"/>
              <a:pPr/>
              <a:t>2</a:t>
            </a:fld>
            <a:endParaRPr lang="en-US" dirty="0"/>
          </a:p>
        </p:txBody>
      </p:sp>
      <p:sp>
        <p:nvSpPr>
          <p:cNvPr id="1061890" name="Rectangle 2"/>
          <p:cNvSpPr>
            <a:spLocks noGrp="1" noRot="1" noChangeAspect="1" noChangeArrowheads="1" noTextEdit="1"/>
          </p:cNvSpPr>
          <p:nvPr>
            <p:ph type="sldImg"/>
          </p:nvPr>
        </p:nvSpPr>
        <p:spPr>
          <a:ln/>
        </p:spPr>
      </p:sp>
      <p:sp>
        <p:nvSpPr>
          <p:cNvPr id="10618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01742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14195-89F6-4862-9922-F05C2B51C2A2}" type="slidenum">
              <a:rPr lang="en-US"/>
              <a:pPr/>
              <a:t>3</a:t>
            </a:fld>
            <a:endParaRPr lang="en-US" dirty="0"/>
          </a:p>
        </p:txBody>
      </p:sp>
      <p:sp>
        <p:nvSpPr>
          <p:cNvPr id="1063938" name="Rectangle 2"/>
          <p:cNvSpPr>
            <a:spLocks noGrp="1" noRot="1" noChangeAspect="1" noChangeArrowheads="1" noTextEdit="1"/>
          </p:cNvSpPr>
          <p:nvPr>
            <p:ph type="sldImg"/>
          </p:nvPr>
        </p:nvSpPr>
        <p:spPr>
          <a:ln/>
        </p:spPr>
      </p:sp>
      <p:sp>
        <p:nvSpPr>
          <p:cNvPr id="10639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1128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5D291-383B-4530-8DB6-3DB3BC1DAEF0}" type="slidenum">
              <a:rPr lang="en-US" smtClean="0"/>
              <a:t>4</a:t>
            </a:fld>
            <a:endParaRPr lang="en-US" dirty="0"/>
          </a:p>
        </p:txBody>
      </p:sp>
    </p:spTree>
    <p:extLst>
      <p:ext uri="{BB962C8B-B14F-4D97-AF65-F5344CB8AC3E}">
        <p14:creationId xmlns:p14="http://schemas.microsoft.com/office/powerpoint/2010/main" val="682394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35500" cy="3476625"/>
          </a:xfrm>
        </p:spPr>
      </p:sp>
      <p:sp>
        <p:nvSpPr>
          <p:cNvPr id="3" name="Notes Placeholder 2"/>
          <p:cNvSpPr>
            <a:spLocks noGrp="1"/>
          </p:cNvSpPr>
          <p:nvPr>
            <p:ph type="body" idx="1"/>
          </p:nvPr>
        </p:nvSpPr>
        <p:spPr/>
        <p:txBody>
          <a:bodyPr>
            <a:normAutofit fontScale="40000" lnSpcReduction="20000"/>
          </a:bodyPr>
          <a:lstStyle/>
          <a:p>
            <a:pPr lvl="1"/>
            <a:endParaRPr lang="en-US" sz="1500" dirty="0"/>
          </a:p>
          <a:p>
            <a:r>
              <a:rPr lang="en-US" dirty="0"/>
              <a:t>TSGs:</a:t>
            </a:r>
          </a:p>
          <a:p>
            <a:r>
              <a:rPr lang="en-US" dirty="0"/>
              <a:t>Tailored by members</a:t>
            </a:r>
          </a:p>
          <a:p>
            <a:r>
              <a:rPr lang="en-US" dirty="0"/>
              <a:t>Typically includes</a:t>
            </a:r>
          </a:p>
          <a:p>
            <a:endParaRPr lang="en-US" dirty="0"/>
          </a:p>
          <a:p>
            <a:r>
              <a:rPr lang="en-US" dirty="0"/>
              <a:t>Recognize importance of</a:t>
            </a:r>
            <a:r>
              <a:rPr lang="en-US" baseline="0" dirty="0"/>
              <a:t> peer to peer interactions of professionals dealing with specialized issues--- TSG webcasts provide that forum, regulatory compliance issues, application of tech., e.g. WCS invited to convey licensing issues to LLW community, e.g. vendor bring forth new processing technology</a:t>
            </a:r>
          </a:p>
          <a:p>
            <a:endParaRPr lang="en-US" baseline="0" dirty="0"/>
          </a:p>
          <a:p>
            <a:r>
              <a:rPr lang="en-US" baseline="0" dirty="0"/>
              <a:t>Site Assessment: Focus is on application of EPRI research (tech transfer), help plants more quickly obtain benefits from EPRI research-</a:t>
            </a:r>
            <a:r>
              <a:rPr lang="en-US" baseline="0" dirty="0">
                <a:sym typeface="Wingdings" pitchFamily="2" charset="2"/>
              </a:rPr>
              <a:t> generic lessons learned get put back into base research program--- provide examples: on site storage GL, BC Waste reduction guide, ALARA assessment lead to development of scaffolding guide</a:t>
            </a:r>
            <a:endParaRPr lang="en-US" baseline="0" dirty="0"/>
          </a:p>
          <a:p>
            <a:pPr lvl="1"/>
            <a:endParaRPr lang="en-US" sz="1500" b="1" dirty="0"/>
          </a:p>
          <a:p>
            <a:pPr lvl="1"/>
            <a:r>
              <a:rPr lang="en-US" sz="1500" dirty="0"/>
              <a:t>Develop tools, technologies, and  improvements to operational practices that can</a:t>
            </a:r>
          </a:p>
          <a:p>
            <a:pPr lvl="2"/>
            <a:r>
              <a:rPr lang="en-US" sz="1500" dirty="0"/>
              <a:t>Enhance public and worker safety </a:t>
            </a:r>
          </a:p>
          <a:p>
            <a:pPr lvl="2"/>
            <a:r>
              <a:rPr lang="en-US" sz="1500" dirty="0"/>
              <a:t>Reduce risks associated with waste management</a:t>
            </a:r>
          </a:p>
          <a:p>
            <a:pPr lvl="0"/>
            <a:endParaRPr lang="en-US" sz="1800" b="1" dirty="0"/>
          </a:p>
          <a:p>
            <a:pPr lvl="0"/>
            <a:r>
              <a:rPr lang="en-US" sz="1800" b="1" dirty="0"/>
              <a:t>Work</a:t>
            </a:r>
            <a:r>
              <a:rPr lang="en-US" sz="1800" b="1" baseline="0" dirty="0"/>
              <a:t> encompasses 4 major technical area:</a:t>
            </a:r>
          </a:p>
          <a:p>
            <a:pPr lvl="0"/>
            <a:endParaRPr lang="en-US" sz="1800" b="1" dirty="0"/>
          </a:p>
          <a:p>
            <a:pPr lvl="0"/>
            <a:r>
              <a:rPr lang="en-US" sz="1800" b="1" dirty="0"/>
              <a:t>Radiation Management:</a:t>
            </a:r>
            <a:r>
              <a:rPr lang="en-US" sz="1800" b="1" baseline="0" dirty="0"/>
              <a:t> </a:t>
            </a:r>
            <a:r>
              <a:rPr lang="en-US" sz="1800" dirty="0"/>
              <a:t>Development of tools, techniques, and work practices to minimize radiation fields and radiation exposure to workers</a:t>
            </a:r>
          </a:p>
          <a:p>
            <a:pPr lvl="0"/>
            <a:r>
              <a:rPr lang="en-US" sz="1800" b="1" dirty="0"/>
              <a:t>Low Level Waste:</a:t>
            </a:r>
            <a:r>
              <a:rPr lang="en-US" sz="1800" b="1" baseline="0" dirty="0"/>
              <a:t> </a:t>
            </a:r>
            <a:r>
              <a:rPr lang="en-US" sz="1800" dirty="0"/>
              <a:t>International waste characterization, enhanced disposal options for high activity resin, risk analysis of LLW disposal site designs</a:t>
            </a:r>
          </a:p>
          <a:p>
            <a:pPr lvl="0"/>
            <a:r>
              <a:rPr lang="en-US" sz="1800" b="1" dirty="0"/>
              <a:t>Radiological Environmental Protection:</a:t>
            </a:r>
            <a:r>
              <a:rPr lang="en-US" sz="1800" b="1" baseline="0" dirty="0"/>
              <a:t> </a:t>
            </a:r>
            <a:r>
              <a:rPr lang="en-US" sz="1800" dirty="0"/>
              <a:t>Work on effluent pathways and accurate dose determinations, m</a:t>
            </a:r>
            <a:r>
              <a:rPr lang="en-US" sz="1800" dirty="0">
                <a:solidFill>
                  <a:schemeClr val="tx1"/>
                </a:solidFill>
              </a:rPr>
              <a:t>aintenance of Groundwater Guidelines</a:t>
            </a:r>
          </a:p>
          <a:p>
            <a:pPr lvl="0">
              <a:lnSpc>
                <a:spcPct val="75000"/>
              </a:lnSpc>
              <a:spcBef>
                <a:spcPts val="600"/>
              </a:spcBef>
              <a:spcAft>
                <a:spcPts val="1200"/>
              </a:spcAft>
            </a:pPr>
            <a:r>
              <a:rPr lang="en-US" sz="1800" b="1" dirty="0">
                <a:solidFill>
                  <a:schemeClr val="tx1"/>
                </a:solidFill>
              </a:rPr>
              <a:t>Low Dose Program:</a:t>
            </a:r>
            <a:r>
              <a:rPr lang="en-US" sz="1800" b="1" baseline="0" dirty="0">
                <a:solidFill>
                  <a:schemeClr val="tx1"/>
                </a:solidFill>
              </a:rPr>
              <a:t> </a:t>
            </a:r>
            <a:r>
              <a:rPr lang="en-US" sz="1800" dirty="0">
                <a:solidFill>
                  <a:schemeClr val="tx1"/>
                </a:solidFill>
              </a:rPr>
              <a:t>Focused on advancing the science of radiation risks and  informing stakeholder discussions of risks and regulations</a:t>
            </a:r>
          </a:p>
          <a:p>
            <a:pPr lvl="0">
              <a:lnSpc>
                <a:spcPct val="75000"/>
              </a:lnSpc>
              <a:spcBef>
                <a:spcPts val="0"/>
              </a:spcBef>
            </a:pPr>
            <a:endParaRPr lang="en-US" sz="1800" dirty="0">
              <a:solidFill>
                <a:schemeClr val="tx1"/>
              </a:solidFill>
            </a:endParaRPr>
          </a:p>
          <a:p>
            <a:pPr lvl="0">
              <a:lnSpc>
                <a:spcPct val="75000"/>
              </a:lnSpc>
              <a:spcBef>
                <a:spcPts val="0"/>
              </a:spcBef>
            </a:pPr>
            <a:r>
              <a:rPr lang="en-US" sz="1800" dirty="0">
                <a:solidFill>
                  <a:schemeClr val="tx1"/>
                </a:solidFill>
              </a:rPr>
              <a:t>And</a:t>
            </a:r>
            <a:r>
              <a:rPr lang="en-US" sz="1800" baseline="0" dirty="0">
                <a:solidFill>
                  <a:schemeClr val="tx1"/>
                </a:solidFill>
              </a:rPr>
              <a:t> overall the research portfolio for the next two years are divided into 5 active research focus areas. We actually have 8 research focus areas total but will not be able to conduct any work in the next 2 years on the last three areas due to funding constraints.</a:t>
            </a:r>
          </a:p>
          <a:p>
            <a:pPr lvl="2">
              <a:lnSpc>
                <a:spcPct val="75000"/>
              </a:lnSpc>
              <a:spcBef>
                <a:spcPts val="0"/>
              </a:spcBef>
            </a:pPr>
            <a:endParaRPr lang="en-US" altLang="en-US" sz="1800" baseline="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75000"/>
              </a:lnSpc>
              <a:spcBef>
                <a:spcPts val="0"/>
              </a:spcBef>
            </a:pPr>
            <a:r>
              <a:rPr lang="en-US" altLang="en-US" sz="1800" u="sng" baseline="0" dirty="0">
                <a:solidFill>
                  <a:schemeClr val="tx1"/>
                </a:solidFill>
                <a:latin typeface="Calibri" panose="020F0502020204030204" pitchFamily="34" charset="0"/>
                <a:ea typeface="Calibri" panose="020F0502020204030204" pitchFamily="34" charset="0"/>
                <a:cs typeface="Times New Roman" panose="02020603050405020304" pitchFamily="18" charset="0"/>
              </a:rPr>
              <a:t>ALARA Strategies</a:t>
            </a:r>
          </a:p>
          <a:p>
            <a:pPr marL="285750" lvl="0" indent="-285750">
              <a:lnSpc>
                <a:spcPct val="75000"/>
              </a:lnSpc>
              <a:spcBef>
                <a:spcPts val="0"/>
              </a:spcBef>
              <a:buFontTx/>
              <a:buChar char="-"/>
            </a:pPr>
            <a:r>
              <a:rPr lang="en-US" altLang="en-US" sz="1800" baseline="0" dirty="0">
                <a:solidFill>
                  <a:schemeClr val="tx1"/>
                </a:solidFill>
                <a:latin typeface="Calibri" panose="020F0502020204030204" pitchFamily="34" charset="0"/>
                <a:ea typeface="Calibri" panose="020F0502020204030204" pitchFamily="34" charset="0"/>
                <a:cs typeface="Times New Roman" panose="02020603050405020304" pitchFamily="18" charset="0"/>
              </a:rPr>
              <a:t>R</a:t>
            </a:r>
            <a:r>
              <a:rPr lang="en-US" altLang="en-US" sz="1800" dirty="0">
                <a:latin typeface="Calibri" panose="020F0502020204030204" pitchFamily="34" charset="0"/>
                <a:ea typeface="Calibri" panose="020F0502020204030204" pitchFamily="34" charset="0"/>
                <a:cs typeface="Times New Roman" panose="02020603050405020304" pitchFamily="18" charset="0"/>
              </a:rPr>
              <a:t>educe dose to plant personnel. Combines the tools developed to</a:t>
            </a:r>
            <a:r>
              <a:rPr lang="en-US" altLang="en-US" sz="1800" baseline="0" dirty="0">
                <a:latin typeface="Calibri" panose="020F0502020204030204" pitchFamily="34" charset="0"/>
                <a:ea typeface="Calibri" panose="020F0502020204030204" pitchFamily="34" charset="0"/>
                <a:cs typeface="Times New Roman" panose="02020603050405020304" pitchFamily="18" charset="0"/>
              </a:rPr>
              <a:t> reduce source term with typical ALARA tools such as shielding and better work planning to p</a:t>
            </a:r>
            <a:r>
              <a:rPr lang="en-US" altLang="en-US" sz="1800" dirty="0">
                <a:latin typeface="Calibri" panose="020F0502020204030204" pitchFamily="34" charset="0"/>
                <a:ea typeface="Calibri" panose="020F0502020204030204" pitchFamily="34" charset="0"/>
                <a:cs typeface="Times New Roman" panose="02020603050405020304" pitchFamily="18" charset="0"/>
              </a:rPr>
              <a:t>rovide a comprehensive strategy for reducing dose to workers.</a:t>
            </a:r>
          </a:p>
          <a:p>
            <a:pPr marL="0" lvl="0" indent="0">
              <a:lnSpc>
                <a:spcPct val="75000"/>
              </a:lnSpc>
              <a:spcBef>
                <a:spcPts val="0"/>
              </a:spcBef>
              <a:buFontTx/>
              <a:buNone/>
            </a:pPr>
            <a:endParaRPr lang="en-US" sz="1800" dirty="0">
              <a:solidFill>
                <a:schemeClr val="tx1"/>
              </a:solidFill>
              <a:latin typeface="Calibri" panose="020F0502020204030204" pitchFamily="34" charset="0"/>
              <a:cs typeface="Times New Roman" panose="02020603050405020304" pitchFamily="18" charset="0"/>
            </a:endParaRPr>
          </a:p>
          <a:p>
            <a:pPr marL="0" lvl="0" indent="0">
              <a:lnSpc>
                <a:spcPct val="75000"/>
              </a:lnSpc>
              <a:spcBef>
                <a:spcPts val="0"/>
              </a:spcBef>
              <a:buFontTx/>
              <a:buNone/>
            </a:pPr>
            <a:r>
              <a:rPr lang="en-US" sz="1800" u="sng" dirty="0">
                <a:solidFill>
                  <a:schemeClr val="tx1"/>
                </a:solidFill>
                <a:latin typeface="Calibri" panose="020F0502020204030204" pitchFamily="34" charset="0"/>
                <a:cs typeface="Times New Roman" panose="02020603050405020304" pitchFamily="18" charset="0"/>
              </a:rPr>
              <a:t>Radioactivity</a:t>
            </a:r>
            <a:r>
              <a:rPr lang="en-US" sz="1800" u="sng" baseline="0" dirty="0">
                <a:solidFill>
                  <a:schemeClr val="tx1"/>
                </a:solidFill>
                <a:latin typeface="Calibri" panose="020F0502020204030204" pitchFamily="34" charset="0"/>
                <a:cs typeface="Times New Roman" panose="02020603050405020304" pitchFamily="18" charset="0"/>
              </a:rPr>
              <a:t> Generation and Control</a:t>
            </a:r>
          </a:p>
          <a:p>
            <a:pPr marL="0" marR="0" lvl="0" indent="0" algn="l" defTabSz="914400" rtl="0" eaLnBrk="1" fontAlgn="auto" latinLnBrk="0" hangingPunct="1">
              <a:lnSpc>
                <a:spcPct val="75000"/>
              </a:lnSpc>
              <a:spcBef>
                <a:spcPts val="0"/>
              </a:spcBef>
              <a:spcAft>
                <a:spcPts val="0"/>
              </a:spcAft>
              <a:buClrTx/>
              <a:buSzTx/>
              <a:buFontTx/>
              <a:buNone/>
              <a:tabLst/>
              <a:defRPr/>
            </a:pPr>
            <a:r>
              <a:rPr lang="en-US" sz="1800" baseline="0" dirty="0"/>
              <a:t>This focus area is large and encompasses the majority of the projects related to source term reduction that have a direct impact on activity generation and control. However, not only does it include technologies and strategies for minimizing plant radiation fields, it also includes strategies for treating and controlling </a:t>
            </a:r>
            <a:r>
              <a:rPr lang="en-US" sz="1800" baseline="0" dirty="0" err="1"/>
              <a:t>radwaste</a:t>
            </a:r>
            <a:r>
              <a:rPr lang="en-US" sz="1800" baseline="0" dirty="0"/>
              <a:t> and effluent releases. </a:t>
            </a:r>
          </a:p>
          <a:p>
            <a:pPr marL="0" marR="0" lvl="0" indent="0" algn="l" defTabSz="914400" rtl="0" eaLnBrk="1" fontAlgn="auto" latinLnBrk="0" hangingPunct="1">
              <a:lnSpc>
                <a:spcPct val="75000"/>
              </a:lnSpc>
              <a:spcBef>
                <a:spcPts val="0"/>
              </a:spcBef>
              <a:spcAft>
                <a:spcPts val="0"/>
              </a:spcAft>
              <a:buClrTx/>
              <a:buSzTx/>
              <a:buFontTx/>
              <a:buNone/>
              <a:tabLst/>
              <a:defRPr/>
            </a:pPr>
            <a:endParaRPr lang="en-US" sz="1800" baseline="0" dirty="0"/>
          </a:p>
          <a:p>
            <a:pPr marL="0" marR="0" lvl="0" indent="0" algn="l" defTabSz="914400" rtl="0" eaLnBrk="1" fontAlgn="auto" latinLnBrk="0" hangingPunct="1">
              <a:lnSpc>
                <a:spcPct val="75000"/>
              </a:lnSpc>
              <a:spcBef>
                <a:spcPts val="0"/>
              </a:spcBef>
              <a:spcAft>
                <a:spcPts val="0"/>
              </a:spcAft>
              <a:buClrTx/>
              <a:buSzTx/>
              <a:buFontTx/>
              <a:buNone/>
              <a:tabLst/>
              <a:defRPr/>
            </a:pPr>
            <a:r>
              <a:rPr lang="en-US" sz="1800" u="sng" baseline="0" dirty="0"/>
              <a:t>Radiation Safety Guidance</a:t>
            </a:r>
          </a:p>
          <a:p>
            <a:pPr marL="0" marR="0" lvl="0" indent="0" algn="l" defTabSz="914400" rtl="0" eaLnBrk="1" fontAlgn="auto" latinLnBrk="0" hangingPunct="1">
              <a:lnSpc>
                <a:spcPct val="75000"/>
              </a:lnSpc>
              <a:spcBef>
                <a:spcPts val="0"/>
              </a:spcBef>
              <a:spcAft>
                <a:spcPts val="0"/>
              </a:spcAft>
              <a:buClrTx/>
              <a:buSzTx/>
              <a:buFontTx/>
              <a:buNone/>
              <a:tabLst/>
              <a:defRPr/>
            </a:pPr>
            <a:r>
              <a:rPr lang="en-US" sz="1800" dirty="0"/>
              <a:t>This area involves the development and maintenance of guidelines, guides and sourcebooks for</a:t>
            </a:r>
            <a:r>
              <a:rPr lang="en-US" sz="1800" baseline="0" dirty="0"/>
              <a:t> </a:t>
            </a:r>
            <a:r>
              <a:rPr lang="en-US" sz="1800" dirty="0"/>
              <a:t>radiation protection, source term reduction, radiological environmental protection (which includes groundwater), and low level waste. These products</a:t>
            </a:r>
            <a:r>
              <a:rPr lang="en-US" sz="1800" baseline="0" dirty="0"/>
              <a:t> are often the culmination of multiple years of research on a particular topic that is packaged in such a way that makes it easier for the sites to implement and use. </a:t>
            </a:r>
          </a:p>
          <a:p>
            <a:pPr marL="0" marR="0" lvl="0" indent="0" algn="l" defTabSz="914400" rtl="0" eaLnBrk="1" fontAlgn="auto" latinLnBrk="0" hangingPunct="1">
              <a:lnSpc>
                <a:spcPct val="75000"/>
              </a:lnSpc>
              <a:spcBef>
                <a:spcPts val="0"/>
              </a:spcBef>
              <a:spcAft>
                <a:spcPts val="0"/>
              </a:spcAft>
              <a:buClrTx/>
              <a:buSzTx/>
              <a:buFontTx/>
              <a:buNone/>
              <a:tabLst/>
              <a:defRPr/>
            </a:pPr>
            <a:endParaRPr lang="en-US" sz="1800" baseline="0" dirty="0"/>
          </a:p>
          <a:p>
            <a:pPr marL="0" marR="0" lvl="0" indent="0" algn="l" defTabSz="914400" rtl="0" eaLnBrk="1" fontAlgn="auto" latinLnBrk="0" hangingPunct="1">
              <a:lnSpc>
                <a:spcPct val="75000"/>
              </a:lnSpc>
              <a:spcBef>
                <a:spcPts val="0"/>
              </a:spcBef>
              <a:spcAft>
                <a:spcPts val="0"/>
              </a:spcAft>
              <a:buClrTx/>
              <a:buSzTx/>
              <a:buFontTx/>
              <a:buNone/>
              <a:tabLst/>
              <a:defRPr/>
            </a:pPr>
            <a:r>
              <a:rPr lang="en-US" sz="1800" u="sng" baseline="0" dirty="0"/>
              <a:t>Accurate Dose Reporting for Workers and the Public</a:t>
            </a:r>
          </a:p>
          <a:p>
            <a:pPr marL="0" marR="0" lvl="0" indent="0" algn="l" defTabSz="914400" rtl="0" eaLnBrk="1" fontAlgn="auto" latinLnBrk="0" hangingPunct="1">
              <a:lnSpc>
                <a:spcPct val="75000"/>
              </a:lnSpc>
              <a:spcBef>
                <a:spcPts val="0"/>
              </a:spcBef>
              <a:spcAft>
                <a:spcPts val="0"/>
              </a:spcAft>
              <a:buClrTx/>
              <a:buSzTx/>
              <a:buFontTx/>
              <a:buNone/>
              <a:tabLst/>
              <a:defRPr/>
            </a:pPr>
            <a:r>
              <a:rPr lang="en-US" sz="1800" baseline="0" dirty="0"/>
              <a:t>The work mentioned above is focused on reducing exposure to radioactive materials, this area is focused on improving the accounting of that exposure. The issue here is that the industry still uses very conservative models and assumptions when calculating dose to workers and members of the public. We have seen that in some cases, worker dose could be over reported by as much as 50%. </a:t>
            </a:r>
          </a:p>
          <a:p>
            <a:pPr marL="0" marR="0" lvl="0" indent="0" algn="l" defTabSz="914400" rtl="0" eaLnBrk="1" fontAlgn="auto" latinLnBrk="0" hangingPunct="1">
              <a:lnSpc>
                <a:spcPct val="75000"/>
              </a:lnSpc>
              <a:spcBef>
                <a:spcPts val="0"/>
              </a:spcBef>
              <a:spcAft>
                <a:spcPts val="0"/>
              </a:spcAft>
              <a:buClrTx/>
              <a:buSzTx/>
              <a:buFontTx/>
              <a:buNone/>
              <a:tabLst/>
              <a:defRPr/>
            </a:pPr>
            <a:endParaRPr lang="en-US" sz="1800" baseline="0" dirty="0">
              <a:solidFill>
                <a:schemeClr val="tx1"/>
              </a:solidFill>
            </a:endParaRPr>
          </a:p>
          <a:p>
            <a:pPr marL="0" marR="0" lvl="0" indent="0" algn="l" defTabSz="914400" rtl="0" eaLnBrk="1" fontAlgn="auto" latinLnBrk="0" hangingPunct="1">
              <a:lnSpc>
                <a:spcPct val="75000"/>
              </a:lnSpc>
              <a:spcBef>
                <a:spcPts val="0"/>
              </a:spcBef>
              <a:spcAft>
                <a:spcPts val="0"/>
              </a:spcAft>
              <a:buClrTx/>
              <a:buSzTx/>
              <a:buFontTx/>
              <a:buNone/>
              <a:tabLst/>
              <a:defRPr/>
            </a:pPr>
            <a:r>
              <a:rPr lang="en-US" sz="1800" baseline="0" dirty="0">
                <a:solidFill>
                  <a:schemeClr val="tx1"/>
                </a:solidFill>
              </a:rPr>
              <a:t>Benchmarking and Trending</a:t>
            </a:r>
          </a:p>
          <a:p>
            <a:pPr marL="0" marR="0" lvl="0" indent="0" algn="l" defTabSz="914400" rtl="0" eaLnBrk="1" fontAlgn="auto" latinLnBrk="0" hangingPunct="1">
              <a:lnSpc>
                <a:spcPct val="75000"/>
              </a:lnSpc>
              <a:spcBef>
                <a:spcPts val="0"/>
              </a:spcBef>
              <a:spcAft>
                <a:spcPts val="0"/>
              </a:spcAft>
              <a:buClrTx/>
              <a:buSzTx/>
              <a:buFontTx/>
              <a:buNone/>
              <a:tabLst/>
              <a:defRPr/>
            </a:pPr>
            <a:r>
              <a:rPr lang="en-US" sz="1800" baseline="0" dirty="0">
                <a:solidFill>
                  <a:schemeClr val="tx1"/>
                </a:solidFill>
              </a:rPr>
              <a:t>The last focus area is on maintaining our benchmarking and trending databases. We have two that we maintain. One is for monitoring industry radiation fields and the other is on </a:t>
            </a:r>
            <a:r>
              <a:rPr lang="en-US" sz="1800" baseline="0" dirty="0" err="1">
                <a:solidFill>
                  <a:schemeClr val="tx1"/>
                </a:solidFill>
              </a:rPr>
              <a:t>radwaste</a:t>
            </a:r>
            <a:r>
              <a:rPr lang="en-US" sz="1800" baseline="0" dirty="0">
                <a:solidFill>
                  <a:schemeClr val="tx1"/>
                </a:solidFill>
              </a:rPr>
              <a:t> performance. </a:t>
            </a:r>
            <a:endParaRPr lang="en-US" sz="1800" dirty="0">
              <a:solidFill>
                <a:schemeClr val="tx1"/>
              </a:solidFill>
            </a:endParaRPr>
          </a:p>
        </p:txBody>
      </p:sp>
      <p:sp>
        <p:nvSpPr>
          <p:cNvPr id="4" name="Slide Number Placeholder 3"/>
          <p:cNvSpPr>
            <a:spLocks noGrp="1"/>
          </p:cNvSpPr>
          <p:nvPr>
            <p:ph type="sldNum" sz="quarter" idx="10"/>
          </p:nvPr>
        </p:nvSpPr>
        <p:spPr/>
        <p:txBody>
          <a:bodyPr/>
          <a:lstStyle/>
          <a:p>
            <a:fld id="{3E8B9E4A-87F6-405A-BC2D-226273F4F994}" type="slidenum">
              <a:rPr lang="en-US" smtClean="0"/>
              <a:pPr/>
              <a:t>5</a:t>
            </a:fld>
            <a:endParaRPr lang="en-US" dirty="0"/>
          </a:p>
        </p:txBody>
      </p:sp>
    </p:spTree>
    <p:extLst>
      <p:ext uri="{BB962C8B-B14F-4D97-AF65-F5344CB8AC3E}">
        <p14:creationId xmlns:p14="http://schemas.microsoft.com/office/powerpoint/2010/main" val="2453087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44E8EE-5277-4DC4-AE80-E217803FF14A}" type="slidenum">
              <a:rPr lang="en-US" smtClean="0"/>
              <a:t>8</a:t>
            </a:fld>
            <a:endParaRPr lang="en-US"/>
          </a:p>
        </p:txBody>
      </p:sp>
    </p:spTree>
    <p:extLst>
      <p:ext uri="{BB962C8B-B14F-4D97-AF65-F5344CB8AC3E}">
        <p14:creationId xmlns:p14="http://schemas.microsoft.com/office/powerpoint/2010/main" val="2963702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Licensees are required to conduct radiological surveys of containers to meet 10 CFR 20.1501(a)(2) requirements. Container inspections should be performed to verify that container integrity meets 10 CFR 20.1406(c) requirements. Licensees should develop a container inspection program based on the likelihood of radiological risk from container failure. There are no regulatory requirements for a specific inspection frequency. Containers having a higher radiological risk significance may need to be inspected on a more frequent basis (e.g., quarterly, semi-annually, or annually), and containers with less radiological risk significance may be inspected on a less frequent basis (e.g., yearly or longer time interval inspection may be appropriate). The basis for selecting the inspection frequency should be documented. Factors to consider when developing a container inspection program include the: </a:t>
            </a:r>
          </a:p>
        </p:txBody>
      </p:sp>
      <p:sp>
        <p:nvSpPr>
          <p:cNvPr id="4" name="Slide Number Placeholder 3"/>
          <p:cNvSpPr>
            <a:spLocks noGrp="1"/>
          </p:cNvSpPr>
          <p:nvPr>
            <p:ph type="sldNum" sz="quarter" idx="10"/>
          </p:nvPr>
        </p:nvSpPr>
        <p:spPr/>
        <p:txBody>
          <a:bodyPr/>
          <a:lstStyle/>
          <a:p>
            <a:fld id="{4544E8EE-5277-4DC4-AE80-E217803FF14A}" type="slidenum">
              <a:rPr lang="en-US" smtClean="0"/>
              <a:t>10</a:t>
            </a:fld>
            <a:endParaRPr lang="en-US"/>
          </a:p>
        </p:txBody>
      </p:sp>
    </p:spTree>
    <p:extLst>
      <p:ext uri="{BB962C8B-B14F-4D97-AF65-F5344CB8AC3E}">
        <p14:creationId xmlns:p14="http://schemas.microsoft.com/office/powerpoint/2010/main" val="4293114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PRI 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7760" y="1188720"/>
            <a:ext cx="4206240" cy="258775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274320" y="3931920"/>
            <a:ext cx="4572000" cy="2743200"/>
          </a:xfrm>
          <a:ln>
            <a:noFill/>
          </a:ln>
        </p:spPr>
        <p:txBody>
          <a:bodyPr>
            <a:normAutofit/>
          </a:bodyPr>
          <a:lstStyle>
            <a:lvl1pPr marL="0" indent="0" algn="r">
              <a:spcAft>
                <a:spcPts val="1200"/>
              </a:spcAft>
              <a:buFontTx/>
              <a:buNone/>
              <a:defRPr sz="18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274320" y="1097280"/>
            <a:ext cx="4572000" cy="2651760"/>
          </a:xfrm>
          <a:ln>
            <a:noFill/>
          </a:ln>
        </p:spPr>
        <p:txBody>
          <a:bodyPr anchor="ctr">
            <a:normAutofit/>
          </a:bodyPr>
          <a:lstStyle>
            <a:lvl1pPr algn="r">
              <a:spcAft>
                <a:spcPts val="600"/>
              </a:spcAft>
              <a:defRPr sz="3200">
                <a:solidFill>
                  <a:schemeClr val="tx2"/>
                </a:solidFill>
              </a:defRPr>
            </a:lvl1pPr>
          </a:lstStyle>
          <a:p>
            <a:r>
              <a:rPr lang="en-US"/>
              <a:t>Click to edit Master title style</a:t>
            </a:r>
            <a:endParaRPr lang="en-US" dirty="0"/>
          </a:p>
        </p:txBody>
      </p:sp>
      <p:sp>
        <p:nvSpPr>
          <p:cNvPr id="8" name="Text Box 47"/>
          <p:cNvSpPr txBox="1">
            <a:spLocks noChangeArrowheads="1"/>
          </p:cNvSpPr>
          <p:nvPr/>
        </p:nvSpPr>
        <p:spPr bwMode="auto">
          <a:xfrm>
            <a:off x="6309360"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2018 Electric Power Research Institute, Inc. All rights reserved.</a:t>
            </a:r>
            <a:endParaRPr lang="en-US" sz="700" dirty="0">
              <a:solidFill>
                <a:schemeClr val="bg1">
                  <a:lumMod val="50000"/>
                </a:schemeClr>
              </a:solidFill>
            </a:endParaRPr>
          </a:p>
        </p:txBody>
      </p:sp>
      <p:pic>
        <p:nvPicPr>
          <p:cNvPr id="9" name="Picture 8" descr="EPRI logo 2014_RGB_PPT-Large.jpg"/>
          <p:cNvPicPr>
            <a:picLocks noChangeAspect="1"/>
          </p:cNvPicPr>
          <p:nvPr/>
        </p:nvPicPr>
        <p:blipFill>
          <a:blip r:embed="rId3" cstate="print"/>
          <a:stretch>
            <a:fillRect/>
          </a:stretch>
        </p:blipFill>
        <p:spPr>
          <a:xfrm>
            <a:off x="6583680" y="365760"/>
            <a:ext cx="2286000" cy="372289"/>
          </a:xfrm>
          <a:prstGeom prst="rect">
            <a:avLst/>
          </a:prstGeom>
        </p:spPr>
      </p:pic>
    </p:spTree>
    <p:extLst>
      <p:ext uri="{BB962C8B-B14F-4D97-AF65-F5344CB8AC3E}">
        <p14:creationId xmlns:p14="http://schemas.microsoft.com/office/powerpoint/2010/main" val="52653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320" y="182563"/>
            <a:ext cx="8595360" cy="731520"/>
          </a:xfrm>
        </p:spPr>
        <p:txBody>
          <a:bodyPr/>
          <a:lstStyle/>
          <a:p>
            <a:r>
              <a:rPr lang="en-US"/>
              <a:t>Click to edit Master title style</a:t>
            </a:r>
          </a:p>
        </p:txBody>
      </p:sp>
    </p:spTree>
    <p:extLst>
      <p:ext uri="{BB962C8B-B14F-4D97-AF65-F5344CB8AC3E}">
        <p14:creationId xmlns:p14="http://schemas.microsoft.com/office/powerpoint/2010/main" val="323624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591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34640" y="822960"/>
            <a:ext cx="3474720" cy="2137709"/>
          </a:xfrm>
          <a:prstGeom prst="rect">
            <a:avLst/>
          </a:prstGeom>
        </p:spPr>
      </p:pic>
      <p:sp>
        <p:nvSpPr>
          <p:cNvPr id="6" name="TextBox 5"/>
          <p:cNvSpPr txBox="1"/>
          <p:nvPr/>
        </p:nvSpPr>
        <p:spPr>
          <a:xfrm>
            <a:off x="365760" y="3200400"/>
            <a:ext cx="8412480" cy="1371600"/>
          </a:xfrm>
          <a:prstGeom prst="rect">
            <a:avLst/>
          </a:prstGeom>
          <a:noFill/>
        </p:spPr>
        <p:txBody>
          <a:bodyPr wrap="none" rtlCol="0">
            <a:noAutofit/>
          </a:bodyPr>
          <a:lstStyle/>
          <a:p>
            <a:pPr algn="ctr">
              <a:spcBef>
                <a:spcPts val="0"/>
              </a:spcBef>
            </a:pPr>
            <a:r>
              <a:rPr lang="en-US" sz="3000" b="1" dirty="0">
                <a:solidFill>
                  <a:schemeClr val="tx2"/>
                </a:solidFill>
              </a:rPr>
              <a:t>Together…Shaping the Future of Electricity</a:t>
            </a:r>
          </a:p>
        </p:txBody>
      </p:sp>
    </p:spTree>
    <p:extLst>
      <p:ext uri="{BB962C8B-B14F-4D97-AF65-F5344CB8AC3E}">
        <p14:creationId xmlns:p14="http://schemas.microsoft.com/office/powerpoint/2010/main" val="1637938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IG Title Slide">
    <p:spTree>
      <p:nvGrpSpPr>
        <p:cNvPr id="1" name=""/>
        <p:cNvGrpSpPr/>
        <p:nvPr/>
      </p:nvGrpSpPr>
      <p:grpSpPr>
        <a:xfrm>
          <a:off x="0" y="0"/>
          <a:ext cx="0" cy="0"/>
          <a:chOff x="0" y="0"/>
          <a:chExt cx="0" cy="0"/>
        </a:xfrm>
      </p:grpSpPr>
      <p:pic>
        <p:nvPicPr>
          <p:cNvPr id="10" name="Picture 9" descr="EPRI logo 2014_RGB_PPT-Larg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89420" y="365763"/>
            <a:ext cx="2125980" cy="461641"/>
          </a:xfrm>
          <a:prstGeom prst="rect">
            <a:avLst/>
          </a:prstGeom>
        </p:spPr>
      </p:pic>
      <p:sp>
        <p:nvSpPr>
          <p:cNvPr id="4" name="Text Box 47">
            <a:extLst>
              <a:ext uri="{FF2B5EF4-FFF2-40B4-BE49-F238E27FC236}">
                <a16:creationId xmlns:a16="http://schemas.microsoft.com/office/drawing/2014/main" id="{2B056F40-A47A-4643-AE7D-AA7E7B8F0769}"/>
              </a:ext>
            </a:extLst>
          </p:cNvPr>
          <p:cNvSpPr txBox="1">
            <a:spLocks noChangeArrowheads="1"/>
          </p:cNvSpPr>
          <p:nvPr userDrawn="1"/>
        </p:nvSpPr>
        <p:spPr bwMode="auto">
          <a:xfrm>
            <a:off x="6944089" y="6583680"/>
            <a:ext cx="2129109" cy="173124"/>
          </a:xfrm>
          <a:prstGeom prst="rect">
            <a:avLst/>
          </a:prstGeom>
          <a:noFill/>
          <a:ln w="9525">
            <a:noFill/>
            <a:miter lim="800000"/>
            <a:headEnd/>
            <a:tailEnd/>
          </a:ln>
          <a:effectLst/>
        </p:spPr>
        <p:txBody>
          <a:bodyPr wrap="none">
            <a:spAutoFit/>
          </a:bodyPr>
          <a:lstStyle/>
          <a:p>
            <a:pPr algn="r">
              <a:spcBef>
                <a:spcPts val="0"/>
              </a:spcBef>
            </a:pPr>
            <a:r>
              <a:rPr lang="en-US" sz="525" dirty="0">
                <a:solidFill>
                  <a:schemeClr val="bg1">
                    <a:lumMod val="50000"/>
                  </a:schemeClr>
                </a:solidFill>
                <a:cs typeface="Arial" charset="0"/>
              </a:rPr>
              <a:t>© 2018 Electric Power Research Institute, Inc. All rights reserved.</a:t>
            </a:r>
            <a:endParaRPr lang="en-US" sz="525" dirty="0">
              <a:solidFill>
                <a:schemeClr val="bg1">
                  <a:lumMod val="50000"/>
                </a:schemeClr>
              </a:solidFill>
            </a:endParaRPr>
          </a:p>
        </p:txBody>
      </p:sp>
    </p:spTree>
    <p:extLst>
      <p:ext uri="{BB962C8B-B14F-4D97-AF65-F5344CB8AC3E}">
        <p14:creationId xmlns:p14="http://schemas.microsoft.com/office/powerpoint/2010/main" val="251409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ENV 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7760" y="1188720"/>
            <a:ext cx="4206240" cy="258775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274320" y="3931920"/>
            <a:ext cx="4572000" cy="2743200"/>
          </a:xfrm>
        </p:spPr>
        <p:txBody>
          <a:bodyPr>
            <a:normAutofit/>
          </a:bodyPr>
          <a:lstStyle>
            <a:lvl1pPr marL="0" indent="0" algn="r">
              <a:spcAft>
                <a:spcPts val="1200"/>
              </a:spcAft>
              <a:buFontTx/>
              <a:buNone/>
              <a:defRPr sz="18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274320" y="1097280"/>
            <a:ext cx="4572000" cy="2651760"/>
          </a:xfrm>
        </p:spPr>
        <p:txBody>
          <a:bodyPr anchor="ctr">
            <a:normAutofit/>
          </a:bodyPr>
          <a:lstStyle>
            <a:lvl1pPr algn="r">
              <a:spcAft>
                <a:spcPts val="600"/>
              </a:spcAft>
              <a:defRPr sz="3200">
                <a:solidFill>
                  <a:schemeClr val="tx2"/>
                </a:solidFill>
              </a:defRPr>
            </a:lvl1pPr>
          </a:lstStyle>
          <a:p>
            <a:r>
              <a:rPr lang="en-US"/>
              <a:t>Click to edit Master title style</a:t>
            </a:r>
            <a:endParaRPr lang="en-US" dirty="0"/>
          </a:p>
        </p:txBody>
      </p:sp>
      <p:sp>
        <p:nvSpPr>
          <p:cNvPr id="8" name="Text Box 47"/>
          <p:cNvSpPr txBox="1">
            <a:spLocks noChangeArrowheads="1"/>
          </p:cNvSpPr>
          <p:nvPr/>
        </p:nvSpPr>
        <p:spPr bwMode="auto">
          <a:xfrm>
            <a:off x="6309360"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2018 Electric Power Research Institute, Inc. All rights reserved.</a:t>
            </a:r>
            <a:endParaRPr lang="en-US" sz="700" dirty="0">
              <a:solidFill>
                <a:schemeClr val="bg1">
                  <a:lumMod val="50000"/>
                </a:schemeClr>
              </a:solidFill>
            </a:endParaRPr>
          </a:p>
        </p:txBody>
      </p:sp>
      <p:pic>
        <p:nvPicPr>
          <p:cNvPr id="9" name="Picture 8" descr="EPRI logo 2014_RGB_PPT-Large.jpg"/>
          <p:cNvPicPr>
            <a:picLocks noChangeAspect="1"/>
          </p:cNvPicPr>
          <p:nvPr/>
        </p:nvPicPr>
        <p:blipFill>
          <a:blip r:embed="rId3" cstate="print"/>
          <a:stretch>
            <a:fillRect/>
          </a:stretch>
        </p:blipFill>
        <p:spPr>
          <a:xfrm>
            <a:off x="6583680" y="365760"/>
            <a:ext cx="2286000" cy="372289"/>
          </a:xfrm>
          <a:prstGeom prst="rect">
            <a:avLst/>
          </a:prstGeom>
        </p:spPr>
      </p:pic>
    </p:spTree>
    <p:extLst>
      <p:ext uri="{BB962C8B-B14F-4D97-AF65-F5344CB8AC3E}">
        <p14:creationId xmlns:p14="http://schemas.microsoft.com/office/powerpoint/2010/main" val="46885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GEN 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7760" y="1188720"/>
            <a:ext cx="4206240" cy="258775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274320" y="3931920"/>
            <a:ext cx="4572000" cy="2743200"/>
          </a:xfrm>
        </p:spPr>
        <p:txBody>
          <a:bodyPr>
            <a:normAutofit/>
          </a:bodyPr>
          <a:lstStyle>
            <a:lvl1pPr marL="0" indent="0" algn="r">
              <a:spcAft>
                <a:spcPts val="1200"/>
              </a:spcAft>
              <a:buFontTx/>
              <a:buNone/>
              <a:defRPr sz="18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274320" y="1097280"/>
            <a:ext cx="4572000" cy="2651760"/>
          </a:xfrm>
        </p:spPr>
        <p:txBody>
          <a:bodyPr anchor="ctr">
            <a:normAutofit/>
          </a:bodyPr>
          <a:lstStyle>
            <a:lvl1pPr algn="r">
              <a:spcAft>
                <a:spcPts val="600"/>
              </a:spcAft>
              <a:defRPr sz="3200">
                <a:solidFill>
                  <a:schemeClr val="tx2"/>
                </a:solidFill>
              </a:defRPr>
            </a:lvl1pPr>
          </a:lstStyle>
          <a:p>
            <a:r>
              <a:rPr lang="en-US"/>
              <a:t>Click to edit Master title style</a:t>
            </a:r>
            <a:endParaRPr lang="en-US" dirty="0"/>
          </a:p>
        </p:txBody>
      </p:sp>
      <p:sp>
        <p:nvSpPr>
          <p:cNvPr id="8" name="Text Box 47"/>
          <p:cNvSpPr txBox="1">
            <a:spLocks noChangeArrowheads="1"/>
          </p:cNvSpPr>
          <p:nvPr/>
        </p:nvSpPr>
        <p:spPr bwMode="auto">
          <a:xfrm>
            <a:off x="6309360"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2018 Electric Power Research Institute, Inc. All rights reserved.</a:t>
            </a:r>
            <a:endParaRPr lang="en-US" sz="700" dirty="0">
              <a:solidFill>
                <a:schemeClr val="bg1">
                  <a:lumMod val="50000"/>
                </a:schemeClr>
              </a:solidFill>
            </a:endParaRPr>
          </a:p>
        </p:txBody>
      </p:sp>
      <p:pic>
        <p:nvPicPr>
          <p:cNvPr id="9" name="Picture 8" descr="EPRI logo 2014_RGB_PPT-Large.jpg"/>
          <p:cNvPicPr>
            <a:picLocks noChangeAspect="1"/>
          </p:cNvPicPr>
          <p:nvPr/>
        </p:nvPicPr>
        <p:blipFill>
          <a:blip r:embed="rId3" cstate="print"/>
          <a:stretch>
            <a:fillRect/>
          </a:stretch>
        </p:blipFill>
        <p:spPr>
          <a:xfrm>
            <a:off x="6583680" y="365760"/>
            <a:ext cx="2286000" cy="372289"/>
          </a:xfrm>
          <a:prstGeom prst="rect">
            <a:avLst/>
          </a:prstGeom>
        </p:spPr>
      </p:pic>
    </p:spTree>
    <p:extLst>
      <p:ext uri="{BB962C8B-B14F-4D97-AF65-F5344CB8AC3E}">
        <p14:creationId xmlns:p14="http://schemas.microsoft.com/office/powerpoint/2010/main" val="3191906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NUC Title Slide">
    <p:spTree>
      <p:nvGrpSpPr>
        <p:cNvPr id="1" name=""/>
        <p:cNvGrpSpPr/>
        <p:nvPr/>
      </p:nvGrpSpPr>
      <p:grpSpPr>
        <a:xfrm>
          <a:off x="0" y="0"/>
          <a:ext cx="0" cy="0"/>
          <a:chOff x="0" y="0"/>
          <a:chExt cx="0" cy="0"/>
        </a:xfrm>
      </p:grpSpPr>
      <p:sp>
        <p:nvSpPr>
          <p:cNvPr id="28708" name="Rectangle 36"/>
          <p:cNvSpPr>
            <a:spLocks noGrp="1" noChangeArrowheads="1"/>
          </p:cNvSpPr>
          <p:nvPr>
            <p:ph type="subTitle" sz="quarter" idx="1"/>
          </p:nvPr>
        </p:nvSpPr>
        <p:spPr>
          <a:xfrm>
            <a:off x="274320" y="3931920"/>
            <a:ext cx="4572000" cy="2743200"/>
          </a:xfrm>
        </p:spPr>
        <p:txBody>
          <a:bodyPr>
            <a:normAutofit/>
          </a:bodyPr>
          <a:lstStyle>
            <a:lvl1pPr marL="0" indent="0" algn="r">
              <a:spcAft>
                <a:spcPts val="1200"/>
              </a:spcAft>
              <a:buFontTx/>
              <a:buNone/>
              <a:defRPr sz="18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274320" y="1097280"/>
            <a:ext cx="4572000" cy="2651760"/>
          </a:xfrm>
        </p:spPr>
        <p:txBody>
          <a:bodyPr anchor="ctr">
            <a:normAutofit/>
          </a:bodyPr>
          <a:lstStyle>
            <a:lvl1pPr algn="r">
              <a:spcAft>
                <a:spcPts val="600"/>
              </a:spcAft>
              <a:defRPr sz="3200">
                <a:solidFill>
                  <a:schemeClr val="tx2"/>
                </a:solidFill>
              </a:defRPr>
            </a:lvl1pPr>
          </a:lstStyle>
          <a:p>
            <a:r>
              <a:rPr lang="en-US"/>
              <a:t>Click to edit Master title style</a:t>
            </a:r>
            <a:endParaRPr lang="en-US" dirty="0"/>
          </a:p>
        </p:txBody>
      </p:sp>
      <p:sp>
        <p:nvSpPr>
          <p:cNvPr id="8" name="Text Box 47"/>
          <p:cNvSpPr txBox="1">
            <a:spLocks noChangeArrowheads="1"/>
          </p:cNvSpPr>
          <p:nvPr/>
        </p:nvSpPr>
        <p:spPr bwMode="auto">
          <a:xfrm>
            <a:off x="6309360"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2018 Electric Power Research Institute, Inc. All rights reserved.</a:t>
            </a:r>
            <a:endParaRPr lang="en-US" sz="700" dirty="0">
              <a:solidFill>
                <a:schemeClr val="bg1">
                  <a:lumMod val="50000"/>
                </a:schemeClr>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7760" y="1188720"/>
            <a:ext cx="4206240" cy="2587752"/>
          </a:xfrm>
          <a:prstGeom prst="rect">
            <a:avLst/>
          </a:prstGeom>
          <a:effectLst>
            <a:reflection blurRad="6350" stA="35000" endPos="35000" dir="5400000" sy="-100000" algn="bl" rotWithShape="0"/>
          </a:effectLst>
        </p:spPr>
      </p:pic>
      <p:pic>
        <p:nvPicPr>
          <p:cNvPr id="9" name="Picture 8" descr="EPRI logo 2014_RGB_PPT-Large.jpg"/>
          <p:cNvPicPr>
            <a:picLocks noChangeAspect="1"/>
          </p:cNvPicPr>
          <p:nvPr/>
        </p:nvPicPr>
        <p:blipFill>
          <a:blip r:embed="rId3" cstate="print"/>
          <a:stretch>
            <a:fillRect/>
          </a:stretch>
        </p:blipFill>
        <p:spPr>
          <a:xfrm>
            <a:off x="6583680" y="365760"/>
            <a:ext cx="2286000" cy="372289"/>
          </a:xfrm>
          <a:prstGeom prst="rect">
            <a:avLst/>
          </a:prstGeom>
        </p:spPr>
      </p:pic>
    </p:spTree>
    <p:extLst>
      <p:ext uri="{BB962C8B-B14F-4D97-AF65-F5344CB8AC3E}">
        <p14:creationId xmlns:p14="http://schemas.microsoft.com/office/powerpoint/2010/main" val="80649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PDU 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7760" y="1188720"/>
            <a:ext cx="4206240" cy="258775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274320" y="3931920"/>
            <a:ext cx="4572000" cy="2743200"/>
          </a:xfrm>
        </p:spPr>
        <p:txBody>
          <a:bodyPr>
            <a:normAutofit/>
          </a:bodyPr>
          <a:lstStyle>
            <a:lvl1pPr marL="0" indent="0" algn="r">
              <a:spcAft>
                <a:spcPts val="1200"/>
              </a:spcAft>
              <a:buFontTx/>
              <a:buNone/>
              <a:defRPr sz="18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274320" y="1097280"/>
            <a:ext cx="4572000" cy="2651760"/>
          </a:xfrm>
        </p:spPr>
        <p:txBody>
          <a:bodyPr anchor="ctr">
            <a:normAutofit/>
          </a:bodyPr>
          <a:lstStyle>
            <a:lvl1pPr algn="r">
              <a:spcAft>
                <a:spcPts val="600"/>
              </a:spcAft>
              <a:defRPr sz="3200">
                <a:solidFill>
                  <a:schemeClr val="tx2"/>
                </a:solidFill>
              </a:defRPr>
            </a:lvl1pPr>
          </a:lstStyle>
          <a:p>
            <a:r>
              <a:rPr lang="en-US"/>
              <a:t>Click to edit Master title style</a:t>
            </a:r>
            <a:endParaRPr lang="en-US" dirty="0"/>
          </a:p>
        </p:txBody>
      </p:sp>
      <p:sp>
        <p:nvSpPr>
          <p:cNvPr id="8" name="Text Box 47"/>
          <p:cNvSpPr txBox="1">
            <a:spLocks noChangeArrowheads="1"/>
          </p:cNvSpPr>
          <p:nvPr/>
        </p:nvSpPr>
        <p:spPr bwMode="auto">
          <a:xfrm>
            <a:off x="6309360"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2018 Electric Power Research Institute, Inc. All rights reserved.</a:t>
            </a:r>
            <a:endParaRPr lang="en-US" sz="700" dirty="0">
              <a:solidFill>
                <a:schemeClr val="bg1">
                  <a:lumMod val="50000"/>
                </a:schemeClr>
              </a:solidFill>
            </a:endParaRPr>
          </a:p>
        </p:txBody>
      </p:sp>
      <p:pic>
        <p:nvPicPr>
          <p:cNvPr id="9" name="Picture 8" descr="EPRI logo 2014_RGB_PPT-Large.jpg"/>
          <p:cNvPicPr>
            <a:picLocks noChangeAspect="1"/>
          </p:cNvPicPr>
          <p:nvPr/>
        </p:nvPicPr>
        <p:blipFill>
          <a:blip r:embed="rId3" cstate="print"/>
          <a:stretch>
            <a:fillRect/>
          </a:stretch>
        </p:blipFill>
        <p:spPr>
          <a:xfrm>
            <a:off x="6583680" y="365760"/>
            <a:ext cx="2286000" cy="372289"/>
          </a:xfrm>
          <a:prstGeom prst="rect">
            <a:avLst/>
          </a:prstGeom>
        </p:spPr>
      </p:pic>
    </p:spTree>
    <p:extLst>
      <p:ext uri="{BB962C8B-B14F-4D97-AF65-F5344CB8AC3E}">
        <p14:creationId xmlns:p14="http://schemas.microsoft.com/office/powerpoint/2010/main" val="155680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 y="182563"/>
            <a:ext cx="8595360" cy="731520"/>
          </a:xfrm>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274320" y="1005840"/>
            <a:ext cx="8595360" cy="53949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1794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1920240"/>
            <a:ext cx="8412480" cy="1371600"/>
          </a:xfrm>
        </p:spPr>
        <p:txBody>
          <a:bodyPr anchor="t"/>
          <a:lstStyle>
            <a:lvl1pPr algn="ctr">
              <a:defRPr sz="3200" b="1" cap="none"/>
            </a:lvl1pPr>
          </a:lstStyle>
          <a:p>
            <a:r>
              <a:rPr lang="en-US" dirty="0"/>
              <a:t>Click To Edit Master Title Style</a:t>
            </a:r>
          </a:p>
        </p:txBody>
      </p:sp>
      <p:sp>
        <p:nvSpPr>
          <p:cNvPr id="3" name="Text Placeholder 2"/>
          <p:cNvSpPr>
            <a:spLocks noGrp="1"/>
          </p:cNvSpPr>
          <p:nvPr>
            <p:ph type="body" idx="1"/>
          </p:nvPr>
        </p:nvSpPr>
        <p:spPr>
          <a:xfrm>
            <a:off x="365760" y="3383280"/>
            <a:ext cx="8412480" cy="1554480"/>
          </a:xfrm>
        </p:spPr>
        <p:txBody>
          <a:bodyPr anchor="t">
            <a:normAutofit/>
          </a:bodyPr>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395326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4320" y="1005840"/>
            <a:ext cx="4206240" cy="539496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005840"/>
            <a:ext cx="4206240" cy="539496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81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0"/>
            <a:ext cx="8595360" cy="73152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74320" y="1005840"/>
            <a:ext cx="4206240" cy="639762"/>
          </a:xfr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74320" y="1737360"/>
            <a:ext cx="4206240" cy="4663440"/>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005840"/>
            <a:ext cx="4206240" cy="639762"/>
          </a:xfr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39" y="1737360"/>
            <a:ext cx="4206240" cy="4663440"/>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2701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0" name="Text Box 36"/>
          <p:cNvSpPr txBox="1">
            <a:spLocks noChangeArrowheads="1"/>
          </p:cNvSpPr>
          <p:nvPr/>
        </p:nvSpPr>
        <p:spPr bwMode="auto">
          <a:xfrm>
            <a:off x="182880" y="6473711"/>
            <a:ext cx="608013"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bg1">
                    <a:lumMod val="50000"/>
                  </a:schemeClr>
                </a:solidFill>
              </a:rPr>
              <a:pPr algn="l">
                <a:spcBef>
                  <a:spcPts val="0"/>
                </a:spcBef>
              </a:pPr>
              <a:t>‹#›</a:t>
            </a:fld>
            <a:endParaRPr lang="en-US" sz="800" dirty="0">
              <a:solidFill>
                <a:schemeClr val="bg1">
                  <a:lumMod val="50000"/>
                </a:schemeClr>
              </a:solidFill>
            </a:endParaRPr>
          </a:p>
        </p:txBody>
      </p:sp>
      <p:sp>
        <p:nvSpPr>
          <p:cNvPr id="1026" name="Rectangle 2"/>
          <p:cNvSpPr>
            <a:spLocks noGrp="1" noChangeArrowheads="1"/>
          </p:cNvSpPr>
          <p:nvPr>
            <p:ph type="title"/>
          </p:nvPr>
        </p:nvSpPr>
        <p:spPr bwMode="auto">
          <a:xfrm>
            <a:off x="274320" y="182563"/>
            <a:ext cx="859536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274320" y="1005840"/>
            <a:ext cx="8595360" cy="53949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p:cNvCxnSpPr/>
          <p:nvPr/>
        </p:nvCxnSpPr>
        <p:spPr bwMode="auto">
          <a:xfrm>
            <a:off x="274320" y="6446520"/>
            <a:ext cx="8595360" cy="0"/>
          </a:xfrm>
          <a:prstGeom prst="line">
            <a:avLst/>
          </a:prstGeom>
          <a:solidFill>
            <a:schemeClr val="accent1"/>
          </a:solidFill>
          <a:ln w="9525" cap="flat" cmpd="sng" algn="ctr">
            <a:solidFill>
              <a:srgbClr val="D1D1D1"/>
            </a:solidFill>
            <a:prstDash val="solid"/>
            <a:round/>
            <a:headEnd type="none" w="med" len="med"/>
            <a:tailEnd type="none" w="med" len="med"/>
          </a:ln>
          <a:effectLst/>
        </p:spPr>
      </p:cxnSp>
      <p:sp>
        <p:nvSpPr>
          <p:cNvPr id="7" name="Text Box 47"/>
          <p:cNvSpPr txBox="1">
            <a:spLocks noChangeArrowheads="1"/>
          </p:cNvSpPr>
          <p:nvPr/>
        </p:nvSpPr>
        <p:spPr bwMode="auto">
          <a:xfrm>
            <a:off x="3190081"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2018 Electric Power Research Institute, Inc. All rights reserved.</a:t>
            </a:r>
            <a:endParaRPr lang="en-US" sz="700" dirty="0">
              <a:solidFill>
                <a:schemeClr val="bg1">
                  <a:lumMod val="50000"/>
                </a:schemeClr>
              </a:solidFill>
            </a:endParaRPr>
          </a:p>
        </p:txBody>
      </p:sp>
      <p:pic>
        <p:nvPicPr>
          <p:cNvPr id="9" name="Picture 8" descr="EPRI logo 2014_RGB.jpg"/>
          <p:cNvPicPr>
            <a:picLocks noChangeAspect="1"/>
          </p:cNvPicPr>
          <p:nvPr/>
        </p:nvPicPr>
        <p:blipFill>
          <a:blip r:embed="rId15" cstate="print"/>
          <a:stretch>
            <a:fillRect/>
          </a:stretch>
        </p:blipFill>
        <p:spPr>
          <a:xfrm>
            <a:off x="7315200" y="6492240"/>
            <a:ext cx="1554480" cy="287681"/>
          </a:xfrm>
          <a:prstGeom prst="rect">
            <a:avLst/>
          </a:prstGeom>
        </p:spPr>
      </p:pic>
    </p:spTree>
    <p:extLst>
      <p:ext uri="{BB962C8B-B14F-4D97-AF65-F5344CB8AC3E}">
        <p14:creationId xmlns:p14="http://schemas.microsoft.com/office/powerpoint/2010/main" val="218475176"/>
      </p:ext>
    </p:extLst>
  </p:cSld>
  <p:clrMap bg1="lt1" tx1="dk1" bg2="lt2" tx2="dk2" accent1="accent1" accent2="accent2" accent3="accent3" accent4="accent4" accent5="accent5" accent6="accent6" hlink="hlink" folHlink="folHlink"/>
  <p:sldLayoutIdLst>
    <p:sldLayoutId id="2147483664" r:id="rId1"/>
    <p:sldLayoutId id="2147483672" r:id="rId2"/>
    <p:sldLayoutId id="2147483673" r:id="rId3"/>
    <p:sldLayoutId id="2147483674" r:id="rId4"/>
    <p:sldLayoutId id="2147483675" r:id="rId5"/>
    <p:sldLayoutId id="2147483666" r:id="rId6"/>
    <p:sldLayoutId id="2147483667" r:id="rId7"/>
    <p:sldLayoutId id="2147483668" r:id="rId8"/>
    <p:sldLayoutId id="2147483669" r:id="rId9"/>
    <p:sldLayoutId id="2147483670" r:id="rId10"/>
    <p:sldLayoutId id="2147483671" r:id="rId11"/>
    <p:sldLayoutId id="2147483677" r:id="rId12"/>
    <p:sldLayoutId id="2147483678" r:id="rId13"/>
  </p:sldLayoutIdLst>
  <p:txStyles>
    <p:titleStyle>
      <a:lvl1pPr algn="l" rtl="0" eaLnBrk="1" fontAlgn="base" hangingPunct="1">
        <a:lnSpc>
          <a:spcPct val="100000"/>
        </a:lnSpc>
        <a:spcBef>
          <a:spcPct val="0"/>
        </a:spcBef>
        <a:spcAft>
          <a:spcPct val="0"/>
        </a:spcAft>
        <a:defRPr sz="28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173038" indent="-173038" algn="l" rtl="0" eaLnBrk="1" fontAlgn="base" hangingPunct="1">
        <a:lnSpc>
          <a:spcPct val="100000"/>
        </a:lnSpc>
        <a:spcBef>
          <a:spcPct val="0"/>
        </a:spcBef>
        <a:spcAft>
          <a:spcPts val="600"/>
        </a:spcAft>
        <a:buClr>
          <a:schemeClr val="tx2"/>
        </a:buClr>
        <a:buFont typeface="Wingdings" panose="05000000000000000000" pitchFamily="2" charset="2"/>
        <a:buChar char="§"/>
        <a:defRPr sz="2400">
          <a:solidFill>
            <a:schemeClr val="tx1"/>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000">
          <a:solidFill>
            <a:schemeClr val="tx1"/>
          </a:solidFill>
          <a:latin typeface="+mn-lt"/>
        </a:defRPr>
      </a:lvl2pPr>
      <a:lvl3pPr marL="798513" indent="-166688"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3pPr>
      <a:lvl4pPr marL="1196975" indent="-223838" algn="l" rtl="0" eaLnBrk="1" fontAlgn="base" hangingPunct="1">
        <a:lnSpc>
          <a:spcPct val="100000"/>
        </a:lnSpc>
        <a:spcBef>
          <a:spcPct val="0"/>
        </a:spcBef>
        <a:spcAft>
          <a:spcPts val="600"/>
        </a:spcAft>
        <a:buClr>
          <a:schemeClr val="tx2"/>
        </a:buClr>
        <a:buChar char="–"/>
        <a:defRPr sz="2000">
          <a:solidFill>
            <a:schemeClr val="tx1"/>
          </a:solidFill>
          <a:latin typeface="+mn-lt"/>
        </a:defRPr>
      </a:lvl4pPr>
      <a:lvl5pPr marL="1487488" indent="-174625"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kim@epri.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mailto:kkim@epri.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mailto:kkim@epri.com" TargetMode="External"/><Relationship Id="rId4" Type="http://schemas.openxmlformats.org/officeDocument/2006/relationships/diagramData" Target="../diagrams/data1.xml"/><Relationship Id="rId9" Type="http://schemas.openxmlformats.org/officeDocument/2006/relationships/hyperlink" Target="mailto:cgregorich@epri.com"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F4E46B9-B089-4ABD-8539-775F87F0F36C}"/>
              </a:ext>
            </a:extLst>
          </p:cNvPr>
          <p:cNvSpPr>
            <a:spLocks noGrp="1"/>
          </p:cNvSpPr>
          <p:nvPr>
            <p:ph type="subTitle" sz="quarter" idx="1"/>
          </p:nvPr>
        </p:nvSpPr>
        <p:spPr/>
        <p:txBody>
          <a:bodyPr>
            <a:normAutofit fontScale="92500" lnSpcReduction="20000"/>
          </a:bodyPr>
          <a:lstStyle/>
          <a:p>
            <a:r>
              <a:rPr lang="en-US" b="1" i="1" dirty="0"/>
              <a:t>Karen Kim</a:t>
            </a:r>
          </a:p>
          <a:p>
            <a:r>
              <a:rPr lang="en-US" dirty="0"/>
              <a:t>Sr. Technical Leader</a:t>
            </a:r>
          </a:p>
          <a:p>
            <a:r>
              <a:rPr lang="en-US" dirty="0"/>
              <a:t>EPRI Nuclear Radiation Safety Program</a:t>
            </a:r>
          </a:p>
          <a:p>
            <a:r>
              <a:rPr lang="en-US" dirty="0">
                <a:hlinkClick r:id="rId2"/>
              </a:rPr>
              <a:t>kkim@epri.com</a:t>
            </a:r>
            <a:r>
              <a:rPr lang="en-US" dirty="0"/>
              <a:t> </a:t>
            </a:r>
          </a:p>
          <a:p>
            <a:endParaRPr lang="en-US" dirty="0"/>
          </a:p>
          <a:p>
            <a:r>
              <a:rPr lang="en-US" b="1" i="1" dirty="0"/>
              <a:t>Low-Level Radioactive Waste Forum Spring Meeting</a:t>
            </a:r>
          </a:p>
          <a:p>
            <a:r>
              <a:rPr lang="en-US" dirty="0"/>
              <a:t>April 16-17, 2018</a:t>
            </a:r>
          </a:p>
        </p:txBody>
      </p:sp>
      <p:sp>
        <p:nvSpPr>
          <p:cNvPr id="3" name="Title 2">
            <a:extLst>
              <a:ext uri="{FF2B5EF4-FFF2-40B4-BE49-F238E27FC236}">
                <a16:creationId xmlns:a16="http://schemas.microsoft.com/office/drawing/2014/main" id="{A22C5399-ECB2-42BC-BF1D-0F526F7EAA77}"/>
              </a:ext>
            </a:extLst>
          </p:cNvPr>
          <p:cNvSpPr>
            <a:spLocks noGrp="1"/>
          </p:cNvSpPr>
          <p:nvPr>
            <p:ph type="ctrTitle" sz="quarter"/>
          </p:nvPr>
        </p:nvSpPr>
        <p:spPr/>
        <p:txBody>
          <a:bodyPr/>
          <a:lstStyle/>
          <a:p>
            <a:r>
              <a:rPr lang="en-US" dirty="0"/>
              <a:t>Guidelines for Operating an Interim On-Site Low Level Waste Storage Facility, Revision 2</a:t>
            </a:r>
          </a:p>
        </p:txBody>
      </p:sp>
    </p:spTree>
    <p:extLst>
      <p:ext uri="{BB962C8B-B14F-4D97-AF65-F5344CB8AC3E}">
        <p14:creationId xmlns:p14="http://schemas.microsoft.com/office/powerpoint/2010/main" val="509235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F1F3-E08E-498C-A8BD-F8A53A7663B2}"/>
              </a:ext>
            </a:extLst>
          </p:cNvPr>
          <p:cNvSpPr>
            <a:spLocks noGrp="1"/>
          </p:cNvSpPr>
          <p:nvPr>
            <p:ph type="title"/>
          </p:nvPr>
        </p:nvSpPr>
        <p:spPr/>
        <p:txBody>
          <a:bodyPr>
            <a:normAutofit/>
          </a:bodyPr>
          <a:lstStyle/>
          <a:p>
            <a:r>
              <a:rPr lang="en-US" dirty="0"/>
              <a:t>On-Site Storage Guidelines History</a:t>
            </a:r>
          </a:p>
        </p:txBody>
      </p:sp>
      <p:sp>
        <p:nvSpPr>
          <p:cNvPr id="3" name="Content Placeholder 2">
            <a:extLst>
              <a:ext uri="{FF2B5EF4-FFF2-40B4-BE49-F238E27FC236}">
                <a16:creationId xmlns:a16="http://schemas.microsoft.com/office/drawing/2014/main" id="{2F206EBA-8F68-4763-B695-FC5F93C37BD4}"/>
              </a:ext>
            </a:extLst>
          </p:cNvPr>
          <p:cNvSpPr>
            <a:spLocks noGrp="1"/>
          </p:cNvSpPr>
          <p:nvPr>
            <p:ph idx="1"/>
          </p:nvPr>
        </p:nvSpPr>
        <p:spPr>
          <a:xfrm>
            <a:off x="274320" y="1032383"/>
            <a:ext cx="8595360" cy="5330732"/>
          </a:xfrm>
        </p:spPr>
        <p:txBody>
          <a:bodyPr>
            <a:normAutofit fontScale="85000" lnSpcReduction="20000"/>
          </a:bodyPr>
          <a:lstStyle/>
          <a:p>
            <a:r>
              <a:rPr lang="en-US" dirty="0"/>
              <a:t>EPRI developed several on-site storage guidance in the 1990’s.</a:t>
            </a:r>
          </a:p>
          <a:p>
            <a:r>
              <a:rPr lang="en-US" dirty="0"/>
              <a:t>In 2009 published </a:t>
            </a:r>
            <a:r>
              <a:rPr lang="en-US" i="1" dirty="0"/>
              <a:t>Guidelines for Operating an Interim On-Site Low Level Radioactive Waste Storage Facility, Revision 1 </a:t>
            </a:r>
            <a:r>
              <a:rPr lang="en-US" dirty="0"/>
              <a:t>and supporting document </a:t>
            </a:r>
            <a:r>
              <a:rPr lang="en-US" i="1" dirty="0"/>
              <a:t>Low Level Waste On Site Storage Guidelines Operating Guidelines – Supplemental Information Manual</a:t>
            </a:r>
          </a:p>
          <a:p>
            <a:r>
              <a:rPr lang="en-US" dirty="0"/>
              <a:t>NRC Regulatory Information Summary (RIS) 2008-32 </a:t>
            </a:r>
            <a:r>
              <a:rPr lang="en-US" i="1" dirty="0"/>
              <a:t>Interim Low-Level Radioactive Waste (LLRW) Storage at Nuclear Power Plants</a:t>
            </a:r>
            <a:r>
              <a:rPr lang="en-US" dirty="0"/>
              <a:t> recognized Revision 1 of the Guidelines as an acceptable method for recordkeeping, determining waste forms and waste containers, and monitoring and inspecting the interim long term storage of LLW.</a:t>
            </a:r>
          </a:p>
          <a:p>
            <a:r>
              <a:rPr lang="en-US" dirty="0"/>
              <a:t>In 2011, EPRI developed </a:t>
            </a:r>
            <a:r>
              <a:rPr lang="en-US" i="1" dirty="0"/>
              <a:t>Recommended Changes to Guidelines for Operating an Interim On-Site Low Level Radioactive Waste Storage Facility – For NRC Review</a:t>
            </a:r>
            <a:r>
              <a:rPr lang="en-US" dirty="0"/>
              <a:t>. </a:t>
            </a:r>
          </a:p>
          <a:p>
            <a:pPr lvl="1"/>
            <a:r>
              <a:rPr lang="en-US" dirty="0"/>
              <a:t>Includes revised, technically justified, and risk informed inspection strategy.</a:t>
            </a:r>
          </a:p>
          <a:p>
            <a:r>
              <a:rPr lang="en-US" dirty="0"/>
              <a:t>In 2012, Regulatory Guide 4.22 “Decommissioning Planning During Operations” includes provisions for developing risk-informed inspection frequency based on likelihood of radiological risk from container failure.</a:t>
            </a:r>
          </a:p>
          <a:p>
            <a:pPr lvl="1"/>
            <a:r>
              <a:rPr lang="en-US" dirty="0"/>
              <a:t>Technical bases for chosen frequencies to be documented. </a:t>
            </a:r>
          </a:p>
        </p:txBody>
      </p:sp>
    </p:spTree>
    <p:extLst>
      <p:ext uri="{BB962C8B-B14F-4D97-AF65-F5344CB8AC3E}">
        <p14:creationId xmlns:p14="http://schemas.microsoft.com/office/powerpoint/2010/main" val="1551556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6CC92-6D7B-48C2-A665-F2766ABA92AE}"/>
              </a:ext>
            </a:extLst>
          </p:cNvPr>
          <p:cNvSpPr>
            <a:spLocks noGrp="1"/>
          </p:cNvSpPr>
          <p:nvPr>
            <p:ph type="title"/>
          </p:nvPr>
        </p:nvSpPr>
        <p:spPr/>
        <p:txBody>
          <a:bodyPr>
            <a:normAutofit fontScale="90000"/>
          </a:bodyPr>
          <a:lstStyle/>
          <a:p>
            <a:r>
              <a:rPr lang="en-US" dirty="0"/>
              <a:t>Revision 2 of On-Site Storage Guidelines</a:t>
            </a:r>
            <a:br>
              <a:rPr lang="en-US" dirty="0"/>
            </a:br>
            <a:r>
              <a:rPr lang="en-US" i="1" dirty="0"/>
              <a:t>EPRI Report  3002010640</a:t>
            </a:r>
          </a:p>
        </p:txBody>
      </p:sp>
      <p:sp>
        <p:nvSpPr>
          <p:cNvPr id="3" name="Content Placeholder 2">
            <a:extLst>
              <a:ext uri="{FF2B5EF4-FFF2-40B4-BE49-F238E27FC236}">
                <a16:creationId xmlns:a16="http://schemas.microsoft.com/office/drawing/2014/main" id="{1B61F049-45CB-4B31-9025-8414A345FDC5}"/>
              </a:ext>
            </a:extLst>
          </p:cNvPr>
          <p:cNvSpPr>
            <a:spLocks noGrp="1"/>
          </p:cNvSpPr>
          <p:nvPr>
            <p:ph idx="1"/>
          </p:nvPr>
        </p:nvSpPr>
        <p:spPr/>
        <p:txBody>
          <a:bodyPr>
            <a:normAutofit lnSpcReduction="10000"/>
          </a:bodyPr>
          <a:lstStyle/>
          <a:p>
            <a:r>
              <a:rPr lang="en-US" dirty="0"/>
              <a:t>Combine three previous documents (Revision 1, Supplemental Information Manual, Recommended Changes)</a:t>
            </a:r>
          </a:p>
          <a:p>
            <a:r>
              <a:rPr lang="en-US" dirty="0"/>
              <a:t>Enhanced international applicability</a:t>
            </a:r>
          </a:p>
          <a:p>
            <a:r>
              <a:rPr lang="en-US" dirty="0"/>
              <a:t>Incorporated international operating experience</a:t>
            </a:r>
          </a:p>
          <a:p>
            <a:r>
              <a:rPr lang="en-US" dirty="0"/>
              <a:t>Recent technical developments</a:t>
            </a:r>
          </a:p>
          <a:p>
            <a:r>
              <a:rPr lang="en-US" dirty="0"/>
              <a:t>Recent regulatory / policy developments:</a:t>
            </a:r>
          </a:p>
          <a:p>
            <a:pPr lvl="1"/>
            <a:r>
              <a:rPr lang="en-US" dirty="0"/>
              <a:t>Regulatory Guide 4.22 provisions for risk informed inspections of stored wastes.</a:t>
            </a:r>
          </a:p>
          <a:p>
            <a:pPr lvl="1"/>
            <a:r>
              <a:rPr lang="en-US" dirty="0"/>
              <a:t>Revised US NRC 10CFR37 “Physical Protection of Category 1 and Category 2 Quantities of Radioactive Material”</a:t>
            </a:r>
          </a:p>
          <a:p>
            <a:r>
              <a:rPr lang="en-US" dirty="0"/>
              <a:t>Revision 2 has not been reviewed or endorsed by NRC or other industry organization</a:t>
            </a:r>
          </a:p>
          <a:p>
            <a:pPr lvl="1"/>
            <a:r>
              <a:rPr lang="en-US" dirty="0"/>
              <a:t>Incorporates guidance from the historical Revision 1 of the Guidelines and Supplemental Information Manual and continues to represent an acceptable storage methodology. </a:t>
            </a:r>
          </a:p>
        </p:txBody>
      </p:sp>
    </p:spTree>
    <p:extLst>
      <p:ext uri="{BB962C8B-B14F-4D97-AF65-F5344CB8AC3E}">
        <p14:creationId xmlns:p14="http://schemas.microsoft.com/office/powerpoint/2010/main" val="2865243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9661-90FF-4A76-9C93-9057006FCAB4}"/>
              </a:ext>
            </a:extLst>
          </p:cNvPr>
          <p:cNvSpPr>
            <a:spLocks noGrp="1"/>
          </p:cNvSpPr>
          <p:nvPr>
            <p:ph type="title"/>
          </p:nvPr>
        </p:nvSpPr>
        <p:spPr/>
        <p:txBody>
          <a:bodyPr/>
          <a:lstStyle/>
          <a:p>
            <a:r>
              <a:rPr lang="en-US" dirty="0"/>
              <a:t>Practical Storage Facility Start-Up Evaluations</a:t>
            </a:r>
          </a:p>
        </p:txBody>
      </p:sp>
      <p:sp>
        <p:nvSpPr>
          <p:cNvPr id="3" name="Content Placeholder 2">
            <a:extLst>
              <a:ext uri="{FF2B5EF4-FFF2-40B4-BE49-F238E27FC236}">
                <a16:creationId xmlns:a16="http://schemas.microsoft.com/office/drawing/2014/main" id="{1A961829-494E-4701-B193-22270585D4E2}"/>
              </a:ext>
            </a:extLst>
          </p:cNvPr>
          <p:cNvSpPr>
            <a:spLocks noGrp="1"/>
          </p:cNvSpPr>
          <p:nvPr>
            <p:ph idx="1"/>
          </p:nvPr>
        </p:nvSpPr>
        <p:spPr/>
        <p:txBody>
          <a:bodyPr>
            <a:normAutofit fontScale="92500" lnSpcReduction="20000"/>
          </a:bodyPr>
          <a:lstStyle/>
          <a:p>
            <a:r>
              <a:rPr lang="en-US" dirty="0"/>
              <a:t>Location considerations</a:t>
            </a:r>
          </a:p>
          <a:p>
            <a:pPr lvl="1"/>
            <a:r>
              <a:rPr lang="en-US" dirty="0"/>
              <a:t>Inside fenced security area</a:t>
            </a:r>
          </a:p>
          <a:p>
            <a:r>
              <a:rPr lang="en-US" dirty="0"/>
              <a:t>Fire/smoke detection and fire suppression systems</a:t>
            </a:r>
          </a:p>
          <a:p>
            <a:r>
              <a:rPr lang="en-US" dirty="0"/>
              <a:t>Collection and sampling of liquid drainage</a:t>
            </a:r>
          </a:p>
          <a:p>
            <a:r>
              <a:rPr lang="en-US" dirty="0"/>
              <a:t>Protection from environmental conditions (e.g., hurricane, tornado, flooding, freezing weather, etc.)</a:t>
            </a:r>
          </a:p>
          <a:p>
            <a:r>
              <a:rPr lang="en-US" dirty="0"/>
              <a:t>Protection of the environment (e.g., collection of drainage in berms so as not to impact groundwater.)</a:t>
            </a:r>
          </a:p>
          <a:p>
            <a:r>
              <a:rPr lang="en-US" dirty="0"/>
              <a:t>Provisions for future retrieval and any needed reprocessing for disposal</a:t>
            </a:r>
          </a:p>
          <a:p>
            <a:r>
              <a:rPr lang="en-US" dirty="0"/>
              <a:t>Radiological survey considerations</a:t>
            </a:r>
          </a:p>
          <a:p>
            <a:r>
              <a:rPr lang="en-US" dirty="0"/>
              <a:t>Off-site dose considerations</a:t>
            </a:r>
          </a:p>
          <a:p>
            <a:r>
              <a:rPr lang="en-US" dirty="0"/>
              <a:t>Worker dose exposure considerations</a:t>
            </a:r>
          </a:p>
          <a:p>
            <a:r>
              <a:rPr lang="en-US" dirty="0"/>
              <a:t>Total stored activity limits</a:t>
            </a:r>
          </a:p>
          <a:p>
            <a:r>
              <a:rPr lang="en-US" dirty="0"/>
              <a:t>Specific considerations for dry and solidified and wet solid waste storage.</a:t>
            </a:r>
          </a:p>
        </p:txBody>
      </p:sp>
    </p:spTree>
    <p:extLst>
      <p:ext uri="{BB962C8B-B14F-4D97-AF65-F5344CB8AC3E}">
        <p14:creationId xmlns:p14="http://schemas.microsoft.com/office/powerpoint/2010/main" val="581886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163C-F11C-49AD-BD4C-C20DAAB3BA91}"/>
              </a:ext>
            </a:extLst>
          </p:cNvPr>
          <p:cNvSpPr>
            <a:spLocks noGrp="1"/>
          </p:cNvSpPr>
          <p:nvPr>
            <p:ph type="title"/>
          </p:nvPr>
        </p:nvSpPr>
        <p:spPr/>
        <p:txBody>
          <a:bodyPr>
            <a:normAutofit fontScale="90000"/>
          </a:bodyPr>
          <a:lstStyle/>
          <a:p>
            <a:r>
              <a:rPr lang="en-US" dirty="0"/>
              <a:t>Records and Record Keeping for Extended Storage</a:t>
            </a:r>
          </a:p>
        </p:txBody>
      </p:sp>
      <p:sp>
        <p:nvSpPr>
          <p:cNvPr id="3" name="Content Placeholder 2">
            <a:extLst>
              <a:ext uri="{FF2B5EF4-FFF2-40B4-BE49-F238E27FC236}">
                <a16:creationId xmlns:a16="http://schemas.microsoft.com/office/drawing/2014/main" id="{B345AEA1-06D9-462E-BB9D-1B06EE355A60}"/>
              </a:ext>
            </a:extLst>
          </p:cNvPr>
          <p:cNvSpPr>
            <a:spLocks noGrp="1"/>
          </p:cNvSpPr>
          <p:nvPr>
            <p:ph idx="1"/>
          </p:nvPr>
        </p:nvSpPr>
        <p:spPr/>
        <p:txBody>
          <a:bodyPr>
            <a:normAutofit lnSpcReduction="10000"/>
          </a:bodyPr>
          <a:lstStyle/>
          <a:p>
            <a:r>
              <a:rPr lang="en-US" dirty="0"/>
              <a:t>Specific Guidance on Stored Waste Container Records</a:t>
            </a:r>
          </a:p>
          <a:p>
            <a:pPr lvl="1"/>
            <a:r>
              <a:rPr lang="en-US" dirty="0"/>
              <a:t>Container manufacturer, type, model number, external volume, manufacturer serial number</a:t>
            </a:r>
          </a:p>
          <a:p>
            <a:pPr lvl="1"/>
            <a:r>
              <a:rPr lang="en-US" dirty="0"/>
              <a:t>Date of packaging</a:t>
            </a:r>
          </a:p>
          <a:p>
            <a:pPr lvl="1"/>
            <a:r>
              <a:rPr lang="en-US" dirty="0"/>
              <a:t>Reference Decay Date</a:t>
            </a:r>
          </a:p>
          <a:p>
            <a:pPr lvl="1"/>
            <a:r>
              <a:rPr lang="en-US" dirty="0"/>
              <a:t>Date placed in storage</a:t>
            </a:r>
          </a:p>
          <a:p>
            <a:pPr lvl="1"/>
            <a:r>
              <a:rPr lang="en-US" dirty="0"/>
              <a:t>Container storage location</a:t>
            </a:r>
          </a:p>
          <a:p>
            <a:pPr lvl="1"/>
            <a:r>
              <a:rPr lang="en-US" dirty="0"/>
              <a:t>Physical form of container and waste contents</a:t>
            </a:r>
          </a:p>
          <a:p>
            <a:pPr lvl="1"/>
            <a:r>
              <a:rPr lang="en-US" dirty="0"/>
              <a:t>External radiation and contamination survey</a:t>
            </a:r>
          </a:p>
          <a:p>
            <a:pPr lvl="1"/>
            <a:r>
              <a:rPr lang="en-US" dirty="0"/>
              <a:t>Chemical form</a:t>
            </a:r>
          </a:p>
          <a:p>
            <a:pPr lvl="1"/>
            <a:r>
              <a:rPr lang="en-US" dirty="0"/>
              <a:t>Total Activity</a:t>
            </a:r>
          </a:p>
          <a:p>
            <a:pPr lvl="1"/>
            <a:r>
              <a:rPr lang="en-US" dirty="0"/>
              <a:t>Radionuclide Identify and Quantity</a:t>
            </a:r>
          </a:p>
          <a:p>
            <a:pPr lvl="1"/>
            <a:r>
              <a:rPr lang="en-US" dirty="0"/>
              <a:t>Total weight percentage of chelating agents</a:t>
            </a:r>
          </a:p>
          <a:p>
            <a:pPr lvl="1"/>
            <a:r>
              <a:rPr lang="en-US" dirty="0" err="1"/>
              <a:t>Sorbing</a:t>
            </a:r>
            <a:r>
              <a:rPr lang="en-US" dirty="0"/>
              <a:t> or solidification media</a:t>
            </a:r>
          </a:p>
          <a:p>
            <a:pPr lvl="1"/>
            <a:r>
              <a:rPr lang="en-US" dirty="0"/>
              <a:t>Waste Class</a:t>
            </a:r>
          </a:p>
        </p:txBody>
      </p:sp>
    </p:spTree>
    <p:extLst>
      <p:ext uri="{BB962C8B-B14F-4D97-AF65-F5344CB8AC3E}">
        <p14:creationId xmlns:p14="http://schemas.microsoft.com/office/powerpoint/2010/main" val="3503657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F4A9D-F959-410B-AD25-E7AF3FE870C1}"/>
              </a:ext>
            </a:extLst>
          </p:cNvPr>
          <p:cNvSpPr>
            <a:spLocks noGrp="1"/>
          </p:cNvSpPr>
          <p:nvPr>
            <p:ph type="title"/>
          </p:nvPr>
        </p:nvSpPr>
        <p:spPr/>
        <p:txBody>
          <a:bodyPr/>
          <a:lstStyle/>
          <a:p>
            <a:r>
              <a:rPr lang="en-US" dirty="0"/>
              <a:t>Risk Informed Inspection Frequencies</a:t>
            </a:r>
          </a:p>
        </p:txBody>
      </p:sp>
      <p:sp>
        <p:nvSpPr>
          <p:cNvPr id="4" name="Content Placeholder 3">
            <a:extLst>
              <a:ext uri="{FF2B5EF4-FFF2-40B4-BE49-F238E27FC236}">
                <a16:creationId xmlns:a16="http://schemas.microsoft.com/office/drawing/2014/main" id="{5AD366AB-A519-415B-ACD7-9BA28F8C2588}"/>
              </a:ext>
            </a:extLst>
          </p:cNvPr>
          <p:cNvSpPr>
            <a:spLocks noGrp="1"/>
          </p:cNvSpPr>
          <p:nvPr>
            <p:ph sz="half" idx="1"/>
          </p:nvPr>
        </p:nvSpPr>
        <p:spPr>
          <a:xfrm>
            <a:off x="274320" y="1005840"/>
            <a:ext cx="4206240" cy="5316302"/>
          </a:xfrm>
        </p:spPr>
        <p:txBody>
          <a:bodyPr>
            <a:normAutofit fontScale="92500" lnSpcReduction="20000"/>
          </a:bodyPr>
          <a:lstStyle/>
          <a:p>
            <a:r>
              <a:rPr lang="en-US" dirty="0"/>
              <a:t>Original inspection frequency was once a quarter.</a:t>
            </a:r>
          </a:p>
          <a:p>
            <a:r>
              <a:rPr lang="en-US" dirty="0"/>
              <a:t>EPRI Guidelines </a:t>
            </a:r>
          </a:p>
          <a:p>
            <a:pPr lvl="1"/>
            <a:r>
              <a:rPr lang="en-US" dirty="0"/>
              <a:t>Provides inspection frequency guidance based waste form, waste packages, and risk evaluation results</a:t>
            </a:r>
          </a:p>
          <a:p>
            <a:pPr lvl="2"/>
            <a:r>
              <a:rPr lang="en-US" dirty="0"/>
              <a:t>Technical basis provided in report</a:t>
            </a:r>
          </a:p>
          <a:p>
            <a:pPr lvl="1"/>
            <a:r>
              <a:rPr lang="en-US" dirty="0"/>
              <a:t>Provides criteria for performing container risk evaluation for each container in storage</a:t>
            </a:r>
          </a:p>
          <a:p>
            <a:pPr lvl="2"/>
            <a:r>
              <a:rPr lang="en-US" dirty="0"/>
              <a:t>The more conservative of a container that is oldest or a container that has been assigned the elevated risk ranking should be inspected.</a:t>
            </a:r>
          </a:p>
          <a:p>
            <a:pPr lvl="1"/>
            <a:r>
              <a:rPr lang="en-US" dirty="0"/>
              <a:t>Recognizes that High Integrity Containers (HICs) can be safely inspected less frequently that carbon-steel containers. </a:t>
            </a:r>
          </a:p>
        </p:txBody>
      </p:sp>
      <p:pic>
        <p:nvPicPr>
          <p:cNvPr id="6" name="Content Placeholder 5">
            <a:extLst>
              <a:ext uri="{FF2B5EF4-FFF2-40B4-BE49-F238E27FC236}">
                <a16:creationId xmlns:a16="http://schemas.microsoft.com/office/drawing/2014/main" id="{E0D2BC03-65C2-4227-85C2-081E6CED8B52}"/>
              </a:ext>
            </a:extLst>
          </p:cNvPr>
          <p:cNvPicPr>
            <a:picLocks noGrp="1" noChangeAspect="1"/>
          </p:cNvPicPr>
          <p:nvPr>
            <p:ph sz="half" idx="2"/>
          </p:nvPr>
        </p:nvPicPr>
        <p:blipFill>
          <a:blip r:embed="rId2"/>
          <a:stretch>
            <a:fillRect/>
          </a:stretch>
        </p:blipFill>
        <p:spPr>
          <a:xfrm>
            <a:off x="4664392" y="1005840"/>
            <a:ext cx="4205288" cy="2985003"/>
          </a:xfrm>
          <a:prstGeom prst="rect">
            <a:avLst/>
          </a:prstGeom>
        </p:spPr>
      </p:pic>
      <p:sp>
        <p:nvSpPr>
          <p:cNvPr id="7" name="TextBox 6">
            <a:extLst>
              <a:ext uri="{FF2B5EF4-FFF2-40B4-BE49-F238E27FC236}">
                <a16:creationId xmlns:a16="http://schemas.microsoft.com/office/drawing/2014/main" id="{B5D2E6B9-9B63-45B8-890A-1B59C392F0C4}"/>
              </a:ext>
            </a:extLst>
          </p:cNvPr>
          <p:cNvSpPr txBox="1"/>
          <p:nvPr/>
        </p:nvSpPr>
        <p:spPr>
          <a:xfrm>
            <a:off x="4803765" y="3990843"/>
            <a:ext cx="3926542" cy="507831"/>
          </a:xfrm>
          <a:prstGeom prst="rect">
            <a:avLst/>
          </a:prstGeom>
          <a:noFill/>
        </p:spPr>
        <p:txBody>
          <a:bodyPr wrap="square" rtlCol="0">
            <a:spAutoFit/>
          </a:bodyPr>
          <a:lstStyle/>
          <a:p>
            <a:r>
              <a:rPr lang="en-US" sz="900" dirty="0"/>
              <a:t>Source: </a:t>
            </a:r>
            <a:r>
              <a:rPr lang="en-US" sz="900" i="1" dirty="0"/>
              <a:t>Guidelines for Operating an Interim On-Site Low Level Radioactive Waste Storage Facility, Revision 2</a:t>
            </a:r>
            <a:r>
              <a:rPr lang="en-US" sz="900" dirty="0"/>
              <a:t>. EPRI, Palo Alto, CA: 2017. 3002010640.</a:t>
            </a:r>
          </a:p>
        </p:txBody>
      </p:sp>
    </p:spTree>
    <p:extLst>
      <p:ext uri="{BB962C8B-B14F-4D97-AF65-F5344CB8AC3E}">
        <p14:creationId xmlns:p14="http://schemas.microsoft.com/office/powerpoint/2010/main" val="1597322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76B6-2541-40F6-A510-624BA316A2FA}"/>
              </a:ext>
            </a:extLst>
          </p:cNvPr>
          <p:cNvSpPr>
            <a:spLocks noGrp="1"/>
          </p:cNvSpPr>
          <p:nvPr>
            <p:ph type="title"/>
          </p:nvPr>
        </p:nvSpPr>
        <p:spPr/>
        <p:txBody>
          <a:bodyPr/>
          <a:lstStyle/>
          <a:p>
            <a:r>
              <a:rPr lang="en-US" dirty="0"/>
              <a:t>EPRI Guidelines Inspection Frequencies</a:t>
            </a:r>
          </a:p>
        </p:txBody>
      </p:sp>
      <p:graphicFrame>
        <p:nvGraphicFramePr>
          <p:cNvPr id="4" name="Content Placeholder 3">
            <a:extLst>
              <a:ext uri="{FF2B5EF4-FFF2-40B4-BE49-F238E27FC236}">
                <a16:creationId xmlns:a16="http://schemas.microsoft.com/office/drawing/2014/main" id="{031B53F9-9446-48C7-925D-9813B59D4553}"/>
              </a:ext>
            </a:extLst>
          </p:cNvPr>
          <p:cNvGraphicFramePr>
            <a:graphicFrameLocks noGrp="1"/>
          </p:cNvGraphicFramePr>
          <p:nvPr>
            <p:ph idx="1"/>
            <p:extLst>
              <p:ext uri="{D42A27DB-BD31-4B8C-83A1-F6EECF244321}">
                <p14:modId xmlns:p14="http://schemas.microsoft.com/office/powerpoint/2010/main" val="4280185937"/>
              </p:ext>
            </p:extLst>
          </p:nvPr>
        </p:nvGraphicFramePr>
        <p:xfrm>
          <a:off x="274320" y="1018428"/>
          <a:ext cx="8594724" cy="5425440"/>
        </p:xfrm>
        <a:graphic>
          <a:graphicData uri="http://schemas.openxmlformats.org/drawingml/2006/table">
            <a:tbl>
              <a:tblPr firstRow="1" bandRow="1">
                <a:tableStyleId>{5C22544A-7EE6-4342-B048-85BDC9FD1C3A}</a:tableStyleId>
              </a:tblPr>
              <a:tblGrid>
                <a:gridCol w="2864908">
                  <a:extLst>
                    <a:ext uri="{9D8B030D-6E8A-4147-A177-3AD203B41FA5}">
                      <a16:colId xmlns:a16="http://schemas.microsoft.com/office/drawing/2014/main" val="566527091"/>
                    </a:ext>
                  </a:extLst>
                </a:gridCol>
                <a:gridCol w="2864908">
                  <a:extLst>
                    <a:ext uri="{9D8B030D-6E8A-4147-A177-3AD203B41FA5}">
                      <a16:colId xmlns:a16="http://schemas.microsoft.com/office/drawing/2014/main" val="1742226116"/>
                    </a:ext>
                  </a:extLst>
                </a:gridCol>
                <a:gridCol w="2864908">
                  <a:extLst>
                    <a:ext uri="{9D8B030D-6E8A-4147-A177-3AD203B41FA5}">
                      <a16:colId xmlns:a16="http://schemas.microsoft.com/office/drawing/2014/main" val="274064330"/>
                    </a:ext>
                  </a:extLst>
                </a:gridCol>
              </a:tblGrid>
              <a:tr h="0">
                <a:tc>
                  <a:txBody>
                    <a:bodyPr/>
                    <a:lstStyle/>
                    <a:p>
                      <a:r>
                        <a:rPr lang="en-US" sz="1600" dirty="0"/>
                        <a:t>Waste Type/Container</a:t>
                      </a:r>
                    </a:p>
                  </a:txBody>
                  <a:tcPr/>
                </a:tc>
                <a:tc>
                  <a:txBody>
                    <a:bodyPr/>
                    <a:lstStyle/>
                    <a:p>
                      <a:r>
                        <a:rPr lang="en-US" sz="1600" dirty="0"/>
                        <a:t>Criteria/Conditions</a:t>
                      </a:r>
                    </a:p>
                  </a:txBody>
                  <a:tcPr/>
                </a:tc>
                <a:tc>
                  <a:txBody>
                    <a:bodyPr/>
                    <a:lstStyle/>
                    <a:p>
                      <a:r>
                        <a:rPr lang="en-US" sz="1600" dirty="0"/>
                        <a:t>Inspection Frequency</a:t>
                      </a:r>
                    </a:p>
                  </a:txBody>
                  <a:tcPr/>
                </a:tc>
                <a:extLst>
                  <a:ext uri="{0D108BD9-81ED-4DB2-BD59-A6C34878D82A}">
                    <a16:rowId xmlns:a16="http://schemas.microsoft.com/office/drawing/2014/main" val="4064043972"/>
                  </a:ext>
                </a:extLst>
              </a:tr>
              <a:tr h="370840">
                <a:tc>
                  <a:txBody>
                    <a:bodyPr/>
                    <a:lstStyle/>
                    <a:p>
                      <a:r>
                        <a:rPr lang="en-US" sz="1600" dirty="0"/>
                        <a:t>Solidified, Thermally Volume Reduced, or Encapsulated Waste</a:t>
                      </a:r>
                    </a:p>
                  </a:txBody>
                  <a:tcPr/>
                </a:tc>
                <a:tc>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At least one container the first year, THEN one container every 10 years</a:t>
                      </a:r>
                    </a:p>
                  </a:txBody>
                  <a:tcPr/>
                </a:tc>
                <a:extLst>
                  <a:ext uri="{0D108BD9-81ED-4DB2-BD59-A6C34878D82A}">
                    <a16:rowId xmlns:a16="http://schemas.microsoft.com/office/drawing/2014/main" val="3131189180"/>
                  </a:ext>
                </a:extLst>
              </a:tr>
              <a:tr h="370840">
                <a:tc>
                  <a:txBody>
                    <a:bodyPr/>
                    <a:lstStyle/>
                    <a:p>
                      <a:r>
                        <a:rPr lang="en-US" sz="1600" dirty="0"/>
                        <a:t>Raw Dewatered Wet Solid Waste in HICs</a:t>
                      </a:r>
                    </a:p>
                  </a:txBody>
                  <a:tcPr/>
                </a:tc>
                <a:tc>
                  <a:txBody>
                    <a:bodyPr/>
                    <a:lstStyle/>
                    <a:p>
                      <a:r>
                        <a:rPr lang="en-US" sz="1600" dirty="0"/>
                        <a:t>Dewatered to freestanding liquid &lt;1% by volume</a:t>
                      </a:r>
                    </a:p>
                    <a:p>
                      <a:r>
                        <a:rPr lang="en-US" sz="1600" dirty="0"/>
                        <a:t>Stored in facilities or modules that can 100% of the liquid and solid contents can be contained.</a:t>
                      </a:r>
                    </a:p>
                  </a:txBody>
                  <a:tcPr/>
                </a:tc>
                <a:tc>
                  <a:txBody>
                    <a:bodyPr/>
                    <a:lstStyle/>
                    <a:p>
                      <a:r>
                        <a:rPr lang="en-US" sz="1600" dirty="0"/>
                        <a:t>At least one container the first year, THEN one container every 5 years (2% of 300 year HIC life.)</a:t>
                      </a:r>
                    </a:p>
                  </a:txBody>
                  <a:tcPr/>
                </a:tc>
                <a:extLst>
                  <a:ext uri="{0D108BD9-81ED-4DB2-BD59-A6C34878D82A}">
                    <a16:rowId xmlns:a16="http://schemas.microsoft.com/office/drawing/2014/main" val="2758476533"/>
                  </a:ext>
                </a:extLst>
              </a:tr>
              <a:tr h="370840">
                <a:tc>
                  <a:txBody>
                    <a:bodyPr/>
                    <a:lstStyle/>
                    <a:p>
                      <a:r>
                        <a:rPr lang="en-US" sz="1600" dirty="0"/>
                        <a:t>Raw Dewatered Wet Solid Flowable Waste in Any Container not meeting above two criteria (e.g., steel liner)</a:t>
                      </a:r>
                    </a:p>
                  </a:txBody>
                  <a:tcPr/>
                </a:tc>
                <a:tc>
                  <a:txBody>
                    <a:bodyPr/>
                    <a:lstStyle/>
                    <a:p>
                      <a:endParaRPr lang="en-US" sz="1600" dirty="0"/>
                    </a:p>
                  </a:txBody>
                  <a:tcPr/>
                </a:tc>
                <a:tc>
                  <a:txBody>
                    <a:bodyPr/>
                    <a:lstStyle/>
                    <a:p>
                      <a:r>
                        <a:rPr lang="en-US" sz="1600" dirty="0"/>
                        <a:t>In10% of stored inventory or one container per year, whichever is greater.</a:t>
                      </a:r>
                    </a:p>
                  </a:txBody>
                  <a:tcPr/>
                </a:tc>
                <a:extLst>
                  <a:ext uri="{0D108BD9-81ED-4DB2-BD59-A6C34878D82A}">
                    <a16:rowId xmlns:a16="http://schemas.microsoft.com/office/drawing/2014/main" val="64911574"/>
                  </a:ext>
                </a:extLst>
              </a:tr>
              <a:tr h="370840">
                <a:tc>
                  <a:txBody>
                    <a:bodyPr/>
                    <a:lstStyle/>
                    <a:p>
                      <a:r>
                        <a:rPr lang="en-US" sz="1600" dirty="0"/>
                        <a:t>Dry Solid and Wet Filter Waste in Steel Waste Containers</a:t>
                      </a:r>
                    </a:p>
                  </a:txBody>
                  <a:tcPr/>
                </a:tc>
                <a:tc>
                  <a:txBody>
                    <a:bodyPr/>
                    <a:lstStyle/>
                    <a:p>
                      <a:r>
                        <a:rPr lang="en-US" sz="1600" dirty="0"/>
                        <a:t>Stored inside or outside in modules</a:t>
                      </a:r>
                    </a:p>
                  </a:txBody>
                  <a:tcPr/>
                </a:tc>
                <a:tc>
                  <a:txBody>
                    <a:bodyPr/>
                    <a:lstStyle/>
                    <a:p>
                      <a:r>
                        <a:rPr lang="en-US" sz="1600" dirty="0"/>
                        <a:t>10% of the stored inventory or one container every two years, whichever is greater.</a:t>
                      </a:r>
                    </a:p>
                  </a:txBody>
                  <a:tcPr/>
                </a:tc>
                <a:extLst>
                  <a:ext uri="{0D108BD9-81ED-4DB2-BD59-A6C34878D82A}">
                    <a16:rowId xmlns:a16="http://schemas.microsoft.com/office/drawing/2014/main" val="2529059891"/>
                  </a:ext>
                </a:extLst>
              </a:tr>
              <a:tr h="370840">
                <a:tc>
                  <a:txBody>
                    <a:bodyPr/>
                    <a:lstStyle/>
                    <a:p>
                      <a:r>
                        <a:rPr lang="en-US" sz="1600" dirty="0"/>
                        <a:t>Dry Solid Waste in Steel Waste Containers</a:t>
                      </a:r>
                    </a:p>
                  </a:txBody>
                  <a:tcPr/>
                </a:tc>
                <a:tc>
                  <a:txBody>
                    <a:bodyPr/>
                    <a:lstStyle/>
                    <a:p>
                      <a:r>
                        <a:rPr lang="en-US" sz="1600" dirty="0"/>
                        <a:t>Stored outside with no enclosure or other environmental protection</a:t>
                      </a:r>
                    </a:p>
                  </a:txBody>
                  <a:tcPr/>
                </a:tc>
                <a:tc>
                  <a:txBody>
                    <a:bodyPr/>
                    <a:lstStyle/>
                    <a:p>
                      <a:r>
                        <a:rPr lang="en-US" sz="1600" dirty="0"/>
                        <a:t>5% of the stored inventory per quarter</a:t>
                      </a:r>
                    </a:p>
                  </a:txBody>
                  <a:tcPr/>
                </a:tc>
                <a:extLst>
                  <a:ext uri="{0D108BD9-81ED-4DB2-BD59-A6C34878D82A}">
                    <a16:rowId xmlns:a16="http://schemas.microsoft.com/office/drawing/2014/main" val="1949297259"/>
                  </a:ext>
                </a:extLst>
              </a:tr>
            </a:tbl>
          </a:graphicData>
        </a:graphic>
      </p:graphicFrame>
    </p:spTree>
    <p:extLst>
      <p:ext uri="{BB962C8B-B14F-4D97-AF65-F5344CB8AC3E}">
        <p14:creationId xmlns:p14="http://schemas.microsoft.com/office/powerpoint/2010/main" val="527424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9E836-193B-4251-AA71-41F89CA5CB79}"/>
              </a:ext>
            </a:extLst>
          </p:cNvPr>
          <p:cNvSpPr>
            <a:spLocks noGrp="1"/>
          </p:cNvSpPr>
          <p:nvPr>
            <p:ph type="title"/>
          </p:nvPr>
        </p:nvSpPr>
        <p:spPr/>
        <p:txBody>
          <a:bodyPr/>
          <a:lstStyle/>
          <a:p>
            <a:r>
              <a:rPr lang="en-US" dirty="0"/>
              <a:t>End of Storage Considerations</a:t>
            </a:r>
          </a:p>
        </p:txBody>
      </p:sp>
      <p:sp>
        <p:nvSpPr>
          <p:cNvPr id="3" name="Content Placeholder 2">
            <a:extLst>
              <a:ext uri="{FF2B5EF4-FFF2-40B4-BE49-F238E27FC236}">
                <a16:creationId xmlns:a16="http://schemas.microsoft.com/office/drawing/2014/main" id="{EA8AEBCC-413C-4757-AA9A-842A1AEBB669}"/>
              </a:ext>
            </a:extLst>
          </p:cNvPr>
          <p:cNvSpPr>
            <a:spLocks noGrp="1"/>
          </p:cNvSpPr>
          <p:nvPr>
            <p:ph idx="1"/>
          </p:nvPr>
        </p:nvSpPr>
        <p:spPr>
          <a:xfrm>
            <a:off x="274320" y="1005840"/>
            <a:ext cx="8595360" cy="5394960"/>
          </a:xfrm>
        </p:spPr>
        <p:txBody>
          <a:bodyPr>
            <a:normAutofit/>
          </a:bodyPr>
          <a:lstStyle/>
          <a:p>
            <a:r>
              <a:rPr lang="en-US" dirty="0"/>
              <a:t>Example Guidance:</a:t>
            </a:r>
          </a:p>
          <a:p>
            <a:pPr lvl="1"/>
            <a:r>
              <a:rPr lang="en-US" dirty="0"/>
              <a:t>Inspect and repair all support utilities and equipment used to inspect, handle, repackage, process and load waste.</a:t>
            </a:r>
          </a:p>
          <a:p>
            <a:pPr lvl="1"/>
            <a:r>
              <a:rPr lang="en-US" dirty="0"/>
              <a:t>Determine if each package meets the requirements for transportation regulations, disposal site waste acceptance criteria (WAC), and the site process control procedure (PCP.)</a:t>
            </a:r>
          </a:p>
          <a:p>
            <a:pPr lvl="1"/>
            <a:r>
              <a:rPr lang="en-US" dirty="0"/>
              <a:t>All set solid LLW will require additional reprocessing before shipment off-site</a:t>
            </a:r>
          </a:p>
          <a:p>
            <a:pPr lvl="2"/>
            <a:r>
              <a:rPr lang="en-US" dirty="0"/>
              <a:t>Ensure each LLW package meets applicable disposal site WAC for freestanding liquid and gas generation</a:t>
            </a:r>
          </a:p>
          <a:p>
            <a:pPr lvl="1"/>
            <a:r>
              <a:rPr lang="en-US" dirty="0"/>
              <a:t>Verify internal void space is in compliance with disposal site WAC</a:t>
            </a:r>
          </a:p>
          <a:p>
            <a:pPr lvl="1"/>
            <a:r>
              <a:rPr lang="en-US" dirty="0"/>
              <a:t>For solidified LLW verify no freestanding liquid (due to rain, condensation) on top of the monolith inside the container</a:t>
            </a:r>
          </a:p>
        </p:txBody>
      </p:sp>
    </p:spTree>
    <p:extLst>
      <p:ext uri="{BB962C8B-B14F-4D97-AF65-F5344CB8AC3E}">
        <p14:creationId xmlns:p14="http://schemas.microsoft.com/office/powerpoint/2010/main" val="647088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A0F23-EC82-43F0-8E79-2795C2E89FE2}"/>
              </a:ext>
            </a:extLst>
          </p:cNvPr>
          <p:cNvSpPr>
            <a:spLocks noGrp="1"/>
          </p:cNvSpPr>
          <p:nvPr>
            <p:ph type="title"/>
          </p:nvPr>
        </p:nvSpPr>
        <p:spPr/>
        <p:txBody>
          <a:bodyPr/>
          <a:lstStyle/>
          <a:p>
            <a:r>
              <a:rPr lang="en-US" dirty="0"/>
              <a:t>Summary and Conclusions</a:t>
            </a:r>
          </a:p>
        </p:txBody>
      </p:sp>
      <p:sp>
        <p:nvSpPr>
          <p:cNvPr id="3" name="Content Placeholder 2">
            <a:extLst>
              <a:ext uri="{FF2B5EF4-FFF2-40B4-BE49-F238E27FC236}">
                <a16:creationId xmlns:a16="http://schemas.microsoft.com/office/drawing/2014/main" id="{F24FA3C9-1F35-4451-994A-8D7CD6C29F5B}"/>
              </a:ext>
            </a:extLst>
          </p:cNvPr>
          <p:cNvSpPr>
            <a:spLocks noGrp="1"/>
          </p:cNvSpPr>
          <p:nvPr>
            <p:ph idx="1"/>
          </p:nvPr>
        </p:nvSpPr>
        <p:spPr/>
        <p:txBody>
          <a:bodyPr>
            <a:normAutofit fontScale="92500" lnSpcReduction="20000"/>
          </a:bodyPr>
          <a:lstStyle/>
          <a:p>
            <a:r>
              <a:rPr lang="en-US" dirty="0"/>
              <a:t>Waste needs to be stored in a manner and form that</a:t>
            </a:r>
          </a:p>
          <a:p>
            <a:pPr lvl="1"/>
            <a:r>
              <a:rPr lang="en-US" dirty="0"/>
              <a:t>Maintains the integrity and safety of waste/waste packages</a:t>
            </a:r>
          </a:p>
          <a:p>
            <a:pPr lvl="1"/>
            <a:r>
              <a:rPr lang="en-US" dirty="0"/>
              <a:t>Maintains the safety of workers, the environment and the public</a:t>
            </a:r>
          </a:p>
          <a:p>
            <a:pPr lvl="1"/>
            <a:r>
              <a:rPr lang="en-US" dirty="0"/>
              <a:t>Is acceptable for final disposal</a:t>
            </a:r>
          </a:p>
          <a:p>
            <a:pPr lvl="1"/>
            <a:r>
              <a:rPr lang="en-US" dirty="0"/>
              <a:t>Facilitates transport to a final disposal site in the future</a:t>
            </a:r>
          </a:p>
          <a:p>
            <a:pPr lvl="1"/>
            <a:endParaRPr lang="en-US" dirty="0"/>
          </a:p>
          <a:p>
            <a:r>
              <a:rPr lang="en-US" dirty="0"/>
              <a:t>Provide guidance for developing and implementing safe &amp; efficient interim low level waste storage including risk informed approach to </a:t>
            </a:r>
            <a:r>
              <a:rPr lang="en-US"/>
              <a:t>inspection frequency.</a:t>
            </a:r>
            <a:endParaRPr lang="en-US" dirty="0"/>
          </a:p>
          <a:p>
            <a:pPr lvl="1"/>
            <a:endParaRPr lang="en-US" dirty="0"/>
          </a:p>
          <a:p>
            <a:r>
              <a:rPr lang="en-US" dirty="0"/>
              <a:t>Revision 2 of the Guidelines incorporates previous guidelines and guidance, recent technical developments, regulatory/policy developments and international operating experiences</a:t>
            </a:r>
          </a:p>
          <a:p>
            <a:endParaRPr lang="en-US" dirty="0"/>
          </a:p>
          <a:p>
            <a:r>
              <a:rPr lang="en-US" dirty="0"/>
              <a:t>Revision 2 has not been reviewed or endorsed by NRC or other industry organization, but is based on reviewed Revision 1 and continues to represent an acceptable storage methodology</a:t>
            </a:r>
          </a:p>
          <a:p>
            <a:endParaRPr lang="en-US" dirty="0"/>
          </a:p>
        </p:txBody>
      </p:sp>
    </p:spTree>
    <p:extLst>
      <p:ext uri="{BB962C8B-B14F-4D97-AF65-F5344CB8AC3E}">
        <p14:creationId xmlns:p14="http://schemas.microsoft.com/office/powerpoint/2010/main" val="3211997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157B2-DB4E-4628-8323-680E7D865326}"/>
              </a:ext>
            </a:extLst>
          </p:cNvPr>
          <p:cNvSpPr>
            <a:spLocks noGrp="1"/>
          </p:cNvSpPr>
          <p:nvPr>
            <p:ph type="title"/>
          </p:nvPr>
        </p:nvSpPr>
        <p:spPr/>
        <p:txBody>
          <a:bodyPr/>
          <a:lstStyle/>
          <a:p>
            <a:r>
              <a:rPr lang="en-US" dirty="0"/>
              <a:t>EPRI International Low Level Waste Conference and Exhibit Show</a:t>
            </a:r>
          </a:p>
        </p:txBody>
      </p:sp>
      <p:sp>
        <p:nvSpPr>
          <p:cNvPr id="3" name="Text Placeholder 2">
            <a:extLst>
              <a:ext uri="{FF2B5EF4-FFF2-40B4-BE49-F238E27FC236}">
                <a16:creationId xmlns:a16="http://schemas.microsoft.com/office/drawing/2014/main" id="{D0D19162-9706-4AD2-A711-465021FA5461}"/>
              </a:ext>
            </a:extLst>
          </p:cNvPr>
          <p:cNvSpPr>
            <a:spLocks noGrp="1"/>
          </p:cNvSpPr>
          <p:nvPr>
            <p:ph type="body" idx="1"/>
          </p:nvPr>
        </p:nvSpPr>
        <p:spPr/>
        <p:txBody>
          <a:bodyPr/>
          <a:lstStyle/>
          <a:p>
            <a:r>
              <a:rPr lang="en-US" dirty="0"/>
              <a:t>June 19-21, 2018</a:t>
            </a:r>
          </a:p>
          <a:p>
            <a:r>
              <a:rPr lang="en-US" dirty="0"/>
              <a:t>Hyatt Regency Savannah</a:t>
            </a:r>
          </a:p>
          <a:p>
            <a:endParaRPr lang="en-US" dirty="0"/>
          </a:p>
          <a:p>
            <a:r>
              <a:rPr lang="en-US" dirty="0"/>
              <a:t>Please contact Karen Kim (</a:t>
            </a:r>
            <a:r>
              <a:rPr lang="en-US" dirty="0">
                <a:hlinkClick r:id="rId2"/>
              </a:rPr>
              <a:t>kkim@epri.com</a:t>
            </a:r>
            <a:r>
              <a:rPr lang="en-US" dirty="0"/>
              <a:t>) for more information.</a:t>
            </a:r>
          </a:p>
        </p:txBody>
      </p:sp>
    </p:spTree>
    <p:extLst>
      <p:ext uri="{BB962C8B-B14F-4D97-AF65-F5344CB8AC3E}">
        <p14:creationId xmlns:p14="http://schemas.microsoft.com/office/powerpoint/2010/main" val="4213698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74638" y="365760"/>
            <a:ext cx="8594725" cy="7318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lnSpc>
                <a:spcPct val="100000"/>
              </a:lnSpc>
              <a:spcBef>
                <a:spcPct val="0"/>
              </a:spcBef>
              <a:spcAft>
                <a:spcPct val="0"/>
              </a:spcAft>
              <a:defRPr sz="24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a:lstStyle>
          <a:p>
            <a:pPr algn="ctr"/>
            <a:r>
              <a:rPr lang="en-US" sz="3200" kern="0" dirty="0">
                <a:latin typeface="Arial Narrow" panose="020B0606020202030204" pitchFamily="34" charset="0"/>
              </a:rPr>
              <a:t>EPRI’s Mission</a:t>
            </a:r>
          </a:p>
        </p:txBody>
      </p:sp>
      <p:sp>
        <p:nvSpPr>
          <p:cNvPr id="6" name="Rectangle 23"/>
          <p:cNvSpPr txBox="1">
            <a:spLocks noChangeArrowheads="1"/>
          </p:cNvSpPr>
          <p:nvPr/>
        </p:nvSpPr>
        <p:spPr bwMode="auto">
          <a:xfrm>
            <a:off x="274638" y="1097280"/>
            <a:ext cx="8594725" cy="5148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173038" indent="-173038" algn="l" rtl="0" eaLnBrk="1" fontAlgn="base" hangingPunct="1">
              <a:lnSpc>
                <a:spcPct val="100000"/>
              </a:lnSpc>
              <a:spcBef>
                <a:spcPct val="0"/>
              </a:spcBef>
              <a:spcAft>
                <a:spcPts val="600"/>
              </a:spcAft>
              <a:buClr>
                <a:schemeClr val="tx2"/>
              </a:buClr>
              <a:buFont typeface="Wingdings" panose="05000000000000000000" pitchFamily="2" charset="2"/>
              <a:buChar char="§"/>
              <a:defRPr sz="2400">
                <a:solidFill>
                  <a:schemeClr val="tx1"/>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000">
                <a:solidFill>
                  <a:schemeClr val="tx1"/>
                </a:solidFill>
                <a:latin typeface="+mn-lt"/>
              </a:defRPr>
            </a:lvl2pPr>
            <a:lvl3pPr marL="798513" indent="-166688"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3pPr>
            <a:lvl4pPr marL="1196975" indent="-223838" algn="l" rtl="0" eaLnBrk="1" fontAlgn="base" hangingPunct="1">
              <a:lnSpc>
                <a:spcPct val="100000"/>
              </a:lnSpc>
              <a:spcBef>
                <a:spcPct val="0"/>
              </a:spcBef>
              <a:spcAft>
                <a:spcPts val="600"/>
              </a:spcAft>
              <a:buClr>
                <a:schemeClr val="tx2"/>
              </a:buClr>
              <a:buChar char="–"/>
              <a:defRPr sz="2000">
                <a:solidFill>
                  <a:schemeClr val="tx1"/>
                </a:solidFill>
                <a:latin typeface="+mn-lt"/>
              </a:defRPr>
            </a:lvl4pPr>
            <a:lvl5pPr marL="1487488" indent="-174625"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pPr marL="0" indent="0" algn="ctr">
              <a:spcBef>
                <a:spcPts val="0"/>
              </a:spcBef>
              <a:spcAft>
                <a:spcPts val="1800"/>
              </a:spcAft>
              <a:buFont typeface="Wingdings" panose="05000000000000000000" pitchFamily="2" charset="2"/>
              <a:buNone/>
            </a:pPr>
            <a:r>
              <a:rPr lang="en-US" kern="0" dirty="0"/>
              <a:t>Advancing </a:t>
            </a:r>
            <a:r>
              <a:rPr lang="en-US" b="1" i="1" kern="0" dirty="0"/>
              <a:t>safe</a:t>
            </a:r>
            <a:r>
              <a:rPr lang="en-US" kern="0" dirty="0"/>
              <a:t>, </a:t>
            </a:r>
            <a:r>
              <a:rPr lang="en-US" b="1" i="1" kern="0" dirty="0"/>
              <a:t>reliable</a:t>
            </a:r>
            <a:r>
              <a:rPr lang="en-US" kern="0" dirty="0"/>
              <a:t>, </a:t>
            </a:r>
            <a:r>
              <a:rPr lang="en-US" b="1" i="1" kern="0" dirty="0"/>
              <a:t>affordable</a:t>
            </a:r>
            <a:r>
              <a:rPr lang="en-US" kern="0" dirty="0"/>
              <a:t> and </a:t>
            </a:r>
            <a:br>
              <a:rPr lang="en-US" kern="0" dirty="0"/>
            </a:br>
            <a:r>
              <a:rPr lang="en-US" b="1" i="1" kern="0" dirty="0"/>
              <a:t>environmentally responsible </a:t>
            </a:r>
            <a:r>
              <a:rPr lang="en-US" kern="0" dirty="0"/>
              <a:t>electricity for society </a:t>
            </a:r>
            <a:br>
              <a:rPr lang="en-US" kern="0" dirty="0"/>
            </a:br>
            <a:r>
              <a:rPr lang="en-US" kern="0" dirty="0"/>
              <a:t>through global collaboration, thought leadership </a:t>
            </a:r>
            <a:br>
              <a:rPr lang="en-US" kern="0" dirty="0"/>
            </a:br>
            <a:r>
              <a:rPr lang="en-US" kern="0" dirty="0"/>
              <a:t>and science &amp; technology innovation</a:t>
            </a:r>
          </a:p>
        </p:txBody>
      </p:sp>
      <p:sp>
        <p:nvSpPr>
          <p:cNvPr id="7" name="Rectangle 6"/>
          <p:cNvSpPr/>
          <p:nvPr/>
        </p:nvSpPr>
        <p:spPr bwMode="auto">
          <a:xfrm>
            <a:off x="0" y="3201646"/>
            <a:ext cx="9144000" cy="2705878"/>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pic>
        <p:nvPicPr>
          <p:cNvPr id="9" name="Picture 8" descr="Mission icon_v18_FINAL.png"/>
          <p:cNvPicPr>
            <a:picLocks noChangeAspect="1"/>
          </p:cNvPicPr>
          <p:nvPr/>
        </p:nvPicPr>
        <p:blipFill>
          <a:blip r:embed="rId3" cstate="print"/>
          <a:stretch>
            <a:fillRect/>
          </a:stretch>
        </p:blipFill>
        <p:spPr>
          <a:xfrm>
            <a:off x="3017520" y="2981444"/>
            <a:ext cx="3108960" cy="3108960"/>
          </a:xfrm>
          <a:prstGeom prst="rect">
            <a:avLst/>
          </a:prstGeom>
          <a:ln>
            <a:noFill/>
          </a:ln>
          <a:effectLst>
            <a:glow rad="317500">
              <a:schemeClr val="bg1">
                <a:alpha val="64000"/>
              </a:schemeClr>
            </a:glow>
          </a:effectLst>
        </p:spPr>
      </p:pic>
    </p:spTree>
    <p:extLst>
      <p:ext uri="{BB962C8B-B14F-4D97-AF65-F5344CB8AC3E}">
        <p14:creationId xmlns:p14="http://schemas.microsoft.com/office/powerpoint/2010/main" val="38839557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336" y="1253538"/>
            <a:ext cx="4450257" cy="4672770"/>
          </a:xfrm>
          <a:prstGeom prst="rect">
            <a:avLst/>
          </a:prstGeom>
        </p:spPr>
      </p:pic>
      <p:sp>
        <p:nvSpPr>
          <p:cNvPr id="508930" name="Rectangle 2"/>
          <p:cNvSpPr>
            <a:spLocks noGrp="1" noChangeArrowheads="1"/>
          </p:cNvSpPr>
          <p:nvPr>
            <p:ph type="title"/>
          </p:nvPr>
        </p:nvSpPr>
        <p:spPr/>
        <p:txBody>
          <a:bodyPr/>
          <a:lstStyle/>
          <a:p>
            <a:r>
              <a:rPr lang="en-US" dirty="0"/>
              <a:t>Three Key Aspects of EPRI</a:t>
            </a:r>
          </a:p>
        </p:txBody>
      </p:sp>
      <p:sp>
        <p:nvSpPr>
          <p:cNvPr id="508931" name="Rectangle 3"/>
          <p:cNvSpPr>
            <a:spLocks noGrp="1" noChangeArrowheads="1"/>
          </p:cNvSpPr>
          <p:nvPr>
            <p:ph idx="1"/>
          </p:nvPr>
        </p:nvSpPr>
        <p:spPr>
          <a:xfrm>
            <a:off x="4777896" y="4518378"/>
            <a:ext cx="3999100" cy="1631216"/>
          </a:xfrm>
        </p:spPr>
        <p:txBody>
          <a:bodyPr>
            <a:noAutofit/>
          </a:bodyPr>
          <a:lstStyle/>
          <a:p>
            <a:pPr marL="0" indent="0">
              <a:spcAft>
                <a:spcPts val="1800"/>
              </a:spcAft>
              <a:buNone/>
            </a:pPr>
            <a:r>
              <a:rPr lang="en-US" sz="2800" b="1" dirty="0">
                <a:solidFill>
                  <a:srgbClr val="D38D19"/>
                </a:solidFill>
                <a:latin typeface="Arial Narrow" panose="020B0606020202030204" pitchFamily="34" charset="0"/>
              </a:rPr>
              <a:t>Collaborative</a:t>
            </a:r>
            <a:br>
              <a:rPr lang="en-US" dirty="0"/>
            </a:br>
            <a:r>
              <a:rPr lang="en-US" dirty="0">
                <a:latin typeface="Arial Narrow" panose="020B0606020202030204" pitchFamily="34" charset="0"/>
              </a:rPr>
              <a:t>Bring together scientists, engineers, academic researchers, and industry experts</a:t>
            </a:r>
          </a:p>
        </p:txBody>
      </p:sp>
      <p:sp>
        <p:nvSpPr>
          <p:cNvPr id="13" name="Rectangle 3"/>
          <p:cNvSpPr txBox="1">
            <a:spLocks noChangeArrowheads="1"/>
          </p:cNvSpPr>
          <p:nvPr/>
        </p:nvSpPr>
        <p:spPr bwMode="auto">
          <a:xfrm>
            <a:off x="4777896" y="849552"/>
            <a:ext cx="3750284" cy="20005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173038" indent="-173038" algn="l" rtl="0" eaLnBrk="1" fontAlgn="base" hangingPunct="1">
              <a:lnSpc>
                <a:spcPct val="100000"/>
              </a:lnSpc>
              <a:spcBef>
                <a:spcPct val="0"/>
              </a:spcBef>
              <a:spcAft>
                <a:spcPts val="600"/>
              </a:spcAft>
              <a:buClr>
                <a:schemeClr val="tx2"/>
              </a:buClr>
              <a:buFont typeface="Wingdings" panose="05000000000000000000" pitchFamily="2" charset="2"/>
              <a:buChar char="§"/>
              <a:defRPr sz="2400">
                <a:solidFill>
                  <a:schemeClr val="tx1"/>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000">
                <a:solidFill>
                  <a:schemeClr val="tx1"/>
                </a:solidFill>
                <a:latin typeface="+mn-lt"/>
              </a:defRPr>
            </a:lvl2pPr>
            <a:lvl3pPr marL="798513" indent="-166688"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3pPr>
            <a:lvl4pPr marL="1196975" indent="-223838" algn="l" rtl="0" eaLnBrk="1" fontAlgn="base" hangingPunct="1">
              <a:lnSpc>
                <a:spcPct val="100000"/>
              </a:lnSpc>
              <a:spcBef>
                <a:spcPct val="0"/>
              </a:spcBef>
              <a:spcAft>
                <a:spcPts val="600"/>
              </a:spcAft>
              <a:buClr>
                <a:schemeClr val="tx2"/>
              </a:buClr>
              <a:buChar char="–"/>
              <a:defRPr sz="2000">
                <a:solidFill>
                  <a:schemeClr val="tx1"/>
                </a:solidFill>
                <a:latin typeface="+mn-lt"/>
              </a:defRPr>
            </a:lvl4pPr>
            <a:lvl5pPr marL="1487488" indent="-174625"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pPr marL="0" indent="0">
              <a:spcAft>
                <a:spcPts val="1800"/>
              </a:spcAft>
              <a:buFont typeface="Wingdings" panose="05000000000000000000" pitchFamily="2" charset="2"/>
              <a:buNone/>
            </a:pPr>
            <a:r>
              <a:rPr lang="en-US" sz="2800" b="1" kern="0" dirty="0">
                <a:solidFill>
                  <a:srgbClr val="0076A5"/>
                </a:solidFill>
                <a:latin typeface="Arial Narrow" panose="020B0606020202030204" pitchFamily="34" charset="0"/>
              </a:rPr>
              <a:t>Independent</a:t>
            </a:r>
            <a:br>
              <a:rPr lang="en-US" kern="0" dirty="0"/>
            </a:br>
            <a:r>
              <a:rPr lang="en-US" kern="0" dirty="0">
                <a:latin typeface="Arial Narrow" panose="020B0606020202030204" pitchFamily="34" charset="0"/>
              </a:rPr>
              <a:t>Objective, scientifically based results address reliability, efficiency, affordability, health, safety, and the environment</a:t>
            </a:r>
            <a:endParaRPr lang="en-US" sz="800" kern="0" dirty="0">
              <a:latin typeface="Arial Narrow" panose="020B0606020202030204" pitchFamily="34" charset="0"/>
            </a:endParaRPr>
          </a:p>
        </p:txBody>
      </p:sp>
      <p:sp>
        <p:nvSpPr>
          <p:cNvPr id="14" name="Rectangle 3"/>
          <p:cNvSpPr txBox="1">
            <a:spLocks noChangeArrowheads="1"/>
          </p:cNvSpPr>
          <p:nvPr/>
        </p:nvSpPr>
        <p:spPr bwMode="auto">
          <a:xfrm>
            <a:off x="4777896" y="3053297"/>
            <a:ext cx="2983308" cy="1261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173038" indent="-173038" algn="l" rtl="0" eaLnBrk="1" fontAlgn="base" hangingPunct="1">
              <a:lnSpc>
                <a:spcPct val="100000"/>
              </a:lnSpc>
              <a:spcBef>
                <a:spcPct val="0"/>
              </a:spcBef>
              <a:spcAft>
                <a:spcPts val="600"/>
              </a:spcAft>
              <a:buClr>
                <a:schemeClr val="tx2"/>
              </a:buClr>
              <a:buFont typeface="Wingdings" panose="05000000000000000000" pitchFamily="2" charset="2"/>
              <a:buChar char="§"/>
              <a:defRPr sz="2400">
                <a:solidFill>
                  <a:schemeClr val="tx1"/>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000">
                <a:solidFill>
                  <a:schemeClr val="tx1"/>
                </a:solidFill>
                <a:latin typeface="+mn-lt"/>
              </a:defRPr>
            </a:lvl2pPr>
            <a:lvl3pPr marL="798513" indent="-166688"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3pPr>
            <a:lvl4pPr marL="1196975" indent="-223838" algn="l" rtl="0" eaLnBrk="1" fontAlgn="base" hangingPunct="1">
              <a:lnSpc>
                <a:spcPct val="100000"/>
              </a:lnSpc>
              <a:spcBef>
                <a:spcPct val="0"/>
              </a:spcBef>
              <a:spcAft>
                <a:spcPts val="600"/>
              </a:spcAft>
              <a:buClr>
                <a:schemeClr val="tx2"/>
              </a:buClr>
              <a:buChar char="–"/>
              <a:defRPr sz="2000">
                <a:solidFill>
                  <a:schemeClr val="tx1"/>
                </a:solidFill>
                <a:latin typeface="+mn-lt"/>
              </a:defRPr>
            </a:lvl4pPr>
            <a:lvl5pPr marL="1487488" indent="-174625"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pPr marL="0" indent="0">
              <a:spcAft>
                <a:spcPts val="1800"/>
              </a:spcAft>
              <a:buFont typeface="Wingdings" panose="05000000000000000000" pitchFamily="2" charset="2"/>
              <a:buNone/>
            </a:pPr>
            <a:r>
              <a:rPr lang="en-US" sz="2800" b="1" kern="0" dirty="0">
                <a:solidFill>
                  <a:srgbClr val="198947"/>
                </a:solidFill>
                <a:latin typeface="Arial Narrow" panose="020B0606020202030204" pitchFamily="34" charset="0"/>
              </a:rPr>
              <a:t>Nonprofit</a:t>
            </a:r>
            <a:br>
              <a:rPr lang="en-US" kern="0" dirty="0"/>
            </a:br>
            <a:r>
              <a:rPr lang="en-US" kern="0" dirty="0">
                <a:latin typeface="Arial Narrow" panose="020B0606020202030204" pitchFamily="34" charset="0"/>
              </a:rPr>
              <a:t>Chartered to serve the public benefit</a:t>
            </a:r>
            <a:endParaRPr lang="en-US" sz="800" kern="0" dirty="0">
              <a:latin typeface="Arial Narrow" panose="020B0606020202030204" pitchFamily="34" charset="0"/>
            </a:endParaRPr>
          </a:p>
        </p:txBody>
      </p:sp>
    </p:spTree>
    <p:extLst>
      <p:ext uri="{BB962C8B-B14F-4D97-AF65-F5344CB8AC3E}">
        <p14:creationId xmlns:p14="http://schemas.microsoft.com/office/powerpoint/2010/main" val="1657780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22" t="12605" r="-57" b="12395"/>
          <a:stretch/>
        </p:blipFill>
        <p:spPr>
          <a:xfrm>
            <a:off x="0" y="1771650"/>
            <a:ext cx="9144000" cy="3886202"/>
          </a:xfrm>
          <a:prstGeom prst="rect">
            <a:avLst/>
          </a:prstGeom>
        </p:spPr>
      </p:pic>
      <p:sp>
        <p:nvSpPr>
          <p:cNvPr id="3" name="Rectangle 2"/>
          <p:cNvSpPr/>
          <p:nvPr/>
        </p:nvSpPr>
        <p:spPr bwMode="auto">
          <a:xfrm>
            <a:off x="0" y="4211436"/>
            <a:ext cx="9144000" cy="1446415"/>
          </a:xfrm>
          <a:prstGeom prst="rect">
            <a:avLst/>
          </a:prstGeom>
          <a:solidFill>
            <a:schemeClr val="tx2">
              <a:lumMod val="5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indent="-164306"/>
            <a:endParaRPr lang="en-US" sz="1200" dirty="0"/>
          </a:p>
        </p:txBody>
      </p:sp>
      <p:grpSp>
        <p:nvGrpSpPr>
          <p:cNvPr id="7" name="Group 6"/>
          <p:cNvGrpSpPr/>
          <p:nvPr/>
        </p:nvGrpSpPr>
        <p:grpSpPr>
          <a:xfrm>
            <a:off x="1704513" y="4196394"/>
            <a:ext cx="6776621" cy="1350369"/>
            <a:chOff x="-666459" y="4452190"/>
            <a:chExt cx="9035495" cy="1800491"/>
          </a:xfrm>
        </p:grpSpPr>
        <p:sp>
          <p:nvSpPr>
            <p:cNvPr id="4" name="Rectangle 3"/>
            <p:cNvSpPr/>
            <p:nvPr/>
          </p:nvSpPr>
          <p:spPr>
            <a:xfrm>
              <a:off x="4828899" y="5821795"/>
              <a:ext cx="3467565" cy="430886"/>
            </a:xfrm>
            <a:prstGeom prst="rect">
              <a:avLst/>
            </a:prstGeom>
          </p:spPr>
          <p:txBody>
            <a:bodyPr wrap="square">
              <a:spAutoFit/>
            </a:bodyPr>
            <a:lstStyle/>
            <a:p>
              <a:pPr algn="r" eaLnBrk="0" fontAlgn="base" hangingPunct="0">
                <a:spcAft>
                  <a:spcPct val="0"/>
                </a:spcAft>
              </a:pPr>
              <a:r>
                <a:rPr lang="en-US" sz="1500" b="1" dirty="0">
                  <a:solidFill>
                    <a:srgbClr val="FFFFFF"/>
                  </a:solidFill>
                  <a:latin typeface="Arial Narrow" panose="020B0606020202030204" pitchFamily="34" charset="0"/>
                </a:rPr>
                <a:t>Radiation Safety Program</a:t>
              </a:r>
            </a:p>
          </p:txBody>
        </p:sp>
        <p:sp>
          <p:nvSpPr>
            <p:cNvPr id="5" name="Rectangle 4"/>
            <p:cNvSpPr/>
            <p:nvPr/>
          </p:nvSpPr>
          <p:spPr>
            <a:xfrm>
              <a:off x="-666459" y="4452190"/>
              <a:ext cx="9035495" cy="1600438"/>
            </a:xfrm>
            <a:prstGeom prst="rect">
              <a:avLst/>
            </a:prstGeom>
          </p:spPr>
          <p:txBody>
            <a:bodyPr wrap="square">
              <a:spAutoFit/>
            </a:bodyPr>
            <a:lstStyle/>
            <a:p>
              <a:pPr algn="r" eaLnBrk="0" fontAlgn="base" hangingPunct="0">
                <a:spcAft>
                  <a:spcPct val="0"/>
                </a:spcAft>
              </a:pPr>
              <a:r>
                <a:rPr lang="en-US" sz="7200" b="1" dirty="0">
                  <a:solidFill>
                    <a:schemeClr val="bg1">
                      <a:lumMod val="75000"/>
                    </a:schemeClr>
                  </a:solidFill>
                  <a:latin typeface="Arial Narrow" panose="020B0606020202030204" pitchFamily="34" charset="0"/>
                </a:rPr>
                <a:t>Radiation Safety</a:t>
              </a:r>
            </a:p>
          </p:txBody>
        </p:sp>
      </p:grpSp>
    </p:spTree>
    <p:extLst>
      <p:ext uri="{BB962C8B-B14F-4D97-AF65-F5344CB8AC3E}">
        <p14:creationId xmlns:p14="http://schemas.microsoft.com/office/powerpoint/2010/main" val="384573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tom.jpg"/>
          <p:cNvPicPr>
            <a:picLocks noChangeAspect="1"/>
          </p:cNvPicPr>
          <p:nvPr/>
        </p:nvPicPr>
        <p:blipFill>
          <a:blip r:embed="rId3" cstate="print"/>
          <a:srcRect l="14828" t="9901" r="13466" b="9047"/>
          <a:stretch>
            <a:fillRect/>
          </a:stretch>
        </p:blipFill>
        <p:spPr>
          <a:xfrm>
            <a:off x="328894" y="308831"/>
            <a:ext cx="584261" cy="660419"/>
          </a:xfrm>
          <a:prstGeom prst="rect">
            <a:avLst/>
          </a:prstGeom>
        </p:spPr>
      </p:pic>
      <p:sp>
        <p:nvSpPr>
          <p:cNvPr id="2" name="Title 1"/>
          <p:cNvSpPr>
            <a:spLocks noGrp="1"/>
          </p:cNvSpPr>
          <p:nvPr>
            <p:ph type="title"/>
          </p:nvPr>
        </p:nvSpPr>
        <p:spPr>
          <a:xfrm>
            <a:off x="1211645" y="308831"/>
            <a:ext cx="6446520" cy="548640"/>
          </a:xfrm>
        </p:spPr>
        <p:txBody>
          <a:bodyPr/>
          <a:lstStyle/>
          <a:p>
            <a:r>
              <a:rPr lang="en-US" dirty="0"/>
              <a:t>Radiation Safety Program</a:t>
            </a:r>
          </a:p>
        </p:txBody>
      </p:sp>
      <p:sp>
        <p:nvSpPr>
          <p:cNvPr id="3" name="Content Placeholder 2"/>
          <p:cNvSpPr>
            <a:spLocks noGrp="1"/>
          </p:cNvSpPr>
          <p:nvPr>
            <p:ph sz="half" idx="1"/>
          </p:nvPr>
        </p:nvSpPr>
        <p:spPr>
          <a:xfrm>
            <a:off x="342901" y="1728788"/>
            <a:ext cx="3287787" cy="1970031"/>
          </a:xfrm>
        </p:spPr>
        <p:txBody>
          <a:bodyPr>
            <a:normAutofit fontScale="92500" lnSpcReduction="20000"/>
          </a:bodyPr>
          <a:lstStyle/>
          <a:p>
            <a:pPr marL="0" indent="0">
              <a:buNone/>
            </a:pPr>
            <a:r>
              <a:rPr lang="en-US" sz="1950" u="sng" kern="1200" dirty="0"/>
              <a:t>Program Objectives:</a:t>
            </a:r>
          </a:p>
          <a:p>
            <a:pPr lvl="1"/>
            <a:r>
              <a:rPr lang="en-US" sz="1425" dirty="0"/>
              <a:t>Develop tools, technologies, and  improvements to operational practices</a:t>
            </a:r>
          </a:p>
          <a:p>
            <a:pPr lvl="2"/>
            <a:r>
              <a:rPr lang="en-US" sz="1275" dirty="0"/>
              <a:t>Enhance public and worker safety </a:t>
            </a:r>
          </a:p>
          <a:p>
            <a:pPr lvl="2"/>
            <a:r>
              <a:rPr lang="en-US" sz="1275" dirty="0"/>
              <a:t>Reduce risks associated with waste management</a:t>
            </a:r>
          </a:p>
          <a:p>
            <a:pPr lvl="1"/>
            <a:r>
              <a:rPr lang="en-US" sz="1425" dirty="0"/>
              <a:t>Four technical areas addressed in program:</a:t>
            </a:r>
          </a:p>
        </p:txBody>
      </p:sp>
      <p:graphicFrame>
        <p:nvGraphicFramePr>
          <p:cNvPr id="5" name="Content Placeholder 4"/>
          <p:cNvGraphicFramePr>
            <a:graphicFrameLocks noGrp="1"/>
          </p:cNvGraphicFramePr>
          <p:nvPr>
            <p:ph sz="half" idx="2"/>
            <p:extLst/>
          </p:nvPr>
        </p:nvGraphicFramePr>
        <p:xfrm>
          <a:off x="3840375" y="1836142"/>
          <a:ext cx="2762250" cy="39302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p:cNvSpPr/>
          <p:nvPr/>
        </p:nvSpPr>
        <p:spPr>
          <a:xfrm>
            <a:off x="4909282" y="1692651"/>
            <a:ext cx="3681521" cy="369332"/>
          </a:xfrm>
          <a:prstGeom prst="rect">
            <a:avLst/>
          </a:prstGeom>
        </p:spPr>
        <p:txBody>
          <a:bodyPr wrap="none" anchor="t">
            <a:spAutoFit/>
          </a:bodyPr>
          <a:lstStyle/>
          <a:p>
            <a:pPr algn="l"/>
            <a:r>
              <a:rPr lang="en-US" sz="1800" u="sng" dirty="0">
                <a:solidFill>
                  <a:schemeClr val="tx1"/>
                </a:solidFill>
                <a:latin typeface="+mn-lt"/>
              </a:rPr>
              <a:t>Three Technical Strategy Groups: </a:t>
            </a:r>
          </a:p>
        </p:txBody>
      </p:sp>
      <p:sp>
        <p:nvSpPr>
          <p:cNvPr id="19" name="TextBox 18"/>
          <p:cNvSpPr txBox="1"/>
          <p:nvPr/>
        </p:nvSpPr>
        <p:spPr>
          <a:xfrm>
            <a:off x="3630688" y="3025712"/>
            <a:ext cx="3025185" cy="253916"/>
          </a:xfrm>
          <a:prstGeom prst="rect">
            <a:avLst/>
          </a:prstGeom>
          <a:noFill/>
        </p:spPr>
        <p:txBody>
          <a:bodyPr wrap="square" rtlCol="0">
            <a:spAutoFit/>
          </a:bodyPr>
          <a:lstStyle/>
          <a:p>
            <a:pPr defTabSz="685800" eaLnBrk="1" fontAlgn="auto" hangingPunct="1">
              <a:spcBef>
                <a:spcPts val="0"/>
              </a:spcBef>
              <a:spcAft>
                <a:spcPts val="0"/>
              </a:spcAft>
              <a:defRPr/>
            </a:pPr>
            <a:r>
              <a:rPr lang="en-US" sz="1050" b="1" kern="0" dirty="0">
                <a:solidFill>
                  <a:sysClr val="windowText" lastClr="000000"/>
                </a:solidFill>
              </a:rPr>
              <a:t>Carola Gregorich, </a:t>
            </a:r>
            <a:r>
              <a:rPr lang="en-US" sz="1050" b="1" kern="0" dirty="0">
                <a:solidFill>
                  <a:sysClr val="windowText" lastClr="000000"/>
                </a:solidFill>
                <a:hlinkClick r:id="rId9"/>
              </a:rPr>
              <a:t>cgregorich@epri.com</a:t>
            </a:r>
            <a:endParaRPr lang="en-US" sz="1050" b="1" kern="0" dirty="0">
              <a:solidFill>
                <a:sysClr val="windowText" lastClr="000000"/>
              </a:solidFill>
            </a:endParaRPr>
          </a:p>
        </p:txBody>
      </p:sp>
      <p:sp>
        <p:nvSpPr>
          <p:cNvPr id="20" name="Rectangle 19"/>
          <p:cNvSpPr/>
          <p:nvPr/>
        </p:nvSpPr>
        <p:spPr>
          <a:xfrm>
            <a:off x="4523056" y="4210958"/>
            <a:ext cx="1933543" cy="253916"/>
          </a:xfrm>
          <a:prstGeom prst="rect">
            <a:avLst/>
          </a:prstGeom>
        </p:spPr>
        <p:txBody>
          <a:bodyPr wrap="none">
            <a:spAutoFit/>
          </a:bodyPr>
          <a:lstStyle/>
          <a:p>
            <a:r>
              <a:rPr lang="en-US" sz="1050" b="1" kern="0" dirty="0">
                <a:solidFill>
                  <a:sysClr val="windowText" lastClr="000000"/>
                </a:solidFill>
              </a:rPr>
              <a:t>Karen Kim, </a:t>
            </a:r>
            <a:r>
              <a:rPr lang="en-US" sz="1050" b="1" kern="0" dirty="0">
                <a:solidFill>
                  <a:sysClr val="windowText" lastClr="000000"/>
                </a:solidFill>
                <a:hlinkClick r:id="rId10"/>
              </a:rPr>
              <a:t>kkim@epri.com</a:t>
            </a:r>
            <a:endParaRPr lang="en-US" sz="1050" dirty="0"/>
          </a:p>
        </p:txBody>
      </p:sp>
      <p:sp>
        <p:nvSpPr>
          <p:cNvPr id="21" name="Rectangle 20"/>
          <p:cNvSpPr/>
          <p:nvPr/>
        </p:nvSpPr>
        <p:spPr>
          <a:xfrm>
            <a:off x="4540095" y="5433967"/>
            <a:ext cx="1933543" cy="253916"/>
          </a:xfrm>
          <a:prstGeom prst="rect">
            <a:avLst/>
          </a:prstGeom>
        </p:spPr>
        <p:txBody>
          <a:bodyPr wrap="none">
            <a:spAutoFit/>
          </a:bodyPr>
          <a:lstStyle/>
          <a:p>
            <a:r>
              <a:rPr lang="en-US" sz="1050" b="1" kern="0" dirty="0">
                <a:solidFill>
                  <a:sysClr val="windowText" lastClr="000000"/>
                </a:solidFill>
              </a:rPr>
              <a:t>Karen Kim, </a:t>
            </a:r>
            <a:r>
              <a:rPr lang="en-US" sz="1050" b="1" kern="0" dirty="0">
                <a:solidFill>
                  <a:sysClr val="windowText" lastClr="000000"/>
                </a:solidFill>
                <a:hlinkClick r:id="rId10"/>
              </a:rPr>
              <a:t>kkim@epri.com</a:t>
            </a:r>
            <a:endParaRPr lang="en-US" sz="1050" dirty="0"/>
          </a:p>
        </p:txBody>
      </p:sp>
      <p:sp>
        <p:nvSpPr>
          <p:cNvPr id="16" name="Rectangle 15"/>
          <p:cNvSpPr/>
          <p:nvPr/>
        </p:nvSpPr>
        <p:spPr>
          <a:xfrm>
            <a:off x="6602625" y="2179229"/>
            <a:ext cx="2415134" cy="3465051"/>
          </a:xfrm>
          <a:prstGeom prst="rect">
            <a:avLst/>
          </a:prstGeom>
          <a:solidFill>
            <a:schemeClr val="accent6">
              <a:lumMod val="20000"/>
              <a:lumOff val="80000"/>
            </a:schemeClr>
          </a:solidFill>
        </p:spPr>
        <p:txBody>
          <a:bodyPr wrap="square">
            <a:spAutoFit/>
          </a:bodyPr>
          <a:lstStyle/>
          <a:p>
            <a:pPr>
              <a:spcAft>
                <a:spcPts val="450"/>
              </a:spcAft>
            </a:pPr>
            <a:r>
              <a:rPr lang="en-US" sz="1350" dirty="0"/>
              <a:t>Technical Strategy Groups (TSG) provide a peer-to-peer forum for:</a:t>
            </a:r>
          </a:p>
          <a:p>
            <a:pPr marL="214313" indent="-214313" algn="l">
              <a:spcAft>
                <a:spcPts val="450"/>
              </a:spcAft>
              <a:buFont typeface="Wingdings" panose="05000000000000000000" pitchFamily="2" charset="2"/>
              <a:buChar char="ü"/>
            </a:pPr>
            <a:r>
              <a:rPr lang="en-US" sz="1350" dirty="0"/>
              <a:t>Exchanging benchmarking information,</a:t>
            </a:r>
          </a:p>
          <a:p>
            <a:pPr marL="214313" indent="-214313" algn="l">
              <a:spcAft>
                <a:spcPts val="450"/>
              </a:spcAft>
              <a:buFont typeface="Wingdings" panose="05000000000000000000" pitchFamily="2" charset="2"/>
              <a:buChar char="ü"/>
            </a:pPr>
            <a:r>
              <a:rPr lang="en-US" sz="1350" dirty="0"/>
              <a:t>Gaining insights on  application of EPRI research, </a:t>
            </a:r>
          </a:p>
          <a:p>
            <a:pPr marL="214313" indent="-214313" algn="l">
              <a:spcAft>
                <a:spcPts val="450"/>
              </a:spcAft>
              <a:buFont typeface="Wingdings" panose="05000000000000000000" pitchFamily="2" charset="2"/>
              <a:buChar char="ü"/>
            </a:pPr>
            <a:r>
              <a:rPr lang="en-US" sz="1350" dirty="0"/>
              <a:t>Learning about technology updates, </a:t>
            </a:r>
          </a:p>
          <a:p>
            <a:pPr marL="214313" indent="-214313" algn="l">
              <a:spcAft>
                <a:spcPts val="450"/>
              </a:spcAft>
              <a:buFont typeface="Wingdings" panose="05000000000000000000" pitchFamily="2" charset="2"/>
              <a:buChar char="ü"/>
            </a:pPr>
            <a:r>
              <a:rPr lang="en-US" sz="1350" dirty="0"/>
              <a:t>Sharing management strategies and ideas</a:t>
            </a:r>
          </a:p>
        </p:txBody>
      </p:sp>
      <p:grpSp>
        <p:nvGrpSpPr>
          <p:cNvPr id="22" name="Group 21">
            <a:extLst>
              <a:ext uri="{FF2B5EF4-FFF2-40B4-BE49-F238E27FC236}">
                <a16:creationId xmlns:a16="http://schemas.microsoft.com/office/drawing/2014/main" id="{537365C1-B2AD-47D0-9BE8-0B798C464001}"/>
              </a:ext>
            </a:extLst>
          </p:cNvPr>
          <p:cNvGrpSpPr/>
          <p:nvPr/>
        </p:nvGrpSpPr>
        <p:grpSpPr>
          <a:xfrm>
            <a:off x="328894" y="3698818"/>
            <a:ext cx="3354293" cy="2255103"/>
            <a:chOff x="1606732" y="3090574"/>
            <a:chExt cx="5312898" cy="3251255"/>
          </a:xfrm>
        </p:grpSpPr>
        <p:grpSp>
          <p:nvGrpSpPr>
            <p:cNvPr id="23" name="Group 22">
              <a:extLst>
                <a:ext uri="{FF2B5EF4-FFF2-40B4-BE49-F238E27FC236}">
                  <a16:creationId xmlns:a16="http://schemas.microsoft.com/office/drawing/2014/main" id="{DD9766A9-0C16-4989-88BE-639C66D33EAB}"/>
                </a:ext>
              </a:extLst>
            </p:cNvPr>
            <p:cNvGrpSpPr/>
            <p:nvPr/>
          </p:nvGrpSpPr>
          <p:grpSpPr>
            <a:xfrm>
              <a:off x="1640666" y="5139173"/>
              <a:ext cx="5278962" cy="713627"/>
              <a:chOff x="359709" y="5609965"/>
              <a:chExt cx="5278962" cy="713627"/>
            </a:xfrm>
          </p:grpSpPr>
          <p:sp>
            <p:nvSpPr>
              <p:cNvPr id="36" name="TextBox 35">
                <a:extLst>
                  <a:ext uri="{FF2B5EF4-FFF2-40B4-BE49-F238E27FC236}">
                    <a16:creationId xmlns:a16="http://schemas.microsoft.com/office/drawing/2014/main" id="{81D924ED-986E-4CDC-8A4E-A34860A1AB1D}"/>
                  </a:ext>
                </a:extLst>
              </p:cNvPr>
              <p:cNvSpPr txBox="1"/>
              <p:nvPr/>
            </p:nvSpPr>
            <p:spPr>
              <a:xfrm>
                <a:off x="1994055" y="5924234"/>
                <a:ext cx="3136187" cy="399358"/>
              </a:xfrm>
              <a:prstGeom prst="rect">
                <a:avLst/>
              </a:prstGeom>
              <a:noFill/>
            </p:spPr>
            <p:txBody>
              <a:bodyPr wrap="none" rtlCol="0">
                <a:spAutoFit/>
              </a:bodyPr>
              <a:lstStyle/>
              <a:p>
                <a:r>
                  <a:rPr lang="en-US" sz="1200" b="1" dirty="0">
                    <a:solidFill>
                      <a:schemeClr val="bg1"/>
                    </a:solidFill>
                  </a:rPr>
                  <a:t>Low Dose Health Effects</a:t>
                </a:r>
              </a:p>
            </p:txBody>
          </p:sp>
          <p:sp>
            <p:nvSpPr>
              <p:cNvPr id="37" name="Rectangle 36">
                <a:extLst>
                  <a:ext uri="{FF2B5EF4-FFF2-40B4-BE49-F238E27FC236}">
                    <a16:creationId xmlns:a16="http://schemas.microsoft.com/office/drawing/2014/main" id="{76EB6251-2CB0-4D82-B8CF-9592D60F4C1E}"/>
                  </a:ext>
                </a:extLst>
              </p:cNvPr>
              <p:cNvSpPr/>
              <p:nvPr/>
            </p:nvSpPr>
            <p:spPr bwMode="auto">
              <a:xfrm>
                <a:off x="359709" y="5609965"/>
                <a:ext cx="5278962" cy="685800"/>
              </a:xfrm>
              <a:prstGeom prst="rect">
                <a:avLst/>
              </a:prstGeom>
              <a:solidFill>
                <a:srgbClr val="4986A0">
                  <a:alpha val="60000"/>
                </a:srgb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indent="-164306"/>
                <a:endParaRPr lang="en-US" sz="1200" dirty="0"/>
              </a:p>
            </p:txBody>
          </p:sp>
        </p:grpSp>
        <p:grpSp>
          <p:nvGrpSpPr>
            <p:cNvPr id="25" name="Group 24">
              <a:extLst>
                <a:ext uri="{FF2B5EF4-FFF2-40B4-BE49-F238E27FC236}">
                  <a16:creationId xmlns:a16="http://schemas.microsoft.com/office/drawing/2014/main" id="{B6D685C9-1C73-4476-8D55-BD11B1F00D70}"/>
                </a:ext>
              </a:extLst>
            </p:cNvPr>
            <p:cNvGrpSpPr/>
            <p:nvPr/>
          </p:nvGrpSpPr>
          <p:grpSpPr>
            <a:xfrm>
              <a:off x="1606732" y="3090574"/>
              <a:ext cx="5312898" cy="685800"/>
              <a:chOff x="1606732" y="3090574"/>
              <a:chExt cx="5312898" cy="685800"/>
            </a:xfrm>
          </p:grpSpPr>
          <p:sp>
            <p:nvSpPr>
              <p:cNvPr id="34" name="Rectangle 33">
                <a:extLst>
                  <a:ext uri="{FF2B5EF4-FFF2-40B4-BE49-F238E27FC236}">
                    <a16:creationId xmlns:a16="http://schemas.microsoft.com/office/drawing/2014/main" id="{63F3812C-8314-43E1-BD1C-04C5D609EA01}"/>
                  </a:ext>
                </a:extLst>
              </p:cNvPr>
              <p:cNvSpPr/>
              <p:nvPr/>
            </p:nvSpPr>
            <p:spPr bwMode="auto">
              <a:xfrm>
                <a:off x="1640667" y="3090574"/>
                <a:ext cx="5278963" cy="685800"/>
              </a:xfrm>
              <a:prstGeom prst="rect">
                <a:avLst/>
              </a:prstGeom>
              <a:solidFill>
                <a:srgbClr val="4986A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indent="-164306"/>
                <a:endParaRPr lang="en-US" sz="1200" dirty="0"/>
              </a:p>
            </p:txBody>
          </p:sp>
          <p:sp>
            <p:nvSpPr>
              <p:cNvPr id="35" name="TextBox 34">
                <a:extLst>
                  <a:ext uri="{FF2B5EF4-FFF2-40B4-BE49-F238E27FC236}">
                    <a16:creationId xmlns:a16="http://schemas.microsoft.com/office/drawing/2014/main" id="{AD52735A-6533-4E51-9372-83BC0C84DCD7}"/>
                  </a:ext>
                </a:extLst>
              </p:cNvPr>
              <p:cNvSpPr txBox="1"/>
              <p:nvPr/>
            </p:nvSpPr>
            <p:spPr>
              <a:xfrm>
                <a:off x="1606732" y="3256736"/>
                <a:ext cx="4861069" cy="399358"/>
              </a:xfrm>
              <a:prstGeom prst="rect">
                <a:avLst/>
              </a:prstGeom>
              <a:noFill/>
            </p:spPr>
            <p:txBody>
              <a:bodyPr wrap="square" rtlCol="0">
                <a:spAutoFit/>
              </a:bodyPr>
              <a:lstStyle/>
              <a:p>
                <a:r>
                  <a:rPr lang="en-US" sz="1200" b="1" dirty="0">
                    <a:solidFill>
                      <a:schemeClr val="bg1"/>
                    </a:solidFill>
                  </a:rPr>
                  <a:t>Radiation Management &amp; Source Term</a:t>
                </a:r>
              </a:p>
            </p:txBody>
          </p:sp>
        </p:grpSp>
        <p:grpSp>
          <p:nvGrpSpPr>
            <p:cNvPr id="26" name="Group 25">
              <a:extLst>
                <a:ext uri="{FF2B5EF4-FFF2-40B4-BE49-F238E27FC236}">
                  <a16:creationId xmlns:a16="http://schemas.microsoft.com/office/drawing/2014/main" id="{17D79DDA-6E41-41B3-BEE4-DA53ACE9B819}"/>
                </a:ext>
              </a:extLst>
            </p:cNvPr>
            <p:cNvGrpSpPr/>
            <p:nvPr/>
          </p:nvGrpSpPr>
          <p:grpSpPr>
            <a:xfrm>
              <a:off x="1640666" y="3774174"/>
              <a:ext cx="5278962" cy="685800"/>
              <a:chOff x="1640666" y="3774174"/>
              <a:chExt cx="5278962" cy="685800"/>
            </a:xfrm>
          </p:grpSpPr>
          <p:sp>
            <p:nvSpPr>
              <p:cNvPr id="32" name="Rectangle 31">
                <a:extLst>
                  <a:ext uri="{FF2B5EF4-FFF2-40B4-BE49-F238E27FC236}">
                    <a16:creationId xmlns:a16="http://schemas.microsoft.com/office/drawing/2014/main" id="{051A8ECB-DDAD-4D32-9640-7B43D16CEA6B}"/>
                  </a:ext>
                </a:extLst>
              </p:cNvPr>
              <p:cNvSpPr/>
              <p:nvPr/>
            </p:nvSpPr>
            <p:spPr bwMode="auto">
              <a:xfrm>
                <a:off x="1640666" y="3774174"/>
                <a:ext cx="5278962" cy="685800"/>
              </a:xfrm>
              <a:prstGeom prst="rect">
                <a:avLst/>
              </a:prstGeom>
              <a:solidFill>
                <a:srgbClr val="4986A0">
                  <a:alpha val="87059"/>
                </a:srgb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indent="-164306"/>
                <a:endParaRPr lang="en-US" sz="1200" dirty="0"/>
              </a:p>
            </p:txBody>
          </p:sp>
          <p:sp>
            <p:nvSpPr>
              <p:cNvPr id="33" name="TextBox 32">
                <a:extLst>
                  <a:ext uri="{FF2B5EF4-FFF2-40B4-BE49-F238E27FC236}">
                    <a16:creationId xmlns:a16="http://schemas.microsoft.com/office/drawing/2014/main" id="{02A344B0-FC6F-4BED-8957-07220E7124AC}"/>
                  </a:ext>
                </a:extLst>
              </p:cNvPr>
              <p:cNvSpPr txBox="1"/>
              <p:nvPr/>
            </p:nvSpPr>
            <p:spPr>
              <a:xfrm>
                <a:off x="1648090" y="3922282"/>
                <a:ext cx="4781469" cy="399358"/>
              </a:xfrm>
              <a:prstGeom prst="rect">
                <a:avLst/>
              </a:prstGeom>
              <a:noFill/>
            </p:spPr>
            <p:txBody>
              <a:bodyPr wrap="none" rtlCol="0">
                <a:spAutoFit/>
              </a:bodyPr>
              <a:lstStyle/>
              <a:p>
                <a:r>
                  <a:rPr lang="en-US" sz="1200" b="1" dirty="0">
                    <a:solidFill>
                      <a:schemeClr val="bg1"/>
                    </a:solidFill>
                  </a:rPr>
                  <a:t>Radiological Environmental Protection</a:t>
                </a:r>
              </a:p>
            </p:txBody>
          </p:sp>
        </p:grpSp>
        <p:grpSp>
          <p:nvGrpSpPr>
            <p:cNvPr id="27" name="Group 26">
              <a:extLst>
                <a:ext uri="{FF2B5EF4-FFF2-40B4-BE49-F238E27FC236}">
                  <a16:creationId xmlns:a16="http://schemas.microsoft.com/office/drawing/2014/main" id="{F7C9E460-8967-4FEC-AAEE-7B404D94FE8D}"/>
                </a:ext>
              </a:extLst>
            </p:cNvPr>
            <p:cNvGrpSpPr/>
            <p:nvPr/>
          </p:nvGrpSpPr>
          <p:grpSpPr>
            <a:xfrm>
              <a:off x="1640666" y="4457774"/>
              <a:ext cx="5278962" cy="685800"/>
              <a:chOff x="1640666" y="4457774"/>
              <a:chExt cx="5278962" cy="685800"/>
            </a:xfrm>
          </p:grpSpPr>
          <p:sp>
            <p:nvSpPr>
              <p:cNvPr id="30" name="Rectangle 29">
                <a:extLst>
                  <a:ext uri="{FF2B5EF4-FFF2-40B4-BE49-F238E27FC236}">
                    <a16:creationId xmlns:a16="http://schemas.microsoft.com/office/drawing/2014/main" id="{9FAF3F4C-6B58-4F1F-A96D-FCF5F90CCBA0}"/>
                  </a:ext>
                </a:extLst>
              </p:cNvPr>
              <p:cNvSpPr/>
              <p:nvPr/>
            </p:nvSpPr>
            <p:spPr bwMode="auto">
              <a:xfrm>
                <a:off x="1640666" y="4457774"/>
                <a:ext cx="5278962" cy="685800"/>
              </a:xfrm>
              <a:prstGeom prst="rect">
                <a:avLst/>
              </a:prstGeom>
              <a:solidFill>
                <a:srgbClr val="4986A0">
                  <a:alpha val="74902"/>
                </a:srgb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indent="-164306"/>
                <a:endParaRPr lang="en-US" sz="1200" dirty="0"/>
              </a:p>
            </p:txBody>
          </p:sp>
          <p:sp>
            <p:nvSpPr>
              <p:cNvPr id="31" name="TextBox 30">
                <a:extLst>
                  <a:ext uri="{FF2B5EF4-FFF2-40B4-BE49-F238E27FC236}">
                    <a16:creationId xmlns:a16="http://schemas.microsoft.com/office/drawing/2014/main" id="{D20F66F7-E10E-4137-8DF8-6E6961A4F066}"/>
                  </a:ext>
                </a:extLst>
              </p:cNvPr>
              <p:cNvSpPr txBox="1"/>
              <p:nvPr/>
            </p:nvSpPr>
            <p:spPr>
              <a:xfrm>
                <a:off x="1680855" y="4621584"/>
                <a:ext cx="2248651" cy="399358"/>
              </a:xfrm>
              <a:prstGeom prst="rect">
                <a:avLst/>
              </a:prstGeom>
              <a:noFill/>
            </p:spPr>
            <p:txBody>
              <a:bodyPr wrap="none" rtlCol="0">
                <a:spAutoFit/>
              </a:bodyPr>
              <a:lstStyle/>
              <a:p>
                <a:r>
                  <a:rPr lang="en-US" sz="1200" b="1" dirty="0">
                    <a:solidFill>
                      <a:schemeClr val="bg1"/>
                    </a:solidFill>
                  </a:rPr>
                  <a:t>Low Level Waste</a:t>
                </a:r>
              </a:p>
            </p:txBody>
          </p:sp>
        </p:grpSp>
        <p:sp>
          <p:nvSpPr>
            <p:cNvPr id="28" name="TextBox 27">
              <a:extLst>
                <a:ext uri="{FF2B5EF4-FFF2-40B4-BE49-F238E27FC236}">
                  <a16:creationId xmlns:a16="http://schemas.microsoft.com/office/drawing/2014/main" id="{82157470-1D8D-4CF7-915B-90EAB9F16072}"/>
                </a:ext>
              </a:extLst>
            </p:cNvPr>
            <p:cNvSpPr txBox="1"/>
            <p:nvPr/>
          </p:nvSpPr>
          <p:spPr>
            <a:xfrm>
              <a:off x="1664576" y="5268201"/>
              <a:ext cx="4316829" cy="399358"/>
            </a:xfrm>
            <a:prstGeom prst="rect">
              <a:avLst/>
            </a:prstGeom>
            <a:noFill/>
          </p:spPr>
          <p:txBody>
            <a:bodyPr wrap="none" rtlCol="0">
              <a:spAutoFit/>
            </a:bodyPr>
            <a:lstStyle/>
            <a:p>
              <a:r>
                <a:rPr lang="en-US" sz="1200" b="1" dirty="0">
                  <a:solidFill>
                    <a:schemeClr val="bg1"/>
                  </a:solidFill>
                </a:rPr>
                <a:t>Low Dose Radiation Health Effects</a:t>
              </a:r>
            </a:p>
          </p:txBody>
        </p:sp>
        <p:sp>
          <p:nvSpPr>
            <p:cNvPr id="29" name="TextBox 28">
              <a:extLst>
                <a:ext uri="{FF2B5EF4-FFF2-40B4-BE49-F238E27FC236}">
                  <a16:creationId xmlns:a16="http://schemas.microsoft.com/office/drawing/2014/main" id="{227B7E84-BECC-45EE-B99E-B6D804955EE3}"/>
                </a:ext>
              </a:extLst>
            </p:cNvPr>
            <p:cNvSpPr txBox="1"/>
            <p:nvPr/>
          </p:nvSpPr>
          <p:spPr>
            <a:xfrm>
              <a:off x="1827722" y="5942471"/>
              <a:ext cx="2392258" cy="399358"/>
            </a:xfrm>
            <a:prstGeom prst="rect">
              <a:avLst/>
            </a:prstGeom>
            <a:noFill/>
          </p:spPr>
          <p:txBody>
            <a:bodyPr wrap="none" rtlCol="0">
              <a:spAutoFit/>
            </a:bodyPr>
            <a:lstStyle/>
            <a:p>
              <a:r>
                <a:rPr lang="en-US" sz="1200" b="1" dirty="0">
                  <a:solidFill>
                    <a:schemeClr val="bg1"/>
                  </a:solidFill>
                </a:rPr>
                <a:t>Decommissioning</a:t>
              </a:r>
            </a:p>
          </p:txBody>
        </p:sp>
      </p:grpSp>
    </p:spTree>
    <p:extLst>
      <p:ext uri="{BB962C8B-B14F-4D97-AF65-F5344CB8AC3E}">
        <p14:creationId xmlns:p14="http://schemas.microsoft.com/office/powerpoint/2010/main" val="2916622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12D7-F57F-4354-B010-07669359A861}"/>
              </a:ext>
            </a:extLst>
          </p:cNvPr>
          <p:cNvSpPr>
            <a:spLocks noGrp="1"/>
          </p:cNvSpPr>
          <p:nvPr>
            <p:ph type="title"/>
          </p:nvPr>
        </p:nvSpPr>
        <p:spPr/>
        <p:txBody>
          <a:bodyPr/>
          <a:lstStyle/>
          <a:p>
            <a:r>
              <a:rPr lang="en-US" dirty="0"/>
              <a:t>EPRI Low Level Waste Research</a:t>
            </a:r>
          </a:p>
        </p:txBody>
      </p:sp>
      <p:graphicFrame>
        <p:nvGraphicFramePr>
          <p:cNvPr id="4" name="Content Placeholder 3">
            <a:extLst>
              <a:ext uri="{FF2B5EF4-FFF2-40B4-BE49-F238E27FC236}">
                <a16:creationId xmlns:a16="http://schemas.microsoft.com/office/drawing/2014/main" id="{694BD089-5309-4964-BD74-D1A0E08BA10C}"/>
              </a:ext>
            </a:extLst>
          </p:cNvPr>
          <p:cNvGraphicFramePr>
            <a:graphicFrameLocks noGrp="1"/>
          </p:cNvGraphicFramePr>
          <p:nvPr>
            <p:ph idx="1"/>
            <p:extLst>
              <p:ext uri="{D42A27DB-BD31-4B8C-83A1-F6EECF244321}">
                <p14:modId xmlns:p14="http://schemas.microsoft.com/office/powerpoint/2010/main" val="2357908102"/>
              </p:ext>
            </p:extLst>
          </p:nvPr>
        </p:nvGraphicFramePr>
        <p:xfrm>
          <a:off x="274638" y="1006475"/>
          <a:ext cx="8594725" cy="5394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01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A0E18-4986-4D1B-85A9-E104698895B3}"/>
              </a:ext>
            </a:extLst>
          </p:cNvPr>
          <p:cNvSpPr>
            <a:spLocks noGrp="1"/>
          </p:cNvSpPr>
          <p:nvPr>
            <p:ph type="title"/>
          </p:nvPr>
        </p:nvSpPr>
        <p:spPr/>
        <p:txBody>
          <a:bodyPr>
            <a:normAutofit fontScale="90000"/>
          </a:bodyPr>
          <a:lstStyle/>
          <a:p>
            <a:r>
              <a:rPr lang="en-US" dirty="0"/>
              <a:t>Guidelines for Operating an Interim On-Site Low Level Waste Storage Facility, Revision 2</a:t>
            </a:r>
          </a:p>
        </p:txBody>
      </p:sp>
      <p:sp>
        <p:nvSpPr>
          <p:cNvPr id="3" name="Text Placeholder 2">
            <a:extLst>
              <a:ext uri="{FF2B5EF4-FFF2-40B4-BE49-F238E27FC236}">
                <a16:creationId xmlns:a16="http://schemas.microsoft.com/office/drawing/2014/main" id="{E2AC8DF3-D963-46B5-BBF7-F27008E54E4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365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DE4A-C9BF-415F-8675-52E3A8EDCB47}"/>
              </a:ext>
            </a:extLst>
          </p:cNvPr>
          <p:cNvSpPr>
            <a:spLocks noGrp="1"/>
          </p:cNvSpPr>
          <p:nvPr>
            <p:ph type="title"/>
          </p:nvPr>
        </p:nvSpPr>
        <p:spPr/>
        <p:txBody>
          <a:bodyPr>
            <a:normAutofit fontScale="90000"/>
          </a:bodyPr>
          <a:lstStyle/>
          <a:p>
            <a:r>
              <a:rPr lang="en-US" dirty="0"/>
              <a:t>Scope &amp; Purpose of “On-Site Storage Guidelines”</a:t>
            </a:r>
          </a:p>
        </p:txBody>
      </p:sp>
      <p:sp>
        <p:nvSpPr>
          <p:cNvPr id="3" name="Content Placeholder 2">
            <a:extLst>
              <a:ext uri="{FF2B5EF4-FFF2-40B4-BE49-F238E27FC236}">
                <a16:creationId xmlns:a16="http://schemas.microsoft.com/office/drawing/2014/main" id="{379B7A7B-2DDE-4F63-BE6B-FF161804B208}"/>
              </a:ext>
            </a:extLst>
          </p:cNvPr>
          <p:cNvSpPr>
            <a:spLocks noGrp="1"/>
          </p:cNvSpPr>
          <p:nvPr>
            <p:ph idx="1"/>
          </p:nvPr>
        </p:nvSpPr>
        <p:spPr>
          <a:xfrm>
            <a:off x="262445" y="1005840"/>
            <a:ext cx="8595360" cy="5394960"/>
          </a:xfrm>
        </p:spPr>
        <p:txBody>
          <a:bodyPr>
            <a:normAutofit fontScale="92500" lnSpcReduction="20000"/>
          </a:bodyPr>
          <a:lstStyle/>
          <a:p>
            <a:r>
              <a:rPr lang="en-US" dirty="0"/>
              <a:t>Provide guidance for developing and implementing safe &amp; efficient interim low level waste storage</a:t>
            </a:r>
          </a:p>
          <a:p>
            <a:pPr lvl="1"/>
            <a:r>
              <a:rPr lang="en-US" dirty="0"/>
              <a:t>Interim storage (period of years) pending availability of final disposal pathway</a:t>
            </a:r>
          </a:p>
          <a:p>
            <a:pPr lvl="2"/>
            <a:r>
              <a:rPr lang="en-US" dirty="0"/>
              <a:t>Not temporary storage pending shipment of waste to disposal site</a:t>
            </a:r>
          </a:p>
          <a:p>
            <a:pPr lvl="1"/>
            <a:r>
              <a:rPr lang="en-US" dirty="0"/>
              <a:t>Risk informed approach to inspections</a:t>
            </a:r>
          </a:p>
          <a:p>
            <a:pPr lvl="1"/>
            <a:endParaRPr lang="en-US" dirty="0"/>
          </a:p>
          <a:p>
            <a:r>
              <a:rPr lang="en-US" dirty="0"/>
              <a:t>Waste needs to be stored in a manner and form that</a:t>
            </a:r>
          </a:p>
          <a:p>
            <a:pPr lvl="1"/>
            <a:r>
              <a:rPr lang="en-US" dirty="0"/>
              <a:t>Maintains the integrity and safety of waste/waste packages</a:t>
            </a:r>
          </a:p>
          <a:p>
            <a:pPr lvl="1"/>
            <a:r>
              <a:rPr lang="en-US" dirty="0"/>
              <a:t>Maintains the safety of workers, the environment and the public</a:t>
            </a:r>
          </a:p>
          <a:p>
            <a:pPr lvl="1"/>
            <a:r>
              <a:rPr lang="en-US" dirty="0"/>
              <a:t>Is acceptable for final disposal</a:t>
            </a:r>
          </a:p>
          <a:p>
            <a:pPr lvl="1"/>
            <a:r>
              <a:rPr lang="en-US" dirty="0"/>
              <a:t>Facilitates transport to a final disposal site in the future</a:t>
            </a:r>
          </a:p>
          <a:p>
            <a:pPr lvl="1"/>
            <a:endParaRPr lang="en-US" dirty="0"/>
          </a:p>
          <a:p>
            <a:r>
              <a:rPr lang="en-US" dirty="0"/>
              <a:t>Developed in collaboration with subject matter experts and a committee of nuclear power plant low level waste management professionals.</a:t>
            </a:r>
          </a:p>
          <a:p>
            <a:pPr lvl="1"/>
            <a:endParaRPr lang="en-US" dirty="0"/>
          </a:p>
          <a:p>
            <a:endParaRPr lang="en-US" dirty="0"/>
          </a:p>
        </p:txBody>
      </p:sp>
    </p:spTree>
    <p:extLst>
      <p:ext uri="{BB962C8B-B14F-4D97-AF65-F5344CB8AC3E}">
        <p14:creationId xmlns:p14="http://schemas.microsoft.com/office/powerpoint/2010/main" val="1005797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1BF1F-A62A-43D9-B670-3810815129C5}"/>
              </a:ext>
            </a:extLst>
          </p:cNvPr>
          <p:cNvSpPr>
            <a:spLocks noGrp="1"/>
          </p:cNvSpPr>
          <p:nvPr>
            <p:ph type="title"/>
          </p:nvPr>
        </p:nvSpPr>
        <p:spPr/>
        <p:txBody>
          <a:bodyPr/>
          <a:lstStyle/>
          <a:p>
            <a:r>
              <a:rPr lang="en-US" dirty="0"/>
              <a:t>On-Site Storage Guidelines Contents</a:t>
            </a:r>
          </a:p>
        </p:txBody>
      </p:sp>
      <p:sp>
        <p:nvSpPr>
          <p:cNvPr id="3" name="Content Placeholder 2">
            <a:extLst>
              <a:ext uri="{FF2B5EF4-FFF2-40B4-BE49-F238E27FC236}">
                <a16:creationId xmlns:a16="http://schemas.microsoft.com/office/drawing/2014/main" id="{8B7A0D47-F28F-4545-8D00-4B7EB4F972A2}"/>
              </a:ext>
            </a:extLst>
          </p:cNvPr>
          <p:cNvSpPr>
            <a:spLocks noGrp="1"/>
          </p:cNvSpPr>
          <p:nvPr>
            <p:ph idx="1"/>
          </p:nvPr>
        </p:nvSpPr>
        <p:spPr/>
        <p:txBody>
          <a:bodyPr/>
          <a:lstStyle/>
          <a:p>
            <a:r>
              <a:rPr lang="en-US" dirty="0"/>
              <a:t>Storage Facility Start-up</a:t>
            </a:r>
          </a:p>
          <a:p>
            <a:r>
              <a:rPr lang="en-US" dirty="0"/>
              <a:t>Records and Recordkeeping for Extended Storage</a:t>
            </a:r>
          </a:p>
          <a:p>
            <a:r>
              <a:rPr lang="en-US" dirty="0"/>
              <a:t>Waste Containers for Extended Storage</a:t>
            </a:r>
          </a:p>
          <a:p>
            <a:r>
              <a:rPr lang="en-US" dirty="0"/>
              <a:t>Waste Forms for Extended Storage</a:t>
            </a:r>
          </a:p>
          <a:p>
            <a:r>
              <a:rPr lang="en-US" dirty="0"/>
              <a:t>Monitoring and Inspection for Extended Storage</a:t>
            </a:r>
          </a:p>
          <a:p>
            <a:r>
              <a:rPr lang="en-US" dirty="0"/>
              <a:t>Greater than Class C Storage Considerations</a:t>
            </a:r>
          </a:p>
          <a:p>
            <a:r>
              <a:rPr lang="en-US" dirty="0"/>
              <a:t>End of Storage Considerations</a:t>
            </a:r>
          </a:p>
          <a:p>
            <a:endParaRPr lang="en-US" dirty="0"/>
          </a:p>
        </p:txBody>
      </p:sp>
    </p:spTree>
    <p:extLst>
      <p:ext uri="{BB962C8B-B14F-4D97-AF65-F5344CB8AC3E}">
        <p14:creationId xmlns:p14="http://schemas.microsoft.com/office/powerpoint/2010/main" val="2822867789"/>
      </p:ext>
    </p:extLst>
  </p:cSld>
  <p:clrMapOvr>
    <a:masterClrMapping/>
  </p:clrMapOvr>
</p:sld>
</file>

<file path=ppt/theme/theme1.xml><?xml version="1.0" encoding="utf-8"?>
<a:theme xmlns:a="http://schemas.openxmlformats.org/drawingml/2006/main" name="2018 PowerPoint Theme Standard">
  <a:themeElements>
    <a:clrScheme name="EPRI Color Theme 2015">
      <a:dk1>
        <a:srgbClr val="000000"/>
      </a:dk1>
      <a:lt1>
        <a:srgbClr val="FFFFFF"/>
      </a:lt1>
      <a:dk2>
        <a:srgbClr val="000099"/>
      </a:dk2>
      <a:lt2>
        <a:srgbClr val="595959"/>
      </a:lt2>
      <a:accent1>
        <a:srgbClr val="006699"/>
      </a:accent1>
      <a:accent2>
        <a:srgbClr val="A50021"/>
      </a:accent2>
      <a:accent3>
        <a:srgbClr val="30BE30"/>
      </a:accent3>
      <a:accent4>
        <a:srgbClr val="FF8000"/>
      </a:accent4>
      <a:accent5>
        <a:srgbClr val="8409FF"/>
      </a:accent5>
      <a:accent6>
        <a:srgbClr val="FFCC00"/>
      </a:accent6>
      <a:hlink>
        <a:srgbClr val="0000FF"/>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8 PowerPoint Theme Standard" id="{B6103B69-8C98-43A9-8525-3503F688E8B2}" vid="{CDBCB139-7F8E-4ED8-9745-3F26BC8C9C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2018 PowerPoint Theme Standard</Template>
  <TotalTime>280</TotalTime>
  <Words>2125</Words>
  <Application>Microsoft Office PowerPoint</Application>
  <PresentationFormat>On-screen Show (4:3)</PresentationFormat>
  <Paragraphs>208</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Narrow</vt:lpstr>
      <vt:lpstr>Calibri</vt:lpstr>
      <vt:lpstr>Times New Roman</vt:lpstr>
      <vt:lpstr>Wingdings</vt:lpstr>
      <vt:lpstr>2018 PowerPoint Theme Standard</vt:lpstr>
      <vt:lpstr>Guidelines for Operating an Interim On-Site Low Level Waste Storage Facility, Revision 2</vt:lpstr>
      <vt:lpstr>PowerPoint Presentation</vt:lpstr>
      <vt:lpstr>Three Key Aspects of EPRI</vt:lpstr>
      <vt:lpstr>PowerPoint Presentation</vt:lpstr>
      <vt:lpstr>Radiation Safety Program</vt:lpstr>
      <vt:lpstr>EPRI Low Level Waste Research</vt:lpstr>
      <vt:lpstr>Guidelines for Operating an Interim On-Site Low Level Waste Storage Facility, Revision 2</vt:lpstr>
      <vt:lpstr>Scope &amp; Purpose of “On-Site Storage Guidelines”</vt:lpstr>
      <vt:lpstr>On-Site Storage Guidelines Contents</vt:lpstr>
      <vt:lpstr>On-Site Storage Guidelines History</vt:lpstr>
      <vt:lpstr>Revision 2 of On-Site Storage Guidelines EPRI Report  3002010640</vt:lpstr>
      <vt:lpstr>Practical Storage Facility Start-Up Evaluations</vt:lpstr>
      <vt:lpstr>Records and Record Keeping for Extended Storage</vt:lpstr>
      <vt:lpstr>Risk Informed Inspection Frequencies</vt:lpstr>
      <vt:lpstr>EPRI Guidelines Inspection Frequencies</vt:lpstr>
      <vt:lpstr>End of Storage Considerations</vt:lpstr>
      <vt:lpstr>Summary and Conclusions</vt:lpstr>
      <vt:lpstr>EPRI International Low Level Waste Conference and Exhibit Show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Karen</dc:creator>
  <cp:lastModifiedBy>Kim, Karen</cp:lastModifiedBy>
  <cp:revision>41</cp:revision>
  <dcterms:created xsi:type="dcterms:W3CDTF">2018-03-30T19:58:18Z</dcterms:created>
  <dcterms:modified xsi:type="dcterms:W3CDTF">2018-04-04T22:43:53Z</dcterms:modified>
</cp:coreProperties>
</file>