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7" r:id="rId5"/>
    <p:sldId id="276" r:id="rId6"/>
    <p:sldId id="280" r:id="rId7"/>
    <p:sldId id="281" r:id="rId8"/>
    <p:sldId id="285" r:id="rId9"/>
    <p:sldId id="283" r:id="rId10"/>
    <p:sldId id="286" r:id="rId11"/>
    <p:sldId id="287" r:id="rId12"/>
    <p:sldId id="284" r:id="rId13"/>
    <p:sldId id="288" r:id="rId14"/>
    <p:sldId id="289" r:id="rId15"/>
    <p:sldId id="279" r:id="rId16"/>
    <p:sldId id="291" r:id="rId17"/>
    <p:sldId id="292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5C6670"/>
    <a:srgbClr val="D0D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2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0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1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5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9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FC32-D78A-41CA-8121-4FB99C9B911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4592-E1A5-463C-8F62-8E5CF488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gov/cdph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mes.grice@state.co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928955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1263" y="1071094"/>
            <a:ext cx="8446169" cy="2357906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TENORM in </a:t>
            </a:r>
            <a:b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Municipal Solid Waste Landfills:</a:t>
            </a:r>
            <a:b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36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Assessing the 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928955"/>
            <a:ext cx="9144000" cy="123568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713" y="5632058"/>
            <a:ext cx="3438902" cy="78910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70890" y="4362820"/>
            <a:ext cx="5802220" cy="9835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000" dirty="0" smtClean="0">
                <a:latin typeface="Trebuchet MS" panose="020B0603020202020204" pitchFamily="34" charset="0"/>
              </a:rPr>
              <a:t>Jim Grice, Radioactive Materials Unit Leader</a:t>
            </a:r>
          </a:p>
          <a:p>
            <a:pPr marL="342900" indent="-342900"/>
            <a:r>
              <a:rPr lang="en-US" sz="2000" dirty="0" smtClean="0">
                <a:latin typeface="Trebuchet MS" panose="020B0603020202020204" pitchFamily="34" charset="0"/>
              </a:rPr>
              <a:t>James.Grice@state.co.us</a:t>
            </a:r>
          </a:p>
          <a:p>
            <a:pPr marL="342900" indent="-342900"/>
            <a:endParaRPr lang="en-US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Radiological Dose Assessments:</a:t>
            </a:r>
            <a:br>
              <a:rPr lang="en-US" sz="3600" dirty="0" smtClean="0">
                <a:latin typeface="Trebuchet MS" panose="020B0603020202020204" pitchFamily="34" charset="0"/>
              </a:rPr>
            </a:br>
            <a:r>
              <a:rPr lang="en-US" sz="3600" dirty="0" smtClean="0">
                <a:latin typeface="Trebuchet MS" panose="020B0603020202020204" pitchFamily="34" charset="0"/>
              </a:rPr>
              <a:t>Facility Environment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09999" y="2288730"/>
            <a:ext cx="7724002" cy="2505168"/>
          </a:xfrm>
          <a:prstGeom prst="rect">
            <a:avLst/>
          </a:prstGeom>
        </p:spPr>
        <p:txBody>
          <a:bodyPr>
            <a:no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Climate/Weather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Data: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data files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Wind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and precipitation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Radiological Dose Assessments:</a:t>
            </a:r>
            <a:br>
              <a:rPr lang="en-US" sz="3600" dirty="0" smtClean="0">
                <a:latin typeface="Trebuchet MS" panose="020B0603020202020204" pitchFamily="34" charset="0"/>
              </a:rPr>
            </a:br>
            <a:r>
              <a:rPr lang="en-US" sz="3600" dirty="0" smtClean="0">
                <a:latin typeface="Trebuchet MS" panose="020B0603020202020204" pitchFamily="34" charset="0"/>
              </a:rPr>
              <a:t>Facility Operations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Radiologic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data: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Isotopes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and concentrations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Percent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volume of TENORM waste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Daily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Cover thickness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Identify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Non-TENORM layers potentially at the bottom of the cell or the top of the cell prior to closure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Leachate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collection and monitoring system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Recirculation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activities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Groundwater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17596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Radiological Dose Assessments: Models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RESRAD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This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is a computer code designed at Argonne National Laboratory for estimating radiation doses and cancer risks to an individual located on top of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or near radioactively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contaminated soils and to derive radionuclide soil guideline levels corresponding to a specific dose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criterion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MILDOS-AREA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The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MILDOS-AREA computer code (MILDOS 4) is used to estimate the radiological impacts from airborne emissions from uranium milling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facilities. This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code may be used to estimate the Radiological dose from radon (Rn-222) to individuals who may be offsite but in the vicinity of the facility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CAP-88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PC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The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U.S. Environmental Protection Agency’s CAP-88 (Clean Air Act Assessment Package - 1988) computer model is a set of computer programs, databases and associated utility programs for estimating dose and risk from radionuclide emissions to air.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This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code may be used to estimate the Radiological dose from radon (Rn-222) to individuals who may be offsite but in the vicinity of the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facility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Radiological Dose Assessments: Models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Models must be run for the following scenarios: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Operational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Phase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Dose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to worker during placement of TENORM materials (RESRAD-ONSITE)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Dose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to worker during placement of Non-TENORM materials (RESRAD-ONSITE)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Closure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Phase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Dose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to offsite individuals from radon emissions through gas collection and evacuation system (MILDOS-AREA or CAP-88 PC)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Post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Closure Phase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Dose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to a resident farmer out to 1000 years (RESRAD-ONSITE)</a:t>
            </a:r>
          </a:p>
        </p:txBody>
      </p:sp>
    </p:spTree>
    <p:extLst>
      <p:ext uri="{BB962C8B-B14F-4D97-AF65-F5344CB8AC3E}">
        <p14:creationId xmlns:p14="http://schemas.microsoft.com/office/powerpoint/2010/main" val="35212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Radiological Dose Assessments: Results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407093"/>
              </p:ext>
            </p:extLst>
          </p:nvPr>
        </p:nvGraphicFramePr>
        <p:xfrm>
          <a:off x="605481" y="1556225"/>
          <a:ext cx="7933038" cy="1702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038"/>
              </a:tblGrid>
              <a:tr h="51331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baseline="0" dirty="0" smtClean="0">
                          <a:solidFill>
                            <a:schemeClr val="lt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Establish Compliance Thresholds</a:t>
                      </a:r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/>
                    </a:solidFill>
                  </a:tcPr>
                </a:tc>
              </a:tr>
              <a:tr h="371648">
                <a:tc>
                  <a:txBody>
                    <a:bodyPr/>
                    <a:lstStyle/>
                    <a:p>
                      <a:pPr lvl="1" algn="ctr"/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25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mrem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/year: Unrestricted Release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>
                        <a:alpha val="25000"/>
                      </a:srgbClr>
                    </a:solidFill>
                  </a:tcPr>
                </a:tc>
              </a:tr>
              <a:tr h="371648">
                <a:tc>
                  <a:txBody>
                    <a:bodyPr/>
                    <a:lstStyle/>
                    <a:p>
                      <a:pPr lvl="1" algn="ctr"/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100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mrem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/year: Public Limit for Licensed Activities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>
                        <a:alpha val="15000"/>
                      </a:srgbClr>
                    </a:solidFill>
                  </a:tcPr>
                </a:tc>
              </a:tr>
              <a:tr h="371648">
                <a:tc>
                  <a:txBody>
                    <a:bodyPr/>
                    <a:lstStyle/>
                    <a:p>
                      <a:pPr lvl="1" algn="ctr"/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mrem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/year or less: EPA and Risk vs Dose</a:t>
                      </a:r>
                    </a:p>
                  </a:txBody>
                  <a:tcPr>
                    <a:solidFill>
                      <a:srgbClr val="00953A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0339"/>
              </p:ext>
            </p:extLst>
          </p:nvPr>
        </p:nvGraphicFramePr>
        <p:xfrm>
          <a:off x="605481" y="3693483"/>
          <a:ext cx="7933038" cy="205019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933038"/>
              </a:tblGrid>
              <a:tr h="26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baseline="0" dirty="0" smtClean="0">
                          <a:latin typeface="Trebuchet MS" panose="020B0603020202020204" pitchFamily="34" charset="0"/>
                        </a:rPr>
                        <a:t>Grant Approval to the Facility</a:t>
                      </a:r>
                      <a:endParaRPr lang="en-US" sz="2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04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baseline="0" dirty="0" smtClean="0">
                          <a:latin typeface="Trebuchet MS" panose="020B0603020202020204" pitchFamily="34" charset="0"/>
                        </a:rPr>
                        <a:t>Establish waste acceptance criteria</a:t>
                      </a:r>
                    </a:p>
                  </a:txBody>
                  <a:tcPr/>
                </a:tc>
              </a:tr>
              <a:tr h="228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rebuchet MS" panose="020B0603020202020204" pitchFamily="34" charset="0"/>
                        </a:rPr>
                        <a:t>Require environmental covenant:</a:t>
                      </a:r>
                      <a:r>
                        <a:rPr lang="en-US" sz="2000" b="1" baseline="0" dirty="0" smtClean="0">
                          <a:latin typeface="Trebuchet MS" panose="020B0603020202020204" pitchFamily="34" charset="0"/>
                        </a:rPr>
                        <a:t> Radon</a:t>
                      </a:r>
                      <a:endParaRPr lang="en-US" sz="2000" b="1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228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baseline="0" dirty="0" smtClean="0">
                          <a:latin typeface="Trebuchet MS" panose="020B0603020202020204" pitchFamily="34" charset="0"/>
                        </a:rPr>
                        <a:t>Approve revised operations plans</a:t>
                      </a:r>
                      <a:endParaRPr lang="en-US" sz="2000" b="1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228504">
                <a:tc>
                  <a:txBody>
                    <a:bodyPr/>
                    <a:lstStyle/>
                    <a:p>
                      <a:pPr lvl="1" algn="ctr"/>
                      <a:r>
                        <a:rPr kumimoji="0" lang="en-US" sz="2000" b="1" kern="1200" baseline="0" dirty="0" smtClean="0">
                          <a:latin typeface="Trebuchet MS" panose="020B0603020202020204" pitchFamily="34" charset="0"/>
                        </a:rPr>
                        <a:t>Revise or obtain Certificate of Designation</a:t>
                      </a:r>
                      <a:endParaRPr lang="en-US" sz="20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8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Challenges and Concerns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rm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No Federal Regulatory structure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States Issue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Public fears and the “R-word”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Labor intensive for site specific assessments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Costs to industry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Some materials are not suited for MSWLFs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A lot of cooks in the kitchen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Overcoming the Challenges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09999" y="1591960"/>
            <a:ext cx="7724002" cy="395459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Communicate with other states and national organizations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Ensure that assessments are clear and consistent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Possible general assessments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Ensure that sampling, analysis, and characterization are consistent and defensible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Ensure that expectations of generators and disposal facilities are clear so that they can develop strategies to deal with the economic impacts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Clear communication and partnerships with all regulatory agencies</a:t>
            </a:r>
          </a:p>
        </p:txBody>
      </p:sp>
    </p:spTree>
    <p:extLst>
      <p:ext uri="{BB962C8B-B14F-4D97-AF65-F5344CB8AC3E}">
        <p14:creationId xmlns:p14="http://schemas.microsoft.com/office/powerpoint/2010/main" val="29007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Conclusions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09999" y="1591961"/>
            <a:ext cx="7724002" cy="45067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TENORM is out there and it needs a home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Disposal options have to be established to avoid improper disposal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Well designed engineered Municipal Solid Waste Landfills can be a safe and protective disposal option</a:t>
            </a:r>
          </a:p>
        </p:txBody>
      </p:sp>
    </p:spTree>
    <p:extLst>
      <p:ext uri="{BB962C8B-B14F-4D97-AF65-F5344CB8AC3E}">
        <p14:creationId xmlns:p14="http://schemas.microsoft.com/office/powerpoint/2010/main" val="34618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2169244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5780" y="392959"/>
            <a:ext cx="7162800" cy="1681373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Thank You For Your Time and Attention</a:t>
            </a:r>
            <a:br>
              <a:rPr lang="en-US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Questions?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169244"/>
            <a:ext cx="9144000" cy="123568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713" y="5632058"/>
            <a:ext cx="3438902" cy="78910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2292812"/>
            <a:ext cx="9144000" cy="3733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  <a:hlinkClick r:id="rId3"/>
              </a:rPr>
              <a:t>http://www.colorado.gov/cdphe/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Jim Grice </a:t>
            </a:r>
            <a:r>
              <a:rPr lang="en-US" dirty="0">
                <a:solidFill>
                  <a:prstClr val="black"/>
                </a:solidFill>
              </a:rPr>
              <a:t>at </a:t>
            </a:r>
            <a:r>
              <a:rPr lang="en-US" dirty="0">
                <a:solidFill>
                  <a:prstClr val="black"/>
                </a:solidFill>
                <a:hlinkClick r:id="rId4"/>
              </a:rPr>
              <a:t>james.grice@state.co.us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or (303) 692-3371</a:t>
            </a:r>
          </a:p>
        </p:txBody>
      </p:sp>
    </p:spTree>
    <p:extLst>
      <p:ext uri="{BB962C8B-B14F-4D97-AF65-F5344CB8AC3E}">
        <p14:creationId xmlns:p14="http://schemas.microsoft.com/office/powerpoint/2010/main" val="41930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TENORM Defined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8" name="Text Placeholder 3"/>
          <p:cNvSpPr txBox="1">
            <a:spLocks/>
          </p:cNvSpPr>
          <p:nvPr/>
        </p:nvSpPr>
        <p:spPr>
          <a:xfrm>
            <a:off x="719405" y="1998497"/>
            <a:ext cx="7649083" cy="2104272"/>
          </a:xfrm>
          <a:prstGeom prst="rect">
            <a:avLst/>
          </a:prstGeom>
        </p:spPr>
        <p:txBody>
          <a:bodyPr>
            <a:no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…naturally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occurring radioactive material whose radionuclide concentrations are increased by or as a result of past or present human practices.  TENORM does not include background radiation or the natural radioactivity of rocks or soils.  TENORM does not include "source material" and "byproduct material"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…</a:t>
            </a:r>
            <a:endParaRPr lang="en-US" sz="2400" i="1" kern="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TENORM Defined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31838"/>
              </p:ext>
            </p:extLst>
          </p:nvPr>
        </p:nvGraphicFramePr>
        <p:xfrm>
          <a:off x="642551" y="1655801"/>
          <a:ext cx="793303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038"/>
              </a:tblGrid>
              <a:tr h="513317">
                <a:tc>
                  <a:txBody>
                    <a:bodyPr/>
                    <a:lstStyle/>
                    <a:p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Bottom Line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/>
                    </a:solidFill>
                  </a:tcPr>
                </a:tc>
              </a:tr>
              <a:tr h="371648">
                <a:tc>
                  <a:txBody>
                    <a:bodyPr/>
                    <a:lstStyle/>
                    <a:p>
                      <a:pPr lvl="1"/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Naturally Occurring Radioactive Material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>
                        <a:alpha val="25000"/>
                      </a:srgbClr>
                    </a:solidFill>
                  </a:tcPr>
                </a:tc>
              </a:tr>
              <a:tr h="371648">
                <a:tc>
                  <a:txBody>
                    <a:bodyPr/>
                    <a:lstStyle/>
                    <a:p>
                      <a:pPr lvl="1"/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Concentrated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>
                        <a:alpha val="15000"/>
                      </a:srgbClr>
                    </a:solidFill>
                  </a:tcPr>
                </a:tc>
              </a:tr>
              <a:tr h="371648">
                <a:tc>
                  <a:txBody>
                    <a:bodyPr/>
                    <a:lstStyle/>
                    <a:p>
                      <a:pPr lvl="1"/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Human Activity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953A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052"/>
          <p:cNvSpPr>
            <a:spLocks noGrp="1" noChangeArrowheads="1"/>
          </p:cNvSpPr>
          <p:nvPr>
            <p:ph idx="1"/>
          </p:nvPr>
        </p:nvSpPr>
        <p:spPr>
          <a:xfrm>
            <a:off x="821083" y="4102768"/>
            <a:ext cx="7592713" cy="1768643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*Two Caveats*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Some would include materials not concentrated but rather relocated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Source Material, i.e. Uranium and Thorium are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not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included</a:t>
            </a:r>
          </a:p>
        </p:txBody>
      </p:sp>
    </p:spTree>
    <p:extLst>
      <p:ext uri="{BB962C8B-B14F-4D97-AF65-F5344CB8AC3E}">
        <p14:creationId xmlns:p14="http://schemas.microsoft.com/office/powerpoint/2010/main" val="41302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TENORM Generation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8" name="Text Placeholder 3"/>
          <p:cNvSpPr txBox="1">
            <a:spLocks/>
          </p:cNvSpPr>
          <p:nvPr/>
        </p:nvSpPr>
        <p:spPr>
          <a:xfrm>
            <a:off x="719404" y="1275347"/>
            <a:ext cx="7649083" cy="46987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Water Treatment: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Drinking Water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IX Media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Green Sand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HMO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Soils from discharge area/impoundment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Wastewater (if there is a discharge to the system from another water treatment activity</a:t>
            </a:r>
            <a:r>
              <a:rPr lang="en-US" kern="0" dirty="0" smtClean="0">
                <a:latin typeface="Trebuchet MS" panose="020B0603020202020204" pitchFamily="34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kern="0" dirty="0" err="1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Biosolids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Drying beds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Industrial (any treatments that would likely concentrate metals)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Any Filter media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Soils 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from discharge </a:t>
            </a: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area/impoundment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TENORM Generation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51578" y="1215189"/>
            <a:ext cx="7724002" cy="479289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O&amp;G E&amp;P: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Filter </a:t>
            </a:r>
            <a:r>
              <a:rPr lang="en-US" kern="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socks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Tank </a:t>
            </a:r>
            <a:r>
              <a:rPr lang="en-US" kern="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bottoms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Filter </a:t>
            </a:r>
            <a:r>
              <a:rPr lang="en-US" kern="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press cake</a:t>
            </a:r>
          </a:p>
          <a:p>
            <a:pPr>
              <a:spcBef>
                <a:spcPts val="600"/>
              </a:spcBef>
            </a:pPr>
            <a:r>
              <a:rPr lang="en-US" kern="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Residual </a:t>
            </a:r>
            <a:r>
              <a:rPr lang="en-US" kern="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materials dislodged during cleaning and maintenance activities on the following: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Crude 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oil pipeline (pipe scale scraping/rattling/wire brushing)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Natural 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Gas scrubbers, compressors, reflux pumps, control valves and product lines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Gas/oil 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separators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Dehydration 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vessels</a:t>
            </a:r>
          </a:p>
          <a:p>
            <a:pPr lvl="1">
              <a:spcBef>
                <a:spcPts val="600"/>
              </a:spcBef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Liquid 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natural gas (LNG) storage </a:t>
            </a: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tanks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Regulatory Authority and Roles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Multiple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regulating agencies: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Solid Waste: Drinking water residuals, and solids going to commercial landfills, etc.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Water Quality: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Biosolids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and front end of drinking water treatment, discharges to surface water, etc.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Oil and Gas Commission: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O&amp;G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Exploration and production activities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Natural Resources: Mining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activities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Radioactive Waste Compacts: Movement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State Radiation Control Programs: Protection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Local Government: Certificates of Designation</a:t>
            </a:r>
          </a:p>
          <a:p>
            <a:pPr lvl="1">
              <a:spcBef>
                <a:spcPts val="1200"/>
              </a:spcBef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TENORM Disposal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rm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Typical approaches: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Concentration/Focus on safe long term disposal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Treated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as Solid Waste</a:t>
            </a:r>
          </a:p>
          <a:p>
            <a:pPr lvl="1">
              <a:spcBef>
                <a:spcPts val="1200"/>
              </a:spcBef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Radiological Dose And Risk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Assessments for Municipal Solid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Waste Landfill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Disposal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Risk Analysis / Radiological Dose Assessments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752682"/>
            <a:ext cx="7724002" cy="4033178"/>
          </a:xfrm>
          <a:prstGeom prst="rect">
            <a:avLst/>
          </a:prstGeom>
        </p:spPr>
        <p:txBody>
          <a:bodyPr>
            <a:norm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marL="457200" lvl="1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Begins with identifying: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design and operational attributes of 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facility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The environmental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conditions at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facility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radiological characteristics of the TENORM that is desired to be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received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operational aspects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facility: potential exposure routes</a:t>
            </a:r>
          </a:p>
        </p:txBody>
      </p:sp>
    </p:spTree>
    <p:extLst>
      <p:ext uri="{BB962C8B-B14F-4D97-AF65-F5344CB8AC3E}">
        <p14:creationId xmlns:p14="http://schemas.microsoft.com/office/powerpoint/2010/main" val="38213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455871"/>
            <a:ext cx="7886700" cy="941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rebuchet MS" panose="020B0603020202020204" pitchFamily="34" charset="0"/>
              </a:rPr>
              <a:t>Radiological Dose Assessments:</a:t>
            </a:r>
            <a:br>
              <a:rPr lang="en-US" sz="3600" dirty="0" smtClean="0">
                <a:latin typeface="Trebuchet MS" panose="020B0603020202020204" pitchFamily="34" charset="0"/>
              </a:rPr>
            </a:br>
            <a:r>
              <a:rPr lang="en-US" sz="3600" dirty="0" smtClean="0">
                <a:latin typeface="Trebuchet MS" panose="020B0603020202020204" pitchFamily="34" charset="0"/>
              </a:rPr>
              <a:t>Facility Design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8" y="192132"/>
            <a:ext cx="8748584" cy="6496991"/>
          </a:xfrm>
          <a:prstGeom prst="rect">
            <a:avLst/>
          </a:prstGeom>
          <a:noFill/>
          <a:ln w="127000">
            <a:solidFill>
              <a:srgbClr val="009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96563"/>
            <a:ext cx="8542638" cy="6301946"/>
          </a:xfrm>
          <a:prstGeom prst="rect">
            <a:avLst/>
          </a:prstGeom>
          <a:noFill/>
          <a:ln w="47625">
            <a:solidFill>
              <a:srgbClr val="D0D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55" y="6098697"/>
            <a:ext cx="776667" cy="375214"/>
          </a:xfrm>
          <a:prstGeom prst="rect">
            <a:avLst/>
          </a:prstGeom>
        </p:spPr>
      </p:pic>
      <p:sp>
        <p:nvSpPr>
          <p:cNvPr id="9" name="Text Placeholder 3"/>
          <p:cNvSpPr txBox="1">
            <a:spLocks/>
          </p:cNvSpPr>
          <p:nvPr/>
        </p:nvSpPr>
        <p:spPr>
          <a:xfrm>
            <a:off x="799704" y="1501348"/>
            <a:ext cx="7724002" cy="4506736"/>
          </a:xfrm>
          <a:prstGeom prst="rect">
            <a:avLst/>
          </a:prstGeom>
        </p:spPr>
        <p:txBody>
          <a:bodyPr>
            <a:noAutofit/>
          </a:bodyPr>
          <a:lstStyle>
            <a:lvl1pPr marL="4635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1pPr>
            <a:lvl2pPr marL="914400" indent="-45720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2pPr>
            <a:lvl3pPr marL="1377950" indent="-46355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3pPr>
            <a:lvl4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4pPr>
            <a:lvl5pPr marL="0" indent="0" algn="l" defTabSz="822960" rtl="0" eaLnBrk="0" fontAlgn="base" hangingPunct="0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v"/>
              <a:defRPr sz="35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5pPr>
            <a:lvl6pPr marL="13716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6pPr>
            <a:lvl7pPr marL="18288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7pPr>
            <a:lvl8pPr marL="22860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8pPr>
            <a:lvl9pPr marL="2743200" algn="l" defTabSz="584200" rtl="0" fontAlgn="base" hangingPunct="0">
              <a:spcBef>
                <a:spcPts val="420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+mn-lt"/>
                <a:ea typeface="+mn-ea"/>
                <a:cs typeface="+mn-cs"/>
                <a:sym typeface="Trebuchet MS" pitchFamily="-106" charset="0"/>
              </a:defRPr>
            </a:lvl9pPr>
          </a:lstStyle>
          <a:p>
            <a:pPr lvl="0">
              <a:spcBef>
                <a:spcPts val="60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Total airspace (total area and depth) of the facility/cell</a:t>
            </a:r>
          </a:p>
          <a:p>
            <a:pPr lvl="0">
              <a:spcBef>
                <a:spcPts val="60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Cover design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Thickness, density, erosion rate</a:t>
            </a:r>
          </a:p>
          <a:p>
            <a:pPr lvl="0">
              <a:spcBef>
                <a:spcPts val="60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Engineered Liner/Barrier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Thickness, density, hydraulic conductivity</a:t>
            </a:r>
          </a:p>
          <a:p>
            <a:pPr lvl="0">
              <a:spcBef>
                <a:spcPts val="60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Distance to groundwater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Unsaturated layer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Thickness, density, hydraulic conductivity</a:t>
            </a:r>
          </a:p>
          <a:p>
            <a:pPr lvl="0">
              <a:spcBef>
                <a:spcPts val="60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Methane gas collection system: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Total gas production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Flowrate of exhaust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Dimensions of stack (height, diameter)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933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</vt:lpstr>
      <vt:lpstr>Office Theme</vt:lpstr>
      <vt:lpstr>TENORM in  Municipal Solid Waste Landfills: Assessing the Risk</vt:lpstr>
      <vt:lpstr>TENORM Defined</vt:lpstr>
      <vt:lpstr>TENORM Defined</vt:lpstr>
      <vt:lpstr>TENORM Generation</vt:lpstr>
      <vt:lpstr>TENORM Generation</vt:lpstr>
      <vt:lpstr>Regulatory Authority and Roles</vt:lpstr>
      <vt:lpstr>TENORM Disposal</vt:lpstr>
      <vt:lpstr>Risk Analysis / Radiological Dose Assessments</vt:lpstr>
      <vt:lpstr>Radiological Dose Assessments: Facility Design</vt:lpstr>
      <vt:lpstr>Radiological Dose Assessments: Facility Environment</vt:lpstr>
      <vt:lpstr>Radiological Dose Assessments: Facility Operations</vt:lpstr>
      <vt:lpstr>Radiological Dose Assessments: Models</vt:lpstr>
      <vt:lpstr>Radiological Dose Assessments: Models</vt:lpstr>
      <vt:lpstr>Radiological Dose Assessments: Results</vt:lpstr>
      <vt:lpstr>Challenges and Concerns</vt:lpstr>
      <vt:lpstr>Overcoming the Challenges</vt:lpstr>
      <vt:lpstr>Conclusions</vt:lpstr>
      <vt:lpstr>Thank You For Your Time and Attention  Questions?</vt:lpstr>
    </vt:vector>
  </TitlesOfParts>
  <Company>CDPHE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Biennial Report Hazardous Waste Workshop</dc:title>
  <dc:creator>MacGregor, Kelly</dc:creator>
  <cp:lastModifiedBy>Grice, James</cp:lastModifiedBy>
  <cp:revision>40</cp:revision>
  <dcterms:created xsi:type="dcterms:W3CDTF">2018-01-31T16:15:31Z</dcterms:created>
  <dcterms:modified xsi:type="dcterms:W3CDTF">2018-03-30T15:30:03Z</dcterms:modified>
</cp:coreProperties>
</file>