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0" r:id="rId1"/>
  </p:sldMasterIdLst>
  <p:notesMasterIdLst>
    <p:notesMasterId r:id="rId47"/>
  </p:notesMasterIdLst>
  <p:handoutMasterIdLst>
    <p:handoutMasterId r:id="rId48"/>
  </p:handoutMasterIdLst>
  <p:sldIdLst>
    <p:sldId id="259" r:id="rId2"/>
    <p:sldId id="432" r:id="rId3"/>
    <p:sldId id="373" r:id="rId4"/>
    <p:sldId id="417" r:id="rId5"/>
    <p:sldId id="418" r:id="rId6"/>
    <p:sldId id="419" r:id="rId7"/>
    <p:sldId id="420" r:id="rId8"/>
    <p:sldId id="421" r:id="rId9"/>
    <p:sldId id="371" r:id="rId10"/>
    <p:sldId id="422" r:id="rId11"/>
    <p:sldId id="423" r:id="rId12"/>
    <p:sldId id="424" r:id="rId13"/>
    <p:sldId id="383" r:id="rId14"/>
    <p:sldId id="384" r:id="rId15"/>
    <p:sldId id="379" r:id="rId16"/>
    <p:sldId id="380" r:id="rId17"/>
    <p:sldId id="381" r:id="rId18"/>
    <p:sldId id="386" r:id="rId19"/>
    <p:sldId id="388" r:id="rId20"/>
    <p:sldId id="389" r:id="rId21"/>
    <p:sldId id="416" r:id="rId22"/>
    <p:sldId id="425" r:id="rId23"/>
    <p:sldId id="426" r:id="rId24"/>
    <p:sldId id="394" r:id="rId25"/>
    <p:sldId id="369" r:id="rId26"/>
    <p:sldId id="339" r:id="rId27"/>
    <p:sldId id="353" r:id="rId28"/>
    <p:sldId id="354" r:id="rId29"/>
    <p:sldId id="427" r:id="rId30"/>
    <p:sldId id="428" r:id="rId31"/>
    <p:sldId id="360" r:id="rId32"/>
    <p:sldId id="361" r:id="rId33"/>
    <p:sldId id="430" r:id="rId34"/>
    <p:sldId id="431" r:id="rId35"/>
    <p:sldId id="400" r:id="rId36"/>
    <p:sldId id="401" r:id="rId37"/>
    <p:sldId id="402" r:id="rId38"/>
    <p:sldId id="403" r:id="rId39"/>
    <p:sldId id="404" r:id="rId40"/>
    <p:sldId id="405" r:id="rId41"/>
    <p:sldId id="406" r:id="rId42"/>
    <p:sldId id="407" r:id="rId43"/>
    <p:sldId id="433" r:id="rId44"/>
    <p:sldId id="414" r:id="rId45"/>
    <p:sldId id="298" r:id="rId4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74" autoAdjust="0"/>
    <p:restoredTop sz="94660"/>
  </p:normalViewPr>
  <p:slideViewPr>
    <p:cSldViewPr>
      <p:cViewPr varScale="1">
        <p:scale>
          <a:sx n="67" d="100"/>
          <a:sy n="67" d="100"/>
        </p:scale>
        <p:origin x="1008" y="60"/>
      </p:cViewPr>
      <p:guideLst>
        <p:guide orient="horz" pos="2160"/>
        <p:guide pos="2880"/>
      </p:guideLst>
    </p:cSldViewPr>
  </p:slideViewPr>
  <p:notesTextViewPr>
    <p:cViewPr>
      <p:scale>
        <a:sx n="100" d="100"/>
        <a:sy n="100" d="100"/>
      </p:scale>
      <p:origin x="0" y="0"/>
    </p:cViewPr>
  </p:notesTextViewPr>
  <p:notesViewPr>
    <p:cSldViewPr>
      <p:cViewPr varScale="1">
        <p:scale>
          <a:sx n="50" d="100"/>
          <a:sy n="50" d="100"/>
        </p:scale>
        <p:origin x="-2778"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40" tIns="45720" rIns="91440" bIns="45720" rtlCol="0"/>
          <a:lstStyle>
            <a:lvl1pPr algn="r">
              <a:defRPr sz="1200"/>
            </a:lvl1pPr>
          </a:lstStyle>
          <a:p>
            <a:fld id="{2559DEAC-075B-4CA8-822B-B499E6D752A4}" type="datetimeFigureOut">
              <a:rPr lang="en-US" smtClean="0"/>
              <a:pPr/>
              <a:t>3/29/2018</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40" tIns="45720" rIns="91440" bIns="45720" rtlCol="0" anchor="b"/>
          <a:lstStyle>
            <a:lvl1pPr algn="r">
              <a:defRPr sz="1200"/>
            </a:lvl1pPr>
          </a:lstStyle>
          <a:p>
            <a:fld id="{44C685C0-2D4C-4C71-A574-31CA57B6D021}" type="slidenum">
              <a:rPr lang="en-US" smtClean="0"/>
              <a:pPr/>
              <a:t>‹#›</a:t>
            </a:fld>
            <a:endParaRPr lang="en-US"/>
          </a:p>
        </p:txBody>
      </p:sp>
    </p:spTree>
    <p:extLst>
      <p:ext uri="{BB962C8B-B14F-4D97-AF65-F5344CB8AC3E}">
        <p14:creationId xmlns:p14="http://schemas.microsoft.com/office/powerpoint/2010/main" val="728651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8" y="0"/>
            <a:ext cx="3169920" cy="480060"/>
          </a:xfrm>
          <a:prstGeom prst="rect">
            <a:avLst/>
          </a:prstGeom>
        </p:spPr>
        <p:txBody>
          <a:bodyPr vert="horz" lIns="96661" tIns="48331" rIns="96661" bIns="48331" rtlCol="0"/>
          <a:lstStyle>
            <a:lvl1pPr algn="r">
              <a:defRPr sz="1300"/>
            </a:lvl1pPr>
          </a:lstStyle>
          <a:p>
            <a:fld id="{F15BA63A-8A47-4D43-96EC-91F06D33A3AA}" type="datetimeFigureOut">
              <a:rPr lang="en-US" smtClean="0"/>
              <a:pPr/>
              <a:t>3/29/2018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61" tIns="48331" rIns="96661" bIns="48331" rtlCol="0" anchor="b"/>
          <a:lstStyle>
            <a:lvl1pPr algn="r">
              <a:defRPr sz="1300"/>
            </a:lvl1pPr>
          </a:lstStyle>
          <a:p>
            <a:fld id="{07394CB0-D360-4C89-A5CF-8762E5E6382D}" type="slidenum">
              <a:rPr lang="en-US" smtClean="0"/>
              <a:pPr/>
              <a:t>‹#›</a:t>
            </a:fld>
            <a:endParaRPr lang="en-US"/>
          </a:p>
        </p:txBody>
      </p:sp>
    </p:spTree>
    <p:extLst>
      <p:ext uri="{BB962C8B-B14F-4D97-AF65-F5344CB8AC3E}">
        <p14:creationId xmlns:p14="http://schemas.microsoft.com/office/powerpoint/2010/main" val="3668466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71F4F8FA-2C5C-40F9-9A19-52D108824B11}" type="slidenum">
              <a:rPr lang="en-US"/>
              <a:pPr/>
              <a:t>1</a:t>
            </a:fld>
            <a:endParaRPr lang="en-US"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240132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11</a:t>
            </a:fld>
            <a:endParaRPr lang="en-US"/>
          </a:p>
        </p:txBody>
      </p:sp>
    </p:spTree>
    <p:extLst>
      <p:ext uri="{BB962C8B-B14F-4D97-AF65-F5344CB8AC3E}">
        <p14:creationId xmlns:p14="http://schemas.microsoft.com/office/powerpoint/2010/main" val="3417182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12</a:t>
            </a:fld>
            <a:endParaRPr lang="en-US"/>
          </a:p>
        </p:txBody>
      </p:sp>
    </p:spTree>
    <p:extLst>
      <p:ext uri="{BB962C8B-B14F-4D97-AF65-F5344CB8AC3E}">
        <p14:creationId xmlns:p14="http://schemas.microsoft.com/office/powerpoint/2010/main" val="3370381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13</a:t>
            </a:fld>
            <a:endParaRPr lang="en-US"/>
          </a:p>
        </p:txBody>
      </p:sp>
    </p:spTree>
    <p:extLst>
      <p:ext uri="{BB962C8B-B14F-4D97-AF65-F5344CB8AC3E}">
        <p14:creationId xmlns:p14="http://schemas.microsoft.com/office/powerpoint/2010/main" val="2500200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14</a:t>
            </a:fld>
            <a:endParaRPr lang="en-US"/>
          </a:p>
        </p:txBody>
      </p:sp>
    </p:spTree>
    <p:extLst>
      <p:ext uri="{BB962C8B-B14F-4D97-AF65-F5344CB8AC3E}">
        <p14:creationId xmlns:p14="http://schemas.microsoft.com/office/powerpoint/2010/main" val="4151495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22</a:t>
            </a:fld>
            <a:endParaRPr lang="en-US"/>
          </a:p>
        </p:txBody>
      </p:sp>
    </p:spTree>
    <p:extLst>
      <p:ext uri="{BB962C8B-B14F-4D97-AF65-F5344CB8AC3E}">
        <p14:creationId xmlns:p14="http://schemas.microsoft.com/office/powerpoint/2010/main" val="2164131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23</a:t>
            </a:fld>
            <a:endParaRPr lang="en-US"/>
          </a:p>
        </p:txBody>
      </p:sp>
    </p:spTree>
    <p:extLst>
      <p:ext uri="{BB962C8B-B14F-4D97-AF65-F5344CB8AC3E}">
        <p14:creationId xmlns:p14="http://schemas.microsoft.com/office/powerpoint/2010/main" val="3819520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6F52528-49F7-4D89-A8A7-008F85ACB1EF}" type="slidenum">
              <a:rPr lang="ar-SA" smtClean="0"/>
              <a:pPr/>
              <a:t>26</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28313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B1AFB-730E-4AD4-8E5F-6E2BA325C0D6}" type="slidenum">
              <a:rPr lang="en-US"/>
              <a:pPr/>
              <a:t>28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346816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29</a:t>
            </a:fld>
            <a:endParaRPr lang="en-US"/>
          </a:p>
        </p:txBody>
      </p:sp>
    </p:spTree>
    <p:extLst>
      <p:ext uri="{BB962C8B-B14F-4D97-AF65-F5344CB8AC3E}">
        <p14:creationId xmlns:p14="http://schemas.microsoft.com/office/powerpoint/2010/main" val="896124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30</a:t>
            </a:fld>
            <a:endParaRPr lang="en-US"/>
          </a:p>
        </p:txBody>
      </p:sp>
    </p:spTree>
    <p:extLst>
      <p:ext uri="{BB962C8B-B14F-4D97-AF65-F5344CB8AC3E}">
        <p14:creationId xmlns:p14="http://schemas.microsoft.com/office/powerpoint/2010/main" val="305590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2</a:t>
            </a:fld>
            <a:endParaRPr lang="en-US"/>
          </a:p>
        </p:txBody>
      </p:sp>
    </p:spTree>
    <p:extLst>
      <p:ext uri="{BB962C8B-B14F-4D97-AF65-F5344CB8AC3E}">
        <p14:creationId xmlns:p14="http://schemas.microsoft.com/office/powerpoint/2010/main" val="2907455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A4C13E-B2BD-4EBB-B42E-1AD2F2480729}" type="slidenum">
              <a:rPr lang="en-US"/>
              <a:pPr/>
              <a:t>31</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fr-FR" dirty="0" smtClean="0"/>
          </a:p>
        </p:txBody>
      </p:sp>
    </p:spTree>
    <p:extLst>
      <p:ext uri="{BB962C8B-B14F-4D97-AF65-F5344CB8AC3E}">
        <p14:creationId xmlns:p14="http://schemas.microsoft.com/office/powerpoint/2010/main" val="1842218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8A4C13E-B2BD-4EBB-B42E-1AD2F2480729}" type="slidenum">
              <a:rPr lang="en-US"/>
              <a:pPr/>
              <a:t>32</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fr-FR" dirty="0" smtClean="0"/>
          </a:p>
        </p:txBody>
      </p:sp>
    </p:spTree>
    <p:extLst>
      <p:ext uri="{BB962C8B-B14F-4D97-AF65-F5344CB8AC3E}">
        <p14:creationId xmlns:p14="http://schemas.microsoft.com/office/powerpoint/2010/main" val="1225723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33</a:t>
            </a:fld>
            <a:endParaRPr lang="en-US"/>
          </a:p>
        </p:txBody>
      </p:sp>
    </p:spTree>
    <p:extLst>
      <p:ext uri="{BB962C8B-B14F-4D97-AF65-F5344CB8AC3E}">
        <p14:creationId xmlns:p14="http://schemas.microsoft.com/office/powerpoint/2010/main" val="255171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34</a:t>
            </a:fld>
            <a:endParaRPr lang="en-US"/>
          </a:p>
        </p:txBody>
      </p:sp>
    </p:spTree>
    <p:extLst>
      <p:ext uri="{BB962C8B-B14F-4D97-AF65-F5344CB8AC3E}">
        <p14:creationId xmlns:p14="http://schemas.microsoft.com/office/powerpoint/2010/main" val="3899889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B1AFB-730E-4AD4-8E5F-6E2BA325C0D6}" type="slidenum">
              <a:rPr lang="en-US"/>
              <a:pPr/>
              <a:t>35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349840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B1AFB-730E-4AD4-8E5F-6E2BA325C0D6}" type="slidenum">
              <a:rPr lang="en-US"/>
              <a:pPr/>
              <a:t>36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821476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B1AFB-730E-4AD4-8E5F-6E2BA325C0D6}" type="slidenum">
              <a:rPr lang="en-US"/>
              <a:pPr/>
              <a:t>37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684988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B1AFB-730E-4AD4-8E5F-6E2BA325C0D6}" type="slidenum">
              <a:rPr lang="en-US"/>
              <a:pPr/>
              <a:t>38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099171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B1AFB-730E-4AD4-8E5F-6E2BA325C0D6}" type="slidenum">
              <a:rPr lang="en-US"/>
              <a:pPr/>
              <a:t>39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518505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B1AFB-730E-4AD4-8E5F-6E2BA325C0D6}" type="slidenum">
              <a:rPr lang="en-US"/>
              <a:pPr/>
              <a:t>40</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4739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3</a:t>
            </a:fld>
            <a:endParaRPr lang="en-US"/>
          </a:p>
        </p:txBody>
      </p:sp>
    </p:spTree>
    <p:extLst>
      <p:ext uri="{BB962C8B-B14F-4D97-AF65-F5344CB8AC3E}">
        <p14:creationId xmlns:p14="http://schemas.microsoft.com/office/powerpoint/2010/main" val="3939114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B1AFB-730E-4AD4-8E5F-6E2BA325C0D6}" type="slidenum">
              <a:rPr lang="en-US"/>
              <a:pPr/>
              <a:t>41</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382900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B1AFB-730E-4AD4-8E5F-6E2BA325C0D6}" type="slidenum">
              <a:rPr lang="en-US"/>
              <a:pPr/>
              <a:t>42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068231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43</a:t>
            </a:fld>
            <a:endParaRPr lang="en-US"/>
          </a:p>
        </p:txBody>
      </p:sp>
    </p:spTree>
    <p:extLst>
      <p:ext uri="{BB962C8B-B14F-4D97-AF65-F5344CB8AC3E}">
        <p14:creationId xmlns:p14="http://schemas.microsoft.com/office/powerpoint/2010/main" val="122899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4</a:t>
            </a:fld>
            <a:endParaRPr lang="en-US"/>
          </a:p>
        </p:txBody>
      </p:sp>
    </p:spTree>
    <p:extLst>
      <p:ext uri="{BB962C8B-B14F-4D97-AF65-F5344CB8AC3E}">
        <p14:creationId xmlns:p14="http://schemas.microsoft.com/office/powerpoint/2010/main" val="379180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5</a:t>
            </a:fld>
            <a:endParaRPr lang="en-US"/>
          </a:p>
        </p:txBody>
      </p:sp>
    </p:spTree>
    <p:extLst>
      <p:ext uri="{BB962C8B-B14F-4D97-AF65-F5344CB8AC3E}">
        <p14:creationId xmlns:p14="http://schemas.microsoft.com/office/powerpoint/2010/main" val="2734527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6</a:t>
            </a:fld>
            <a:endParaRPr lang="en-US"/>
          </a:p>
        </p:txBody>
      </p:sp>
    </p:spTree>
    <p:extLst>
      <p:ext uri="{BB962C8B-B14F-4D97-AF65-F5344CB8AC3E}">
        <p14:creationId xmlns:p14="http://schemas.microsoft.com/office/powerpoint/2010/main" val="3868828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7</a:t>
            </a:fld>
            <a:endParaRPr lang="en-US"/>
          </a:p>
        </p:txBody>
      </p:sp>
    </p:spTree>
    <p:extLst>
      <p:ext uri="{BB962C8B-B14F-4D97-AF65-F5344CB8AC3E}">
        <p14:creationId xmlns:p14="http://schemas.microsoft.com/office/powerpoint/2010/main" val="4113582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8</a:t>
            </a:fld>
            <a:endParaRPr lang="en-US"/>
          </a:p>
        </p:txBody>
      </p:sp>
    </p:spTree>
    <p:extLst>
      <p:ext uri="{BB962C8B-B14F-4D97-AF65-F5344CB8AC3E}">
        <p14:creationId xmlns:p14="http://schemas.microsoft.com/office/powerpoint/2010/main" val="1336591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016AFA-8C41-4AD3-AAF7-5E4F61FBC338}" type="slidenum">
              <a:rPr lang="en-US" smtClean="0"/>
              <a:pPr>
                <a:defRPr/>
              </a:pPr>
              <a:t>10</a:t>
            </a:fld>
            <a:endParaRPr lang="en-US"/>
          </a:p>
        </p:txBody>
      </p:sp>
    </p:spTree>
    <p:extLst>
      <p:ext uri="{BB962C8B-B14F-4D97-AF65-F5344CB8AC3E}">
        <p14:creationId xmlns:p14="http://schemas.microsoft.com/office/powerpoint/2010/main" val="4135201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681DEC5D-C427-4AA9-A90C-C8A9C860DBE1}" type="datetimeFigureOut">
              <a:rPr lang="en-US" smtClean="0"/>
              <a:pPr/>
              <a:t>3/29/2018</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F05420D8-844C-4C2B-A2D6-122DF0268F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81DEC5D-C427-4AA9-A90C-C8A9C860DBE1}" type="datetimeFigureOut">
              <a:rPr lang="en-US" smtClean="0"/>
              <a:pPr/>
              <a:t>3/29/2018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5420D8-844C-4C2B-A2D6-122DF0268F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81DEC5D-C427-4AA9-A90C-C8A9C860DBE1}" type="datetimeFigureOut">
              <a:rPr lang="en-US" smtClean="0"/>
              <a:pPr/>
              <a:t>3/29/2018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5420D8-844C-4C2B-A2D6-122DF0268F3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76400" y="1981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AFFA3F14-A042-49D5-B1BF-1852E30AA91D}"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76400" y="19812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57800" y="1981200"/>
            <a:ext cx="3429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57800" y="4114800"/>
            <a:ext cx="3429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ftr" sz="quarter" idx="10"/>
          </p:nvPr>
        </p:nvSpPr>
        <p:spPr>
          <a:ln/>
        </p:spPr>
        <p:txBody>
          <a:bodyPr/>
          <a:lstStyle>
            <a:lvl1pPr>
              <a:defRPr/>
            </a:lvl1pPr>
          </a:lstStyle>
          <a:p>
            <a:pPr>
              <a:defRPr/>
            </a:pPr>
            <a:endParaRPr lang="en-US"/>
          </a:p>
        </p:txBody>
      </p:sp>
      <p:sp>
        <p:nvSpPr>
          <p:cNvPr id="7" name="Rectangle 5"/>
          <p:cNvSpPr>
            <a:spLocks noGrp="1" noChangeArrowheads="1"/>
          </p:cNvSpPr>
          <p:nvPr>
            <p:ph type="sldNum" sz="quarter" idx="11"/>
          </p:nvPr>
        </p:nvSpPr>
        <p:spPr>
          <a:ln/>
        </p:spPr>
        <p:txBody>
          <a:bodyPr/>
          <a:lstStyle>
            <a:lvl1pPr>
              <a:defRPr/>
            </a:lvl1pPr>
          </a:lstStyle>
          <a:p>
            <a:pPr>
              <a:defRPr/>
            </a:pPr>
            <a:fld id="{F5C0B917-56EA-46D2-B577-0AD234A15DD7}" type="slidenum">
              <a:rPr lang="ar-SA"/>
              <a:pPr>
                <a:defRPr/>
              </a:pPr>
              <a:t>‹#›</a:t>
            </a:fld>
            <a:endParaRPr lang="en-US"/>
          </a:p>
        </p:txBody>
      </p:sp>
      <p:sp>
        <p:nvSpPr>
          <p:cNvPr id="8" name="Rectangle 22"/>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681DEC5D-C427-4AA9-A90C-C8A9C860DBE1}" type="datetimeFigureOut">
              <a:rPr lang="en-US" smtClean="0"/>
              <a:pPr/>
              <a:t>3/29/2018</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F05420D8-844C-4C2B-A2D6-122DF0268F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681DEC5D-C427-4AA9-A90C-C8A9C860DBE1}" type="datetimeFigureOut">
              <a:rPr lang="en-US" smtClean="0"/>
              <a:pPr/>
              <a:t>3/29/2018</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F05420D8-844C-4C2B-A2D6-122DF0268F3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681DEC5D-C427-4AA9-A90C-C8A9C860DBE1}" type="datetimeFigureOut">
              <a:rPr lang="en-US" smtClean="0"/>
              <a:pPr/>
              <a:t>3/29/2018</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F05420D8-844C-4C2B-A2D6-122DF0268F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681DEC5D-C427-4AA9-A90C-C8A9C860DBE1}" type="datetimeFigureOut">
              <a:rPr lang="en-US" smtClean="0"/>
              <a:pPr/>
              <a:t>3/29/2018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F05420D8-844C-4C2B-A2D6-122DF0268F3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81DEC5D-C427-4AA9-A90C-C8A9C860DBE1}" type="datetimeFigureOut">
              <a:rPr lang="en-US" smtClean="0"/>
              <a:pPr/>
              <a:t>3/29/2018</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5420D8-844C-4C2B-A2D6-122DF0268F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81DEC5D-C427-4AA9-A90C-C8A9C860DBE1}" type="datetimeFigureOut">
              <a:rPr lang="en-US" smtClean="0"/>
              <a:pPr/>
              <a:t>3/29/2018</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5420D8-844C-4C2B-A2D6-122DF0268F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681DEC5D-C427-4AA9-A90C-C8A9C860DBE1}" type="datetimeFigureOut">
              <a:rPr lang="en-US" smtClean="0"/>
              <a:pPr/>
              <a:t>3/29/2018</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5420D8-844C-4C2B-A2D6-122DF0268F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681DEC5D-C427-4AA9-A90C-C8A9C860DBE1}" type="datetimeFigureOut">
              <a:rPr lang="en-US" smtClean="0"/>
              <a:pPr/>
              <a:t>3/29/2018</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F05420D8-844C-4C2B-A2D6-122DF0268F3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681DEC5D-C427-4AA9-A90C-C8A9C860DBE1}" type="datetimeFigureOut">
              <a:rPr lang="en-US" smtClean="0"/>
              <a:pPr/>
              <a:t>3/29/2018</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F05420D8-844C-4C2B-A2D6-122DF0268F3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wmf"/><Relationship Id="rId4" Type="http://schemas.openxmlformats.org/officeDocument/2006/relationships/image" Target="../media/image42.wmf"/></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9.wmf"/><Relationship Id="rId4" Type="http://schemas.openxmlformats.org/officeDocument/2006/relationships/image" Target="../media/image48.wmf"/></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43.wmf"/></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3074" name="Rectangle 2"/>
          <p:cNvSpPr>
            <a:spLocks noGrp="1" noChangeArrowheads="1"/>
          </p:cNvSpPr>
          <p:nvPr>
            <p:ph type="ctrTitle"/>
          </p:nvPr>
        </p:nvSpPr>
        <p:spPr>
          <a:xfrm>
            <a:off x="1600200" y="1752600"/>
            <a:ext cx="6248400" cy="3276600"/>
          </a:xfrm>
        </p:spPr>
        <p:txBody>
          <a:bodyPr/>
          <a:lstStyle/>
          <a:p>
            <a:pPr eaLnBrk="1" hangingPunct="1">
              <a:defRPr/>
            </a:pPr>
            <a:r>
              <a:rPr lang="en-US" sz="2800" b="1" dirty="0" smtClean="0">
                <a:solidFill>
                  <a:schemeClr val="accent2"/>
                </a:solidFill>
                <a:effectLst>
                  <a:outerShdw blurRad="38100" dist="38100" dir="2700000" algn="tl">
                    <a:srgbClr val="000000"/>
                  </a:outerShdw>
                </a:effectLst>
              </a:rPr>
              <a:t/>
            </a:r>
            <a:br>
              <a:rPr lang="en-US" sz="2800" b="1" dirty="0" smtClean="0">
                <a:solidFill>
                  <a:schemeClr val="accent2"/>
                </a:solidFill>
                <a:effectLst>
                  <a:outerShdw blurRad="38100" dist="38100" dir="2700000" algn="tl">
                    <a:srgbClr val="000000"/>
                  </a:outerShdw>
                </a:effectLst>
              </a:rPr>
            </a:br>
            <a:r>
              <a:rPr lang="en-US" sz="2800" b="1" dirty="0" smtClean="0">
                <a:solidFill>
                  <a:schemeClr val="accent2"/>
                </a:solidFill>
                <a:effectLst>
                  <a:outerShdw blurRad="38100" dist="38100" dir="2700000" algn="tl">
                    <a:srgbClr val="000000"/>
                  </a:outerShdw>
                </a:effectLst>
              </a:rPr>
              <a:t> </a:t>
            </a:r>
            <a:r>
              <a:rPr lang="en-US" sz="2000" b="1" dirty="0" smtClean="0">
                <a:solidFill>
                  <a:schemeClr val="accent2"/>
                </a:solidFill>
                <a:effectLst>
                  <a:outerShdw blurRad="38100" dist="38100" dir="2700000" algn="tl">
                    <a:srgbClr val="000000"/>
                  </a:outerShdw>
                </a:effectLst>
              </a:rPr>
              <a:t> </a:t>
            </a:r>
            <a:r>
              <a:rPr lang="en-US" sz="2800" b="1" dirty="0" smtClean="0">
                <a:solidFill>
                  <a:schemeClr val="accent2"/>
                </a:solidFill>
                <a:effectLst>
                  <a:outerShdw blurRad="38100" dist="38100" dir="2700000" algn="tl">
                    <a:srgbClr val="000000"/>
                  </a:outerShdw>
                </a:effectLst>
              </a:rPr>
              <a:t> </a:t>
            </a:r>
            <a:r>
              <a:rPr lang="en-US" sz="2800" b="1" dirty="0" smtClean="0"/>
              <a:t/>
            </a:r>
            <a:br>
              <a:rPr lang="en-US" sz="2800" b="1" dirty="0" smtClean="0"/>
            </a:br>
            <a:r>
              <a:rPr lang="en-US" sz="4100" dirty="0" smtClean="0"/>
              <a:t> </a:t>
            </a:r>
            <a:r>
              <a:rPr lang="fr-FR" sz="4100" dirty="0" smtClean="0"/>
              <a:t> </a:t>
            </a:r>
          </a:p>
        </p:txBody>
      </p:sp>
      <p:sp>
        <p:nvSpPr>
          <p:cNvPr id="4099" name="Rectangle 3"/>
          <p:cNvSpPr>
            <a:spLocks noGrp="1" noChangeArrowheads="1"/>
          </p:cNvSpPr>
          <p:nvPr>
            <p:ph type="subTitle" idx="1"/>
          </p:nvPr>
        </p:nvSpPr>
        <p:spPr>
          <a:xfrm>
            <a:off x="0" y="5943600"/>
            <a:ext cx="9144000" cy="914400"/>
          </a:xfrm>
        </p:spPr>
        <p:txBody>
          <a:bodyPr>
            <a:normAutofit/>
          </a:bodyPr>
          <a:lstStyle/>
          <a:p>
            <a:pPr algn="ctr" eaLnBrk="1" hangingPunct="1"/>
            <a:r>
              <a:rPr lang="en-US" sz="1900" dirty="0" smtClean="0">
                <a:solidFill>
                  <a:schemeClr val="tx1"/>
                </a:solidFill>
                <a:latin typeface="Arial" panose="020B0604020202020204" pitchFamily="34" charset="0"/>
                <a:cs typeface="Arial" panose="020B0604020202020204" pitchFamily="34" charset="0"/>
              </a:rPr>
              <a:t>Muzna Assi, </a:t>
            </a:r>
            <a:r>
              <a:rPr lang="en-US" sz="1900" i="1" dirty="0" smtClean="0">
                <a:solidFill>
                  <a:schemeClr val="tx1"/>
                </a:solidFill>
                <a:latin typeface="Arial" panose="020B0604020202020204" pitchFamily="34" charset="0"/>
                <a:cs typeface="Arial" panose="020B0604020202020204" pitchFamily="34" charset="0"/>
              </a:rPr>
              <a:t>Technical </a:t>
            </a:r>
            <a:r>
              <a:rPr lang="en-US" sz="1900" i="1" dirty="0" smtClean="0">
                <a:solidFill>
                  <a:schemeClr val="tx1"/>
                </a:solidFill>
                <a:latin typeface="Arial" panose="020B0604020202020204" pitchFamily="34" charset="0"/>
                <a:cs typeface="Arial" panose="020B0604020202020204" pitchFamily="34" charset="0"/>
              </a:rPr>
              <a:t>Advisor, </a:t>
            </a:r>
            <a:r>
              <a:rPr lang="en-US" sz="1900" i="1" dirty="0" smtClean="0">
                <a:solidFill>
                  <a:schemeClr val="tx1"/>
                </a:solidFill>
                <a:latin typeface="Arial" panose="020B0604020202020204" pitchFamily="34" charset="0"/>
                <a:cs typeface="Arial" panose="020B0604020202020204" pitchFamily="34" charset="0"/>
              </a:rPr>
              <a:t>Director’s Offices- LAEC</a:t>
            </a:r>
          </a:p>
          <a:p>
            <a:pPr algn="ctr" eaLnBrk="1" hangingPunct="1"/>
            <a:r>
              <a:rPr lang="en-US" sz="1900" i="1" dirty="0" smtClean="0">
                <a:solidFill>
                  <a:schemeClr val="tx1"/>
                </a:solidFill>
                <a:latin typeface="Arial" panose="020B0604020202020204" pitchFamily="34" charset="0"/>
                <a:cs typeface="Arial" panose="020B0604020202020204" pitchFamily="34" charset="0"/>
              </a:rPr>
              <a:t>massi@cnrs.edu.lb</a:t>
            </a:r>
            <a:endParaRPr lang="fr-FR" sz="1900" i="1" dirty="0" smtClean="0">
              <a:latin typeface="Arial" panose="020B0604020202020204" pitchFamily="34" charset="0"/>
              <a:cs typeface="Arial" panose="020B0604020202020204" pitchFamily="34" charset="0"/>
            </a:endParaRPr>
          </a:p>
        </p:txBody>
      </p:sp>
      <p:sp>
        <p:nvSpPr>
          <p:cNvPr id="4100" name="Rectangle 5"/>
          <p:cNvSpPr>
            <a:spLocks noChangeArrowheads="1"/>
          </p:cNvSpPr>
          <p:nvPr/>
        </p:nvSpPr>
        <p:spPr bwMode="auto">
          <a:xfrm>
            <a:off x="1340643" y="234375"/>
            <a:ext cx="7924800" cy="584775"/>
          </a:xfrm>
          <a:prstGeom prst="rect">
            <a:avLst/>
          </a:prstGeom>
          <a:noFill/>
          <a:ln w="9525">
            <a:noFill/>
            <a:miter lim="800000"/>
            <a:headEnd/>
            <a:tailEnd/>
          </a:ln>
        </p:spPr>
        <p:txBody>
          <a:bodyPr wrap="square">
            <a:spAutoFit/>
          </a:bodyPr>
          <a:lstStyle/>
          <a:p>
            <a:pPr algn="ctr">
              <a:spcBef>
                <a:spcPct val="20000"/>
              </a:spcBef>
              <a:buClr>
                <a:schemeClr val="accent1"/>
              </a:buClr>
              <a:buSzPct val="85000"/>
              <a:buFont typeface="Wingdings" pitchFamily="2" charset="2"/>
              <a:buNone/>
            </a:pPr>
            <a:r>
              <a:rPr lang="en-US" sz="3200" b="1" dirty="0">
                <a:latin typeface="Arial" panose="020B0604020202020204" pitchFamily="34" charset="0"/>
                <a:cs typeface="Arial" panose="020B0604020202020204" pitchFamily="34" charset="0"/>
              </a:rPr>
              <a:t>Lebanese Atomic Energy Commission</a:t>
            </a:r>
            <a:r>
              <a:rPr lang="en-US" sz="2000" b="1" dirty="0">
                <a:latin typeface="Arial" panose="020B0604020202020204" pitchFamily="34" charset="0"/>
                <a:cs typeface="Arial" panose="020B0604020202020204" pitchFamily="34" charset="0"/>
              </a:rPr>
              <a:t> </a:t>
            </a:r>
          </a:p>
        </p:txBody>
      </p:sp>
      <p:sp>
        <p:nvSpPr>
          <p:cNvPr id="7" name="Line 6"/>
          <p:cNvSpPr>
            <a:spLocks noChangeShapeType="1"/>
          </p:cNvSpPr>
          <p:nvPr/>
        </p:nvSpPr>
        <p:spPr bwMode="auto">
          <a:xfrm>
            <a:off x="0" y="5943600"/>
            <a:ext cx="9144000" cy="0"/>
          </a:xfrm>
          <a:prstGeom prst="line">
            <a:avLst/>
          </a:prstGeom>
          <a:noFill/>
          <a:ln w="19050">
            <a:solidFill>
              <a:schemeClr val="tx1"/>
            </a:solidFill>
            <a:round/>
            <a:headEnd/>
            <a:tailEnd/>
          </a:ln>
        </p:spPr>
        <p:txBody>
          <a:bodyPr/>
          <a:lstStyle/>
          <a:p>
            <a:endParaRPr lang="en-US" dirty="0"/>
          </a:p>
        </p:txBody>
      </p:sp>
      <p:sp>
        <p:nvSpPr>
          <p:cNvPr id="8" name="Rectangle 3"/>
          <p:cNvSpPr txBox="1">
            <a:spLocks noChangeArrowheads="1"/>
          </p:cNvSpPr>
          <p:nvPr/>
        </p:nvSpPr>
        <p:spPr>
          <a:xfrm>
            <a:off x="0" y="1409700"/>
            <a:ext cx="9144000" cy="3962400"/>
          </a:xfrm>
          <a:prstGeom prst="rect">
            <a:avLst/>
          </a:prstGeom>
          <a:noFill/>
        </p:spPr>
        <p:txBody>
          <a:bodyPr vert="horz" lIns="91440" tIns="45720" rIns="91440" bIns="45720" rtlCol="0">
            <a:normAutofit/>
          </a:bodyPr>
          <a:lstStyle/>
          <a:p>
            <a:pPr marL="0" marR="0" lvl="0" indent="0" algn="ctr" defTabSz="914400" rtl="0" eaLnBrk="1" fontAlgn="auto" latinLnBrk="0" hangingPunct="1">
              <a:lnSpc>
                <a:spcPct val="80000"/>
              </a:lnSpc>
              <a:spcBef>
                <a:spcPct val="20000"/>
              </a:spcBef>
              <a:spcAft>
                <a:spcPts val="0"/>
              </a:spcAft>
              <a:buClrTx/>
              <a:buSzTx/>
              <a:buFont typeface="Wingdings" pitchFamily="2" charset="2"/>
              <a:buNone/>
              <a:tabLst/>
              <a:defRPr/>
            </a:pPr>
            <a:endParaRPr kumimoji="0" lang="en-US" sz="2200" i="0" u="none" strike="noStrike" kern="1200" cap="none" spc="0" normalizeH="0" baseline="0" noProof="0" dirty="0" smtClean="0">
              <a:ln>
                <a:noFill/>
              </a:ln>
              <a:effectLst/>
              <a:uLnTx/>
              <a:uFillTx/>
              <a:latin typeface="+mn-lt"/>
              <a:ea typeface="+mn-ea"/>
              <a:cs typeface="+mn-cs"/>
            </a:endParaRPr>
          </a:p>
          <a:p>
            <a:pPr algn="ctr"/>
            <a:r>
              <a:rPr lang="en-US" sz="2400" b="1" dirty="0">
                <a:latin typeface="Arial" panose="020B0604020202020204" pitchFamily="34" charset="0"/>
                <a:cs typeface="Arial" panose="020B0604020202020204" pitchFamily="34" charset="0"/>
              </a:rPr>
              <a:t>Spring 2018 LLW Forum Meeting </a:t>
            </a:r>
            <a:endParaRPr lang="en-US" sz="2400" b="1" dirty="0" smtClean="0">
              <a:latin typeface="Arial" panose="020B0604020202020204" pitchFamily="34" charset="0"/>
              <a:cs typeface="Arial" panose="020B0604020202020204" pitchFamily="34" charset="0"/>
            </a:endParaRPr>
          </a:p>
          <a:p>
            <a:pPr algn="ctr"/>
            <a:endParaRPr lang="en-US" sz="2400" b="1" dirty="0" smtClean="0">
              <a:latin typeface="Arial" panose="020B0604020202020204" pitchFamily="34" charset="0"/>
              <a:cs typeface="Arial" panose="020B0604020202020204" pitchFamily="34" charset="0"/>
            </a:endParaRPr>
          </a:p>
          <a:p>
            <a:pPr algn="ctr"/>
            <a:r>
              <a:rPr lang="en-US" sz="2800" b="1" dirty="0" smtClean="0">
                <a:latin typeface="Arial" panose="020B0604020202020204" pitchFamily="34" charset="0"/>
                <a:cs typeface="Arial" panose="020B0604020202020204" pitchFamily="34" charset="0"/>
              </a:rPr>
              <a:t>Removal </a:t>
            </a:r>
            <a:r>
              <a:rPr lang="en-US" sz="2800" b="1" dirty="0">
                <a:latin typeface="Arial" panose="020B0604020202020204" pitchFamily="34" charset="0"/>
                <a:cs typeface="Arial" panose="020B0604020202020204" pitchFamily="34" charset="0"/>
              </a:rPr>
              <a:t>C</a:t>
            </a:r>
            <a:r>
              <a:rPr lang="en-US" sz="2800" b="1" dirty="0" smtClean="0">
                <a:latin typeface="Arial" panose="020B0604020202020204" pitchFamily="34" charset="0"/>
                <a:cs typeface="Arial" panose="020B0604020202020204" pitchFamily="34" charset="0"/>
              </a:rPr>
              <a:t>ampaigns </a:t>
            </a:r>
            <a:r>
              <a:rPr lang="en-US" sz="2800" b="1" dirty="0">
                <a:latin typeface="Arial" panose="020B0604020202020204" pitchFamily="34" charset="0"/>
                <a:cs typeface="Arial" panose="020B0604020202020204" pitchFamily="34" charset="0"/>
              </a:rPr>
              <a:t>and </a:t>
            </a:r>
            <a:r>
              <a:rPr lang="en-US" sz="2800" b="1" dirty="0" smtClean="0">
                <a:latin typeface="Arial" panose="020B0604020202020204" pitchFamily="34" charset="0"/>
                <a:cs typeface="Arial" panose="020B0604020202020204" pitchFamily="34" charset="0"/>
              </a:rPr>
              <a:t>Activities      </a:t>
            </a:r>
          </a:p>
          <a:p>
            <a:pPr algn="ctr"/>
            <a:r>
              <a:rPr lang="en-US" sz="2800" b="1" dirty="0">
                <a:latin typeface="Arial" panose="020B0604020202020204" pitchFamily="34" charset="0"/>
                <a:cs typeface="Arial" panose="020B0604020202020204" pitchFamily="34" charset="0"/>
              </a:rPr>
              <a:t>R</a:t>
            </a:r>
            <a:r>
              <a:rPr lang="en-US" sz="2800" b="1" dirty="0" smtClean="0">
                <a:latin typeface="Arial" panose="020B0604020202020204" pitchFamily="34" charset="0"/>
                <a:cs typeface="Arial" panose="020B0604020202020204" pitchFamily="34" charset="0"/>
              </a:rPr>
              <a:t>elated </a:t>
            </a:r>
            <a:r>
              <a:rPr lang="en-US" sz="2800" b="1" dirty="0">
                <a:latin typeface="Arial" panose="020B0604020202020204" pitchFamily="34" charset="0"/>
                <a:cs typeface="Arial" panose="020B0604020202020204" pitchFamily="34" charset="0"/>
              </a:rPr>
              <a:t>to </a:t>
            </a:r>
            <a:r>
              <a:rPr lang="en-US" sz="2800" b="1" dirty="0">
                <a:latin typeface="Arial" panose="020B0604020202020204" pitchFamily="34" charset="0"/>
                <a:cs typeface="Arial" panose="020B0604020202020204" pitchFamily="34" charset="0"/>
              </a:rPr>
              <a:t>I</a:t>
            </a:r>
            <a:r>
              <a:rPr lang="en-US" sz="2800" b="1" dirty="0">
                <a:latin typeface="Arial" panose="020B0604020202020204" pitchFamily="34" charset="0"/>
                <a:cs typeface="Arial" panose="020B0604020202020204" pitchFamily="34" charset="0"/>
              </a:rPr>
              <a:t>mproving Storage </a:t>
            </a:r>
            <a:r>
              <a:rPr lang="en-US" sz="2800" b="1" dirty="0" smtClean="0">
                <a:latin typeface="Arial" panose="020B0604020202020204" pitchFamily="34" charset="0"/>
                <a:cs typeface="Arial" panose="020B0604020202020204" pitchFamily="34" charset="0"/>
              </a:rPr>
              <a:t>Facility </a:t>
            </a:r>
          </a:p>
          <a:p>
            <a:pPr algn="ctr"/>
            <a:r>
              <a:rPr lang="en-US" sz="2800" b="1" dirty="0" smtClean="0">
                <a:latin typeface="Arial" panose="020B0604020202020204" pitchFamily="34" charset="0"/>
                <a:cs typeface="Arial" panose="020B0604020202020204" pitchFamily="34" charset="0"/>
              </a:rPr>
              <a:t>operations </a:t>
            </a:r>
            <a:r>
              <a:rPr lang="en-US" sz="2800" b="1" dirty="0">
                <a:latin typeface="Arial" panose="020B0604020202020204" pitchFamily="34" charset="0"/>
                <a:cs typeface="Arial" panose="020B0604020202020204" pitchFamily="34" charset="0"/>
              </a:rPr>
              <a:t>and oversight         </a:t>
            </a:r>
            <a:endParaRPr lang="en-US" sz="2800" b="1" dirty="0" smtClean="0">
              <a:latin typeface="Arial" panose="020B0604020202020204" pitchFamily="34" charset="0"/>
              <a:cs typeface="Arial" panose="020B0604020202020204" pitchFamily="34" charset="0"/>
            </a:endParaRPr>
          </a:p>
          <a:p>
            <a:pPr algn="ctr"/>
            <a:endParaRPr lang="en-US" sz="3900" b="1" i="1" dirty="0">
              <a:latin typeface="Arial" panose="020B0604020202020204" pitchFamily="34" charset="0"/>
              <a:cs typeface="Arial" panose="020B0604020202020204" pitchFamily="34" charset="0"/>
            </a:endParaRPr>
          </a:p>
          <a:p>
            <a:pPr algn="ctr"/>
            <a:r>
              <a:rPr lang="en-US" sz="2000" dirty="0" smtClean="0">
                <a:latin typeface="Arial" panose="020B0604020202020204" pitchFamily="34" charset="0"/>
                <a:cs typeface="Arial" panose="020B0604020202020204" pitchFamily="34" charset="0"/>
              </a:rPr>
              <a:t>April 16-17, 2018</a:t>
            </a:r>
          </a:p>
          <a:p>
            <a:pPr algn="ctr"/>
            <a:endParaRPr lang="en-US" sz="2000" dirty="0" smtClean="0">
              <a:latin typeface="Arial" panose="020B0604020202020204" pitchFamily="34" charset="0"/>
              <a:cs typeface="Arial" panose="020B0604020202020204" pitchFamily="34" charset="0"/>
            </a:endParaRPr>
          </a:p>
          <a:p>
            <a:pPr lvl="0" algn="ctr">
              <a:lnSpc>
                <a:spcPct val="80000"/>
              </a:lnSpc>
              <a:spcBef>
                <a:spcPct val="20000"/>
              </a:spcBef>
            </a:pPr>
            <a:r>
              <a:rPr lang="en-US" sz="2000" dirty="0" smtClean="0">
                <a:latin typeface="Arial" panose="020B0604020202020204" pitchFamily="34" charset="0"/>
                <a:cs typeface="Arial" panose="020B0604020202020204" pitchFamily="34" charset="0"/>
              </a:rPr>
              <a:t>Hyatt </a:t>
            </a:r>
            <a:r>
              <a:rPr lang="en-US" sz="2000" dirty="0">
                <a:latin typeface="Arial" panose="020B0604020202020204" pitchFamily="34" charset="0"/>
                <a:cs typeface="Arial" panose="020B0604020202020204" pitchFamily="34" charset="0"/>
              </a:rPr>
              <a:t>Regency Airport </a:t>
            </a:r>
            <a:r>
              <a:rPr lang="en-US" sz="2000" dirty="0" smtClean="0">
                <a:latin typeface="Arial" panose="020B0604020202020204" pitchFamily="34" charset="0"/>
                <a:cs typeface="Arial" panose="020B0604020202020204" pitchFamily="34" charset="0"/>
              </a:rPr>
              <a:t>Hotel - San </a:t>
            </a:r>
            <a:r>
              <a:rPr lang="en-US" sz="2000" dirty="0">
                <a:latin typeface="Arial" panose="020B0604020202020204" pitchFamily="34" charset="0"/>
                <a:cs typeface="Arial" panose="020B0604020202020204" pitchFamily="34" charset="0"/>
              </a:rPr>
              <a:t>Francisco, </a:t>
            </a:r>
            <a:r>
              <a:rPr lang="en-US" sz="2000" dirty="0" smtClean="0">
                <a:latin typeface="Arial" panose="020B0604020202020204" pitchFamily="34" charset="0"/>
                <a:cs typeface="Arial" panose="020B0604020202020204" pitchFamily="34" charset="0"/>
              </a:rPr>
              <a:t>California, USA </a:t>
            </a:r>
            <a:endParaRPr lang="en-US"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3338" y="14287"/>
            <a:ext cx="1524000" cy="15525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10</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a:solidFill>
                  <a:schemeClr val="tx1"/>
                </a:solidFill>
                <a:latin typeface="Arial" panose="020B0604020202020204" pitchFamily="34" charset="0"/>
                <a:ea typeface="Verdana" pitchFamily="34" charset="0"/>
                <a:cs typeface="Arial" panose="020B0604020202020204" pitchFamily="34" charset="0"/>
              </a:rPr>
              <a:t>Radioactive waste management services in LAEC started, practically, upon finding the first orphan source in 2001.</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smtClean="0">
                <a:solidFill>
                  <a:schemeClr val="tx1"/>
                </a:solidFill>
                <a:latin typeface="Arial" panose="020B0604020202020204" pitchFamily="34" charset="0"/>
                <a:ea typeface="Verdana" pitchFamily="34" charset="0"/>
                <a:cs typeface="Arial" panose="020B0604020202020204" pitchFamily="34" charset="0"/>
              </a:rPr>
              <a:t>This </a:t>
            </a:r>
            <a:r>
              <a:rPr lang="en-US" sz="2400" dirty="0">
                <a:solidFill>
                  <a:schemeClr val="tx1"/>
                </a:solidFill>
                <a:latin typeface="Arial" panose="020B0604020202020204" pitchFamily="34" charset="0"/>
                <a:ea typeface="Verdana" pitchFamily="34" charset="0"/>
                <a:cs typeface="Arial" panose="020B0604020202020204" pitchFamily="34" charset="0"/>
              </a:rPr>
              <a:t>source was found during the monitoring of exported scrap metal on Beirut Port, and then brought to LAEC for conditioning and temporary storage. </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smtClean="0">
                <a:solidFill>
                  <a:schemeClr val="tx1"/>
                </a:solidFill>
                <a:latin typeface="Arial" panose="020B0604020202020204" pitchFamily="34" charset="0"/>
                <a:ea typeface="Verdana" pitchFamily="34" charset="0"/>
                <a:cs typeface="Arial" panose="020B0604020202020204" pitchFamily="34" charset="0"/>
              </a:rPr>
              <a:t>Since </a:t>
            </a:r>
            <a:r>
              <a:rPr lang="en-US" sz="2400" dirty="0">
                <a:solidFill>
                  <a:schemeClr val="tx1"/>
                </a:solidFill>
                <a:latin typeface="Arial" panose="020B0604020202020204" pitchFamily="34" charset="0"/>
                <a:ea typeface="Verdana" pitchFamily="34" charset="0"/>
                <a:cs typeface="Arial" panose="020B0604020202020204" pitchFamily="34" charset="0"/>
              </a:rPr>
              <a:t>then, the temporary radioactive waste store has received different orphan sources and contaminated material located mainly in scrap material. </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smtClean="0">
                <a:solidFill>
                  <a:schemeClr val="tx1"/>
                </a:solidFill>
                <a:latin typeface="Arial" panose="020B0604020202020204" pitchFamily="34" charset="0"/>
                <a:ea typeface="Verdana" pitchFamily="34" charset="0"/>
                <a:cs typeface="Arial" panose="020B0604020202020204" pitchFamily="34" charset="0"/>
              </a:rPr>
              <a:t>These </a:t>
            </a:r>
            <a:r>
              <a:rPr lang="en-US" sz="2400" dirty="0">
                <a:solidFill>
                  <a:schemeClr val="tx1"/>
                </a:solidFill>
                <a:latin typeface="Arial" panose="020B0604020202020204" pitchFamily="34" charset="0"/>
                <a:ea typeface="Verdana" pitchFamily="34" charset="0"/>
                <a:cs typeface="Arial" panose="020B0604020202020204" pitchFamily="34" charset="0"/>
              </a:rPr>
              <a:t>sources have been identified and brought to LAEC for necessary laboratory measurements, then stored safely in the </a:t>
            </a:r>
            <a:r>
              <a:rPr lang="en-US" sz="2400" dirty="0" smtClean="0">
                <a:solidFill>
                  <a:schemeClr val="tx1"/>
                </a:solidFill>
                <a:latin typeface="Arial" panose="020B0604020202020204" pitchFamily="34" charset="0"/>
                <a:ea typeface="Verdana" pitchFamily="34" charset="0"/>
                <a:cs typeface="Arial" panose="020B0604020202020204" pitchFamily="34" charset="0"/>
              </a:rPr>
              <a:t>storage rooms present.</a:t>
            </a:r>
            <a:endParaRPr lang="en-US" sz="2400" dirty="0">
              <a:solidFill>
                <a:schemeClr val="tx1"/>
              </a:solidFill>
              <a:latin typeface="Arial" panose="020B0604020202020204" pitchFamily="34" charset="0"/>
              <a:ea typeface="Verdana" pitchFamily="34" charset="0"/>
              <a:cs typeface="Arial" panose="020B0604020202020204" pitchFamily="34" charset="0"/>
            </a:endParaRP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800" b="1" dirty="0">
                <a:latin typeface="Arial" panose="020B0604020202020204" pitchFamily="34" charset="0"/>
                <a:ea typeface="+mj-ea"/>
                <a:cs typeface="Arial" panose="020B0604020202020204" pitchFamily="34" charset="0"/>
              </a:rPr>
              <a:t>Radioactive Waste Management </a:t>
            </a:r>
            <a:r>
              <a:rPr lang="en-US" sz="2800" b="1" dirty="0" smtClean="0">
                <a:latin typeface="Arial" panose="020B0604020202020204" pitchFamily="34" charset="0"/>
                <a:ea typeface="+mj-ea"/>
                <a:cs typeface="Arial" panose="020B0604020202020204" pitchFamily="34" charset="0"/>
              </a:rPr>
              <a:t>Work </a:t>
            </a:r>
            <a:r>
              <a:rPr lang="en-US" sz="2800" b="1" dirty="0">
                <a:latin typeface="Arial" panose="020B0604020202020204" pitchFamily="34" charset="0"/>
                <a:ea typeface="+mj-ea"/>
                <a:cs typeface="Arial" panose="020B0604020202020204" pitchFamily="34" charset="0"/>
              </a:rPr>
              <a:t>in LAEC</a:t>
            </a:r>
          </a:p>
        </p:txBody>
      </p:sp>
    </p:spTree>
    <p:extLst>
      <p:ext uri="{BB962C8B-B14F-4D97-AF65-F5344CB8AC3E}">
        <p14:creationId xmlns:p14="http://schemas.microsoft.com/office/powerpoint/2010/main" val="3088220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11</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290513" lvl="0" indent="-290513" algn="justLow" eaLnBrk="0" fontAlgn="base" hangingPunct="0">
              <a:spcBef>
                <a:spcPct val="0"/>
              </a:spcBef>
              <a:spcAft>
                <a:spcPct val="0"/>
              </a:spcAft>
              <a:buClr>
                <a:schemeClr val="tx1"/>
              </a:buClr>
              <a:buSzTx/>
              <a:buFont typeface="Wingdings" pitchFamily="2" charset="2"/>
              <a:buChar char="Ø"/>
              <a:tabLst>
                <a:tab pos="0" algn="l"/>
              </a:tabLst>
            </a:pPr>
            <a:r>
              <a:rPr lang="en-US" sz="2400" dirty="0">
                <a:solidFill>
                  <a:srgbClr val="7030A0"/>
                </a:solidFill>
                <a:latin typeface="Arial" panose="020B0604020202020204" pitchFamily="34" charset="0"/>
                <a:ea typeface="Verdana" pitchFamily="34" charset="0"/>
                <a:cs typeface="Arial" panose="020B0604020202020204" pitchFamily="34" charset="0"/>
              </a:rPr>
              <a:t>1996-Decision of the Council of Ministers</a:t>
            </a:r>
            <a:r>
              <a:rPr lang="en-US" sz="2400" dirty="0">
                <a:solidFill>
                  <a:schemeClr val="tx1"/>
                </a:solidFill>
                <a:latin typeface="Arial" panose="020B0604020202020204" pitchFamily="34" charset="0"/>
                <a:ea typeface="Verdana" pitchFamily="34" charset="0"/>
                <a:cs typeface="Arial" panose="020B0604020202020204" pitchFamily="34" charset="0"/>
              </a:rPr>
              <a:t>:  </a:t>
            </a:r>
            <a:r>
              <a:rPr lang="en-US" sz="2400" dirty="0" smtClean="0">
                <a:solidFill>
                  <a:schemeClr val="tx1"/>
                </a:solidFill>
                <a:latin typeface="Arial" panose="020B0604020202020204" pitchFamily="34" charset="0"/>
                <a:ea typeface="Verdana" pitchFamily="34" charset="0"/>
                <a:cs typeface="Arial" panose="020B0604020202020204" pitchFamily="34" charset="0"/>
              </a:rPr>
              <a:t>LAEC </a:t>
            </a:r>
            <a:r>
              <a:rPr lang="en-US" sz="2400" dirty="0">
                <a:solidFill>
                  <a:schemeClr val="tx1"/>
                </a:solidFill>
                <a:latin typeface="Arial" panose="020B0604020202020204" pitchFamily="34" charset="0"/>
                <a:ea typeface="Verdana" pitchFamily="34" charset="0"/>
                <a:cs typeface="Arial" panose="020B0604020202020204" pitchFamily="34" charset="0"/>
              </a:rPr>
              <a:t>is appointed to do the necessary to ensure the protection against the ionizing radiation including inventory of radiation sources and Individual dose monitoring</a:t>
            </a:r>
          </a:p>
          <a:p>
            <a:pPr marL="290513" lvl="0" indent="-290513" algn="justLow" eaLnBrk="0" fontAlgn="base" hangingPunct="0">
              <a:spcBef>
                <a:spcPct val="0"/>
              </a:spcBef>
              <a:spcAft>
                <a:spcPct val="0"/>
              </a:spcAft>
              <a:buClr>
                <a:schemeClr val="tx1"/>
              </a:buClr>
              <a:buSzTx/>
              <a:buFont typeface="Wingdings" pitchFamily="2" charset="2"/>
              <a:buChar char="Ø"/>
              <a:tabLst>
                <a:tab pos="0" algn="l"/>
              </a:tabLst>
            </a:pPr>
            <a:r>
              <a:rPr lang="en-US" sz="2400" dirty="0" smtClean="0">
                <a:solidFill>
                  <a:srgbClr val="7030A0"/>
                </a:solidFill>
                <a:latin typeface="Arial" panose="020B0604020202020204" pitchFamily="34" charset="0"/>
                <a:ea typeface="Verdana" pitchFamily="34" charset="0"/>
                <a:cs typeface="Arial" panose="020B0604020202020204" pitchFamily="34" charset="0"/>
              </a:rPr>
              <a:t>1997-Decision </a:t>
            </a:r>
            <a:r>
              <a:rPr lang="en-US" sz="2400" dirty="0">
                <a:solidFill>
                  <a:srgbClr val="7030A0"/>
                </a:solidFill>
                <a:latin typeface="Arial" panose="020B0604020202020204" pitchFamily="34" charset="0"/>
                <a:ea typeface="Verdana" pitchFamily="34" charset="0"/>
                <a:cs typeface="Arial" panose="020B0604020202020204" pitchFamily="34" charset="0"/>
              </a:rPr>
              <a:t>of the Council of Ministers</a:t>
            </a:r>
            <a:r>
              <a:rPr lang="en-US" sz="2400" dirty="0">
                <a:solidFill>
                  <a:schemeClr val="tx1"/>
                </a:solidFill>
                <a:latin typeface="Arial" panose="020B0604020202020204" pitchFamily="34" charset="0"/>
                <a:ea typeface="Verdana" pitchFamily="34" charset="0"/>
                <a:cs typeface="Arial" panose="020B0604020202020204" pitchFamily="34" charset="0"/>
              </a:rPr>
              <a:t>: Adherence of Lebanon to the model project on upgrading national radiation protection infrastructure.</a:t>
            </a:r>
          </a:p>
          <a:p>
            <a:pPr marL="290513" lvl="0" indent="-290513" algn="justLow" eaLnBrk="0" fontAlgn="base" hangingPunct="0">
              <a:spcBef>
                <a:spcPct val="0"/>
              </a:spcBef>
              <a:spcAft>
                <a:spcPct val="0"/>
              </a:spcAft>
              <a:buClr>
                <a:schemeClr val="tx1"/>
              </a:buClr>
              <a:buSzTx/>
              <a:buFont typeface="Wingdings" pitchFamily="2" charset="2"/>
              <a:buChar char="Ø"/>
              <a:tabLst>
                <a:tab pos="0" algn="l"/>
              </a:tabLst>
            </a:pPr>
            <a:r>
              <a:rPr lang="en-US" sz="2400" dirty="0" smtClean="0">
                <a:solidFill>
                  <a:srgbClr val="7030A0"/>
                </a:solidFill>
                <a:latin typeface="Arial" panose="020B0604020202020204" pitchFamily="34" charset="0"/>
                <a:ea typeface="Verdana" pitchFamily="34" charset="0"/>
                <a:cs typeface="Arial" panose="020B0604020202020204" pitchFamily="34" charset="0"/>
              </a:rPr>
              <a:t>1999-Decision </a:t>
            </a:r>
            <a:r>
              <a:rPr lang="en-US" sz="2400" dirty="0">
                <a:solidFill>
                  <a:srgbClr val="7030A0"/>
                </a:solidFill>
                <a:latin typeface="Arial" panose="020B0604020202020204" pitchFamily="34" charset="0"/>
                <a:ea typeface="Verdana" pitchFamily="34" charset="0"/>
                <a:cs typeface="Arial" panose="020B0604020202020204" pitchFamily="34" charset="0"/>
              </a:rPr>
              <a:t>of the Council of Ministers</a:t>
            </a:r>
            <a:r>
              <a:rPr lang="en-US" sz="2400" dirty="0">
                <a:solidFill>
                  <a:schemeClr val="tx1"/>
                </a:solidFill>
                <a:latin typeface="Arial" panose="020B0604020202020204" pitchFamily="34" charset="0"/>
                <a:ea typeface="Verdana" pitchFamily="34" charset="0"/>
                <a:cs typeface="Arial" panose="020B0604020202020204" pitchFamily="34" charset="0"/>
              </a:rPr>
              <a:t>: </a:t>
            </a:r>
            <a:r>
              <a:rPr lang="en-US" sz="2400" b="1" dirty="0" smtClean="0">
                <a:solidFill>
                  <a:schemeClr val="tx1"/>
                </a:solidFill>
                <a:latin typeface="Arial" panose="020B0604020202020204" pitchFamily="34" charset="0"/>
                <a:ea typeface="Verdana" pitchFamily="34" charset="0"/>
                <a:cs typeface="Arial" panose="020B0604020202020204" pitchFamily="34" charset="0"/>
              </a:rPr>
              <a:t>LAEC </a:t>
            </a:r>
            <a:r>
              <a:rPr lang="en-US" sz="2400" b="1" dirty="0">
                <a:solidFill>
                  <a:schemeClr val="tx1"/>
                </a:solidFill>
                <a:latin typeface="Arial" panose="020B0604020202020204" pitchFamily="34" charset="0"/>
                <a:ea typeface="Verdana" pitchFamily="34" charset="0"/>
                <a:cs typeface="Arial" panose="020B0604020202020204" pitchFamily="34" charset="0"/>
              </a:rPr>
              <a:t>is appointed for radiation control for imported steel and imported/exported metal scrap at all Lebanese check points</a:t>
            </a: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800" b="1" dirty="0" smtClean="0">
                <a:latin typeface="Arial" panose="020B0604020202020204" pitchFamily="34" charset="0"/>
                <a:ea typeface="+mj-ea"/>
                <a:cs typeface="Arial" panose="020B0604020202020204" pitchFamily="34" charset="0"/>
              </a:rPr>
              <a:t>Relevant Decrees</a:t>
            </a:r>
            <a:endParaRPr lang="en-US" sz="28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857613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12</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smtClean="0">
                <a:solidFill>
                  <a:schemeClr val="tx1"/>
                </a:solidFill>
                <a:latin typeface="Arial" panose="020B0604020202020204" pitchFamily="34" charset="0"/>
                <a:ea typeface="Verdana" pitchFamily="34" charset="0"/>
                <a:cs typeface="Arial" panose="020B0604020202020204" pitchFamily="34" charset="0"/>
              </a:rPr>
              <a:t>Lebanese Customs</a:t>
            </a:r>
            <a:r>
              <a:rPr lang="en-US" sz="2400" dirty="0">
                <a:solidFill>
                  <a:schemeClr val="tx1"/>
                </a:solidFill>
                <a:latin typeface="Arial" panose="020B0604020202020204" pitchFamily="34" charset="0"/>
                <a:ea typeface="Verdana" pitchFamily="34" charset="0"/>
                <a:cs typeface="Arial" panose="020B0604020202020204" pitchFamily="34" charset="0"/>
              </a:rPr>
              <a:t>, in cooperation with LAEC, are monitoring </a:t>
            </a:r>
            <a:r>
              <a:rPr lang="en-US" sz="2400" dirty="0" smtClean="0">
                <a:solidFill>
                  <a:schemeClr val="tx1"/>
                </a:solidFill>
                <a:latin typeface="Arial" panose="020B0604020202020204" pitchFamily="34" charset="0"/>
                <a:ea typeface="Verdana" pitchFamily="34" charset="0"/>
                <a:cs typeface="Arial" panose="020B0604020202020204" pitchFamily="34" charset="0"/>
              </a:rPr>
              <a:t>Radiation Portal monitors RPMs </a:t>
            </a:r>
            <a:r>
              <a:rPr lang="en-US" sz="2400" dirty="0">
                <a:solidFill>
                  <a:schemeClr val="tx1"/>
                </a:solidFill>
                <a:latin typeface="Arial" panose="020B0604020202020204" pitchFamily="34" charset="0"/>
                <a:ea typeface="Verdana" pitchFamily="34" charset="0"/>
                <a:cs typeface="Arial" panose="020B0604020202020204" pitchFamily="34" charset="0"/>
              </a:rPr>
              <a:t>at </a:t>
            </a:r>
            <a:r>
              <a:rPr lang="en-US" sz="2400" dirty="0" smtClean="0">
                <a:solidFill>
                  <a:schemeClr val="tx1"/>
                </a:solidFill>
                <a:latin typeface="Arial" panose="020B0604020202020204" pitchFamily="34" charset="0"/>
                <a:ea typeface="Verdana" pitchFamily="34" charset="0"/>
                <a:cs typeface="Arial" panose="020B0604020202020204" pitchFamily="34" charset="0"/>
              </a:rPr>
              <a:t>some </a:t>
            </a:r>
            <a:r>
              <a:rPr lang="en-US" sz="2400" dirty="0">
                <a:solidFill>
                  <a:schemeClr val="tx1"/>
                </a:solidFill>
                <a:latin typeface="Arial" panose="020B0604020202020204" pitchFamily="34" charset="0"/>
                <a:ea typeface="Verdana" pitchFamily="34" charset="0"/>
                <a:cs typeface="Arial" panose="020B0604020202020204" pitchFamily="34" charset="0"/>
              </a:rPr>
              <a:t>borders crossing points</a:t>
            </a:r>
            <a:r>
              <a:rPr lang="en-US" sz="2400" dirty="0" smtClean="0">
                <a:solidFill>
                  <a:schemeClr val="tx1"/>
                </a:solidFill>
                <a:latin typeface="Arial" panose="020B0604020202020204" pitchFamily="34" charset="0"/>
                <a:ea typeface="Verdana" pitchFamily="34" charset="0"/>
                <a:cs typeface="Arial" panose="020B0604020202020204" pitchFamily="34" charset="0"/>
              </a:rPr>
              <a:t>.</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smtClean="0">
                <a:solidFill>
                  <a:schemeClr val="tx1"/>
                </a:solidFill>
                <a:latin typeface="Arial" panose="020B0604020202020204" pitchFamily="34" charset="0"/>
                <a:ea typeface="Verdana" pitchFamily="34" charset="0"/>
                <a:cs typeface="Arial" panose="020B0604020202020204" pitchFamily="34" charset="0"/>
              </a:rPr>
              <a:t>The customs perform the primary check and the LAEC perform the secondary check.</a:t>
            </a:r>
          </a:p>
          <a:p>
            <a:pPr marL="290513" indent="-290513" algn="justLow" eaLnBrk="0" fontAlgn="base" hangingPunct="0">
              <a:spcBef>
                <a:spcPct val="0"/>
              </a:spcBef>
              <a:spcAft>
                <a:spcPct val="0"/>
              </a:spcAft>
              <a:buClrTx/>
              <a:buSzTx/>
              <a:buFont typeface="Wingdings" pitchFamily="2" charset="2"/>
              <a:buChar char="Ø"/>
              <a:tabLst>
                <a:tab pos="0" algn="l"/>
              </a:tabLst>
            </a:pPr>
            <a:r>
              <a:rPr lang="en-US" sz="2400" dirty="0" smtClean="0">
                <a:solidFill>
                  <a:schemeClr val="tx1"/>
                </a:solidFill>
                <a:latin typeface="Arial" panose="020B0604020202020204" pitchFamily="34" charset="0"/>
                <a:ea typeface="Verdana" pitchFamily="34" charset="0"/>
                <a:cs typeface="Arial" panose="020B0604020202020204" pitchFamily="34" charset="0"/>
              </a:rPr>
              <a:t>In addition to this, </a:t>
            </a:r>
            <a:r>
              <a:rPr lang="en-US" sz="2400" dirty="0">
                <a:solidFill>
                  <a:schemeClr val="tx1"/>
                </a:solidFill>
                <a:latin typeface="Arial" panose="020B0604020202020204" pitchFamily="34" charset="0"/>
                <a:cs typeface="Arial" panose="020B0604020202020204" pitchFamily="34" charset="0"/>
              </a:rPr>
              <a:t>LAEC perform regular inspection </a:t>
            </a:r>
            <a:r>
              <a:rPr lang="en-US" sz="2400" dirty="0" smtClean="0">
                <a:solidFill>
                  <a:schemeClr val="tx1"/>
                </a:solidFill>
                <a:latin typeface="Arial" panose="020B0604020202020204" pitchFamily="34" charset="0"/>
                <a:cs typeface="Arial" panose="020B0604020202020204" pitchFamily="34" charset="0"/>
              </a:rPr>
              <a:t>for scrap yards and </a:t>
            </a:r>
            <a:r>
              <a:rPr lang="en-US" sz="2400" dirty="0">
                <a:solidFill>
                  <a:schemeClr val="tx1"/>
                </a:solidFill>
                <a:latin typeface="Arial" panose="020B0604020202020204" pitchFamily="34" charset="0"/>
                <a:cs typeface="Arial" panose="020B0604020202020204" pitchFamily="34" charset="0"/>
              </a:rPr>
              <a:t>try to raise </a:t>
            </a:r>
            <a:r>
              <a:rPr lang="en-US" sz="2400" dirty="0" smtClean="0">
                <a:solidFill>
                  <a:schemeClr val="tx1"/>
                </a:solidFill>
                <a:latin typeface="Arial" panose="020B0604020202020204" pitchFamily="34" charset="0"/>
                <a:cs typeface="Arial" panose="020B0604020202020204" pitchFamily="34" charset="0"/>
              </a:rPr>
              <a:t>awareness.</a:t>
            </a:r>
            <a:endParaRPr lang="en-US" sz="2400" dirty="0" smtClean="0">
              <a:solidFill>
                <a:schemeClr val="tx1"/>
              </a:solidFill>
              <a:latin typeface="Arial" panose="020B0604020202020204" pitchFamily="34" charset="0"/>
              <a:ea typeface="Verdana" pitchFamily="34" charset="0"/>
              <a:cs typeface="Arial" panose="020B0604020202020204" pitchFamily="34" charset="0"/>
            </a:endParaRPr>
          </a:p>
          <a:p>
            <a:pPr marL="290513" lvl="0" indent="-290513" algn="justLow" eaLnBrk="0" fontAlgn="base" hangingPunct="0">
              <a:spcBef>
                <a:spcPct val="0"/>
              </a:spcBef>
              <a:spcAft>
                <a:spcPct val="0"/>
              </a:spcAft>
              <a:buClrTx/>
              <a:buSzTx/>
              <a:buFont typeface="Wingdings" pitchFamily="2" charset="2"/>
              <a:buChar char="Ø"/>
              <a:tabLst>
                <a:tab pos="0" algn="l"/>
              </a:tabLst>
            </a:pPr>
            <a:endParaRPr lang="en-US" sz="2400" dirty="0">
              <a:solidFill>
                <a:schemeClr val="tx1"/>
              </a:solidFill>
              <a:latin typeface="Arial" panose="020B0604020202020204" pitchFamily="34" charset="0"/>
              <a:ea typeface="Verdana" pitchFamily="34" charset="0"/>
              <a:cs typeface="Arial" panose="020B0604020202020204" pitchFamily="34" charset="0"/>
            </a:endParaRP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800" b="1" dirty="0" smtClean="0">
                <a:latin typeface="Arial" panose="020B0604020202020204" pitchFamily="34" charset="0"/>
                <a:ea typeface="+mj-ea"/>
                <a:cs typeface="Arial" panose="020B0604020202020204" pitchFamily="34" charset="0"/>
              </a:rPr>
              <a:t>Detection Measures in Lebanon</a:t>
            </a:r>
            <a:endParaRPr lang="en-US" sz="28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48539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11" name="Rectangle 2"/>
          <p:cNvSpPr txBox="1">
            <a:spLocks noChangeArrowheads="1"/>
          </p:cNvSpPr>
          <p:nvPr/>
        </p:nvSpPr>
        <p:spPr>
          <a:xfrm>
            <a:off x="1219200" y="5410200"/>
            <a:ext cx="7086600" cy="1066800"/>
          </a:xfrm>
          <a:prstGeom prst="rect">
            <a:avLst/>
          </a:prstGeom>
        </p:spPr>
        <p:txBody>
          <a:bodyPr vert="horz" lIns="91440" tIns="45720" rIns="91440" bIns="45720" rtlCol="0" anchor="ctr">
            <a:noAutofit/>
          </a:bodyPr>
          <a:lstStyle/>
          <a:p>
            <a:pPr lvl="0" algn="ctr">
              <a:spcBef>
                <a:spcPct val="0"/>
              </a:spcBef>
              <a:defRPr/>
            </a:pPr>
            <a:endParaRPr lang="en-US" sz="2400" b="1" dirty="0" smtClean="0">
              <a:solidFill>
                <a:srgbClr val="7030A0"/>
              </a:solidFill>
            </a:endParaRPr>
          </a:p>
          <a:p>
            <a:pPr lvl="0">
              <a:spcBef>
                <a:spcPct val="0"/>
              </a:spcBef>
              <a:defRPr/>
            </a:pPr>
            <a:r>
              <a:rPr lang="en-US" sz="2000" b="1" dirty="0" smtClean="0"/>
              <a:t>…example:  Beirut Port Entrance </a:t>
            </a:r>
            <a:endParaRPr lang="en-US" sz="2400" b="1" dirty="0" smtClean="0"/>
          </a:p>
        </p:txBody>
      </p:sp>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13</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1295400" y="1828800"/>
            <a:ext cx="6481762" cy="4131121"/>
          </a:xfrm>
          <a:prstGeom prst="rect">
            <a:avLst/>
          </a:prstGeom>
          <a:noFill/>
          <a:ln w="9525">
            <a:noFill/>
            <a:miter lim="800000"/>
            <a:headEnd/>
            <a:tailEnd/>
          </a:ln>
        </p:spPr>
      </p:pic>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800" b="1" dirty="0" smtClean="0">
                <a:latin typeface="Arial" panose="020B0604020202020204" pitchFamily="34" charset="0"/>
                <a:ea typeface="+mj-ea"/>
                <a:cs typeface="Arial" panose="020B0604020202020204" pitchFamily="34" charset="0"/>
              </a:rPr>
              <a:t>Detection Measures in Lebanon on Borders</a:t>
            </a:r>
            <a:endParaRPr lang="en-US" sz="28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24117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14</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762000" y="1828800"/>
            <a:ext cx="7620000" cy="4491014"/>
          </a:xfrm>
          <a:prstGeom prst="rect">
            <a:avLst/>
          </a:prstGeom>
          <a:noFill/>
          <a:ln w="9525">
            <a:noFill/>
            <a:miter lim="800000"/>
            <a:headEnd/>
            <a:tailEnd/>
          </a:ln>
        </p:spPr>
      </p:pic>
      <p:sp>
        <p:nvSpPr>
          <p:cNvPr id="6"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800" b="1" dirty="0" smtClean="0">
                <a:latin typeface="Arial" panose="020B0604020202020204" pitchFamily="34" charset="0"/>
                <a:ea typeface="+mj-ea"/>
                <a:cs typeface="Arial" panose="020B0604020202020204" pitchFamily="34" charset="0"/>
              </a:rPr>
              <a:t>Detection Measures in Lebanon on Borders</a:t>
            </a:r>
            <a:endParaRPr lang="en-US" sz="28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8362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mroumie\Desktop\IllTraf_Egypt'12\photos\capture2.JPG"/>
          <p:cNvPicPr>
            <a:picLocks noChangeAspect="1" noChangeArrowheads="1"/>
          </p:cNvPicPr>
          <p:nvPr/>
        </p:nvPicPr>
        <p:blipFill>
          <a:blip r:embed="rId2" cstate="print"/>
          <a:srcRect b="20000"/>
          <a:stretch>
            <a:fillRect/>
          </a:stretch>
        </p:blipFill>
        <p:spPr bwMode="auto">
          <a:xfrm>
            <a:off x="0" y="0"/>
            <a:ext cx="9144000" cy="5486400"/>
          </a:xfrm>
          <a:prstGeom prst="rect">
            <a:avLst/>
          </a:prstGeom>
          <a:noFill/>
          <a:ln w="9525">
            <a:noFill/>
            <a:miter lim="800000"/>
            <a:headEnd/>
            <a:tailEnd/>
          </a:ln>
        </p:spPr>
      </p:pic>
      <p:sp>
        <p:nvSpPr>
          <p:cNvPr id="24579" name="TextBox 2"/>
          <p:cNvSpPr txBox="1">
            <a:spLocks noChangeArrowheads="1"/>
          </p:cNvSpPr>
          <p:nvPr/>
        </p:nvSpPr>
        <p:spPr bwMode="auto">
          <a:xfrm>
            <a:off x="0" y="5638800"/>
            <a:ext cx="9144000" cy="708025"/>
          </a:xfrm>
          <a:prstGeom prst="rect">
            <a:avLst/>
          </a:prstGeom>
          <a:noFill/>
          <a:ln w="9525">
            <a:noFill/>
            <a:miter lim="800000"/>
            <a:headEnd/>
            <a:tailEnd/>
          </a:ln>
        </p:spPr>
        <p:txBody>
          <a:bodyPr>
            <a:spAutoFit/>
          </a:bodyPr>
          <a:lstStyle/>
          <a:p>
            <a:r>
              <a:rPr lang="en-US" sz="2000" b="1" dirty="0"/>
              <a:t>For imported metals like steel and exported scraps, LAEC is still assuring radiation control, even after passing through RPM</a:t>
            </a:r>
          </a:p>
        </p:txBody>
      </p:sp>
    </p:spTree>
    <p:extLst>
      <p:ext uri="{BB962C8B-B14F-4D97-AF65-F5344CB8AC3E}">
        <p14:creationId xmlns:p14="http://schemas.microsoft.com/office/powerpoint/2010/main" val="3531806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0" y="0"/>
            <a:ext cx="9144000" cy="6934200"/>
          </a:xfrm>
          <a:prstGeom prst="rect">
            <a:avLst/>
          </a:prstGeom>
          <a:noFill/>
          <a:ln w="9525">
            <a:noFill/>
            <a:miter lim="800000"/>
            <a:headEnd/>
            <a:tailEnd/>
          </a:ln>
        </p:spPr>
      </p:pic>
      <p:sp>
        <p:nvSpPr>
          <p:cNvPr id="26627" name="TextBox 2"/>
          <p:cNvSpPr txBox="1">
            <a:spLocks noChangeArrowheads="1"/>
          </p:cNvSpPr>
          <p:nvPr/>
        </p:nvSpPr>
        <p:spPr bwMode="auto">
          <a:xfrm>
            <a:off x="685800" y="609600"/>
            <a:ext cx="6265498" cy="461665"/>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9525">
            <a:noFill/>
            <a:miter lim="800000"/>
            <a:headEnd/>
            <a:tailEnd/>
          </a:ln>
        </p:spPr>
        <p:txBody>
          <a:bodyPr wrap="none">
            <a:spAutoFit/>
          </a:bodyPr>
          <a:lstStyle/>
          <a:p>
            <a:r>
              <a:rPr lang="en-US" sz="2400" b="1" dirty="0">
                <a:latin typeface="Arial" panose="020B0604020202020204" pitchFamily="34" charset="0"/>
                <a:cs typeface="Arial" panose="020B0604020202020204" pitchFamily="34" charset="0"/>
              </a:rPr>
              <a:t>RS found in a scrap activity at Tripoli port</a:t>
            </a:r>
          </a:p>
        </p:txBody>
      </p:sp>
    </p:spTree>
    <p:extLst>
      <p:ext uri="{BB962C8B-B14F-4D97-AF65-F5344CB8AC3E}">
        <p14:creationId xmlns:p14="http://schemas.microsoft.com/office/powerpoint/2010/main" val="1630604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33400" y="1524000"/>
            <a:ext cx="7920620" cy="5114951"/>
          </a:xfrm>
          <a:prstGeom prst="rect">
            <a:avLst/>
          </a:prstGeom>
          <a:noFill/>
          <a:ln w="9525">
            <a:noFill/>
            <a:miter lim="800000"/>
            <a:headEnd/>
            <a:tailEnd/>
          </a:ln>
        </p:spPr>
      </p:pic>
      <p:sp>
        <p:nvSpPr>
          <p:cNvPr id="5" name="Line 4"/>
          <p:cNvSpPr>
            <a:spLocks noChangeShapeType="1"/>
          </p:cNvSpPr>
          <p:nvPr/>
        </p:nvSpPr>
        <p:spPr bwMode="auto">
          <a:xfrm>
            <a:off x="0" y="1371600"/>
            <a:ext cx="9144000" cy="0"/>
          </a:xfrm>
          <a:prstGeom prst="line">
            <a:avLst/>
          </a:prstGeom>
          <a:noFill/>
          <a:ln w="25400">
            <a:solidFill>
              <a:schemeClr val="tx1"/>
            </a:solidFill>
            <a:round/>
            <a:headEnd/>
            <a:tailEnd/>
          </a:ln>
        </p:spPr>
        <p:txBody>
          <a:bodyPr/>
          <a:lstStyle/>
          <a:p>
            <a:endParaRPr lang="en-US"/>
          </a:p>
        </p:txBody>
      </p:sp>
      <p:sp>
        <p:nvSpPr>
          <p:cNvPr id="7"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800" b="1" dirty="0" smtClean="0">
                <a:latin typeface="Arial" panose="020B0604020202020204" pitchFamily="34" charset="0"/>
                <a:ea typeface="+mj-ea"/>
                <a:cs typeface="Arial" panose="020B0604020202020204" pitchFamily="34" charset="0"/>
              </a:rPr>
              <a:t>Detection Equipment</a:t>
            </a:r>
            <a:endParaRPr lang="en-US" sz="28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49640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mroumie\Desktop\IllTraf_Egypt'12\photos\capture8.JPG"/>
          <p:cNvPicPr>
            <a:picLocks noChangeAspect="1" noChangeArrowheads="1"/>
          </p:cNvPicPr>
          <p:nvPr/>
        </p:nvPicPr>
        <p:blipFill>
          <a:blip r:embed="rId2" cstate="print"/>
          <a:srcRect b="16667"/>
          <a:stretch>
            <a:fillRect/>
          </a:stretch>
        </p:blipFill>
        <p:spPr bwMode="auto">
          <a:xfrm>
            <a:off x="0" y="0"/>
            <a:ext cx="9221788" cy="6858000"/>
          </a:xfrm>
          <a:prstGeom prst="rect">
            <a:avLst/>
          </a:prstGeom>
          <a:noFill/>
          <a:ln w="9525">
            <a:noFill/>
            <a:miter lim="800000"/>
            <a:headEnd/>
            <a:tailEnd/>
          </a:ln>
        </p:spPr>
      </p:pic>
      <p:sp>
        <p:nvSpPr>
          <p:cNvPr id="25603" name="TextBox 2"/>
          <p:cNvSpPr txBox="1">
            <a:spLocks noChangeArrowheads="1"/>
          </p:cNvSpPr>
          <p:nvPr/>
        </p:nvSpPr>
        <p:spPr bwMode="auto">
          <a:xfrm>
            <a:off x="1905000" y="457200"/>
            <a:ext cx="7239000" cy="461665"/>
          </a:xfrm>
          <a:prstGeom prst="rect">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9525">
            <a:noFill/>
            <a:miter lim="800000"/>
            <a:headEnd/>
            <a:tailEnd/>
          </a:ln>
        </p:spPr>
        <p:txBody>
          <a:bodyPr wrap="square">
            <a:spAutoFit/>
          </a:bodyPr>
          <a:lstStyle/>
          <a:p>
            <a:r>
              <a:rPr lang="en-US" sz="2400" b="1" dirty="0" smtClean="0">
                <a:latin typeface="Arial" panose="020B0604020202020204" pitchFamily="34" charset="0"/>
                <a:cs typeface="Arial" panose="020B0604020202020204" pitchFamily="34" charset="0"/>
              </a:rPr>
              <a:t>Intervention on one on the ships in Beirut Port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873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IMG_054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411" name="TextBox 2"/>
          <p:cNvSpPr txBox="1">
            <a:spLocks noChangeArrowheads="1"/>
          </p:cNvSpPr>
          <p:nvPr/>
        </p:nvSpPr>
        <p:spPr bwMode="auto">
          <a:xfrm>
            <a:off x="5943600" y="762000"/>
            <a:ext cx="1982788" cy="523875"/>
          </a:xfrm>
          <a:prstGeom prst="rect">
            <a:avLst/>
          </a:prstGeom>
          <a:noFill/>
          <a:ln w="9525">
            <a:noFill/>
            <a:miter lim="800000"/>
            <a:headEnd/>
            <a:tailEnd/>
          </a:ln>
        </p:spPr>
        <p:txBody>
          <a:bodyPr wrap="none">
            <a:spAutoFit/>
          </a:bodyPr>
          <a:lstStyle/>
          <a:p>
            <a:r>
              <a:rPr lang="en-US" sz="2800" b="1">
                <a:solidFill>
                  <a:schemeClr val="bg1"/>
                </a:solidFill>
              </a:rPr>
              <a:t>Inspection</a:t>
            </a:r>
          </a:p>
        </p:txBody>
      </p:sp>
    </p:spTree>
    <p:extLst>
      <p:ext uri="{BB962C8B-B14F-4D97-AF65-F5344CB8AC3E}">
        <p14:creationId xmlns:p14="http://schemas.microsoft.com/office/powerpoint/2010/main" val="1699122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2</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a:buClrTx/>
              <a:buFont typeface="Wingdings" pitchFamily="2" charset="2"/>
              <a:buChar char="Ø"/>
            </a:pPr>
            <a:r>
              <a:rPr lang="en-US" sz="2600" dirty="0" smtClean="0">
                <a:latin typeface="Arial" panose="020B0604020202020204" pitchFamily="34" charset="0"/>
                <a:cs typeface="Arial" panose="020B0604020202020204" pitchFamily="34" charset="0"/>
              </a:rPr>
              <a:t>Radiation </a:t>
            </a:r>
            <a:r>
              <a:rPr lang="en-US" sz="2600" dirty="0">
                <a:latin typeface="Arial" panose="020B0604020202020204" pitchFamily="34" charset="0"/>
                <a:cs typeface="Arial" panose="020B0604020202020204" pitchFamily="34" charset="0"/>
              </a:rPr>
              <a:t>s</a:t>
            </a:r>
            <a:r>
              <a:rPr lang="en-US" sz="2600" dirty="0" smtClean="0">
                <a:latin typeface="Arial" panose="020B0604020202020204" pitchFamily="34" charset="0"/>
                <a:cs typeface="Arial" panose="020B0604020202020204" pitchFamily="34" charset="0"/>
              </a:rPr>
              <a:t>ources </a:t>
            </a:r>
            <a:r>
              <a:rPr lang="en-US" sz="2600" dirty="0">
                <a:latin typeface="Arial" panose="020B0604020202020204" pitchFamily="34" charset="0"/>
                <a:cs typeface="Arial" panose="020B0604020202020204" pitchFamily="34" charset="0"/>
              </a:rPr>
              <a:t>p</a:t>
            </a:r>
            <a:r>
              <a:rPr lang="en-US" sz="2600" dirty="0" smtClean="0">
                <a:latin typeface="Arial" panose="020B0604020202020204" pitchFamily="34" charset="0"/>
                <a:cs typeface="Arial" panose="020B0604020202020204" pitchFamily="34" charset="0"/>
              </a:rPr>
              <a:t>ractices and inventory</a:t>
            </a:r>
          </a:p>
          <a:p>
            <a:pPr>
              <a:buClrTx/>
              <a:buFont typeface="Wingdings" pitchFamily="2" charset="2"/>
              <a:buChar char="Ø"/>
            </a:pPr>
            <a:r>
              <a:rPr lang="en-US" sz="2600" dirty="0" smtClean="0">
                <a:latin typeface="Arial" panose="020B0604020202020204" pitchFamily="34" charset="0"/>
                <a:cs typeface="Arial" panose="020B0604020202020204" pitchFamily="34" charset="0"/>
              </a:rPr>
              <a:t>Radioactive Waste Inventory</a:t>
            </a:r>
          </a:p>
          <a:p>
            <a:pPr>
              <a:buClrTx/>
              <a:buFont typeface="Wingdings" pitchFamily="2" charset="2"/>
              <a:buChar char="Ø"/>
            </a:pPr>
            <a:r>
              <a:rPr lang="en-US" sz="2600" dirty="0" smtClean="0">
                <a:latin typeface="Arial" panose="020B0604020202020204" pitchFamily="34" charset="0"/>
                <a:cs typeface="Arial" panose="020B0604020202020204" pitchFamily="34" charset="0"/>
              </a:rPr>
              <a:t>Mandate of Lebanese Atomic Energy Commission</a:t>
            </a:r>
          </a:p>
          <a:p>
            <a:pPr>
              <a:buClrTx/>
              <a:buFont typeface="Wingdings" pitchFamily="2" charset="2"/>
              <a:buChar char="Ø"/>
            </a:pPr>
            <a:r>
              <a:rPr lang="en-US" sz="2600" dirty="0" smtClean="0">
                <a:latin typeface="Arial" panose="020B0604020202020204" pitchFamily="34" charset="0"/>
                <a:cs typeface="Arial" panose="020B0604020202020204" pitchFamily="34" charset="0"/>
              </a:rPr>
              <a:t>RWM in Lebanon, in LAEC and relevant decrees</a:t>
            </a:r>
          </a:p>
          <a:p>
            <a:pPr>
              <a:buClrTx/>
              <a:buFont typeface="Wingdings" pitchFamily="2" charset="2"/>
              <a:buChar char="Ø"/>
            </a:pPr>
            <a:r>
              <a:rPr lang="en-US" sz="2600" dirty="0" smtClean="0">
                <a:latin typeface="Arial" panose="020B0604020202020204" pitchFamily="34" charset="0"/>
                <a:cs typeface="Arial" panose="020B0604020202020204" pitchFamily="34" charset="0"/>
              </a:rPr>
              <a:t>Detection system on borders and orphan radioactive pieces found</a:t>
            </a:r>
          </a:p>
          <a:p>
            <a:pPr>
              <a:buClrTx/>
              <a:buFont typeface="Wingdings" pitchFamily="2" charset="2"/>
              <a:buChar char="Ø"/>
            </a:pPr>
            <a:r>
              <a:rPr lang="en-US" sz="2600" dirty="0" smtClean="0">
                <a:latin typeface="Arial" panose="020B0604020202020204" pitchFamily="34" charset="0"/>
                <a:cs typeface="Arial" panose="020B0604020202020204" pitchFamily="34" charset="0"/>
              </a:rPr>
              <a:t>Current radioactive waste store room in LAEC</a:t>
            </a:r>
          </a:p>
          <a:p>
            <a:pPr>
              <a:buClrTx/>
              <a:buFont typeface="Wingdings" pitchFamily="2" charset="2"/>
              <a:buChar char="Ø"/>
            </a:pPr>
            <a:r>
              <a:rPr lang="en-US" sz="2600" dirty="0" smtClean="0">
                <a:latin typeface="Arial" panose="020B0604020202020204" pitchFamily="34" charset="0"/>
                <a:cs typeface="Arial" panose="020B0604020202020204" pitchFamily="34" charset="0"/>
              </a:rPr>
              <a:t>Establishment of the new RWM national store in LAEC</a:t>
            </a:r>
          </a:p>
          <a:p>
            <a:pPr>
              <a:buClrTx/>
              <a:buFont typeface="Wingdings" pitchFamily="2" charset="2"/>
              <a:buChar char="Ø"/>
            </a:pPr>
            <a:r>
              <a:rPr lang="en-US" sz="2600" dirty="0" smtClean="0">
                <a:latin typeface="Arial" panose="020B0604020202020204" pitchFamily="34" charset="0"/>
                <a:cs typeface="Arial" panose="020B0604020202020204" pitchFamily="34" charset="0"/>
              </a:rPr>
              <a:t>IAEA assistance: INT 9182 and repatriation missions</a:t>
            </a:r>
          </a:p>
          <a:p>
            <a:pPr>
              <a:buClrTx/>
              <a:buFont typeface="Wingdings" pitchFamily="2" charset="2"/>
              <a:buChar char="Ø"/>
            </a:pPr>
            <a:endParaRPr lang="en-US" sz="2600" dirty="0" smtClean="0">
              <a:latin typeface="Arial" panose="020B0604020202020204" pitchFamily="34" charset="0"/>
              <a:cs typeface="Arial" panose="020B0604020202020204" pitchFamily="34" charset="0"/>
            </a:endParaRPr>
          </a:p>
          <a:p>
            <a:pPr>
              <a:buClrTx/>
              <a:buFont typeface="Wingdings" pitchFamily="2" charset="2"/>
              <a:buChar char="Ø"/>
            </a:pPr>
            <a:endParaRPr lang="en-US" sz="2600" dirty="0" smtClean="0">
              <a:latin typeface="Arial" panose="020B0604020202020204" pitchFamily="34" charset="0"/>
              <a:cs typeface="Arial" panose="020B0604020202020204" pitchFamily="34" charset="0"/>
            </a:endParaRPr>
          </a:p>
          <a:p>
            <a:pPr>
              <a:buClrTx/>
              <a:buFont typeface="Wingdings" pitchFamily="2" charset="2"/>
              <a:buChar char="Ø"/>
            </a:pPr>
            <a:endParaRPr lang="en-US" sz="2600" dirty="0" smtClean="0">
              <a:latin typeface="Arial" panose="020B0604020202020204" pitchFamily="34" charset="0"/>
              <a:cs typeface="Arial" panose="020B0604020202020204" pitchFamily="34" charset="0"/>
            </a:endParaRPr>
          </a:p>
          <a:p>
            <a:pPr>
              <a:buClrTx/>
              <a:buFont typeface="Wingdings" pitchFamily="2" charset="2"/>
              <a:buChar char="Ø"/>
            </a:pPr>
            <a:endParaRPr lang="en-US" sz="2600" dirty="0" smtClean="0">
              <a:latin typeface="Arial" panose="020B0604020202020204" pitchFamily="34" charset="0"/>
              <a:cs typeface="Arial" panose="020B0604020202020204" pitchFamily="34" charset="0"/>
            </a:endParaRPr>
          </a:p>
          <a:p>
            <a:pPr>
              <a:buClrTx/>
              <a:buFont typeface="Wingdings" pitchFamily="2" charset="2"/>
              <a:buChar char="Ø"/>
            </a:pPr>
            <a:endPar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9"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endParaRPr lang="en-US" sz="3000" b="1" dirty="0" smtClean="0">
              <a:solidFill>
                <a:srgbClr val="0070C0"/>
              </a:solidFill>
              <a:latin typeface="Arial" panose="020B0604020202020204" pitchFamily="34" charset="0"/>
              <a:cs typeface="Arial" panose="020B0604020202020204" pitchFamily="34" charset="0"/>
            </a:endParaRPr>
          </a:p>
          <a:p>
            <a:pPr lvl="0" algn="ctr">
              <a:spcBef>
                <a:spcPct val="0"/>
              </a:spcBef>
              <a:defRPr/>
            </a:pPr>
            <a:r>
              <a:rPr lang="en-US" sz="3000" b="1" dirty="0" smtClean="0">
                <a:latin typeface="Arial" panose="020B0604020202020204" pitchFamily="34" charset="0"/>
                <a:ea typeface="+mj-ea"/>
                <a:cs typeface="Arial" panose="020B0604020202020204" pitchFamily="34" charset="0"/>
              </a:rPr>
              <a:t>Presentation Outline</a:t>
            </a:r>
            <a:endParaRPr lang="en-US" sz="3000" b="1" dirty="0" smtClean="0">
              <a:latin typeface="Arial" panose="020B0604020202020204" pitchFamily="34" charset="0"/>
              <a:ea typeface="+mj-ea"/>
              <a:cs typeface="Arial" panose="020B0604020202020204" pitchFamily="34" charset="0"/>
            </a:endParaRPr>
          </a:p>
          <a:p>
            <a:pPr lvl="0" algn="ctr">
              <a:spcBef>
                <a:spcPct val="0"/>
              </a:spcBef>
              <a:defRPr/>
            </a:pPr>
            <a:endParaRPr kumimoji="0" lang="en-US" sz="3000" b="1" i="0" u="none" strike="noStrike" kern="1200" cap="none" spc="0" normalizeH="0" baseline="0" dirty="0">
              <a:ln>
                <a:noFill/>
              </a:ln>
              <a:solidFill>
                <a:srgbClr val="0066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21887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CS-137 008"/>
          <p:cNvPicPr>
            <a:picLocks noChangeAspect="1" noChangeArrowheads="1"/>
          </p:cNvPicPr>
          <p:nvPr/>
        </p:nvPicPr>
        <p:blipFill>
          <a:blip r:embed="rId2" cstate="print"/>
          <a:srcRect l="12695"/>
          <a:stretch>
            <a:fillRect/>
          </a:stretch>
        </p:blipFill>
        <p:spPr bwMode="auto">
          <a:xfrm>
            <a:off x="0" y="-80963"/>
            <a:ext cx="9144000" cy="6938963"/>
          </a:xfrm>
          <a:prstGeom prst="rect">
            <a:avLst/>
          </a:prstGeom>
          <a:noFill/>
          <a:ln w="9525">
            <a:noFill/>
            <a:miter lim="800000"/>
            <a:headEnd/>
            <a:tailEnd/>
          </a:ln>
        </p:spPr>
      </p:pic>
      <p:sp>
        <p:nvSpPr>
          <p:cNvPr id="27651" name="TextBox 2"/>
          <p:cNvSpPr txBox="1">
            <a:spLocks noChangeArrowheads="1"/>
          </p:cNvSpPr>
          <p:nvPr/>
        </p:nvSpPr>
        <p:spPr bwMode="auto">
          <a:xfrm>
            <a:off x="1295400" y="5943600"/>
            <a:ext cx="6951583" cy="461665"/>
          </a:xfrm>
          <a:prstGeom prst="rect">
            <a:avLst/>
          </a:prstGeom>
          <a:noFill/>
          <a:ln w="9525">
            <a:noFill/>
            <a:miter lim="800000"/>
            <a:headEnd/>
            <a:tailEnd/>
          </a:ln>
        </p:spPr>
        <p:txBody>
          <a:bodyPr wrap="none">
            <a:spAutoFit/>
          </a:bodyPr>
          <a:lstStyle/>
          <a:p>
            <a:r>
              <a:rPr lang="en-US" sz="2400" b="1" dirty="0">
                <a:latin typeface="Arial" panose="020B0604020202020204" pitchFamily="34" charset="0"/>
                <a:cs typeface="Arial" panose="020B0604020202020204" pitchFamily="34" charset="0"/>
              </a:rPr>
              <a:t>Cesium source found in a scrap yard at Tripoli</a:t>
            </a:r>
          </a:p>
        </p:txBody>
      </p:sp>
    </p:spTree>
    <p:extLst>
      <p:ext uri="{BB962C8B-B14F-4D97-AF65-F5344CB8AC3E}">
        <p14:creationId xmlns:p14="http://schemas.microsoft.com/office/powerpoint/2010/main" val="1626514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Muzna\Documents\Files\Events\1607ViennaINSSP\LAECStore\Presentation\Photos - Copy\Store\Image000.jpg"/>
          <p:cNvPicPr>
            <a:picLocks noChangeAspect="1" noChangeArrowheads="1"/>
          </p:cNvPicPr>
          <p:nvPr/>
        </p:nvPicPr>
        <p:blipFill>
          <a:blip r:embed="rId2" cstate="print"/>
          <a:srcRect/>
          <a:stretch>
            <a:fillRect/>
          </a:stretch>
        </p:blipFill>
        <p:spPr bwMode="auto">
          <a:xfrm>
            <a:off x="0" y="0"/>
            <a:ext cx="4470400" cy="3352800"/>
          </a:xfrm>
          <a:prstGeom prst="rect">
            <a:avLst/>
          </a:prstGeom>
          <a:noFill/>
        </p:spPr>
      </p:pic>
      <p:pic>
        <p:nvPicPr>
          <p:cNvPr id="67587" name="Picture 3" descr="C:\Users\Muzna\Documents\Files\Events\1607ViennaINSSP\LAECStore\Presentation\Photos - Copy\Store\CS-137 012.jpg"/>
          <p:cNvPicPr>
            <a:picLocks noChangeAspect="1" noChangeArrowheads="1"/>
          </p:cNvPicPr>
          <p:nvPr/>
        </p:nvPicPr>
        <p:blipFill>
          <a:blip r:embed="rId3" cstate="print"/>
          <a:srcRect/>
          <a:stretch>
            <a:fillRect/>
          </a:stretch>
        </p:blipFill>
        <p:spPr bwMode="auto">
          <a:xfrm>
            <a:off x="0" y="3346704"/>
            <a:ext cx="4681728" cy="3511296"/>
          </a:xfrm>
          <a:prstGeom prst="rect">
            <a:avLst/>
          </a:prstGeom>
          <a:noFill/>
        </p:spPr>
      </p:pic>
      <p:pic>
        <p:nvPicPr>
          <p:cNvPr id="67588" name="Picture 4" descr="C:\Users\Muzna\Documents\Files\Events\1607ViennaINSSP\LAECStore\Presentation\Photos - Copy\Store\DSC_0008.JPG"/>
          <p:cNvPicPr>
            <a:picLocks noChangeAspect="1" noChangeArrowheads="1"/>
          </p:cNvPicPr>
          <p:nvPr/>
        </p:nvPicPr>
        <p:blipFill>
          <a:blip r:embed="rId4" cstate="print"/>
          <a:srcRect/>
          <a:stretch>
            <a:fillRect/>
          </a:stretch>
        </p:blipFill>
        <p:spPr bwMode="auto">
          <a:xfrm>
            <a:off x="4114801" y="0"/>
            <a:ext cx="5029199" cy="3352800"/>
          </a:xfrm>
          <a:prstGeom prst="rect">
            <a:avLst/>
          </a:prstGeom>
          <a:noFill/>
        </p:spPr>
      </p:pic>
      <p:pic>
        <p:nvPicPr>
          <p:cNvPr id="67589" name="Picture 5" descr="C:\Users\Muzna\Documents\Files\Events\1607ViennaINSSP\LAECStore\Presentation\Photos - Copy\Store\IMG_0629.jpg"/>
          <p:cNvPicPr>
            <a:picLocks noChangeAspect="1" noChangeArrowheads="1"/>
          </p:cNvPicPr>
          <p:nvPr/>
        </p:nvPicPr>
        <p:blipFill>
          <a:blip r:embed="rId5" cstate="print"/>
          <a:srcRect/>
          <a:stretch>
            <a:fillRect/>
          </a:stretch>
        </p:blipFill>
        <p:spPr bwMode="auto">
          <a:xfrm>
            <a:off x="4648200" y="3352800"/>
            <a:ext cx="4495800" cy="3505200"/>
          </a:xfrm>
          <a:prstGeom prst="rect">
            <a:avLst/>
          </a:prstGeom>
          <a:noFill/>
        </p:spPr>
      </p:pic>
    </p:spTree>
    <p:extLst>
      <p:ext uri="{BB962C8B-B14F-4D97-AF65-F5344CB8AC3E}">
        <p14:creationId xmlns:p14="http://schemas.microsoft.com/office/powerpoint/2010/main" val="2490535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22</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800" dirty="0">
                <a:solidFill>
                  <a:schemeClr val="tx1"/>
                </a:solidFill>
                <a:latin typeface="Arial" panose="020B0604020202020204" pitchFamily="34" charset="0"/>
                <a:ea typeface="Verdana" pitchFamily="34" charset="0"/>
                <a:cs typeface="Arial" panose="020B0604020202020204" pitchFamily="34" charset="0"/>
              </a:rPr>
              <a:t>Due to the presence orphan </a:t>
            </a:r>
            <a:r>
              <a:rPr lang="en-US" sz="2800" dirty="0" smtClean="0">
                <a:solidFill>
                  <a:schemeClr val="tx1"/>
                </a:solidFill>
                <a:latin typeface="Arial" panose="020B0604020202020204" pitchFamily="34" charset="0"/>
                <a:ea typeface="Verdana" pitchFamily="34" charset="0"/>
                <a:cs typeface="Arial" panose="020B0604020202020204" pitchFamily="34" charset="0"/>
              </a:rPr>
              <a:t>sources and contaminated pieces  </a:t>
            </a:r>
            <a:r>
              <a:rPr lang="en-US" sz="2800" dirty="0">
                <a:solidFill>
                  <a:schemeClr val="tx1"/>
                </a:solidFill>
                <a:latin typeface="Arial" panose="020B0604020202020204" pitchFamily="34" charset="0"/>
                <a:ea typeface="Verdana" pitchFamily="34" charset="0"/>
                <a:cs typeface="Arial" panose="020B0604020202020204" pitchFamily="34" charset="0"/>
              </a:rPr>
              <a:t>found repeatedly on the borders during monitoring of exported scrap metals, a temporary storage room was established at LAEC in 2001 </a:t>
            </a:r>
            <a:r>
              <a:rPr lang="en-US" sz="2800" dirty="0" smtClean="0">
                <a:solidFill>
                  <a:schemeClr val="tx1"/>
                </a:solidFill>
                <a:latin typeface="Arial" panose="020B0604020202020204" pitchFamily="34" charset="0"/>
                <a:ea typeface="Verdana" pitchFamily="34" charset="0"/>
                <a:cs typeface="Arial" panose="020B0604020202020204" pitchFamily="34" charset="0"/>
              </a:rPr>
              <a:t>and equipped with primitive tools to shield and </a:t>
            </a:r>
            <a:r>
              <a:rPr lang="en-US" sz="2800" dirty="0">
                <a:solidFill>
                  <a:schemeClr val="tx1"/>
                </a:solidFill>
                <a:latin typeface="Arial" panose="020B0604020202020204" pitchFamily="34" charset="0"/>
                <a:ea typeface="Verdana" pitchFamily="34" charset="0"/>
                <a:cs typeface="Arial" panose="020B0604020202020204" pitchFamily="34" charset="0"/>
              </a:rPr>
              <a:t>store these </a:t>
            </a:r>
            <a:r>
              <a:rPr lang="en-US" sz="2800" dirty="0" smtClean="0">
                <a:solidFill>
                  <a:schemeClr val="tx1"/>
                </a:solidFill>
                <a:latin typeface="Arial" panose="020B0604020202020204" pitchFamily="34" charset="0"/>
                <a:ea typeface="Verdana" pitchFamily="34" charset="0"/>
                <a:cs typeface="Arial" panose="020B0604020202020204" pitchFamily="34" charset="0"/>
              </a:rPr>
              <a:t>pieces.</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800" dirty="0">
                <a:solidFill>
                  <a:schemeClr val="tx1"/>
                </a:solidFill>
                <a:latin typeface="Arial" panose="020B0604020202020204" pitchFamily="34" charset="0"/>
                <a:ea typeface="Verdana" pitchFamily="34" charset="0"/>
                <a:cs typeface="Arial" panose="020B0604020202020204" pitchFamily="34" charset="0"/>
              </a:rPr>
              <a:t>Since then, more than </a:t>
            </a:r>
            <a:r>
              <a:rPr lang="en-US" sz="2800" b="1" dirty="0">
                <a:solidFill>
                  <a:schemeClr val="tx1"/>
                </a:solidFill>
                <a:latin typeface="Arial" panose="020B0604020202020204" pitchFamily="34" charset="0"/>
                <a:ea typeface="Verdana" pitchFamily="34" charset="0"/>
                <a:cs typeface="Arial" panose="020B0604020202020204" pitchFamily="34" charset="0"/>
              </a:rPr>
              <a:t>174 incidents</a:t>
            </a:r>
            <a:r>
              <a:rPr lang="en-US" sz="2800" dirty="0">
                <a:solidFill>
                  <a:schemeClr val="tx1"/>
                </a:solidFill>
                <a:latin typeface="Arial" panose="020B0604020202020204" pitchFamily="34" charset="0"/>
                <a:ea typeface="Verdana" pitchFamily="34" charset="0"/>
                <a:cs typeface="Arial" panose="020B0604020202020204" pitchFamily="34" charset="0"/>
              </a:rPr>
              <a:t>, involved mainly unauthorized  disposal of radioactively contaminated pieces or orphan sources, were detected, seized and transported to LAEC storage room. These incidents were reported to </a:t>
            </a:r>
            <a:r>
              <a:rPr lang="en-US" sz="2800" dirty="0" smtClean="0">
                <a:solidFill>
                  <a:schemeClr val="tx1"/>
                </a:solidFill>
                <a:latin typeface="Arial" panose="020B0604020202020204" pitchFamily="34" charset="0"/>
                <a:ea typeface="Verdana" pitchFamily="34" charset="0"/>
                <a:cs typeface="Arial" panose="020B0604020202020204" pitchFamily="34" charset="0"/>
              </a:rPr>
              <a:t>the ITDB.</a:t>
            </a:r>
            <a:endParaRPr lang="en-US" sz="2800" dirty="0">
              <a:solidFill>
                <a:schemeClr val="tx1"/>
              </a:solidFill>
              <a:latin typeface="Arial" panose="020B0604020202020204" pitchFamily="34" charset="0"/>
              <a:ea typeface="Verdana" pitchFamily="34" charset="0"/>
              <a:cs typeface="Arial" panose="020B0604020202020204" pitchFamily="34" charset="0"/>
            </a:endParaRPr>
          </a:p>
          <a:p>
            <a:pPr marL="290513" lvl="0" indent="-290513" algn="justLow" eaLnBrk="0" fontAlgn="base" hangingPunct="0">
              <a:spcBef>
                <a:spcPct val="0"/>
              </a:spcBef>
              <a:spcAft>
                <a:spcPct val="0"/>
              </a:spcAft>
              <a:buClrTx/>
              <a:buSzTx/>
              <a:buFont typeface="Wingdings" pitchFamily="2" charset="2"/>
              <a:buChar char="Ø"/>
              <a:tabLst>
                <a:tab pos="0" algn="l"/>
              </a:tabLst>
            </a:pPr>
            <a:endParaRPr lang="en-US" sz="2400" dirty="0">
              <a:solidFill>
                <a:schemeClr val="tx1"/>
              </a:solidFill>
              <a:latin typeface="Arial" panose="020B0604020202020204" pitchFamily="34" charset="0"/>
              <a:ea typeface="Verdana" pitchFamily="34" charset="0"/>
              <a:cs typeface="Arial" panose="020B0604020202020204" pitchFamily="34" charset="0"/>
            </a:endParaRP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400" b="1" dirty="0">
                <a:latin typeface="Arial" panose="020B0604020202020204" pitchFamily="34" charset="0"/>
                <a:ea typeface="+mj-ea"/>
                <a:cs typeface="Arial" panose="020B0604020202020204" pitchFamily="34" charset="0"/>
              </a:rPr>
              <a:t>Current Radioactive Waste Storage Rooms in LAEC</a:t>
            </a:r>
          </a:p>
        </p:txBody>
      </p:sp>
    </p:spTree>
    <p:extLst>
      <p:ext uri="{BB962C8B-B14F-4D97-AF65-F5344CB8AC3E}">
        <p14:creationId xmlns:p14="http://schemas.microsoft.com/office/powerpoint/2010/main" val="28364465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23</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0" lvl="0" indent="0" algn="justLow" eaLnBrk="0" fontAlgn="base" hangingPunct="0">
              <a:spcBef>
                <a:spcPct val="0"/>
              </a:spcBef>
              <a:spcAft>
                <a:spcPct val="0"/>
              </a:spcAft>
              <a:buClrTx/>
              <a:buSzTx/>
              <a:buNone/>
              <a:tabLst>
                <a:tab pos="0" algn="l"/>
              </a:tabLst>
            </a:pPr>
            <a:r>
              <a:rPr lang="en-US" sz="2800" dirty="0" smtClean="0">
                <a:solidFill>
                  <a:schemeClr val="tx1"/>
                </a:solidFill>
                <a:latin typeface="Arial" panose="020B0604020202020204" pitchFamily="34" charset="0"/>
                <a:ea typeface="Verdana" pitchFamily="34" charset="0"/>
                <a:cs typeface="Arial" panose="020B0604020202020204" pitchFamily="34" charset="0"/>
              </a:rPr>
              <a:t>This </a:t>
            </a:r>
            <a:r>
              <a:rPr lang="en-US" sz="2800" dirty="0">
                <a:solidFill>
                  <a:schemeClr val="tx1"/>
                </a:solidFill>
                <a:latin typeface="Arial" panose="020B0604020202020204" pitchFamily="34" charset="0"/>
                <a:ea typeface="Verdana" pitchFamily="34" charset="0"/>
                <a:cs typeface="Arial" panose="020B0604020202020204" pitchFamily="34" charset="0"/>
              </a:rPr>
              <a:t>storage room is very primitive located in the 2nd basement in LAEC and contains the following</a:t>
            </a:r>
            <a:r>
              <a:rPr lang="en-US" sz="2800" dirty="0" smtClean="0">
                <a:solidFill>
                  <a:schemeClr val="tx1"/>
                </a:solidFill>
                <a:latin typeface="Arial" panose="020B0604020202020204" pitchFamily="34" charset="0"/>
                <a:ea typeface="Verdana" pitchFamily="34" charset="0"/>
                <a:cs typeface="Arial" panose="020B0604020202020204" pitchFamily="34" charset="0"/>
              </a:rPr>
              <a:t>:</a:t>
            </a:r>
          </a:p>
          <a:p>
            <a:pPr marL="0" lvl="0" indent="0" algn="justLow" eaLnBrk="0" fontAlgn="base" hangingPunct="0">
              <a:spcBef>
                <a:spcPct val="0"/>
              </a:spcBef>
              <a:spcAft>
                <a:spcPct val="0"/>
              </a:spcAft>
              <a:buClrTx/>
              <a:buSzTx/>
              <a:buNone/>
              <a:tabLst>
                <a:tab pos="0" algn="l"/>
              </a:tabLst>
            </a:pPr>
            <a:endParaRPr lang="en-US" sz="2800" dirty="0">
              <a:solidFill>
                <a:schemeClr val="tx1"/>
              </a:solidFill>
              <a:latin typeface="Arial" panose="020B0604020202020204" pitchFamily="34" charset="0"/>
              <a:ea typeface="Verdana" pitchFamily="34" charset="0"/>
              <a:cs typeface="Arial" panose="020B0604020202020204" pitchFamily="34" charset="0"/>
            </a:endParaRP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800" dirty="0">
                <a:solidFill>
                  <a:schemeClr val="tx1"/>
                </a:solidFill>
                <a:latin typeface="Arial" panose="020B0604020202020204" pitchFamily="34" charset="0"/>
                <a:ea typeface="Verdana" pitchFamily="34" charset="0"/>
                <a:cs typeface="Arial" panose="020B0604020202020204" pitchFamily="34" charset="0"/>
              </a:rPr>
              <a:t>Equipment and tools: Some primitive tools to work with radioactive materials found and shield them. An identifier </a:t>
            </a:r>
            <a:r>
              <a:rPr lang="en-US" sz="2800" dirty="0" smtClean="0">
                <a:solidFill>
                  <a:schemeClr val="tx1"/>
                </a:solidFill>
                <a:latin typeface="Arial" panose="020B0604020202020204" pitchFamily="34" charset="0"/>
                <a:ea typeface="Verdana" pitchFamily="34" charset="0"/>
                <a:cs typeface="Arial" panose="020B0604020202020204" pitchFamily="34" charset="0"/>
              </a:rPr>
              <a:t>detector…</a:t>
            </a:r>
            <a:endParaRPr lang="en-US" sz="2800" dirty="0">
              <a:solidFill>
                <a:schemeClr val="tx1"/>
              </a:solidFill>
              <a:latin typeface="Arial" panose="020B0604020202020204" pitchFamily="34" charset="0"/>
              <a:ea typeface="Verdana" pitchFamily="34" charset="0"/>
              <a:cs typeface="Arial" panose="020B0604020202020204" pitchFamily="34" charset="0"/>
            </a:endParaRP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800" dirty="0">
                <a:solidFill>
                  <a:schemeClr val="tx1"/>
                </a:solidFill>
                <a:latin typeface="Arial" panose="020B0604020202020204" pitchFamily="34" charset="0"/>
                <a:ea typeface="Verdana" pitchFamily="34" charset="0"/>
                <a:cs typeface="Arial" panose="020B0604020202020204" pitchFamily="34" charset="0"/>
              </a:rPr>
              <a:t>Contaminated pieces and sources present so far</a:t>
            </a:r>
            <a:r>
              <a:rPr lang="en-US" sz="2800" dirty="0" smtClean="0">
                <a:solidFill>
                  <a:schemeClr val="tx1"/>
                </a:solidFill>
                <a:latin typeface="Arial" panose="020B0604020202020204" pitchFamily="34" charset="0"/>
                <a:ea typeface="Verdana" pitchFamily="34" charset="0"/>
                <a:cs typeface="Arial" panose="020B0604020202020204" pitchFamily="34" charset="0"/>
              </a:rPr>
              <a:t>. The </a:t>
            </a:r>
            <a:r>
              <a:rPr lang="en-US" sz="2800" dirty="0">
                <a:solidFill>
                  <a:schemeClr val="tx1"/>
                </a:solidFill>
                <a:latin typeface="Arial" panose="020B0604020202020204" pitchFamily="34" charset="0"/>
                <a:ea typeface="Verdana" pitchFamily="34" charset="0"/>
                <a:cs typeface="Arial" panose="020B0604020202020204" pitchFamily="34" charset="0"/>
              </a:rPr>
              <a:t>RW present include radioactive sources, contaminated pieces and NORM waste and the radionuclides are: </a:t>
            </a:r>
            <a:r>
              <a:rPr lang="en-US" sz="2400" dirty="0">
                <a:solidFill>
                  <a:schemeClr val="tx1"/>
                </a:solidFill>
                <a:latin typeface="Arial" panose="020B0604020202020204" pitchFamily="34" charset="0"/>
                <a:ea typeface="Verdana" pitchFamily="34" charset="0"/>
                <a:cs typeface="Arial" panose="020B0604020202020204" pitchFamily="34" charset="0"/>
              </a:rPr>
              <a:t>Ra-Be, Am-BE, Cs-137, Sr-90, Co-60, Fe-55, Ra-226, Th-232, Am-241, U-238, </a:t>
            </a:r>
            <a:r>
              <a:rPr lang="en-US" sz="2400" dirty="0" err="1">
                <a:solidFill>
                  <a:schemeClr val="tx1"/>
                </a:solidFill>
                <a:latin typeface="Arial" panose="020B0604020202020204" pitchFamily="34" charset="0"/>
                <a:ea typeface="Verdana" pitchFamily="34" charset="0"/>
                <a:cs typeface="Arial" panose="020B0604020202020204" pitchFamily="34" charset="0"/>
              </a:rPr>
              <a:t>etc</a:t>
            </a:r>
            <a:r>
              <a:rPr lang="en-US" sz="2400" dirty="0">
                <a:solidFill>
                  <a:schemeClr val="tx1"/>
                </a:solidFill>
                <a:latin typeface="Arial" panose="020B0604020202020204" pitchFamily="34" charset="0"/>
                <a:ea typeface="Verdana" pitchFamily="34" charset="0"/>
                <a:cs typeface="Arial" panose="020B0604020202020204" pitchFamily="34" charset="0"/>
              </a:rPr>
              <a:t>…</a:t>
            </a:r>
          </a:p>
          <a:p>
            <a:pPr marL="290513" lvl="0" indent="-290513" algn="justLow" eaLnBrk="0" fontAlgn="base" hangingPunct="0">
              <a:spcBef>
                <a:spcPct val="0"/>
              </a:spcBef>
              <a:spcAft>
                <a:spcPct val="0"/>
              </a:spcAft>
              <a:buClrTx/>
              <a:buSzTx/>
              <a:buFont typeface="Wingdings" pitchFamily="2" charset="2"/>
              <a:buChar char="Ø"/>
              <a:tabLst>
                <a:tab pos="0" algn="l"/>
              </a:tabLst>
            </a:pPr>
            <a:endParaRPr lang="en-US" sz="2400" dirty="0">
              <a:solidFill>
                <a:schemeClr val="tx1"/>
              </a:solidFill>
              <a:latin typeface="Arial" panose="020B0604020202020204" pitchFamily="34" charset="0"/>
              <a:ea typeface="Verdana" pitchFamily="34" charset="0"/>
              <a:cs typeface="Arial" panose="020B0604020202020204" pitchFamily="34" charset="0"/>
            </a:endParaRP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400" b="1" dirty="0">
                <a:latin typeface="Arial" panose="020B0604020202020204" pitchFamily="34" charset="0"/>
                <a:ea typeface="+mj-ea"/>
                <a:cs typeface="Arial" panose="020B0604020202020204" pitchFamily="34" charset="0"/>
              </a:rPr>
              <a:t>Current Radioactive Waste Storage Rooms in LAEC</a:t>
            </a:r>
          </a:p>
        </p:txBody>
      </p:sp>
    </p:spTree>
    <p:extLst>
      <p:ext uri="{BB962C8B-B14F-4D97-AF65-F5344CB8AC3E}">
        <p14:creationId xmlns:p14="http://schemas.microsoft.com/office/powerpoint/2010/main" val="31109432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WasteRoomNov07 (8)"/>
          <p:cNvPicPr>
            <a:picLocks noChangeAspect="1" noChangeArrowheads="1"/>
          </p:cNvPicPr>
          <p:nvPr/>
        </p:nvPicPr>
        <p:blipFill>
          <a:blip r:embed="rId2" cstate="print"/>
          <a:srcRect/>
          <a:stretch>
            <a:fillRect/>
          </a:stretch>
        </p:blipFill>
        <p:spPr bwMode="auto">
          <a:xfrm>
            <a:off x="5410200" y="3429000"/>
            <a:ext cx="3733800" cy="3352800"/>
          </a:xfrm>
          <a:prstGeom prst="rect">
            <a:avLst/>
          </a:prstGeom>
          <a:noFill/>
          <a:ln w="9525">
            <a:noFill/>
            <a:miter lim="800000"/>
            <a:headEnd/>
            <a:tailEnd/>
          </a:ln>
        </p:spPr>
      </p:pic>
      <p:pic>
        <p:nvPicPr>
          <p:cNvPr id="21507" name="Picture 5" descr="WasteRoomNov07 (3)"/>
          <p:cNvPicPr>
            <a:picLocks noChangeAspect="1" noChangeArrowheads="1"/>
          </p:cNvPicPr>
          <p:nvPr/>
        </p:nvPicPr>
        <p:blipFill>
          <a:blip r:embed="rId3" cstate="print"/>
          <a:srcRect/>
          <a:stretch>
            <a:fillRect/>
          </a:stretch>
        </p:blipFill>
        <p:spPr bwMode="auto">
          <a:xfrm>
            <a:off x="228600" y="0"/>
            <a:ext cx="5029200" cy="3276600"/>
          </a:xfrm>
          <a:prstGeom prst="rect">
            <a:avLst/>
          </a:prstGeom>
          <a:noFill/>
          <a:ln w="9525">
            <a:noFill/>
            <a:miter lim="800000"/>
            <a:headEnd/>
            <a:tailEnd/>
          </a:ln>
        </p:spPr>
      </p:pic>
      <p:pic>
        <p:nvPicPr>
          <p:cNvPr id="21508" name="Picture 6" descr="WasteRoomNov07 (5)"/>
          <p:cNvPicPr>
            <a:picLocks noChangeAspect="1" noChangeArrowheads="1"/>
          </p:cNvPicPr>
          <p:nvPr/>
        </p:nvPicPr>
        <p:blipFill>
          <a:blip r:embed="rId4" cstate="print"/>
          <a:srcRect/>
          <a:stretch>
            <a:fillRect/>
          </a:stretch>
        </p:blipFill>
        <p:spPr bwMode="auto">
          <a:xfrm>
            <a:off x="228600" y="3429000"/>
            <a:ext cx="5029200" cy="3352800"/>
          </a:xfrm>
          <a:prstGeom prst="rect">
            <a:avLst/>
          </a:prstGeom>
          <a:noFill/>
          <a:ln w="9525">
            <a:noFill/>
            <a:miter lim="800000"/>
            <a:headEnd/>
            <a:tailEnd/>
          </a:ln>
        </p:spPr>
      </p:pic>
      <p:pic>
        <p:nvPicPr>
          <p:cNvPr id="21509" name="Picture 7" descr="WasteRoomNov07 (7)"/>
          <p:cNvPicPr>
            <a:picLocks noChangeAspect="1" noChangeArrowheads="1"/>
          </p:cNvPicPr>
          <p:nvPr/>
        </p:nvPicPr>
        <p:blipFill>
          <a:blip r:embed="rId5" cstate="print"/>
          <a:srcRect/>
          <a:stretch>
            <a:fillRect/>
          </a:stretch>
        </p:blipFill>
        <p:spPr bwMode="auto">
          <a:xfrm>
            <a:off x="5410200" y="0"/>
            <a:ext cx="3733800" cy="3276600"/>
          </a:xfrm>
          <a:prstGeom prst="rect">
            <a:avLst/>
          </a:prstGeom>
          <a:noFill/>
          <a:ln w="9525">
            <a:noFill/>
            <a:miter lim="800000"/>
            <a:headEnd/>
            <a:tailEnd/>
          </a:ln>
        </p:spPr>
      </p:pic>
      <p:sp>
        <p:nvSpPr>
          <p:cNvPr id="21510" name="TextBox 5"/>
          <p:cNvSpPr txBox="1">
            <a:spLocks noChangeArrowheads="1"/>
          </p:cNvSpPr>
          <p:nvPr/>
        </p:nvSpPr>
        <p:spPr bwMode="auto">
          <a:xfrm>
            <a:off x="609600" y="838200"/>
            <a:ext cx="3693062" cy="400110"/>
          </a:xfrm>
          <a:prstGeom prst="rect">
            <a:avLst/>
          </a:prstGeom>
          <a:noFill/>
          <a:ln w="9525">
            <a:noFill/>
            <a:miter lim="800000"/>
            <a:headEnd/>
            <a:tailEnd/>
          </a:ln>
        </p:spPr>
        <p:txBody>
          <a:bodyPr wrap="none">
            <a:spAutoFit/>
          </a:bodyPr>
          <a:lstStyle/>
          <a:p>
            <a:r>
              <a:rPr lang="en-US" sz="2000" b="1" dirty="0"/>
              <a:t>Temporary storage </a:t>
            </a:r>
            <a:r>
              <a:rPr lang="en-US" sz="2000" b="1" dirty="0" smtClean="0"/>
              <a:t>room in </a:t>
            </a:r>
            <a:r>
              <a:rPr lang="en-US" sz="2000" b="1" dirty="0"/>
              <a:t>LAEC</a:t>
            </a:r>
          </a:p>
        </p:txBody>
      </p:sp>
    </p:spTree>
    <p:extLst>
      <p:ext uri="{BB962C8B-B14F-4D97-AF65-F5344CB8AC3E}">
        <p14:creationId xmlns:p14="http://schemas.microsoft.com/office/powerpoint/2010/main" val="17867262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Muzna\Documents\Files\Events\1607ViennaINSSP\LAECStore\Presentation\Photos - Copy\Store\laec storage 001.jpg"/>
          <p:cNvPicPr>
            <a:picLocks noChangeAspect="1" noChangeArrowheads="1"/>
          </p:cNvPicPr>
          <p:nvPr/>
        </p:nvPicPr>
        <p:blipFill>
          <a:blip r:embed="rId2" cstate="print"/>
          <a:srcRect/>
          <a:stretch>
            <a:fillRect/>
          </a:stretch>
        </p:blipFill>
        <p:spPr bwMode="auto">
          <a:xfrm>
            <a:off x="438150" y="330199"/>
            <a:ext cx="6242304" cy="4681728"/>
          </a:xfrm>
          <a:prstGeom prst="rect">
            <a:avLst/>
          </a:prstGeom>
          <a:noFill/>
        </p:spPr>
      </p:pic>
      <p:pic>
        <p:nvPicPr>
          <p:cNvPr id="69635" name="Picture 3" descr="C:\Users\Muzna\Documents\Files\Events\1607ViennaINSSP\LAECStore\Presentation\Photos - Copy\Store\laec storage 002.jpg"/>
          <p:cNvPicPr>
            <a:picLocks noChangeAspect="1" noChangeArrowheads="1"/>
          </p:cNvPicPr>
          <p:nvPr/>
        </p:nvPicPr>
        <p:blipFill>
          <a:blip r:embed="rId3" cstate="print"/>
          <a:srcRect/>
          <a:stretch>
            <a:fillRect/>
          </a:stretch>
        </p:blipFill>
        <p:spPr bwMode="auto">
          <a:xfrm>
            <a:off x="0" y="3371850"/>
            <a:ext cx="4648200" cy="3486150"/>
          </a:xfrm>
          <a:prstGeom prst="rect">
            <a:avLst/>
          </a:prstGeom>
          <a:noFill/>
        </p:spPr>
      </p:pic>
      <p:pic>
        <p:nvPicPr>
          <p:cNvPr id="69636" name="Picture 4" descr="C:\Users\Muzna\Documents\Files\Events\1607ViennaINSSP\LAECStore\Presentation\Photos - Copy\Store\DSCN0119.JPG"/>
          <p:cNvPicPr>
            <a:picLocks noChangeAspect="1" noChangeArrowheads="1"/>
          </p:cNvPicPr>
          <p:nvPr/>
        </p:nvPicPr>
        <p:blipFill>
          <a:blip r:embed="rId4" cstate="print"/>
          <a:srcRect/>
          <a:stretch>
            <a:fillRect/>
          </a:stretch>
        </p:blipFill>
        <p:spPr bwMode="auto">
          <a:xfrm>
            <a:off x="0" y="1"/>
            <a:ext cx="4572001" cy="3429000"/>
          </a:xfrm>
          <a:prstGeom prst="rect">
            <a:avLst/>
          </a:prstGeom>
          <a:noFill/>
        </p:spPr>
      </p:pic>
      <p:pic>
        <p:nvPicPr>
          <p:cNvPr id="69637" name="Picture 5" descr="C:\Users\Muzna\Documents\Files\Events\1607ViennaINSSP\LAECStore\Presentation\Photos - Copy\Store\DSCN0123.JPG"/>
          <p:cNvPicPr>
            <a:picLocks noChangeAspect="1" noChangeArrowheads="1"/>
          </p:cNvPicPr>
          <p:nvPr/>
        </p:nvPicPr>
        <p:blipFill>
          <a:blip r:embed="rId5" cstate="print"/>
          <a:srcRect/>
          <a:stretch>
            <a:fillRect/>
          </a:stretch>
        </p:blipFill>
        <p:spPr bwMode="auto">
          <a:xfrm>
            <a:off x="4648200" y="3486150"/>
            <a:ext cx="4495800" cy="3371850"/>
          </a:xfrm>
          <a:prstGeom prst="rect">
            <a:avLst/>
          </a:prstGeom>
          <a:noFill/>
        </p:spPr>
      </p:pic>
      <p:pic>
        <p:nvPicPr>
          <p:cNvPr id="69638" name="Picture 6" descr="C:\Users\Muzna\Documents\Files\Events\1607ViennaINSSP\LAECStore\Presentation\Photos - Copy\Store\DSCN0135.JPG"/>
          <p:cNvPicPr>
            <a:picLocks noChangeAspect="1" noChangeArrowheads="1"/>
          </p:cNvPicPr>
          <p:nvPr/>
        </p:nvPicPr>
        <p:blipFill>
          <a:blip r:embed="rId6" cstate="print"/>
          <a:srcRect/>
          <a:stretch>
            <a:fillRect/>
          </a:stretch>
        </p:blipFill>
        <p:spPr bwMode="auto">
          <a:xfrm>
            <a:off x="4470398" y="1"/>
            <a:ext cx="4673601" cy="3505200"/>
          </a:xfrm>
          <a:prstGeom prst="rect">
            <a:avLst/>
          </a:prstGeom>
          <a:noFill/>
        </p:spPr>
      </p:pic>
    </p:spTree>
    <p:extLst>
      <p:ext uri="{BB962C8B-B14F-4D97-AF65-F5344CB8AC3E}">
        <p14:creationId xmlns:p14="http://schemas.microsoft.com/office/powerpoint/2010/main" val="11223831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p:txBody>
          <a:bodyPr/>
          <a:lstStyle/>
          <a:p>
            <a:pPr marL="457200" indent="-457200" eaLnBrk="1" hangingPunct="1">
              <a:buFont typeface="Wingdings" pitchFamily="2" charset="2"/>
              <a:buNone/>
            </a:pPr>
            <a:r>
              <a:rPr lang="en-US" sz="3200" dirty="0" smtClean="0">
                <a:solidFill>
                  <a:srgbClr val="33CC33"/>
                </a:solidFill>
              </a:rPr>
              <a:t> </a:t>
            </a:r>
            <a:endParaRPr lang="en-US" sz="2400" dirty="0" smtClean="0"/>
          </a:p>
          <a:p>
            <a:pPr marL="457200" indent="-457200" eaLnBrk="1" hangingPunct="1">
              <a:buFont typeface="Wingdings" pitchFamily="2" charset="2"/>
              <a:buNone/>
            </a:pPr>
            <a:r>
              <a:rPr lang="en-US" sz="3200" dirty="0" smtClean="0">
                <a:solidFill>
                  <a:srgbClr val="33CC33"/>
                </a:solidFill>
              </a:rPr>
              <a:t> </a:t>
            </a:r>
            <a:endParaRPr lang="en-US" sz="2400" dirty="0" smtClean="0"/>
          </a:p>
          <a:p>
            <a:pPr marL="457200" indent="-457200" eaLnBrk="1" hangingPunct="1"/>
            <a:endParaRPr lang="en-US" sz="2400" dirty="0" smtClean="0"/>
          </a:p>
          <a:p>
            <a:pPr marL="457200" indent="-457200" eaLnBrk="1" hangingPunct="1"/>
            <a:endParaRPr lang="en-US" sz="2400" dirty="0" smtClean="0"/>
          </a:p>
          <a:p>
            <a:pPr marL="457200" indent="-457200" eaLnBrk="1" hangingPunct="1">
              <a:buClr>
                <a:srgbClr val="33CC33"/>
              </a:buClr>
              <a:buFont typeface="Wingdings" pitchFamily="2" charset="2"/>
              <a:buChar char="ü"/>
            </a:pPr>
            <a:endParaRPr lang="en-US" sz="2400" b="1" i="1" dirty="0" smtClean="0">
              <a:solidFill>
                <a:schemeClr val="folHlink"/>
              </a:solidFill>
            </a:endParaRPr>
          </a:p>
          <a:p>
            <a:pPr marL="457200" indent="-457200" eaLnBrk="1" hangingPunct="1">
              <a:buFont typeface="Wingdings" pitchFamily="2" charset="2"/>
              <a:buNone/>
            </a:pPr>
            <a:r>
              <a:rPr lang="en-US" sz="2400" dirty="0" smtClean="0"/>
              <a:t>  </a:t>
            </a:r>
          </a:p>
          <a:p>
            <a:pPr marL="457200" indent="-457200" eaLnBrk="1" hangingPunct="1">
              <a:buFont typeface="Wingdings" pitchFamily="2" charset="2"/>
              <a:buNone/>
            </a:pPr>
            <a:r>
              <a:rPr lang="en-US" sz="2400" dirty="0" smtClean="0"/>
              <a:t>     </a:t>
            </a:r>
          </a:p>
        </p:txBody>
      </p:sp>
      <p:pic>
        <p:nvPicPr>
          <p:cNvPr id="12293" name="Picture 6" descr="Ra-226 04042006"/>
          <p:cNvPicPr>
            <a:picLocks noGrp="1" noChangeAspect="1" noChangeArrowheads="1"/>
          </p:cNvPicPr>
          <p:nvPr>
            <p:ph sz="quarter" idx="2"/>
          </p:nvPr>
        </p:nvPicPr>
        <p:blipFill>
          <a:blip r:embed="rId3" cstate="print"/>
          <a:stretch>
            <a:fillRect/>
          </a:stretch>
        </p:blipFill>
        <p:spPr>
          <a:xfrm>
            <a:off x="3611299" y="4733925"/>
            <a:ext cx="2240226" cy="1981200"/>
          </a:xfrm>
          <a:noFill/>
        </p:spPr>
      </p:pic>
      <p:sp>
        <p:nvSpPr>
          <p:cNvPr id="12292" name="Line 5"/>
          <p:cNvSpPr>
            <a:spLocks noChangeShapeType="1"/>
          </p:cNvSpPr>
          <p:nvPr/>
        </p:nvSpPr>
        <p:spPr bwMode="auto">
          <a:xfrm>
            <a:off x="0" y="1981200"/>
            <a:ext cx="9144000" cy="0"/>
          </a:xfrm>
          <a:prstGeom prst="line">
            <a:avLst/>
          </a:prstGeom>
          <a:noFill/>
          <a:ln w="19050">
            <a:solidFill>
              <a:schemeClr val="tx1"/>
            </a:solidFill>
            <a:round/>
            <a:headEnd/>
            <a:tailEnd/>
          </a:ln>
        </p:spPr>
        <p:txBody>
          <a:bodyPr/>
          <a:lstStyle/>
          <a:p>
            <a:endParaRPr lang="en-US"/>
          </a:p>
        </p:txBody>
      </p:sp>
      <p:pic>
        <p:nvPicPr>
          <p:cNvPr id="12294" name="Picture 7" descr="Co-60 23 2 2006"/>
          <p:cNvPicPr>
            <a:picLocks noChangeAspect="1" noChangeArrowheads="1"/>
          </p:cNvPicPr>
          <p:nvPr/>
        </p:nvPicPr>
        <p:blipFill>
          <a:blip r:embed="rId4" cstate="print"/>
          <a:srcRect/>
          <a:stretch>
            <a:fillRect/>
          </a:stretch>
        </p:blipFill>
        <p:spPr bwMode="auto">
          <a:xfrm>
            <a:off x="221986" y="1981199"/>
            <a:ext cx="3429000" cy="3505200"/>
          </a:xfrm>
          <a:prstGeom prst="rect">
            <a:avLst/>
          </a:prstGeom>
          <a:noFill/>
          <a:ln w="9525">
            <a:noFill/>
            <a:miter lim="800000"/>
            <a:headEnd/>
            <a:tailEnd/>
          </a:ln>
        </p:spPr>
      </p:pic>
      <p:pic>
        <p:nvPicPr>
          <p:cNvPr id="12295" name="Picture 8"/>
          <p:cNvPicPr>
            <a:picLocks noChangeAspect="1" noChangeArrowheads="1"/>
          </p:cNvPicPr>
          <p:nvPr/>
        </p:nvPicPr>
        <p:blipFill>
          <a:blip r:embed="rId5" cstate="print"/>
          <a:srcRect/>
          <a:stretch>
            <a:fillRect/>
          </a:stretch>
        </p:blipFill>
        <p:spPr bwMode="auto">
          <a:xfrm>
            <a:off x="5635098" y="1985963"/>
            <a:ext cx="3292475" cy="3505200"/>
          </a:xfrm>
          <a:prstGeom prst="rect">
            <a:avLst/>
          </a:prstGeom>
          <a:noFill/>
          <a:ln w="9525">
            <a:noFill/>
            <a:miter lim="800000"/>
            <a:headEnd/>
            <a:tailEnd/>
          </a:ln>
        </p:spPr>
      </p:pic>
      <p:sp>
        <p:nvSpPr>
          <p:cNvPr id="8" name="TextBox 5"/>
          <p:cNvSpPr txBox="1">
            <a:spLocks noChangeArrowheads="1"/>
          </p:cNvSpPr>
          <p:nvPr/>
        </p:nvSpPr>
        <p:spPr bwMode="auto">
          <a:xfrm>
            <a:off x="990600" y="1171543"/>
            <a:ext cx="5800370" cy="400110"/>
          </a:xfrm>
          <a:prstGeom prst="rect">
            <a:avLst/>
          </a:prstGeom>
          <a:noFill/>
          <a:ln w="9525">
            <a:noFill/>
            <a:miter lim="800000"/>
            <a:headEnd/>
            <a:tailEnd/>
          </a:ln>
        </p:spPr>
        <p:txBody>
          <a:bodyPr wrap="none">
            <a:spAutoFit/>
          </a:bodyPr>
          <a:lstStyle/>
          <a:p>
            <a:r>
              <a:rPr lang="en-US" sz="2000" b="1" dirty="0"/>
              <a:t>Examples of OS found in scrap (60Co, 90Sr, 226Ra)</a:t>
            </a:r>
            <a:endParaRPr lang="en-US" sz="20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Muzna\Documents\Files\Events\1607ViennaINSSP\LAECStore\Presentation\Photos - Copy\Store\laec storage 007.jpg"/>
          <p:cNvPicPr>
            <a:picLocks noChangeAspect="1" noChangeArrowheads="1"/>
          </p:cNvPicPr>
          <p:nvPr/>
        </p:nvPicPr>
        <p:blipFill>
          <a:blip r:embed="rId2" cstate="print"/>
          <a:srcRect/>
          <a:stretch>
            <a:fillRect/>
          </a:stretch>
        </p:blipFill>
        <p:spPr bwMode="auto">
          <a:xfrm>
            <a:off x="0" y="2667000"/>
            <a:ext cx="5462016" cy="4191000"/>
          </a:xfrm>
          <a:prstGeom prst="rect">
            <a:avLst/>
          </a:prstGeom>
          <a:noFill/>
        </p:spPr>
      </p:pic>
      <p:pic>
        <p:nvPicPr>
          <p:cNvPr id="70659" name="Picture 3" descr="C:\Users\Muzna\Documents\Files\Events\1607ViennaINSSP\LAECStore\Presentation\Photos - Copy\Store\LCS01,LCS02,....jpg"/>
          <p:cNvPicPr>
            <a:picLocks noChangeAspect="1" noChangeArrowheads="1"/>
          </p:cNvPicPr>
          <p:nvPr/>
        </p:nvPicPr>
        <p:blipFill>
          <a:blip r:embed="rId3" cstate="print"/>
          <a:srcRect/>
          <a:stretch>
            <a:fillRect/>
          </a:stretch>
        </p:blipFill>
        <p:spPr bwMode="auto">
          <a:xfrm>
            <a:off x="5410200" y="2743200"/>
            <a:ext cx="3733800" cy="4114800"/>
          </a:xfrm>
          <a:prstGeom prst="rect">
            <a:avLst/>
          </a:prstGeom>
          <a:noFill/>
        </p:spPr>
      </p:pic>
      <p:pic>
        <p:nvPicPr>
          <p:cNvPr id="70660" name="Picture 4" descr="C:\Users\Muzna\Documents\Files\Events\1607ViennaINSSP\LAECStore\Presentation\Photos - Copy\Store\LG01.jpg"/>
          <p:cNvPicPr>
            <a:picLocks noChangeAspect="1" noChangeArrowheads="1"/>
          </p:cNvPicPr>
          <p:nvPr/>
        </p:nvPicPr>
        <p:blipFill>
          <a:blip r:embed="rId4" cstate="print"/>
          <a:srcRect/>
          <a:stretch>
            <a:fillRect/>
          </a:stretch>
        </p:blipFill>
        <p:spPr bwMode="auto">
          <a:xfrm>
            <a:off x="0" y="0"/>
            <a:ext cx="5410200" cy="2731008"/>
          </a:xfrm>
          <a:prstGeom prst="rect">
            <a:avLst/>
          </a:prstGeom>
          <a:noFill/>
        </p:spPr>
      </p:pic>
      <p:pic>
        <p:nvPicPr>
          <p:cNvPr id="70661" name="Picture 5" descr="C:\Users\Muzna\Documents\Files\Events\1607ViennaINSSP\LAECStore\Presentation\Photos - Copy\Store\LP01,LP02,...jpg"/>
          <p:cNvPicPr>
            <a:picLocks noChangeAspect="1" noChangeArrowheads="1"/>
          </p:cNvPicPr>
          <p:nvPr/>
        </p:nvPicPr>
        <p:blipFill>
          <a:blip r:embed="rId5" cstate="print"/>
          <a:srcRect/>
          <a:stretch>
            <a:fillRect/>
          </a:stretch>
        </p:blipFill>
        <p:spPr bwMode="auto">
          <a:xfrm>
            <a:off x="5410200" y="0"/>
            <a:ext cx="3733800" cy="2731008"/>
          </a:xfrm>
          <a:prstGeom prst="rect">
            <a:avLst/>
          </a:prstGeom>
          <a:noFill/>
        </p:spPr>
      </p:pic>
    </p:spTree>
    <p:extLst>
      <p:ext uri="{BB962C8B-B14F-4D97-AF65-F5344CB8AC3E}">
        <p14:creationId xmlns:p14="http://schemas.microsoft.com/office/powerpoint/2010/main" val="4220969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10" name="TextBox 9"/>
          <p:cNvSpPr txBox="1"/>
          <p:nvPr/>
        </p:nvSpPr>
        <p:spPr>
          <a:xfrm>
            <a:off x="1905000" y="2819400"/>
            <a:ext cx="184731" cy="369332"/>
          </a:xfrm>
          <a:prstGeom prst="rect">
            <a:avLst/>
          </a:prstGeom>
          <a:noFill/>
        </p:spPr>
        <p:txBody>
          <a:bodyPr wrap="none" rtlCol="0">
            <a:spAutoFit/>
          </a:bodyPr>
          <a:lstStyle/>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469451941"/>
              </p:ext>
            </p:extLst>
          </p:nvPr>
        </p:nvGraphicFramePr>
        <p:xfrm>
          <a:off x="533398" y="2275820"/>
          <a:ext cx="8077204" cy="3352800"/>
        </p:xfrm>
        <a:graphic>
          <a:graphicData uri="http://schemas.openxmlformats.org/drawingml/2006/table">
            <a:tbl>
              <a:tblPr/>
              <a:tblGrid>
                <a:gridCol w="425116"/>
                <a:gridCol w="425116"/>
                <a:gridCol w="425116"/>
                <a:gridCol w="425116"/>
                <a:gridCol w="425116"/>
                <a:gridCol w="425116"/>
                <a:gridCol w="425116"/>
                <a:gridCol w="425116"/>
                <a:gridCol w="425116"/>
                <a:gridCol w="425116"/>
                <a:gridCol w="425116"/>
                <a:gridCol w="425116"/>
                <a:gridCol w="425116"/>
                <a:gridCol w="425116"/>
                <a:gridCol w="425116"/>
                <a:gridCol w="425116"/>
                <a:gridCol w="425116"/>
                <a:gridCol w="425116"/>
                <a:gridCol w="425116"/>
              </a:tblGrid>
              <a:tr h="1681093">
                <a:tc>
                  <a:txBody>
                    <a:bodyPr/>
                    <a:lstStyle/>
                    <a:p>
                      <a:pPr marL="0" marR="0" algn="just">
                        <a:lnSpc>
                          <a:spcPct val="150000"/>
                        </a:lnSpc>
                        <a:tabLst>
                          <a:tab pos="0" algn="l"/>
                        </a:tabLst>
                      </a:pPr>
                      <a:r>
                        <a:rPr lang="en-US" sz="2000" b="1" dirty="0">
                          <a:latin typeface="Arial"/>
                          <a:ea typeface="+mn-ea"/>
                          <a:cs typeface="Arial"/>
                        </a:rPr>
                        <a:t>Year</a:t>
                      </a:r>
                      <a:endParaRPr lang="en-US" sz="2000" dirty="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dirty="0">
                          <a:latin typeface="Arial"/>
                          <a:ea typeface="+mn-ea"/>
                          <a:cs typeface="Arial"/>
                        </a:rPr>
                        <a:t>2001</a:t>
                      </a:r>
                      <a:endParaRPr lang="en-US" sz="2000" dirty="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dirty="0">
                          <a:latin typeface="Arial"/>
                          <a:ea typeface="+mn-ea"/>
                          <a:cs typeface="Arial"/>
                        </a:rPr>
                        <a:t>2002</a:t>
                      </a:r>
                      <a:endParaRPr lang="en-US" sz="2000" dirty="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dirty="0">
                          <a:latin typeface="Arial"/>
                          <a:ea typeface="+mn-ea"/>
                          <a:cs typeface="Arial"/>
                        </a:rPr>
                        <a:t>2003</a:t>
                      </a:r>
                      <a:endParaRPr lang="en-US" sz="2000" dirty="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dirty="0">
                          <a:latin typeface="Arial"/>
                          <a:ea typeface="+mn-ea"/>
                          <a:cs typeface="Arial"/>
                        </a:rPr>
                        <a:t>2004</a:t>
                      </a:r>
                      <a:endParaRPr lang="en-US" sz="2000" dirty="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dirty="0">
                          <a:latin typeface="Arial"/>
                          <a:ea typeface="+mn-ea"/>
                          <a:cs typeface="Arial"/>
                        </a:rPr>
                        <a:t>2005</a:t>
                      </a:r>
                      <a:endParaRPr lang="en-US" sz="2000" dirty="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a:latin typeface="Arial"/>
                          <a:ea typeface="+mn-ea"/>
                          <a:cs typeface="Arial"/>
                        </a:rPr>
                        <a:t>2006</a:t>
                      </a:r>
                      <a:endParaRPr lang="en-US" sz="200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dirty="0">
                          <a:latin typeface="Arial"/>
                          <a:ea typeface="+mn-ea"/>
                          <a:cs typeface="Arial"/>
                        </a:rPr>
                        <a:t>2007</a:t>
                      </a:r>
                      <a:endParaRPr lang="en-US" sz="2000" dirty="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dirty="0">
                          <a:latin typeface="Arial"/>
                          <a:ea typeface="+mn-ea"/>
                          <a:cs typeface="Arial"/>
                        </a:rPr>
                        <a:t>2008</a:t>
                      </a:r>
                      <a:endParaRPr lang="en-US" sz="2000" dirty="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a:latin typeface="Arial"/>
                          <a:ea typeface="+mn-ea"/>
                          <a:cs typeface="Arial"/>
                        </a:rPr>
                        <a:t>2009</a:t>
                      </a:r>
                      <a:endParaRPr lang="en-US" sz="200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dirty="0">
                          <a:latin typeface="Arial"/>
                          <a:ea typeface="+mn-ea"/>
                          <a:cs typeface="Arial"/>
                        </a:rPr>
                        <a:t>2010</a:t>
                      </a:r>
                      <a:endParaRPr lang="en-US" sz="2000" dirty="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dirty="0">
                          <a:latin typeface="Arial"/>
                          <a:ea typeface="+mn-ea"/>
                          <a:cs typeface="Arial"/>
                        </a:rPr>
                        <a:t>2011</a:t>
                      </a:r>
                      <a:endParaRPr lang="en-US" sz="2000" dirty="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dirty="0">
                          <a:latin typeface="Arial"/>
                          <a:ea typeface="+mn-ea"/>
                          <a:cs typeface="Arial"/>
                        </a:rPr>
                        <a:t>2012</a:t>
                      </a:r>
                      <a:endParaRPr lang="en-US" sz="2000" dirty="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dirty="0">
                          <a:latin typeface="Arial"/>
                          <a:ea typeface="+mn-ea"/>
                          <a:cs typeface="Arial"/>
                        </a:rPr>
                        <a:t>2013</a:t>
                      </a:r>
                      <a:endParaRPr lang="en-US" sz="2000" dirty="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1" dirty="0" smtClean="0">
                          <a:latin typeface="Arial"/>
                          <a:ea typeface="+mn-ea"/>
                          <a:cs typeface="Arial"/>
                        </a:rPr>
                        <a:t>2014</a:t>
                      </a:r>
                      <a:endParaRPr lang="en-US" sz="2000" dirty="0">
                        <a:latin typeface="Arial"/>
                        <a:ea typeface="+mn-ea"/>
                        <a:cs typeface="Arial"/>
                      </a:endParaRPr>
                    </a:p>
                  </a:txBody>
                  <a:tcPr marL="0" marR="0"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50000"/>
                        </a:lnSpc>
                        <a:tabLst>
                          <a:tab pos="0" algn="l"/>
                        </a:tabLst>
                      </a:pPr>
                      <a:r>
                        <a:rPr lang="en-US" sz="2000" b="1" dirty="0" smtClean="0">
                          <a:latin typeface="Arial"/>
                          <a:ea typeface="+mn-ea"/>
                          <a:cs typeface="Arial"/>
                        </a:rPr>
                        <a:t>2015</a:t>
                      </a:r>
                      <a:endParaRPr lang="en-US" sz="2000" b="1" dirty="0">
                        <a:latin typeface="Arial"/>
                        <a:ea typeface="+mn-ea"/>
                        <a:cs typeface="Arial"/>
                      </a:endParaRPr>
                    </a:p>
                  </a:txBody>
                  <a:tcPr marL="0" marR="0"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50000"/>
                        </a:lnSpc>
                        <a:tabLst>
                          <a:tab pos="0" algn="l"/>
                        </a:tabLst>
                      </a:pPr>
                      <a:r>
                        <a:rPr lang="en-US" sz="2000" b="1" dirty="0" smtClean="0">
                          <a:latin typeface="Arial"/>
                          <a:ea typeface="+mn-ea"/>
                          <a:cs typeface="Arial"/>
                        </a:rPr>
                        <a:t>2016</a:t>
                      </a:r>
                      <a:endParaRPr lang="en-US" sz="2000" b="1" dirty="0">
                        <a:latin typeface="Arial"/>
                        <a:ea typeface="+mn-ea"/>
                        <a:cs typeface="Arial"/>
                      </a:endParaRPr>
                    </a:p>
                  </a:txBody>
                  <a:tcPr marL="0" marR="0"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50000"/>
                        </a:lnSpc>
                        <a:tabLst>
                          <a:tab pos="0" algn="l"/>
                        </a:tabLst>
                      </a:pPr>
                      <a:r>
                        <a:rPr lang="en-US" sz="2000" b="1" dirty="0" smtClean="0">
                          <a:latin typeface="Arial"/>
                          <a:ea typeface="+mn-ea"/>
                          <a:cs typeface="Arial"/>
                        </a:rPr>
                        <a:t>2017</a:t>
                      </a:r>
                      <a:endParaRPr lang="en-US" sz="2000" b="1" dirty="0">
                        <a:latin typeface="Arial"/>
                        <a:ea typeface="+mn-ea"/>
                        <a:cs typeface="Arial"/>
                      </a:endParaRPr>
                    </a:p>
                  </a:txBody>
                  <a:tcPr marL="0" marR="0"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50000"/>
                        </a:lnSpc>
                        <a:tabLst>
                          <a:tab pos="0" algn="l"/>
                        </a:tabLst>
                      </a:pPr>
                      <a:r>
                        <a:rPr lang="en-US" sz="2000" b="1" dirty="0" smtClean="0">
                          <a:latin typeface="Arial"/>
                          <a:ea typeface="+mn-ea"/>
                          <a:cs typeface="Arial"/>
                        </a:rPr>
                        <a:t>2018</a:t>
                      </a:r>
                      <a:endParaRPr lang="en-US" sz="2000" b="1" dirty="0">
                        <a:latin typeface="Arial"/>
                        <a:ea typeface="+mn-ea"/>
                        <a:cs typeface="Arial"/>
                      </a:endParaRPr>
                    </a:p>
                  </a:txBody>
                  <a:tcPr marL="0" marR="0" marT="0"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1707">
                <a:tc>
                  <a:txBody>
                    <a:bodyPr/>
                    <a:lstStyle/>
                    <a:p>
                      <a:pPr marL="0" marR="0" algn="just">
                        <a:lnSpc>
                          <a:spcPct val="150000"/>
                        </a:lnSpc>
                        <a:tabLst>
                          <a:tab pos="0" algn="l"/>
                        </a:tabLst>
                      </a:pPr>
                      <a:r>
                        <a:rPr lang="en-US" sz="2000" b="1">
                          <a:latin typeface="Arial"/>
                          <a:ea typeface="+mn-ea"/>
                          <a:cs typeface="Arial"/>
                        </a:rPr>
                        <a:t>No of Pieces</a:t>
                      </a:r>
                      <a:endParaRPr lang="en-US" sz="2000">
                        <a:latin typeface="Arial"/>
                        <a:ea typeface="+mn-ea"/>
                        <a:cs typeface="Arial"/>
                      </a:endParaRPr>
                    </a:p>
                  </a:txBody>
                  <a:tcPr marL="68580" marR="68580" marT="9525" marB="0" vert="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a:latin typeface="Arial"/>
                          <a:ea typeface="+mn-ea"/>
                          <a:cs typeface="Arial"/>
                        </a:rPr>
                        <a:t>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a:latin typeface="Arial"/>
                          <a:ea typeface="+mn-ea"/>
                          <a:cs typeface="Arial"/>
                        </a:rPr>
                        <a:t>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a:latin typeface="Arial"/>
                          <a:ea typeface="+mn-ea"/>
                          <a:cs typeface="Arial"/>
                        </a:rPr>
                        <a:t>-</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a:latin typeface="Arial"/>
                          <a:ea typeface="+mn-ea"/>
                          <a:cs typeface="Arial"/>
                        </a:rPr>
                        <a:t>-</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a:latin typeface="Arial"/>
                          <a:ea typeface="+mn-ea"/>
                          <a:cs typeface="Arial"/>
                        </a:rPr>
                        <a:t>15</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smtClean="0">
                          <a:latin typeface="Arial"/>
                          <a:ea typeface="+mn-ea"/>
                          <a:cs typeface="Arial"/>
                        </a:rPr>
                        <a:t>27</a:t>
                      </a:r>
                      <a:endParaRPr lang="en-US" sz="2000" b="0" dirty="0">
                        <a:latin typeface="Arial"/>
                        <a:ea typeface="+mn-ea"/>
                        <a:cs typeface="Arial"/>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smtClean="0">
                          <a:latin typeface="Arial"/>
                          <a:ea typeface="+mn-ea"/>
                          <a:cs typeface="Arial"/>
                        </a:rPr>
                        <a:t>24</a:t>
                      </a:r>
                      <a:endParaRPr lang="en-US" sz="2000" b="0" dirty="0">
                        <a:latin typeface="Arial"/>
                        <a:ea typeface="+mn-ea"/>
                        <a:cs typeface="Arial"/>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a:latin typeface="Arial"/>
                          <a:ea typeface="+mn-ea"/>
                          <a:cs typeface="Arial"/>
                        </a:rPr>
                        <a:t>6</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smtClean="0">
                          <a:latin typeface="Arial"/>
                          <a:ea typeface="+mn-ea"/>
                          <a:cs typeface="Arial"/>
                        </a:rPr>
                        <a:t>14</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smtClean="0">
                          <a:latin typeface="Arial"/>
                          <a:ea typeface="+mn-ea"/>
                          <a:cs typeface="Arial"/>
                        </a:rPr>
                        <a:t>10</a:t>
                      </a:r>
                      <a:endParaRPr lang="en-US" sz="2000" b="0" dirty="0">
                        <a:latin typeface="Arial"/>
                        <a:ea typeface="+mn-ea"/>
                        <a:cs typeface="Arial"/>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smtClean="0">
                          <a:latin typeface="Arial"/>
                          <a:ea typeface="+mn-ea"/>
                          <a:cs typeface="Arial"/>
                        </a:rPr>
                        <a:t>9</a:t>
                      </a:r>
                      <a:endParaRPr lang="en-US" sz="2000" b="0" dirty="0">
                        <a:latin typeface="Arial"/>
                        <a:ea typeface="+mn-ea"/>
                        <a:cs typeface="Arial"/>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smtClean="0">
                          <a:latin typeface="Arial"/>
                          <a:ea typeface="+mn-ea"/>
                          <a:cs typeface="Arial"/>
                        </a:rPr>
                        <a:t>18</a:t>
                      </a:r>
                      <a:endParaRPr lang="en-US" sz="2000" b="0" dirty="0">
                        <a:latin typeface="Arial"/>
                        <a:ea typeface="+mn-ea"/>
                        <a:cs typeface="Arial"/>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tabLst>
                          <a:tab pos="0" algn="l"/>
                        </a:tabLst>
                      </a:pPr>
                      <a:r>
                        <a:rPr lang="en-US" sz="2000" b="0" dirty="0" smtClean="0">
                          <a:latin typeface="Arial"/>
                          <a:ea typeface="+mn-ea"/>
                          <a:cs typeface="Arial"/>
                        </a:rPr>
                        <a:t>13</a:t>
                      </a:r>
                      <a:endParaRPr lang="en-US" sz="2000" b="0" dirty="0">
                        <a:latin typeface="Arial"/>
                        <a:ea typeface="+mn-ea"/>
                        <a:cs typeface="Arial"/>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tabLst>
                          <a:tab pos="0" algn="l"/>
                        </a:tabLst>
                      </a:pPr>
                      <a:r>
                        <a:rPr lang="en-US" sz="2000" b="0" dirty="0" smtClean="0">
                          <a:latin typeface="Arial"/>
                          <a:ea typeface="+mn-ea"/>
                          <a:cs typeface="Arial"/>
                        </a:rPr>
                        <a:t>6</a:t>
                      </a:r>
                      <a:endParaRPr lang="en-US" sz="2000" b="0" dirty="0">
                        <a:latin typeface="Arial"/>
                        <a:ea typeface="+mn-ea"/>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tabLst>
                          <a:tab pos="0" algn="l"/>
                        </a:tabLst>
                      </a:pPr>
                      <a:r>
                        <a:rPr lang="en-US" sz="2000" b="0" dirty="0" smtClean="0">
                          <a:latin typeface="Arial"/>
                          <a:ea typeface="+mn-ea"/>
                          <a:cs typeface="Arial"/>
                        </a:rPr>
                        <a:t>3</a:t>
                      </a:r>
                      <a:endParaRPr lang="en-US" sz="2000" b="0" dirty="0">
                        <a:latin typeface="Arial"/>
                        <a:ea typeface="+mn-ea"/>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tabLst>
                          <a:tab pos="0" algn="l"/>
                        </a:tabLst>
                      </a:pPr>
                      <a:r>
                        <a:rPr lang="en-US" sz="2000" b="0" dirty="0" smtClean="0">
                          <a:latin typeface="Arial"/>
                          <a:ea typeface="+mn-ea"/>
                          <a:cs typeface="Arial"/>
                        </a:rPr>
                        <a:t>3</a:t>
                      </a:r>
                      <a:endParaRPr lang="en-US" sz="2000" b="0" dirty="0">
                        <a:latin typeface="Arial"/>
                        <a:ea typeface="+mn-ea"/>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tabLst>
                          <a:tab pos="0" algn="l"/>
                        </a:tabLst>
                      </a:pPr>
                      <a:r>
                        <a:rPr lang="en-US" sz="2000" b="0" dirty="0" smtClean="0">
                          <a:latin typeface="Arial"/>
                          <a:ea typeface="+mn-ea"/>
                          <a:cs typeface="Arial"/>
                        </a:rPr>
                        <a:t>22</a:t>
                      </a:r>
                      <a:endParaRPr lang="en-US" sz="2000" b="0" dirty="0">
                        <a:latin typeface="Arial"/>
                        <a:ea typeface="+mn-ea"/>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tabLst>
                          <a:tab pos="0" algn="l"/>
                        </a:tabLst>
                      </a:pPr>
                      <a:r>
                        <a:rPr lang="en-US" sz="2000" b="0" dirty="0" smtClean="0">
                          <a:latin typeface="Arial"/>
                          <a:ea typeface="+mn-ea"/>
                          <a:cs typeface="Arial"/>
                        </a:rPr>
                        <a:t>2</a:t>
                      </a:r>
                      <a:endParaRPr lang="en-US" sz="2000" b="0" dirty="0">
                        <a:latin typeface="Arial"/>
                        <a:ea typeface="+mn-ea"/>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 name="TextBox 12"/>
          <p:cNvSpPr txBox="1"/>
          <p:nvPr/>
        </p:nvSpPr>
        <p:spPr>
          <a:xfrm>
            <a:off x="1371600" y="1752600"/>
            <a:ext cx="7086600" cy="523220"/>
          </a:xfrm>
          <a:prstGeom prst="rect">
            <a:avLst/>
          </a:prstGeom>
          <a:noFill/>
        </p:spPr>
        <p:txBody>
          <a:bodyPr wrap="square" rtlCol="0">
            <a:spAutoFit/>
          </a:bodyPr>
          <a:lstStyle/>
          <a:p>
            <a:r>
              <a:rPr lang="en-US" sz="2800" b="1" dirty="0" smtClean="0">
                <a:solidFill>
                  <a:srgbClr val="C00000"/>
                </a:solidFill>
              </a:rPr>
              <a:t>174 Pieces </a:t>
            </a:r>
            <a:r>
              <a:rPr lang="en-US" sz="2800" b="1" dirty="0" smtClean="0"/>
              <a:t>in Total as of March 2018 in LAEC</a:t>
            </a:r>
            <a:endParaRPr lang="en-US" sz="2800" b="1" dirty="0"/>
          </a:p>
        </p:txBody>
      </p:sp>
      <p:sp>
        <p:nvSpPr>
          <p:cNvPr id="14" name="TextBox 13"/>
          <p:cNvSpPr txBox="1"/>
          <p:nvPr/>
        </p:nvSpPr>
        <p:spPr>
          <a:xfrm>
            <a:off x="914400" y="6019800"/>
            <a:ext cx="7696200" cy="523220"/>
          </a:xfrm>
          <a:prstGeom prst="rect">
            <a:avLst/>
          </a:prstGeom>
          <a:noFill/>
        </p:spPr>
        <p:txBody>
          <a:bodyPr wrap="square" rtlCol="0">
            <a:spAutoFit/>
          </a:bodyPr>
          <a:lstStyle/>
          <a:p>
            <a:r>
              <a:rPr lang="en-US" sz="2800" b="1" dirty="0" smtClean="0">
                <a:solidFill>
                  <a:srgbClr val="C00000"/>
                </a:solidFill>
              </a:rPr>
              <a:t>Beirut Port: 41 Pieces           Tripoli Port: 26 Pieces</a:t>
            </a:r>
            <a:endParaRPr lang="en-US" sz="2800" b="1" dirty="0"/>
          </a:p>
        </p:txBody>
      </p:sp>
      <p:sp>
        <p:nvSpPr>
          <p:cNvPr id="9" name="Rectangle 2"/>
          <p:cNvSpPr txBox="1">
            <a:spLocks noChangeArrowheads="1"/>
          </p:cNvSpPr>
          <p:nvPr/>
        </p:nvSpPr>
        <p:spPr>
          <a:xfrm>
            <a:off x="762000" y="76200"/>
            <a:ext cx="8382000" cy="1066800"/>
          </a:xfrm>
          <a:prstGeom prst="rect">
            <a:avLst/>
          </a:prstGeom>
        </p:spPr>
        <p:txBody>
          <a:bodyPr vert="horz" lIns="91440" tIns="45720" rIns="91440" bIns="45720" rtlCol="0" anchor="ctr">
            <a:noAutofit/>
          </a:bodyPr>
          <a:lstStyle/>
          <a:p>
            <a:pPr lvl="0" algn="ctr">
              <a:spcBef>
                <a:spcPct val="0"/>
              </a:spcBef>
              <a:defRPr/>
            </a:pPr>
            <a:r>
              <a:rPr lang="en-US" sz="2400" b="1" dirty="0">
                <a:latin typeface="Arial" panose="020B0604020202020204" pitchFamily="34" charset="0"/>
                <a:ea typeface="+mj-ea"/>
                <a:cs typeface="Arial" panose="020B0604020202020204" pitchFamily="34" charset="0"/>
              </a:rPr>
              <a:t>Current Radioactive Waste </a:t>
            </a:r>
            <a:r>
              <a:rPr lang="en-US" sz="2400" b="1" dirty="0" smtClean="0">
                <a:latin typeface="Arial" panose="020B0604020202020204" pitchFamily="34" charset="0"/>
                <a:ea typeface="+mj-ea"/>
                <a:cs typeface="Arial" panose="020B0604020202020204" pitchFamily="34" charset="0"/>
              </a:rPr>
              <a:t>Inventory Summary in </a:t>
            </a:r>
            <a:r>
              <a:rPr lang="en-US" sz="2400" b="1" dirty="0">
                <a:latin typeface="Arial" panose="020B0604020202020204" pitchFamily="34" charset="0"/>
                <a:ea typeface="+mj-ea"/>
                <a:cs typeface="Arial" panose="020B0604020202020204" pitchFamily="34" charset="0"/>
              </a:rPr>
              <a:t>LAEC</a:t>
            </a:r>
          </a:p>
        </p:txBody>
      </p:sp>
    </p:spTree>
    <p:extLst>
      <p:ext uri="{BB962C8B-B14F-4D97-AF65-F5344CB8AC3E}">
        <p14:creationId xmlns:p14="http://schemas.microsoft.com/office/powerpoint/2010/main" val="2927148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29</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a:solidFill>
                  <a:schemeClr val="tx1"/>
                </a:solidFill>
                <a:latin typeface="Arial" panose="020B0604020202020204" pitchFamily="34" charset="0"/>
                <a:ea typeface="Verdana" pitchFamily="34" charset="0"/>
                <a:cs typeface="Arial" panose="020B0604020202020204" pitchFamily="34" charset="0"/>
              </a:rPr>
              <a:t>With the assistance of the NSNS-IAEA and US, a new store is under establishment in the 2nd and 4th basement in LAEC that complies with IAEA safety and security recommendations.</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a:solidFill>
                  <a:schemeClr val="tx1"/>
                </a:solidFill>
                <a:latin typeface="Arial" panose="020B0604020202020204" pitchFamily="34" charset="0"/>
                <a:ea typeface="Verdana" pitchFamily="34" charset="0"/>
                <a:cs typeface="Arial" panose="020B0604020202020204" pitchFamily="34" charset="0"/>
              </a:rPr>
              <a:t>The capacity of the store has been considered upon the design and it depends on the inventory of sources for waste as well as for </a:t>
            </a:r>
            <a:r>
              <a:rPr lang="en-US" sz="2400" dirty="0" smtClean="0">
                <a:solidFill>
                  <a:schemeClr val="tx1"/>
                </a:solidFill>
                <a:latin typeface="Arial" panose="020B0604020202020204" pitchFamily="34" charset="0"/>
                <a:ea typeface="Verdana" pitchFamily="34" charset="0"/>
                <a:cs typeface="Arial" panose="020B0604020202020204" pitchFamily="34" charset="0"/>
              </a:rPr>
              <a:t>radioactive sources still in </a:t>
            </a:r>
            <a:r>
              <a:rPr lang="en-US" sz="2400" dirty="0">
                <a:solidFill>
                  <a:schemeClr val="tx1"/>
                </a:solidFill>
                <a:latin typeface="Arial" panose="020B0604020202020204" pitchFamily="34" charset="0"/>
                <a:ea typeface="Verdana" pitchFamily="34" charset="0"/>
                <a:cs typeface="Arial" panose="020B0604020202020204" pitchFamily="34" charset="0"/>
              </a:rPr>
              <a:t>use.</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a:solidFill>
                  <a:schemeClr val="tx1"/>
                </a:solidFill>
                <a:latin typeface="Arial" panose="020B0604020202020204" pitchFamily="34" charset="0"/>
                <a:ea typeface="Verdana" pitchFamily="34" charset="0"/>
                <a:cs typeface="Arial" panose="020B0604020202020204" pitchFamily="34" charset="0"/>
              </a:rPr>
              <a:t>It is also important to mention that it is likely that </a:t>
            </a:r>
            <a:r>
              <a:rPr lang="en-US" sz="2400" dirty="0" smtClean="0">
                <a:solidFill>
                  <a:schemeClr val="tx1"/>
                </a:solidFill>
                <a:latin typeface="Arial" panose="020B0604020202020204" pitchFamily="34" charset="0"/>
                <a:ea typeface="Verdana" pitchFamily="34" charset="0"/>
                <a:cs typeface="Arial" panose="020B0604020202020204" pitchFamily="34" charset="0"/>
              </a:rPr>
              <a:t>the radium </a:t>
            </a:r>
            <a:r>
              <a:rPr lang="en-US" sz="2400" dirty="0">
                <a:solidFill>
                  <a:schemeClr val="tx1"/>
                </a:solidFill>
                <a:latin typeface="Arial" panose="020B0604020202020204" pitchFamily="34" charset="0"/>
                <a:ea typeface="Verdana" pitchFamily="34" charset="0"/>
                <a:cs typeface="Arial" panose="020B0604020202020204" pitchFamily="34" charset="0"/>
              </a:rPr>
              <a:t>needles from the 2 Lebanese </a:t>
            </a:r>
            <a:r>
              <a:rPr lang="en-US" sz="2400" dirty="0" smtClean="0">
                <a:solidFill>
                  <a:schemeClr val="tx1"/>
                </a:solidFill>
                <a:latin typeface="Arial" panose="020B0604020202020204" pitchFamily="34" charset="0"/>
                <a:ea typeface="Verdana" pitchFamily="34" charset="0"/>
                <a:cs typeface="Arial" panose="020B0604020202020204" pitchFamily="34" charset="0"/>
              </a:rPr>
              <a:t>facilities conditioned on July, 25, 2001 </a:t>
            </a:r>
            <a:r>
              <a:rPr lang="en-US" sz="2400" dirty="0">
                <a:solidFill>
                  <a:schemeClr val="tx1"/>
                </a:solidFill>
                <a:latin typeface="Arial" panose="020B0604020202020204" pitchFamily="34" charset="0"/>
                <a:ea typeface="Verdana" pitchFamily="34" charset="0"/>
                <a:cs typeface="Arial" panose="020B0604020202020204" pitchFamily="34" charset="0"/>
              </a:rPr>
              <a:t>as well as </a:t>
            </a:r>
            <a:r>
              <a:rPr lang="en-US" sz="2400" dirty="0" smtClean="0">
                <a:solidFill>
                  <a:schemeClr val="tx1"/>
                </a:solidFill>
                <a:latin typeface="Arial" panose="020B0604020202020204" pitchFamily="34" charset="0"/>
                <a:ea typeface="Verdana" pitchFamily="34" charset="0"/>
                <a:cs typeface="Arial" panose="020B0604020202020204" pitchFamily="34" charset="0"/>
              </a:rPr>
              <a:t>the left disused </a:t>
            </a:r>
            <a:r>
              <a:rPr lang="en-US" sz="2400" dirty="0">
                <a:solidFill>
                  <a:schemeClr val="tx1"/>
                </a:solidFill>
                <a:latin typeface="Arial" panose="020B0604020202020204" pitchFamily="34" charset="0"/>
                <a:ea typeface="Verdana" pitchFamily="34" charset="0"/>
                <a:cs typeface="Arial" panose="020B0604020202020204" pitchFamily="34" charset="0"/>
              </a:rPr>
              <a:t>cobalt source be stored in the future store (Category II source).</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a:solidFill>
                  <a:schemeClr val="tx1"/>
                </a:solidFill>
                <a:latin typeface="Arial" panose="020B0604020202020204" pitchFamily="34" charset="0"/>
                <a:ea typeface="Verdana" pitchFamily="34" charset="0"/>
                <a:cs typeface="Arial" panose="020B0604020202020204" pitchFamily="34" charset="0"/>
              </a:rPr>
              <a:t>Biological wastes containing radioactive material are not accepted as they need an incinerator. </a:t>
            </a:r>
          </a:p>
          <a:p>
            <a:pPr marL="290513" lvl="0" indent="-290513" algn="justLow" eaLnBrk="0" fontAlgn="base" hangingPunct="0">
              <a:spcBef>
                <a:spcPct val="0"/>
              </a:spcBef>
              <a:spcAft>
                <a:spcPct val="0"/>
              </a:spcAft>
              <a:buClrTx/>
              <a:buSzTx/>
              <a:buFont typeface="Wingdings" pitchFamily="2" charset="2"/>
              <a:buChar char="Ø"/>
              <a:tabLst>
                <a:tab pos="0" algn="l"/>
              </a:tabLst>
            </a:pPr>
            <a:endParaRPr lang="en-US" sz="2400" dirty="0">
              <a:solidFill>
                <a:schemeClr val="tx1"/>
              </a:solidFill>
              <a:latin typeface="Arial" panose="020B0604020202020204" pitchFamily="34" charset="0"/>
              <a:ea typeface="Verdana" pitchFamily="34" charset="0"/>
              <a:cs typeface="Arial" panose="020B0604020202020204" pitchFamily="34" charset="0"/>
            </a:endParaRP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600" b="1" dirty="0">
                <a:latin typeface="Arial" panose="020B0604020202020204" pitchFamily="34" charset="0"/>
                <a:ea typeface="+mj-ea"/>
                <a:cs typeface="Arial" panose="020B0604020202020204" pitchFamily="34" charset="0"/>
              </a:rPr>
              <a:t>Establishment of a New Radioactive Waste Store</a:t>
            </a:r>
          </a:p>
        </p:txBody>
      </p:sp>
    </p:spTree>
    <p:extLst>
      <p:ext uri="{BB962C8B-B14F-4D97-AF65-F5344CB8AC3E}">
        <p14:creationId xmlns:p14="http://schemas.microsoft.com/office/powerpoint/2010/main" val="3281061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3</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a:buClrTx/>
              <a:buFont typeface="Wingdings" pitchFamily="2" charset="2"/>
              <a:buChar char="Ø"/>
            </a:pPr>
            <a:r>
              <a:rPr lang="en-US" sz="2600" dirty="0" smtClean="0">
                <a:latin typeface="Arial" panose="020B0604020202020204" pitchFamily="34" charset="0"/>
                <a:cs typeface="Arial" panose="020B0604020202020204" pitchFamily="34" charset="0"/>
              </a:rPr>
              <a:t>Medical use (cancer therapy unit, blood irradiator, cyclotron, nuclear medicine, X-ray based diagnostic equipments, accelerators) </a:t>
            </a:r>
          </a:p>
          <a:p>
            <a:pPr>
              <a:buClrTx/>
              <a:buFont typeface="Wingdings" pitchFamily="2" charset="2"/>
              <a:buChar char="Ø"/>
            </a:pPr>
            <a:endParaRPr lang="en-US" sz="1050" dirty="0" smtClean="0">
              <a:latin typeface="Arial" panose="020B0604020202020204" pitchFamily="34" charset="0"/>
              <a:cs typeface="Arial" panose="020B0604020202020204" pitchFamily="34" charset="0"/>
            </a:endParaRPr>
          </a:p>
          <a:p>
            <a:pPr>
              <a:buClrTx/>
              <a:buFont typeface="Wingdings" pitchFamily="2" charset="2"/>
              <a:buChar char="Ø"/>
            </a:pPr>
            <a:r>
              <a:rPr lang="en-US" sz="2600" dirty="0" smtClean="0">
                <a:latin typeface="Arial" panose="020B0604020202020204" pitchFamily="34" charset="0"/>
                <a:cs typeface="Arial" panose="020B0604020202020204" pitchFamily="34" charset="0"/>
              </a:rPr>
              <a:t>Gauging systems (thickness, density and level)</a:t>
            </a:r>
          </a:p>
          <a:p>
            <a:pPr>
              <a:buClrTx/>
              <a:buFont typeface="Wingdings" pitchFamily="2" charset="2"/>
              <a:buChar char="Ø"/>
            </a:pPr>
            <a:endParaRPr lang="en-US" sz="1000" dirty="0" smtClean="0">
              <a:latin typeface="Arial" panose="020B0604020202020204" pitchFamily="34" charset="0"/>
              <a:cs typeface="Arial" panose="020B0604020202020204" pitchFamily="34" charset="0"/>
            </a:endParaRPr>
          </a:p>
          <a:p>
            <a:pPr>
              <a:buClrTx/>
              <a:buFont typeface="Wingdings" pitchFamily="2" charset="2"/>
              <a:buChar char="Ø"/>
            </a:pPr>
            <a:r>
              <a:rPr lang="en-US" sz="2600" dirty="0" smtClean="0">
                <a:latin typeface="Arial" panose="020B0604020202020204" pitchFamily="34" charset="0"/>
                <a:cs typeface="Arial" panose="020B0604020202020204" pitchFamily="34" charset="0"/>
              </a:rPr>
              <a:t>NDT (X-Ray radiography)</a:t>
            </a:r>
          </a:p>
          <a:p>
            <a:pPr>
              <a:buClrTx/>
              <a:buFont typeface="Wingdings" pitchFamily="2" charset="2"/>
              <a:buChar char="Ø"/>
            </a:pPr>
            <a:endParaRPr lang="en-US" sz="1000" dirty="0" smtClean="0">
              <a:latin typeface="Arial" panose="020B0604020202020204" pitchFamily="34" charset="0"/>
              <a:cs typeface="Arial" panose="020B0604020202020204" pitchFamily="34" charset="0"/>
            </a:endParaRPr>
          </a:p>
          <a:p>
            <a:pPr>
              <a:buClrTx/>
              <a:buFont typeface="Wingdings" pitchFamily="2" charset="2"/>
              <a:buChar char="Ø"/>
            </a:pPr>
            <a:r>
              <a:rPr lang="en-US" sz="2600" dirty="0" smtClean="0">
                <a:latin typeface="Arial" panose="020B0604020202020204" pitchFamily="34" charset="0"/>
                <a:cs typeface="Arial" panose="020B0604020202020204" pitchFamily="34" charset="0"/>
              </a:rPr>
              <a:t>Elemental analyzers (radioisotopes and X-ray tubes)</a:t>
            </a:r>
          </a:p>
          <a:p>
            <a:pPr>
              <a:buClrTx/>
              <a:buFont typeface="Wingdings" pitchFamily="2" charset="2"/>
              <a:buChar char="Ø"/>
            </a:pPr>
            <a:endParaRPr lang="en-US" sz="1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ClrTx/>
              <a:buFont typeface="Wingdings" pitchFamily="2" charset="2"/>
              <a:buChar char="Ø"/>
            </a:pP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are No </a:t>
            </a:r>
            <a:r>
              <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Nuclear Facilities in Lebanon</a:t>
            </a: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9"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endParaRPr lang="en-US" sz="3000" b="1" dirty="0" smtClean="0">
              <a:solidFill>
                <a:srgbClr val="0070C0"/>
              </a:solidFill>
              <a:latin typeface="Arial" panose="020B0604020202020204" pitchFamily="34" charset="0"/>
              <a:cs typeface="Arial" panose="020B0604020202020204" pitchFamily="34" charset="0"/>
            </a:endParaRPr>
          </a:p>
          <a:p>
            <a:pPr lvl="0" algn="ctr">
              <a:spcBef>
                <a:spcPct val="0"/>
              </a:spcBef>
              <a:defRPr/>
            </a:pPr>
            <a:r>
              <a:rPr lang="en-US" sz="3000" b="1" dirty="0" smtClean="0">
                <a:latin typeface="Arial" panose="020B0604020202020204" pitchFamily="34" charset="0"/>
                <a:ea typeface="+mj-ea"/>
                <a:cs typeface="Arial" panose="020B0604020202020204" pitchFamily="34" charset="0"/>
              </a:rPr>
              <a:t>Radioactive </a:t>
            </a:r>
            <a:r>
              <a:rPr lang="en-US" sz="3000" b="1" dirty="0" smtClean="0">
                <a:latin typeface="Arial" panose="020B0604020202020204" pitchFamily="34" charset="0"/>
                <a:ea typeface="+mj-ea"/>
                <a:cs typeface="Arial" panose="020B0604020202020204" pitchFamily="34" charset="0"/>
              </a:rPr>
              <a:t>Sources </a:t>
            </a:r>
            <a:r>
              <a:rPr lang="en-US" sz="3000" b="1" dirty="0" smtClean="0">
                <a:latin typeface="Arial" panose="020B0604020202020204" pitchFamily="34" charset="0"/>
                <a:ea typeface="+mj-ea"/>
                <a:cs typeface="Arial" panose="020B0604020202020204" pitchFamily="34" charset="0"/>
              </a:rPr>
              <a:t>Practices In Lebanon</a:t>
            </a:r>
            <a:endParaRPr lang="en-US" sz="3000" b="1" dirty="0" smtClean="0">
              <a:latin typeface="Arial" panose="020B0604020202020204" pitchFamily="34" charset="0"/>
              <a:ea typeface="+mj-ea"/>
              <a:cs typeface="Arial" panose="020B0604020202020204" pitchFamily="34" charset="0"/>
            </a:endParaRPr>
          </a:p>
          <a:p>
            <a:pPr lvl="0" algn="ctr">
              <a:spcBef>
                <a:spcPct val="0"/>
              </a:spcBef>
              <a:defRPr/>
            </a:pPr>
            <a:endParaRPr kumimoji="0" lang="en-US" sz="3000" b="1" i="0" u="none" strike="noStrike" kern="1200" cap="none" spc="0" normalizeH="0" baseline="0" dirty="0">
              <a:ln>
                <a:noFill/>
              </a:ln>
              <a:solidFill>
                <a:srgbClr val="0066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927841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30</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200" dirty="0">
                <a:solidFill>
                  <a:schemeClr val="tx1"/>
                </a:solidFill>
                <a:latin typeface="Arial" panose="020B0604020202020204" pitchFamily="34" charset="0"/>
                <a:ea typeface="Verdana" pitchFamily="34" charset="0"/>
                <a:cs typeface="Arial" panose="020B0604020202020204" pitchFamily="34" charset="0"/>
              </a:rPr>
              <a:t>Discussions was made through with the US through the Office of Radiological Security (ORS) as well as Sandia Laboratories, which concluded that the US would fund a safe and secure conditioning and storage rooms in LAEC</a:t>
            </a:r>
            <a:r>
              <a:rPr lang="en-US" sz="2200" dirty="0" smtClean="0">
                <a:solidFill>
                  <a:schemeClr val="tx1"/>
                </a:solidFill>
                <a:latin typeface="Arial" panose="020B0604020202020204" pitchFamily="34" charset="0"/>
                <a:ea typeface="Verdana" pitchFamily="34" charset="0"/>
                <a:cs typeface="Arial" panose="020B0604020202020204" pitchFamily="34" charset="0"/>
              </a:rPr>
              <a:t>.</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200" dirty="0" smtClean="0">
                <a:solidFill>
                  <a:schemeClr val="tx1"/>
                </a:solidFill>
                <a:latin typeface="Arial" panose="020B0604020202020204" pitchFamily="34" charset="0"/>
                <a:ea typeface="Verdana" pitchFamily="34" charset="0"/>
                <a:cs typeface="Arial" panose="020B0604020202020204" pitchFamily="34" charset="0"/>
              </a:rPr>
              <a:t>The </a:t>
            </a:r>
            <a:r>
              <a:rPr lang="en-US" sz="2200" dirty="0" err="1" smtClean="0">
                <a:solidFill>
                  <a:schemeClr val="tx1"/>
                </a:solidFill>
                <a:latin typeface="Arial" panose="020B0604020202020204" pitchFamily="34" charset="0"/>
                <a:ea typeface="Verdana" pitchFamily="34" charset="0"/>
                <a:cs typeface="Arial" panose="020B0604020202020204" pitchFamily="34" charset="0"/>
              </a:rPr>
              <a:t>SoW</a:t>
            </a:r>
            <a:r>
              <a:rPr lang="en-US" sz="2200" dirty="0" smtClean="0">
                <a:solidFill>
                  <a:schemeClr val="tx1"/>
                </a:solidFill>
                <a:latin typeface="Arial" panose="020B0604020202020204" pitchFamily="34" charset="0"/>
                <a:ea typeface="Verdana" pitchFamily="34" charset="0"/>
                <a:cs typeface="Arial" panose="020B0604020202020204" pitchFamily="34" charset="0"/>
              </a:rPr>
              <a:t> stated clearly </a:t>
            </a:r>
            <a:r>
              <a:rPr lang="en-US" sz="2200" dirty="0">
                <a:solidFill>
                  <a:schemeClr val="tx1"/>
                </a:solidFill>
                <a:latin typeface="Arial" panose="020B0604020202020204" pitchFamily="34" charset="0"/>
                <a:ea typeface="Verdana" pitchFamily="34" charset="0"/>
                <a:cs typeface="Arial" panose="020B0604020202020204" pitchFamily="34" charset="0"/>
              </a:rPr>
              <a:t>that </a:t>
            </a:r>
            <a:r>
              <a:rPr lang="en-US" sz="2200" dirty="0" smtClean="0">
                <a:solidFill>
                  <a:schemeClr val="tx1"/>
                </a:solidFill>
                <a:latin typeface="Arial" panose="020B0604020202020204" pitchFamily="34" charset="0"/>
                <a:ea typeface="Verdana" pitchFamily="34" charset="0"/>
                <a:cs typeface="Arial" panose="020B0604020202020204" pitchFamily="34" charset="0"/>
              </a:rPr>
              <a:t>the </a:t>
            </a:r>
            <a:r>
              <a:rPr lang="en-US" sz="2200" dirty="0">
                <a:solidFill>
                  <a:schemeClr val="tx1"/>
                </a:solidFill>
                <a:latin typeface="Arial" panose="020B0604020202020204" pitchFamily="34" charset="0"/>
                <a:ea typeface="Verdana" pitchFamily="34" charset="0"/>
                <a:cs typeface="Arial" panose="020B0604020202020204" pitchFamily="34" charset="0"/>
              </a:rPr>
              <a:t>Lebanese Atomic Energy Commission (LAEC) seeks to continuously improve its security infrastructure. To this effect, the LAEC is in need of a facility to secure disused and/or orphan sources. As such, Sandia National Laboratories (SNL) is seeking to help fulfil this need by </a:t>
            </a:r>
            <a:r>
              <a:rPr lang="en-US" sz="2200" dirty="0" smtClean="0">
                <a:solidFill>
                  <a:schemeClr val="tx1"/>
                </a:solidFill>
                <a:latin typeface="Arial" panose="020B0604020202020204" pitchFamily="34" charset="0"/>
                <a:ea typeface="Verdana" pitchFamily="34" charset="0"/>
                <a:cs typeface="Arial" panose="020B0604020202020204" pitchFamily="34" charset="0"/>
              </a:rPr>
              <a:t>organizing </a:t>
            </a:r>
            <a:r>
              <a:rPr lang="en-US" sz="2200" dirty="0">
                <a:solidFill>
                  <a:schemeClr val="tx1"/>
                </a:solidFill>
                <a:latin typeface="Arial" panose="020B0604020202020204" pitchFamily="34" charset="0"/>
                <a:ea typeface="Verdana" pitchFamily="34" charset="0"/>
                <a:cs typeface="Arial" panose="020B0604020202020204" pitchFamily="34" charset="0"/>
              </a:rPr>
              <a:t>a project for upgrading the civil works in the facility used to store disused/orphaned radioactive sources.</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200" dirty="0" smtClean="0">
                <a:solidFill>
                  <a:schemeClr val="tx1"/>
                </a:solidFill>
                <a:latin typeface="Arial" panose="020B0604020202020204" pitchFamily="34" charset="0"/>
                <a:ea typeface="Verdana" pitchFamily="34" charset="0"/>
                <a:cs typeface="Arial" panose="020B0604020202020204" pitchFamily="34" charset="0"/>
              </a:rPr>
              <a:t>The USA </a:t>
            </a:r>
            <a:r>
              <a:rPr lang="en-US" sz="2200" dirty="0">
                <a:solidFill>
                  <a:schemeClr val="tx1"/>
                </a:solidFill>
                <a:latin typeface="Arial" panose="020B0604020202020204" pitchFamily="34" charset="0"/>
                <a:ea typeface="Verdana" pitchFamily="34" charset="0"/>
                <a:cs typeface="Arial" panose="020B0604020202020204" pitchFamily="34" charset="0"/>
              </a:rPr>
              <a:t>selected the Lebanese company BTECOM to do the work and currently communication is being done to finalize the offer to be submitted by the </a:t>
            </a:r>
            <a:r>
              <a:rPr lang="en-US" sz="2200" dirty="0" smtClean="0">
                <a:solidFill>
                  <a:schemeClr val="tx1"/>
                </a:solidFill>
                <a:latin typeface="Arial" panose="020B0604020202020204" pitchFamily="34" charset="0"/>
                <a:ea typeface="Verdana" pitchFamily="34" charset="0"/>
                <a:cs typeface="Arial" panose="020B0604020202020204" pitchFamily="34" charset="0"/>
              </a:rPr>
              <a:t>company.</a:t>
            </a:r>
            <a:endParaRPr lang="en-US" sz="2200" dirty="0">
              <a:solidFill>
                <a:schemeClr val="tx1"/>
              </a:solidFill>
              <a:latin typeface="Arial" panose="020B0604020202020204" pitchFamily="34" charset="0"/>
              <a:ea typeface="Verdana" pitchFamily="34" charset="0"/>
              <a:cs typeface="Arial" panose="020B0604020202020204" pitchFamily="34" charset="0"/>
            </a:endParaRP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000" b="1" dirty="0" smtClean="0">
                <a:latin typeface="Arial" panose="020B0604020202020204" pitchFamily="34" charset="0"/>
                <a:ea typeface="+mj-ea"/>
                <a:cs typeface="Arial" panose="020B0604020202020204" pitchFamily="34" charset="0"/>
              </a:rPr>
              <a:t>USA </a:t>
            </a:r>
            <a:r>
              <a:rPr lang="en-US" sz="2000" b="1" dirty="0">
                <a:latin typeface="Arial" panose="020B0604020202020204" pitchFamily="34" charset="0"/>
                <a:ea typeface="+mj-ea"/>
                <a:cs typeface="Arial" panose="020B0604020202020204" pitchFamily="34" charset="0"/>
              </a:rPr>
              <a:t>Contribution to Establish the New Radioactive Waste Store</a:t>
            </a:r>
          </a:p>
        </p:txBody>
      </p:sp>
    </p:spTree>
    <p:extLst>
      <p:ext uri="{BB962C8B-B14F-4D97-AF65-F5344CB8AC3E}">
        <p14:creationId xmlns:p14="http://schemas.microsoft.com/office/powerpoint/2010/main" val="21505637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sz="half" idx="1"/>
          </p:nvPr>
        </p:nvSpPr>
        <p:spPr>
          <a:xfrm>
            <a:off x="0" y="1600200"/>
            <a:ext cx="8991600" cy="5257800"/>
          </a:xfrm>
        </p:spPr>
        <p:txBody>
          <a:bodyPr>
            <a:normAutofit/>
          </a:bodyPr>
          <a:lstStyle/>
          <a:p>
            <a:pPr eaLnBrk="1" hangingPunct="1">
              <a:lnSpc>
                <a:spcPct val="80000"/>
              </a:lnSpc>
              <a:buFont typeface="Wingdings" pitchFamily="2" charset="2"/>
              <a:buNone/>
            </a:pPr>
            <a:r>
              <a:rPr lang="fr-FR" sz="2000" dirty="0" smtClean="0">
                <a:solidFill>
                  <a:schemeClr val="tx1"/>
                </a:solidFill>
              </a:rPr>
              <a:t>	</a:t>
            </a:r>
          </a:p>
          <a:p>
            <a:pPr eaLnBrk="1" hangingPunct="1">
              <a:lnSpc>
                <a:spcPct val="80000"/>
              </a:lnSpc>
              <a:buFont typeface="Wingdings" pitchFamily="2" charset="2"/>
              <a:buNone/>
            </a:pPr>
            <a:endParaRPr lang="fr-FR" sz="2000" dirty="0" smtClean="0"/>
          </a:p>
          <a:p>
            <a:pPr eaLnBrk="1" hangingPunct="1">
              <a:lnSpc>
                <a:spcPct val="80000"/>
              </a:lnSpc>
              <a:buFont typeface="Wingdings" pitchFamily="2" charset="2"/>
              <a:buNone/>
            </a:pPr>
            <a:r>
              <a:rPr lang="en-US" sz="2400" dirty="0" smtClean="0">
                <a:latin typeface="Verdana" pitchFamily="34" charset="0"/>
                <a:ea typeface="Verdana" pitchFamily="34" charset="0"/>
                <a:cs typeface="Verdana" pitchFamily="34" charset="0"/>
              </a:rPr>
              <a:t> </a:t>
            </a:r>
          </a:p>
        </p:txBody>
      </p:sp>
      <p:sp>
        <p:nvSpPr>
          <p:cNvPr id="8" name="Slide Number Placeholder 5"/>
          <p:cNvSpPr>
            <a:spLocks noGrp="1"/>
          </p:cNvSpPr>
          <p:nvPr>
            <p:ph type="sldNum" sz="quarter" idx="11"/>
          </p:nvPr>
        </p:nvSpPr>
        <p:spPr>
          <a:xfrm>
            <a:off x="6553200" y="6356350"/>
            <a:ext cx="2133600" cy="365125"/>
          </a:xfrm>
        </p:spPr>
        <p:txBody>
          <a:bodyPr/>
          <a:lstStyle/>
          <a:p>
            <a:fld id="{73EED8BE-C019-4F8C-916F-A3EBD6B3CFBF}" type="slidenum">
              <a:rPr lang="en-US" smtClean="0"/>
              <a:pPr/>
              <a:t>31</a:t>
            </a:fld>
            <a:endParaRPr lang="en-US" dirty="0"/>
          </a:p>
        </p:txBody>
      </p:sp>
      <p:sp>
        <p:nvSpPr>
          <p:cNvPr id="6"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pic>
        <p:nvPicPr>
          <p:cNvPr id="2" name="Picture 1"/>
          <p:cNvPicPr>
            <a:picLocks noChangeAspect="1"/>
          </p:cNvPicPr>
          <p:nvPr/>
        </p:nvPicPr>
        <p:blipFill>
          <a:blip r:embed="rId3"/>
          <a:stretch>
            <a:fillRect/>
          </a:stretch>
        </p:blipFill>
        <p:spPr>
          <a:xfrm>
            <a:off x="1574409" y="1909697"/>
            <a:ext cx="2268927" cy="3932238"/>
          </a:xfrm>
          <a:prstGeom prst="rect">
            <a:avLst/>
          </a:prstGeom>
        </p:spPr>
      </p:pic>
      <p:pic>
        <p:nvPicPr>
          <p:cNvPr id="3" name="Picture 2"/>
          <p:cNvPicPr>
            <a:picLocks noChangeAspect="1"/>
          </p:cNvPicPr>
          <p:nvPr/>
        </p:nvPicPr>
        <p:blipFill>
          <a:blip r:embed="rId4"/>
          <a:stretch>
            <a:fillRect/>
          </a:stretch>
        </p:blipFill>
        <p:spPr>
          <a:xfrm>
            <a:off x="3995735" y="1742709"/>
            <a:ext cx="3852863" cy="2175734"/>
          </a:xfrm>
          <a:prstGeom prst="rect">
            <a:avLst/>
          </a:prstGeom>
        </p:spPr>
      </p:pic>
      <p:pic>
        <p:nvPicPr>
          <p:cNvPr id="4" name="Picture 3"/>
          <p:cNvPicPr>
            <a:picLocks noChangeAspect="1"/>
          </p:cNvPicPr>
          <p:nvPr/>
        </p:nvPicPr>
        <p:blipFill>
          <a:blip r:embed="rId5"/>
          <a:stretch>
            <a:fillRect/>
          </a:stretch>
        </p:blipFill>
        <p:spPr>
          <a:xfrm>
            <a:off x="3995736" y="3928334"/>
            <a:ext cx="3852863" cy="2202748"/>
          </a:xfrm>
          <a:prstGeom prst="rect">
            <a:avLst/>
          </a:prstGeom>
        </p:spPr>
      </p:pic>
      <p:sp>
        <p:nvSpPr>
          <p:cNvPr id="14"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000" b="1" dirty="0" smtClean="0">
                <a:latin typeface="Arial" panose="020B0604020202020204" pitchFamily="34" charset="0"/>
                <a:ea typeface="+mj-ea"/>
                <a:cs typeface="Arial" panose="020B0604020202020204" pitchFamily="34" charset="0"/>
              </a:rPr>
              <a:t>Present Works at the New </a:t>
            </a:r>
            <a:r>
              <a:rPr lang="en-US" sz="2000" b="1" dirty="0">
                <a:latin typeface="Arial" panose="020B0604020202020204" pitchFamily="34" charset="0"/>
                <a:ea typeface="+mj-ea"/>
                <a:cs typeface="Arial" panose="020B0604020202020204" pitchFamily="34" charset="0"/>
              </a:rPr>
              <a:t>Radioactive Waste Store</a:t>
            </a:r>
          </a:p>
        </p:txBody>
      </p:sp>
    </p:spTree>
    <p:extLst>
      <p:ext uri="{BB962C8B-B14F-4D97-AF65-F5344CB8AC3E}">
        <p14:creationId xmlns:p14="http://schemas.microsoft.com/office/powerpoint/2010/main" val="3266701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sz="half" idx="1"/>
          </p:nvPr>
        </p:nvSpPr>
        <p:spPr>
          <a:xfrm>
            <a:off x="0" y="1600200"/>
            <a:ext cx="8991600" cy="5257800"/>
          </a:xfrm>
        </p:spPr>
        <p:txBody>
          <a:bodyPr>
            <a:normAutofit/>
          </a:bodyPr>
          <a:lstStyle/>
          <a:p>
            <a:pPr eaLnBrk="1" hangingPunct="1">
              <a:lnSpc>
                <a:spcPct val="80000"/>
              </a:lnSpc>
              <a:buFont typeface="Wingdings" pitchFamily="2" charset="2"/>
              <a:buNone/>
            </a:pPr>
            <a:r>
              <a:rPr lang="fr-FR" sz="2000" dirty="0" smtClean="0">
                <a:solidFill>
                  <a:schemeClr val="tx1"/>
                </a:solidFill>
              </a:rPr>
              <a:t>	</a:t>
            </a:r>
          </a:p>
          <a:p>
            <a:pPr eaLnBrk="1" hangingPunct="1">
              <a:lnSpc>
                <a:spcPct val="80000"/>
              </a:lnSpc>
              <a:buFont typeface="Wingdings" pitchFamily="2" charset="2"/>
              <a:buNone/>
            </a:pPr>
            <a:endParaRPr lang="fr-FR" sz="2000" dirty="0" smtClean="0"/>
          </a:p>
          <a:p>
            <a:pPr eaLnBrk="1" hangingPunct="1">
              <a:lnSpc>
                <a:spcPct val="80000"/>
              </a:lnSpc>
              <a:buFont typeface="Wingdings" pitchFamily="2" charset="2"/>
              <a:buNone/>
            </a:pPr>
            <a:r>
              <a:rPr lang="en-US" sz="2400" dirty="0" smtClean="0">
                <a:latin typeface="Verdana" pitchFamily="34" charset="0"/>
                <a:ea typeface="Verdana" pitchFamily="34" charset="0"/>
                <a:cs typeface="Verdana" pitchFamily="34" charset="0"/>
              </a:rPr>
              <a:t> </a:t>
            </a:r>
          </a:p>
        </p:txBody>
      </p:sp>
      <p:sp>
        <p:nvSpPr>
          <p:cNvPr id="8" name="Slide Number Placeholder 5"/>
          <p:cNvSpPr>
            <a:spLocks noGrp="1"/>
          </p:cNvSpPr>
          <p:nvPr>
            <p:ph type="sldNum" sz="quarter" idx="11"/>
          </p:nvPr>
        </p:nvSpPr>
        <p:spPr>
          <a:xfrm>
            <a:off x="6553200" y="6356350"/>
            <a:ext cx="2133600" cy="365125"/>
          </a:xfrm>
        </p:spPr>
        <p:txBody>
          <a:bodyPr/>
          <a:lstStyle/>
          <a:p>
            <a:fld id="{73EED8BE-C019-4F8C-916F-A3EBD6B3CFBF}" type="slidenum">
              <a:rPr lang="en-US" smtClean="0"/>
              <a:pPr/>
              <a:t>32</a:t>
            </a:fld>
            <a:endParaRPr lang="en-US" dirty="0"/>
          </a:p>
        </p:txBody>
      </p:sp>
      <p:sp>
        <p:nvSpPr>
          <p:cNvPr id="6"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pic>
        <p:nvPicPr>
          <p:cNvPr id="10" name="Picture 9"/>
          <p:cNvPicPr>
            <a:picLocks noChangeAspect="1"/>
          </p:cNvPicPr>
          <p:nvPr/>
        </p:nvPicPr>
        <p:blipFill>
          <a:blip r:embed="rId3"/>
          <a:stretch>
            <a:fillRect/>
          </a:stretch>
        </p:blipFill>
        <p:spPr>
          <a:xfrm>
            <a:off x="609600" y="1719262"/>
            <a:ext cx="4648200" cy="2657475"/>
          </a:xfrm>
          <a:prstGeom prst="rect">
            <a:avLst/>
          </a:prstGeom>
        </p:spPr>
      </p:pic>
      <p:pic>
        <p:nvPicPr>
          <p:cNvPr id="5" name="Picture 4"/>
          <p:cNvPicPr>
            <a:picLocks noChangeAspect="1"/>
          </p:cNvPicPr>
          <p:nvPr/>
        </p:nvPicPr>
        <p:blipFill>
          <a:blip r:embed="rId4"/>
          <a:stretch>
            <a:fillRect/>
          </a:stretch>
        </p:blipFill>
        <p:spPr>
          <a:xfrm>
            <a:off x="3981450" y="3427413"/>
            <a:ext cx="4686300" cy="2628900"/>
          </a:xfrm>
          <a:prstGeom prst="rect">
            <a:avLst/>
          </a:prstGeom>
        </p:spPr>
      </p:pic>
      <p:sp>
        <p:nvSpPr>
          <p:cNvPr id="13"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000" b="1" dirty="0" smtClean="0">
                <a:latin typeface="Arial" panose="020B0604020202020204" pitchFamily="34" charset="0"/>
                <a:ea typeface="+mj-ea"/>
                <a:cs typeface="Arial" panose="020B0604020202020204" pitchFamily="34" charset="0"/>
              </a:rPr>
              <a:t>Present Works at the New </a:t>
            </a:r>
            <a:r>
              <a:rPr lang="en-US" sz="2000" b="1" dirty="0">
                <a:latin typeface="Arial" panose="020B0604020202020204" pitchFamily="34" charset="0"/>
                <a:ea typeface="+mj-ea"/>
                <a:cs typeface="Arial" panose="020B0604020202020204" pitchFamily="34" charset="0"/>
              </a:rPr>
              <a:t>Radioactive Waste Store</a:t>
            </a:r>
          </a:p>
        </p:txBody>
      </p:sp>
    </p:spTree>
    <p:extLst>
      <p:ext uri="{BB962C8B-B14F-4D97-AF65-F5344CB8AC3E}">
        <p14:creationId xmlns:p14="http://schemas.microsoft.com/office/powerpoint/2010/main" val="7478840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33</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200" dirty="0">
                <a:solidFill>
                  <a:schemeClr val="tx1"/>
                </a:solidFill>
                <a:latin typeface="Arial" panose="020B0604020202020204" pitchFamily="34" charset="0"/>
                <a:ea typeface="Verdana" pitchFamily="34" charset="0"/>
                <a:cs typeface="Arial" panose="020B0604020202020204" pitchFamily="34" charset="0"/>
              </a:rPr>
              <a:t>Lebanon is </a:t>
            </a:r>
            <a:r>
              <a:rPr lang="en-US" sz="2200" dirty="0" smtClean="0">
                <a:solidFill>
                  <a:schemeClr val="tx1"/>
                </a:solidFill>
                <a:latin typeface="Arial" panose="020B0604020202020204" pitchFamily="34" charset="0"/>
                <a:ea typeface="Verdana" pitchFamily="34" charset="0"/>
                <a:cs typeface="Arial" panose="020B0604020202020204" pitchFamily="34" charset="0"/>
              </a:rPr>
              <a:t>participating in the IAEA Interregional </a:t>
            </a:r>
            <a:r>
              <a:rPr lang="en-US" sz="2200" dirty="0">
                <a:solidFill>
                  <a:schemeClr val="tx1"/>
                </a:solidFill>
                <a:latin typeface="Arial" panose="020B0604020202020204" pitchFamily="34" charset="0"/>
                <a:ea typeface="Verdana" pitchFamily="34" charset="0"/>
                <a:cs typeface="Arial" panose="020B0604020202020204" pitchFamily="34" charset="0"/>
              </a:rPr>
              <a:t>INT/9182 </a:t>
            </a:r>
            <a:r>
              <a:rPr lang="en-US" sz="2200" dirty="0" smtClean="0">
                <a:solidFill>
                  <a:schemeClr val="tx1"/>
                </a:solidFill>
                <a:latin typeface="Arial" panose="020B0604020202020204" pitchFamily="34" charset="0"/>
                <a:ea typeface="Verdana" pitchFamily="34" charset="0"/>
                <a:cs typeface="Arial" panose="020B0604020202020204" pitchFamily="34" charset="0"/>
              </a:rPr>
              <a:t>Sustaining Cradle </a:t>
            </a:r>
            <a:r>
              <a:rPr lang="en-US" sz="2200" dirty="0">
                <a:solidFill>
                  <a:schemeClr val="tx1"/>
                </a:solidFill>
                <a:latin typeface="Arial" panose="020B0604020202020204" pitchFamily="34" charset="0"/>
                <a:ea typeface="Verdana" pitchFamily="34" charset="0"/>
                <a:cs typeface="Arial" panose="020B0604020202020204" pitchFamily="34" charset="0"/>
              </a:rPr>
              <a:t>to Grave </a:t>
            </a:r>
            <a:r>
              <a:rPr lang="en-US" sz="2200" dirty="0" smtClean="0">
                <a:solidFill>
                  <a:schemeClr val="tx1"/>
                </a:solidFill>
                <a:latin typeface="Arial" panose="020B0604020202020204" pitchFamily="34" charset="0"/>
                <a:ea typeface="Verdana" pitchFamily="34" charset="0"/>
                <a:cs typeface="Arial" panose="020B0604020202020204" pitchFamily="34" charset="0"/>
              </a:rPr>
              <a:t>Control of Radioactive Sources </a:t>
            </a:r>
            <a:r>
              <a:rPr lang="en-US" sz="2200" dirty="0">
                <a:solidFill>
                  <a:schemeClr val="tx1"/>
                </a:solidFill>
                <a:latin typeface="Arial" panose="020B0604020202020204" pitchFamily="34" charset="0"/>
                <a:ea typeface="Verdana" pitchFamily="34" charset="0"/>
                <a:cs typeface="Arial" panose="020B0604020202020204" pitchFamily="34" charset="0"/>
              </a:rPr>
              <a:t>Project </a:t>
            </a:r>
            <a:r>
              <a:rPr lang="en-US" sz="2200" dirty="0" smtClean="0">
                <a:solidFill>
                  <a:schemeClr val="tx1"/>
                </a:solidFill>
                <a:latin typeface="Arial" panose="020B0604020202020204" pitchFamily="34" charset="0"/>
                <a:ea typeface="Verdana" pitchFamily="34" charset="0"/>
                <a:cs typeface="Arial" panose="020B0604020202020204" pitchFamily="34" charset="0"/>
              </a:rPr>
              <a:t>which main objective is to </a:t>
            </a:r>
            <a:r>
              <a:rPr lang="en-US" sz="2200" dirty="0">
                <a:solidFill>
                  <a:schemeClr val="tx1"/>
                </a:solidFill>
                <a:latin typeface="Arial" panose="020B0604020202020204" pitchFamily="34" charset="0"/>
                <a:ea typeface="Verdana" pitchFamily="34" charset="0"/>
                <a:cs typeface="Arial" panose="020B0604020202020204" pitchFamily="34" charset="0"/>
              </a:rPr>
              <a:t>protect the people and the environment from potential adverse effects of ionizing radiation while enabling and fostering the safe and secure use of radioactive sources to promote sustainable socioeconomic development</a:t>
            </a:r>
            <a:r>
              <a:rPr lang="en-US" sz="2200" dirty="0" smtClean="0">
                <a:solidFill>
                  <a:schemeClr val="tx1"/>
                </a:solidFill>
                <a:latin typeface="Arial" panose="020B0604020202020204" pitchFamily="34" charset="0"/>
                <a:ea typeface="Verdana" pitchFamily="34" charset="0"/>
                <a:cs typeface="Arial" panose="020B0604020202020204" pitchFamily="34" charset="0"/>
              </a:rPr>
              <a:t>.</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200" dirty="0" smtClean="0">
                <a:solidFill>
                  <a:schemeClr val="tx1"/>
                </a:solidFill>
                <a:latin typeface="Arial" panose="020B0604020202020204" pitchFamily="34" charset="0"/>
                <a:ea typeface="Verdana" pitchFamily="34" charset="0"/>
                <a:cs typeface="Arial" panose="020B0604020202020204" pitchFamily="34" charset="0"/>
              </a:rPr>
              <a:t>Lebanon has received assistance from the </a:t>
            </a:r>
            <a:r>
              <a:rPr lang="en-US" sz="2200" dirty="0">
                <a:solidFill>
                  <a:schemeClr val="tx1"/>
                </a:solidFill>
                <a:latin typeface="Arial" panose="020B0604020202020204" pitchFamily="34" charset="0"/>
                <a:ea typeface="Verdana" pitchFamily="34" charset="0"/>
                <a:cs typeface="Arial" panose="020B0604020202020204" pitchFamily="34" charset="0"/>
              </a:rPr>
              <a:t>IAEA through the Division of Nuclear Fuel Cycle, Waste Technology and Research </a:t>
            </a:r>
            <a:r>
              <a:rPr lang="en-US" sz="2200" dirty="0" smtClean="0">
                <a:solidFill>
                  <a:schemeClr val="tx1"/>
                </a:solidFill>
                <a:latin typeface="Arial" panose="020B0604020202020204" pitchFamily="34" charset="0"/>
                <a:ea typeface="Verdana" pitchFamily="34" charset="0"/>
                <a:cs typeface="Arial" panose="020B0604020202020204" pitchFamily="34" charset="0"/>
              </a:rPr>
              <a:t>Reactor and the Division of Nuclear Security in repatriating high activity disused sources.</a:t>
            </a:r>
            <a:endParaRPr lang="en-US" sz="2200" dirty="0">
              <a:solidFill>
                <a:schemeClr val="tx1"/>
              </a:solidFill>
              <a:latin typeface="Arial" panose="020B0604020202020204" pitchFamily="34" charset="0"/>
              <a:ea typeface="Verdana" pitchFamily="34" charset="0"/>
              <a:cs typeface="Arial" panose="020B0604020202020204" pitchFamily="34" charset="0"/>
            </a:endParaRP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3200" b="1" dirty="0" smtClean="0">
                <a:latin typeface="Arial" panose="020B0604020202020204" pitchFamily="34" charset="0"/>
                <a:ea typeface="+mj-ea"/>
                <a:cs typeface="Arial" panose="020B0604020202020204" pitchFamily="34" charset="0"/>
              </a:rPr>
              <a:t>IAEA Assistance</a:t>
            </a:r>
            <a:endParaRPr lang="en-US" sz="32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29903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34</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0" lvl="0" indent="0" algn="justLow" eaLnBrk="0" fontAlgn="base" hangingPunct="0">
              <a:spcBef>
                <a:spcPct val="0"/>
              </a:spcBef>
              <a:spcAft>
                <a:spcPct val="0"/>
              </a:spcAft>
              <a:buClrTx/>
              <a:buSzTx/>
              <a:buNone/>
              <a:tabLst>
                <a:tab pos="0" algn="l"/>
              </a:tabLst>
            </a:pPr>
            <a:r>
              <a:rPr lang="en-US" sz="2200" dirty="0">
                <a:solidFill>
                  <a:srgbClr val="7030A0"/>
                </a:solidFill>
                <a:latin typeface="Arial" panose="020B0604020202020204" pitchFamily="34" charset="0"/>
                <a:ea typeface="Verdana" pitchFamily="34" charset="0"/>
                <a:cs typeface="Arial" panose="020B0604020202020204" pitchFamily="34" charset="0"/>
              </a:rPr>
              <a:t>2009-2018: IAEA Repatriation Missions</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200" dirty="0">
                <a:solidFill>
                  <a:schemeClr val="tx1"/>
                </a:solidFill>
                <a:latin typeface="Arial" panose="020B0604020202020204" pitchFamily="34" charset="0"/>
                <a:ea typeface="Verdana" pitchFamily="34" charset="0"/>
                <a:cs typeface="Arial" panose="020B0604020202020204" pitchFamily="34" charset="0"/>
              </a:rPr>
              <a:t>Repatriation of 36 cobalt sources from Agricultural Research Center- a mission that was completed in August 2009</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200" dirty="0">
                <a:solidFill>
                  <a:schemeClr val="tx1"/>
                </a:solidFill>
                <a:latin typeface="Arial" panose="020B0604020202020204" pitchFamily="34" charset="0"/>
                <a:ea typeface="Verdana" pitchFamily="34" charset="0"/>
                <a:cs typeface="Arial" panose="020B0604020202020204" pitchFamily="34" charset="0"/>
              </a:rPr>
              <a:t>Repatriation of a cobalt source from the American University Hospital- a mission that was completed in November 2010</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200" dirty="0">
                <a:solidFill>
                  <a:schemeClr val="tx1"/>
                </a:solidFill>
                <a:latin typeface="Arial" panose="020B0604020202020204" pitchFamily="34" charset="0"/>
                <a:ea typeface="Verdana" pitchFamily="34" charset="0"/>
                <a:cs typeface="Arial" panose="020B0604020202020204" pitchFamily="34" charset="0"/>
              </a:rPr>
              <a:t>Repatriation of a cobalt source from Notre Dame de Bon Secours Hospital completed in March 2015</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200" dirty="0">
                <a:solidFill>
                  <a:schemeClr val="tx1"/>
                </a:solidFill>
                <a:latin typeface="Arial" panose="020B0604020202020204" pitchFamily="34" charset="0"/>
                <a:ea typeface="Verdana" pitchFamily="34" charset="0"/>
                <a:cs typeface="Arial" panose="020B0604020202020204" pitchFamily="34" charset="0"/>
              </a:rPr>
              <a:t>Repatriation of a cobalt source from Hotel </a:t>
            </a:r>
            <a:r>
              <a:rPr lang="en-US" sz="2200" dirty="0" err="1">
                <a:solidFill>
                  <a:schemeClr val="tx1"/>
                </a:solidFill>
                <a:latin typeface="Arial" panose="020B0604020202020204" pitchFamily="34" charset="0"/>
                <a:ea typeface="Verdana" pitchFamily="34" charset="0"/>
                <a:cs typeface="Arial" panose="020B0604020202020204" pitchFamily="34" charset="0"/>
              </a:rPr>
              <a:t>Dieu</a:t>
            </a:r>
            <a:r>
              <a:rPr lang="en-US" sz="2200" dirty="0">
                <a:solidFill>
                  <a:schemeClr val="tx1"/>
                </a:solidFill>
                <a:latin typeface="Arial" panose="020B0604020202020204" pitchFamily="34" charset="0"/>
                <a:ea typeface="Verdana" pitchFamily="34" charset="0"/>
                <a:cs typeface="Arial" panose="020B0604020202020204" pitchFamily="34" charset="0"/>
              </a:rPr>
              <a:t> de France Hospital completed in August 2016 </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200" dirty="0">
                <a:solidFill>
                  <a:schemeClr val="tx1"/>
                </a:solidFill>
                <a:latin typeface="Arial" panose="020B0604020202020204" pitchFamily="34" charset="0"/>
                <a:ea typeface="Verdana" pitchFamily="34" charset="0"/>
                <a:cs typeface="Arial" panose="020B0604020202020204" pitchFamily="34" charset="0"/>
              </a:rPr>
              <a:t>Repatriation of three cobalt sources from Hotel </a:t>
            </a:r>
            <a:r>
              <a:rPr lang="en-US" sz="2200" dirty="0" err="1">
                <a:solidFill>
                  <a:schemeClr val="tx1"/>
                </a:solidFill>
                <a:latin typeface="Arial" panose="020B0604020202020204" pitchFamily="34" charset="0"/>
                <a:ea typeface="Verdana" pitchFamily="34" charset="0"/>
                <a:cs typeface="Arial" panose="020B0604020202020204" pitchFamily="34" charset="0"/>
              </a:rPr>
              <a:t>Dieu</a:t>
            </a:r>
            <a:r>
              <a:rPr lang="en-US" sz="2200" dirty="0">
                <a:solidFill>
                  <a:schemeClr val="tx1"/>
                </a:solidFill>
                <a:latin typeface="Arial" panose="020B0604020202020204" pitchFamily="34" charset="0"/>
                <a:ea typeface="Verdana" pitchFamily="34" charset="0"/>
                <a:cs typeface="Arial" panose="020B0604020202020204" pitchFamily="34" charset="0"/>
              </a:rPr>
              <a:t> de France Hospital, </a:t>
            </a:r>
            <a:r>
              <a:rPr lang="en-US" sz="2200" dirty="0" err="1">
                <a:solidFill>
                  <a:schemeClr val="tx1"/>
                </a:solidFill>
                <a:latin typeface="Arial" panose="020B0604020202020204" pitchFamily="34" charset="0"/>
                <a:ea typeface="Verdana" pitchFamily="34" charset="0"/>
                <a:cs typeface="Arial" panose="020B0604020202020204" pitchFamily="34" charset="0"/>
              </a:rPr>
              <a:t>Rizk</a:t>
            </a:r>
            <a:r>
              <a:rPr lang="en-US" sz="2200" dirty="0">
                <a:solidFill>
                  <a:schemeClr val="tx1"/>
                </a:solidFill>
                <a:latin typeface="Arial" panose="020B0604020202020204" pitchFamily="34" charset="0"/>
                <a:ea typeface="Verdana" pitchFamily="34" charset="0"/>
                <a:cs typeface="Arial" panose="020B0604020202020204" pitchFamily="34" charset="0"/>
              </a:rPr>
              <a:t> Hospital and North Hospitalization Center completed in January 2018</a:t>
            </a: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3000" b="1" dirty="0" smtClean="0">
                <a:latin typeface="Arial" panose="020B0604020202020204" pitchFamily="34" charset="0"/>
                <a:ea typeface="+mj-ea"/>
                <a:cs typeface="Arial" panose="020B0604020202020204" pitchFamily="34" charset="0"/>
              </a:rPr>
              <a:t>IAEA Assistance on Repatriation Missions</a:t>
            </a:r>
            <a:endParaRPr lang="en-US" sz="30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4188300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C:\Users\Muzna\AppData\Local\Temp\Temporary Internet Files\Content.IE5\MJWLFQ72\MC900383540[1].wmf"/>
          <p:cNvPicPr>
            <a:picLocks noChangeAspect="1" noChangeArrowheads="1"/>
          </p:cNvPicPr>
          <p:nvPr/>
        </p:nvPicPr>
        <p:blipFill>
          <a:blip r:embed="rId3" cstate="print"/>
          <a:srcRect/>
          <a:stretch>
            <a:fillRect/>
          </a:stretch>
        </p:blipFill>
        <p:spPr bwMode="auto">
          <a:xfrm>
            <a:off x="4495800" y="4343400"/>
            <a:ext cx="3048000" cy="1863346"/>
          </a:xfrm>
          <a:prstGeom prst="rect">
            <a:avLst/>
          </a:prstGeom>
          <a:noFill/>
        </p:spPr>
      </p:pic>
      <p:sp>
        <p:nvSpPr>
          <p:cNvPr id="8"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10" name="TextBox 9"/>
          <p:cNvSpPr txBox="1"/>
          <p:nvPr/>
        </p:nvSpPr>
        <p:spPr>
          <a:xfrm>
            <a:off x="1905000" y="2819400"/>
            <a:ext cx="184731" cy="369332"/>
          </a:xfrm>
          <a:prstGeom prst="rect">
            <a:avLst/>
          </a:prstGeom>
          <a:noFill/>
        </p:spPr>
        <p:txBody>
          <a:bodyPr wrap="none" rtlCol="0">
            <a:spAutoFit/>
          </a:bodyPr>
          <a:lstStyle/>
          <a:p>
            <a:endParaRPr lang="en-US" dirty="0"/>
          </a:p>
        </p:txBody>
      </p:sp>
      <p:sp>
        <p:nvSpPr>
          <p:cNvPr id="11" name="Content Placeholder 2"/>
          <p:cNvSpPr>
            <a:spLocks noGrp="1"/>
          </p:cNvSpPr>
          <p:nvPr>
            <p:ph idx="1"/>
          </p:nvPr>
        </p:nvSpPr>
        <p:spPr>
          <a:xfrm>
            <a:off x="457200" y="1600201"/>
            <a:ext cx="8229600" cy="4495800"/>
          </a:xfrm>
        </p:spPr>
        <p:txBody>
          <a:bodyPr>
            <a:noAutofit/>
          </a:bodyPr>
          <a:lstStyle/>
          <a:p>
            <a:pPr marL="0" indent="0" algn="just">
              <a:buFont typeface="Wingdings" pitchFamily="2" charset="2"/>
              <a:buNone/>
            </a:pPr>
            <a:r>
              <a:rPr lang="en-US" sz="2600" b="1" dirty="0" smtClean="0">
                <a:solidFill>
                  <a:srgbClr val="7030A0"/>
                </a:solidFill>
                <a:latin typeface="Arial" panose="020B0604020202020204" pitchFamily="34" charset="0"/>
                <a:cs typeface="Arial" panose="020B0604020202020204" pitchFamily="34" charset="0"/>
              </a:rPr>
              <a:t>2009: IAEA Repatriation Mission I</a:t>
            </a:r>
          </a:p>
          <a:p>
            <a:pPr marL="0" indent="0" algn="just">
              <a:buFont typeface="Wingdings" pitchFamily="2" charset="2"/>
              <a:buNone/>
            </a:pPr>
            <a:endParaRPr lang="en-US" sz="2600" b="1" dirty="0" smtClean="0">
              <a:solidFill>
                <a:srgbClr val="7030A0"/>
              </a:solidFill>
              <a:latin typeface="Arial" panose="020B0604020202020204" pitchFamily="34" charset="0"/>
              <a:cs typeface="Arial" panose="020B0604020202020204" pitchFamily="34" charset="0"/>
            </a:endParaRPr>
          </a:p>
          <a:p>
            <a:pPr lvl="0" algn="just">
              <a:buNone/>
            </a:pPr>
            <a:r>
              <a:rPr lang="en-US" sz="2600" dirty="0" smtClean="0">
                <a:latin typeface="Arial" panose="020B0604020202020204" pitchFamily="34" charset="0"/>
                <a:cs typeface="Arial" panose="020B0604020202020204" pitchFamily="34" charset="0"/>
              </a:rPr>
              <a:t>	Repatriation of 36 cobalt sources from Agricultural Research Center completed in </a:t>
            </a:r>
            <a:r>
              <a:rPr lang="en-US" sz="2600" b="1" dirty="0" smtClean="0">
                <a:solidFill>
                  <a:srgbClr val="00B0F0"/>
                </a:solidFill>
                <a:latin typeface="Arial" panose="020B0604020202020204" pitchFamily="34" charset="0"/>
                <a:cs typeface="Arial" panose="020B0604020202020204" pitchFamily="34" charset="0"/>
              </a:rPr>
              <a:t>August 2009</a:t>
            </a:r>
          </a:p>
          <a:p>
            <a:pPr lvl="0" algn="just">
              <a:buNone/>
            </a:pPr>
            <a:endParaRPr lang="en-US" sz="2800" dirty="0" smtClean="0"/>
          </a:p>
          <a:p>
            <a:pPr>
              <a:buFont typeface="Wingdings" pitchFamily="2" charset="2"/>
              <a:buChar char="Ø"/>
            </a:pPr>
            <a:endParaRPr lang="en-US" sz="2000" dirty="0" smtClean="0"/>
          </a:p>
          <a:p>
            <a:pPr marL="342900" indent="-342900">
              <a:buNone/>
            </a:pPr>
            <a:endParaRPr lang="en-US" sz="2200" dirty="0" smtClean="0"/>
          </a:p>
          <a:p>
            <a:endParaRPr lang="en-US" sz="2200" dirty="0"/>
          </a:p>
        </p:txBody>
      </p:sp>
      <p:sp>
        <p:nvSpPr>
          <p:cNvPr id="13" name="Date Placeholder 4"/>
          <p:cNvSpPr>
            <a:spLocks noGrp="1"/>
          </p:cNvSpPr>
          <p:nvPr>
            <p:ph type="dt" sz="half" idx="10"/>
          </p:nvPr>
        </p:nvSpPr>
        <p:spPr>
          <a:xfrm>
            <a:off x="457200" y="6492875"/>
            <a:ext cx="2133600" cy="365125"/>
          </a:xfrm>
        </p:spPr>
        <p:txBody>
          <a:bodyPr/>
          <a:lstStyle/>
          <a:p>
            <a:fld id="{9116CAC7-7140-4F62-B8CE-DD852E02B42F}" type="datetime1">
              <a:rPr lang="en-US" smtClean="0"/>
              <a:pPr/>
              <a:t>3/29/2018</a:t>
            </a:fld>
            <a:endParaRPr lang="en-US" dirty="0"/>
          </a:p>
        </p:txBody>
      </p:sp>
      <p:sp>
        <p:nvSpPr>
          <p:cNvPr id="14" name="Slide Number Placeholder 5"/>
          <p:cNvSpPr>
            <a:spLocks noGrp="1"/>
          </p:cNvSpPr>
          <p:nvPr>
            <p:ph type="sldNum" sz="quarter" idx="12"/>
          </p:nvPr>
        </p:nvSpPr>
        <p:spPr>
          <a:xfrm>
            <a:off x="6553200" y="6492875"/>
            <a:ext cx="2133600" cy="365125"/>
          </a:xfrm>
        </p:spPr>
        <p:txBody>
          <a:bodyPr/>
          <a:lstStyle/>
          <a:p>
            <a:fld id="{73EED8BE-C019-4F8C-916F-A3EBD6B3CFBF}" type="slidenum">
              <a:rPr lang="en-US" smtClean="0"/>
              <a:pPr/>
              <a:t>35</a:t>
            </a:fld>
            <a:endParaRPr lang="en-US" dirty="0"/>
          </a:p>
        </p:txBody>
      </p:sp>
      <p:pic>
        <p:nvPicPr>
          <p:cNvPr id="6151" name="Picture 7" descr="C:\Users\Muzna\AppData\Local\Temp\Temporary Internet Files\Content.IE5\MJWLFQ72\MC900015870[1].wmf"/>
          <p:cNvPicPr>
            <a:picLocks noChangeAspect="1" noChangeArrowheads="1"/>
          </p:cNvPicPr>
          <p:nvPr/>
        </p:nvPicPr>
        <p:blipFill>
          <a:blip r:embed="rId4" cstate="print"/>
          <a:srcRect/>
          <a:stretch>
            <a:fillRect/>
          </a:stretch>
        </p:blipFill>
        <p:spPr bwMode="auto">
          <a:xfrm>
            <a:off x="1447800" y="4114800"/>
            <a:ext cx="2947111" cy="2376526"/>
          </a:xfrm>
          <a:prstGeom prst="rect">
            <a:avLst/>
          </a:prstGeom>
          <a:noFill/>
        </p:spPr>
      </p:pic>
      <p:pic>
        <p:nvPicPr>
          <p:cNvPr id="6152" name="Picture 8" descr="C:\Users\Muzna\AppData\Local\Temp\Temporary Internet Files\Content.IE5\CN97VJ31\MC900335098[1].wmf"/>
          <p:cNvPicPr>
            <a:picLocks noChangeAspect="1" noChangeArrowheads="1"/>
          </p:cNvPicPr>
          <p:nvPr/>
        </p:nvPicPr>
        <p:blipFill>
          <a:blip r:embed="rId5" cstate="print"/>
          <a:srcRect/>
          <a:stretch>
            <a:fillRect/>
          </a:stretch>
        </p:blipFill>
        <p:spPr bwMode="auto">
          <a:xfrm>
            <a:off x="5867400" y="4800600"/>
            <a:ext cx="632308" cy="632308"/>
          </a:xfrm>
          <a:prstGeom prst="rect">
            <a:avLst/>
          </a:prstGeom>
          <a:noFill/>
        </p:spPr>
      </p:pic>
      <p:sp>
        <p:nvSpPr>
          <p:cNvPr id="12"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3000" b="1" dirty="0" smtClean="0">
                <a:latin typeface="Arial" panose="020B0604020202020204" pitchFamily="34" charset="0"/>
                <a:ea typeface="+mj-ea"/>
                <a:cs typeface="Arial" panose="020B0604020202020204" pitchFamily="34" charset="0"/>
              </a:rPr>
              <a:t>IAEA Assistance on Repatriation Missions</a:t>
            </a:r>
            <a:endParaRPr lang="en-US" sz="30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0675418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10" name="TextBox 9"/>
          <p:cNvSpPr txBox="1"/>
          <p:nvPr/>
        </p:nvSpPr>
        <p:spPr>
          <a:xfrm>
            <a:off x="1905000" y="2819400"/>
            <a:ext cx="184731" cy="369332"/>
          </a:xfrm>
          <a:prstGeom prst="rect">
            <a:avLst/>
          </a:prstGeom>
          <a:noFill/>
        </p:spPr>
        <p:txBody>
          <a:bodyPr wrap="none" rtlCol="0">
            <a:spAutoFit/>
          </a:bodyPr>
          <a:lstStyle/>
          <a:p>
            <a:endParaRPr lang="en-US" dirty="0"/>
          </a:p>
        </p:txBody>
      </p:sp>
      <p:sp>
        <p:nvSpPr>
          <p:cNvPr id="13" name="Title 1"/>
          <p:cNvSpPr>
            <a:spLocks noGrp="1"/>
          </p:cNvSpPr>
          <p:nvPr>
            <p:ph type="title"/>
          </p:nvPr>
        </p:nvSpPr>
        <p:spPr>
          <a:xfrm>
            <a:off x="457200" y="1371600"/>
            <a:ext cx="8229600" cy="563562"/>
          </a:xfrm>
        </p:spPr>
        <p:txBody>
          <a:bodyPr rtlCol="0">
            <a:normAutofit fontScale="90000"/>
          </a:bodyPr>
          <a:lstStyle/>
          <a:p>
            <a:pPr eaLnBrk="1" fontAlgn="auto" hangingPunct="1">
              <a:spcAft>
                <a:spcPts val="0"/>
              </a:spcAft>
              <a:defRPr/>
            </a:pPr>
            <a:r>
              <a:rPr lang="en-US" sz="3600" b="1" dirty="0" smtClean="0"/>
              <a:t> </a:t>
            </a:r>
            <a:r>
              <a:rPr lang="en-US" sz="4000" dirty="0" smtClean="0"/>
              <a:t/>
            </a:r>
            <a:br>
              <a:rPr lang="en-US" sz="4000" dirty="0" smtClean="0"/>
            </a:br>
            <a:endParaRPr lang="en-US" dirty="0"/>
          </a:p>
        </p:txBody>
      </p:sp>
      <p:sp>
        <p:nvSpPr>
          <p:cNvPr id="24" name="Date Placeholder 4"/>
          <p:cNvSpPr>
            <a:spLocks noGrp="1"/>
          </p:cNvSpPr>
          <p:nvPr>
            <p:ph type="dt" sz="half" idx="10"/>
          </p:nvPr>
        </p:nvSpPr>
        <p:spPr>
          <a:xfrm>
            <a:off x="457200" y="6492875"/>
            <a:ext cx="2133600" cy="365125"/>
          </a:xfrm>
        </p:spPr>
        <p:txBody>
          <a:bodyPr/>
          <a:lstStyle/>
          <a:p>
            <a:fld id="{9116CAC7-7140-4F62-B8CE-DD852E02B42F}" type="datetime1">
              <a:rPr lang="en-US" smtClean="0"/>
              <a:pPr/>
              <a:t>3/29/2018</a:t>
            </a:fld>
            <a:endParaRPr lang="en-US" dirty="0"/>
          </a:p>
        </p:txBody>
      </p:sp>
      <p:sp>
        <p:nvSpPr>
          <p:cNvPr id="25" name="Slide Number Placeholder 5"/>
          <p:cNvSpPr>
            <a:spLocks noGrp="1"/>
          </p:cNvSpPr>
          <p:nvPr>
            <p:ph type="sldNum" sz="quarter" idx="12"/>
          </p:nvPr>
        </p:nvSpPr>
        <p:spPr>
          <a:xfrm>
            <a:off x="6553200" y="6492875"/>
            <a:ext cx="2133600" cy="365125"/>
          </a:xfrm>
        </p:spPr>
        <p:txBody>
          <a:bodyPr/>
          <a:lstStyle/>
          <a:p>
            <a:fld id="{73EED8BE-C019-4F8C-916F-A3EBD6B3CFBF}" type="slidenum">
              <a:rPr lang="en-US" smtClean="0"/>
              <a:pPr/>
              <a:t>36</a:t>
            </a:fld>
            <a:endParaRPr lang="en-US" dirty="0"/>
          </a:p>
        </p:txBody>
      </p:sp>
      <p:sp>
        <p:nvSpPr>
          <p:cNvPr id="19" name="Title 1"/>
          <p:cNvSpPr txBox="1">
            <a:spLocks/>
          </p:cNvSpPr>
          <p:nvPr/>
        </p:nvSpPr>
        <p:spPr>
          <a:xfrm>
            <a:off x="381000" y="1722438"/>
            <a:ext cx="8229600" cy="563562"/>
          </a:xfrm>
          <a:prstGeom prst="rect">
            <a:avLst/>
          </a:prstGeom>
        </p:spPr>
        <p:txBody>
          <a:bodyPr vert="horz" lIns="91440" tIns="45720" rIns="91440" bIns="45720" rtlCol="0" anchor="ctr">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smtClean="0">
                <a:ln>
                  <a:noFill/>
                </a:ln>
                <a:solidFill>
                  <a:schemeClr val="tx1"/>
                </a:solidFill>
                <a:effectLst/>
                <a:uLnTx/>
                <a:uFillTx/>
                <a:latin typeface="+mj-lt"/>
                <a:ea typeface="+mj-ea"/>
                <a:cs typeface="+mj-cs"/>
              </a:rPr>
              <a:t>  </a:t>
            </a:r>
            <a:r>
              <a:rPr kumimoji="0" lang="en-US" sz="4000" b="0" i="0" u="none" strike="noStrike" kern="1200" cap="none" spc="0" normalizeH="0" baseline="0" noProof="0" smtClean="0">
                <a:ln>
                  <a:noFill/>
                </a:ln>
                <a:solidFill>
                  <a:schemeClr val="tx1"/>
                </a:solidFill>
                <a:effectLst/>
                <a:uLnTx/>
                <a:uFillTx/>
                <a:latin typeface="+mj-lt"/>
                <a:ea typeface="+mj-ea"/>
                <a:cs typeface="+mj-cs"/>
              </a:rPr>
              <a:t/>
            </a:r>
            <a:br>
              <a:rPr kumimoji="0" lang="en-US" sz="4000" b="0" i="0" u="none" strike="noStrike" kern="1200" cap="none" spc="0" normalizeH="0" baseline="0" noProof="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0" name="Picture 19" descr="P7030028.JPG"/>
          <p:cNvPicPr>
            <a:picLocks noChangeAspect="1"/>
          </p:cNvPicPr>
          <p:nvPr/>
        </p:nvPicPr>
        <p:blipFill>
          <a:blip r:embed="rId3" cstate="print"/>
          <a:srcRect/>
          <a:stretch>
            <a:fillRect/>
          </a:stretch>
        </p:blipFill>
        <p:spPr bwMode="auto">
          <a:xfrm>
            <a:off x="152400" y="3352800"/>
            <a:ext cx="2844800" cy="2133600"/>
          </a:xfrm>
          <a:prstGeom prst="rect">
            <a:avLst/>
          </a:prstGeom>
          <a:noFill/>
          <a:ln w="9525">
            <a:noFill/>
            <a:miter lim="800000"/>
            <a:headEnd/>
            <a:tailEnd/>
          </a:ln>
        </p:spPr>
      </p:pic>
      <p:pic>
        <p:nvPicPr>
          <p:cNvPr id="21" name="Picture 20" descr="P6300141.JPG"/>
          <p:cNvPicPr>
            <a:picLocks noChangeAspect="1"/>
          </p:cNvPicPr>
          <p:nvPr/>
        </p:nvPicPr>
        <p:blipFill>
          <a:blip r:embed="rId4" cstate="print"/>
          <a:srcRect/>
          <a:stretch>
            <a:fillRect/>
          </a:stretch>
        </p:blipFill>
        <p:spPr bwMode="auto">
          <a:xfrm>
            <a:off x="5638800" y="2743200"/>
            <a:ext cx="3149600" cy="2362200"/>
          </a:xfrm>
          <a:prstGeom prst="rect">
            <a:avLst/>
          </a:prstGeom>
          <a:noFill/>
          <a:ln w="9525">
            <a:noFill/>
            <a:miter lim="800000"/>
            <a:headEnd/>
            <a:tailEnd/>
          </a:ln>
        </p:spPr>
      </p:pic>
      <p:pic>
        <p:nvPicPr>
          <p:cNvPr id="22" name="Picture 21" descr="030916 (1).JPG"/>
          <p:cNvPicPr>
            <a:picLocks noChangeAspect="1"/>
          </p:cNvPicPr>
          <p:nvPr/>
        </p:nvPicPr>
        <p:blipFill>
          <a:blip r:embed="rId5" cstate="print"/>
          <a:srcRect/>
          <a:stretch>
            <a:fillRect/>
          </a:stretch>
        </p:blipFill>
        <p:spPr bwMode="auto">
          <a:xfrm>
            <a:off x="3048000" y="2895600"/>
            <a:ext cx="2438400" cy="3251200"/>
          </a:xfrm>
          <a:prstGeom prst="rect">
            <a:avLst/>
          </a:prstGeom>
          <a:noFill/>
          <a:ln w="9525">
            <a:noFill/>
            <a:miter lim="800000"/>
            <a:headEnd/>
            <a:tailEnd/>
          </a:ln>
        </p:spPr>
      </p:pic>
      <p:sp>
        <p:nvSpPr>
          <p:cNvPr id="23" name="TextBox 43"/>
          <p:cNvSpPr txBox="1">
            <a:spLocks noChangeArrowheads="1"/>
          </p:cNvSpPr>
          <p:nvPr/>
        </p:nvSpPr>
        <p:spPr bwMode="auto">
          <a:xfrm>
            <a:off x="609600" y="1905000"/>
            <a:ext cx="8077200" cy="769441"/>
          </a:xfrm>
          <a:prstGeom prst="rect">
            <a:avLst/>
          </a:prstGeom>
          <a:noFill/>
          <a:ln w="9525">
            <a:noFill/>
            <a:miter lim="800000"/>
            <a:headEnd/>
            <a:tailEnd/>
          </a:ln>
        </p:spPr>
        <p:txBody>
          <a:bodyPr wrap="square">
            <a:spAutoFit/>
          </a:bodyPr>
          <a:lstStyle/>
          <a:p>
            <a:pPr algn="just"/>
            <a:r>
              <a:rPr lang="en-US" sz="2200" b="1" dirty="0">
                <a:solidFill>
                  <a:srgbClr val="7030A0"/>
                </a:solidFill>
                <a:latin typeface="Arial" panose="020B0604020202020204" pitchFamily="34" charset="0"/>
                <a:cs typeface="Arial" panose="020B0604020202020204" pitchFamily="34" charset="0"/>
              </a:rPr>
              <a:t>Repatriation of 36 cobalt sources from Agricultural Research Institute-  mission  accomplished August 2009</a:t>
            </a:r>
          </a:p>
        </p:txBody>
      </p:sp>
      <p:sp>
        <p:nvSpPr>
          <p:cNvPr id="14"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3000" b="1" dirty="0" smtClean="0">
                <a:latin typeface="Arial" panose="020B0604020202020204" pitchFamily="34" charset="0"/>
                <a:ea typeface="+mj-ea"/>
                <a:cs typeface="Arial" panose="020B0604020202020204" pitchFamily="34" charset="0"/>
              </a:rPr>
              <a:t>IAEA Assistance on Repatriation Missions</a:t>
            </a:r>
            <a:endParaRPr lang="en-US" sz="30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941220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10" name="TextBox 9"/>
          <p:cNvSpPr txBox="1"/>
          <p:nvPr/>
        </p:nvSpPr>
        <p:spPr>
          <a:xfrm>
            <a:off x="1905000" y="2819400"/>
            <a:ext cx="184731" cy="369332"/>
          </a:xfrm>
          <a:prstGeom prst="rect">
            <a:avLst/>
          </a:prstGeom>
          <a:noFill/>
        </p:spPr>
        <p:txBody>
          <a:bodyPr wrap="none" rtlCol="0">
            <a:spAutoFit/>
          </a:bodyPr>
          <a:lstStyle/>
          <a:p>
            <a:endParaRPr lang="en-US" dirty="0"/>
          </a:p>
        </p:txBody>
      </p:sp>
      <p:sp>
        <p:nvSpPr>
          <p:cNvPr id="11" name="Content Placeholder 2"/>
          <p:cNvSpPr>
            <a:spLocks noGrp="1"/>
          </p:cNvSpPr>
          <p:nvPr>
            <p:ph idx="1"/>
          </p:nvPr>
        </p:nvSpPr>
        <p:spPr>
          <a:xfrm>
            <a:off x="457200" y="1600201"/>
            <a:ext cx="8229600" cy="4495800"/>
          </a:xfrm>
        </p:spPr>
        <p:txBody>
          <a:bodyPr>
            <a:noAutofit/>
          </a:bodyPr>
          <a:lstStyle/>
          <a:p>
            <a:pPr marL="0" indent="0" algn="just">
              <a:buFont typeface="Wingdings" pitchFamily="2" charset="2"/>
              <a:buNone/>
            </a:pPr>
            <a:r>
              <a:rPr lang="en-US" sz="2600" b="1" dirty="0" smtClean="0">
                <a:solidFill>
                  <a:srgbClr val="7030A0"/>
                </a:solidFill>
                <a:latin typeface="Arial" panose="020B0604020202020204" pitchFamily="34" charset="0"/>
                <a:cs typeface="Arial" panose="020B0604020202020204" pitchFamily="34" charset="0"/>
              </a:rPr>
              <a:t>2010: IAEA Repatriation Mission II</a:t>
            </a:r>
          </a:p>
          <a:p>
            <a:pPr marL="0" indent="0" algn="just">
              <a:buFont typeface="Wingdings" pitchFamily="2" charset="2"/>
              <a:buNone/>
            </a:pPr>
            <a:endParaRPr lang="en-US" sz="2600" b="1" dirty="0" smtClean="0">
              <a:solidFill>
                <a:srgbClr val="7030A0"/>
              </a:solidFill>
              <a:latin typeface="Arial" panose="020B0604020202020204" pitchFamily="34" charset="0"/>
              <a:cs typeface="Arial" panose="020B0604020202020204" pitchFamily="34" charset="0"/>
            </a:endParaRPr>
          </a:p>
          <a:p>
            <a:pPr algn="just">
              <a:buNone/>
            </a:pPr>
            <a:r>
              <a:rPr lang="en-US" sz="2600" dirty="0" smtClean="0">
                <a:latin typeface="Arial" panose="020B0604020202020204" pitchFamily="34" charset="0"/>
                <a:cs typeface="Arial" panose="020B0604020202020204" pitchFamily="34" charset="0"/>
              </a:rPr>
              <a:t>	Repatriation of a cobalt source from the American University Hospital completed in </a:t>
            </a:r>
            <a:r>
              <a:rPr lang="en-US" sz="2600" b="1" dirty="0" smtClean="0">
                <a:solidFill>
                  <a:srgbClr val="00B0F0"/>
                </a:solidFill>
                <a:latin typeface="Arial" panose="020B0604020202020204" pitchFamily="34" charset="0"/>
                <a:cs typeface="Arial" panose="020B0604020202020204" pitchFamily="34" charset="0"/>
              </a:rPr>
              <a:t>November 2010</a:t>
            </a:r>
          </a:p>
          <a:p>
            <a:pPr lvl="0" algn="just">
              <a:buNone/>
            </a:pPr>
            <a:endParaRPr lang="en-US" sz="2600" dirty="0" smtClean="0">
              <a:latin typeface="Arial" panose="020B0604020202020204" pitchFamily="34" charset="0"/>
              <a:cs typeface="Arial" panose="020B0604020202020204" pitchFamily="34" charset="0"/>
            </a:endParaRPr>
          </a:p>
          <a:p>
            <a:pPr lvl="0" algn="just">
              <a:buFont typeface="Wingdings" pitchFamily="2" charset="2"/>
              <a:buChar char="Ø"/>
            </a:pPr>
            <a:endParaRPr lang="en-US" sz="2600" dirty="0" smtClean="0">
              <a:latin typeface="Arial" panose="020B0604020202020204" pitchFamily="34" charset="0"/>
              <a:cs typeface="Arial" panose="020B0604020202020204" pitchFamily="34" charset="0"/>
            </a:endParaRPr>
          </a:p>
          <a:p>
            <a:pPr>
              <a:buFont typeface="Wingdings" pitchFamily="2" charset="2"/>
              <a:buChar char="Ø"/>
            </a:pPr>
            <a:endParaRPr lang="en-US" sz="2600" dirty="0" smtClean="0">
              <a:latin typeface="Arial" panose="020B0604020202020204" pitchFamily="34" charset="0"/>
              <a:cs typeface="Arial" panose="020B0604020202020204" pitchFamily="34" charset="0"/>
            </a:endParaRPr>
          </a:p>
          <a:p>
            <a:pPr marL="342900" indent="-342900">
              <a:buNone/>
            </a:pPr>
            <a:endParaRPr lang="en-US" sz="2600" dirty="0" smtClean="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sp>
        <p:nvSpPr>
          <p:cNvPr id="13" name="Date Placeholder 4"/>
          <p:cNvSpPr>
            <a:spLocks noGrp="1"/>
          </p:cNvSpPr>
          <p:nvPr>
            <p:ph type="dt" sz="half" idx="10"/>
          </p:nvPr>
        </p:nvSpPr>
        <p:spPr>
          <a:xfrm>
            <a:off x="457200" y="6492875"/>
            <a:ext cx="2133600" cy="365125"/>
          </a:xfrm>
        </p:spPr>
        <p:txBody>
          <a:bodyPr/>
          <a:lstStyle/>
          <a:p>
            <a:fld id="{9116CAC7-7140-4F62-B8CE-DD852E02B42F}" type="datetime1">
              <a:rPr lang="en-US" smtClean="0"/>
              <a:pPr/>
              <a:t>3/29/2018</a:t>
            </a:fld>
            <a:endParaRPr lang="en-US" dirty="0"/>
          </a:p>
        </p:txBody>
      </p:sp>
      <p:sp>
        <p:nvSpPr>
          <p:cNvPr id="14" name="Slide Number Placeholder 5"/>
          <p:cNvSpPr>
            <a:spLocks noGrp="1"/>
          </p:cNvSpPr>
          <p:nvPr>
            <p:ph type="sldNum" sz="quarter" idx="12"/>
          </p:nvPr>
        </p:nvSpPr>
        <p:spPr>
          <a:xfrm>
            <a:off x="6553200" y="6492875"/>
            <a:ext cx="2133600" cy="365125"/>
          </a:xfrm>
        </p:spPr>
        <p:txBody>
          <a:bodyPr/>
          <a:lstStyle/>
          <a:p>
            <a:fld id="{73EED8BE-C019-4F8C-916F-A3EBD6B3CFBF}" type="slidenum">
              <a:rPr lang="en-US" smtClean="0"/>
              <a:pPr/>
              <a:t>37</a:t>
            </a:fld>
            <a:endParaRPr lang="en-US" dirty="0"/>
          </a:p>
        </p:txBody>
      </p:sp>
      <p:pic>
        <p:nvPicPr>
          <p:cNvPr id="7170" name="Picture 2" descr="C:\Users\Muzna\AppData\Local\Temp\Temporary Internet Files\Content.IE5\X1MGOCVD\MC900055255[1].wmf"/>
          <p:cNvPicPr>
            <a:picLocks noChangeAspect="1" noChangeArrowheads="1"/>
          </p:cNvPicPr>
          <p:nvPr/>
        </p:nvPicPr>
        <p:blipFill>
          <a:blip r:embed="rId3" cstate="print"/>
          <a:srcRect/>
          <a:stretch>
            <a:fillRect/>
          </a:stretch>
        </p:blipFill>
        <p:spPr bwMode="auto">
          <a:xfrm>
            <a:off x="6008687" y="4230144"/>
            <a:ext cx="1611313" cy="1713456"/>
          </a:xfrm>
          <a:prstGeom prst="rect">
            <a:avLst/>
          </a:prstGeom>
          <a:noFill/>
        </p:spPr>
      </p:pic>
      <p:pic>
        <p:nvPicPr>
          <p:cNvPr id="7171" name="Picture 3" descr="C:\Users\Muzna\AppData\Local\Temp\Temporary Internet Files\Content.IE5\MJWLFQ72\MC900303547[1].wmf"/>
          <p:cNvPicPr>
            <a:picLocks noChangeAspect="1" noChangeArrowheads="1"/>
          </p:cNvPicPr>
          <p:nvPr/>
        </p:nvPicPr>
        <p:blipFill>
          <a:blip r:embed="rId4" cstate="print"/>
          <a:srcRect/>
          <a:stretch>
            <a:fillRect/>
          </a:stretch>
        </p:blipFill>
        <p:spPr bwMode="auto">
          <a:xfrm>
            <a:off x="6781800" y="4876800"/>
            <a:ext cx="330960" cy="304800"/>
          </a:xfrm>
          <a:prstGeom prst="rect">
            <a:avLst/>
          </a:prstGeom>
          <a:noFill/>
        </p:spPr>
      </p:pic>
      <p:pic>
        <p:nvPicPr>
          <p:cNvPr id="7172" name="Picture 4" descr="C:\Users\Muzna\AppData\Local\Temp\Temporary Internet Files\Content.IE5\CN97VJ31\MC900129197[1].wmf"/>
          <p:cNvPicPr>
            <a:picLocks noChangeAspect="1" noChangeArrowheads="1"/>
          </p:cNvPicPr>
          <p:nvPr/>
        </p:nvPicPr>
        <p:blipFill>
          <a:blip r:embed="rId5" cstate="print"/>
          <a:srcRect/>
          <a:stretch>
            <a:fillRect/>
          </a:stretch>
        </p:blipFill>
        <p:spPr bwMode="auto">
          <a:xfrm>
            <a:off x="2362200" y="4343400"/>
            <a:ext cx="2030578" cy="1506635"/>
          </a:xfrm>
          <a:prstGeom prst="rect">
            <a:avLst/>
          </a:prstGeom>
          <a:noFill/>
        </p:spPr>
      </p:pic>
      <p:cxnSp>
        <p:nvCxnSpPr>
          <p:cNvPr id="17" name="Straight Connector 16"/>
          <p:cNvCxnSpPr/>
          <p:nvPr/>
        </p:nvCxnSpPr>
        <p:spPr>
          <a:xfrm>
            <a:off x="2514600" y="5867400"/>
            <a:ext cx="4038600" cy="1588"/>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12"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3000" b="1" dirty="0" smtClean="0">
                <a:latin typeface="Arial" panose="020B0604020202020204" pitchFamily="34" charset="0"/>
                <a:ea typeface="+mj-ea"/>
                <a:cs typeface="Arial" panose="020B0604020202020204" pitchFamily="34" charset="0"/>
              </a:rPr>
              <a:t>IAEA Assistance on Repatriation Missions</a:t>
            </a:r>
            <a:endParaRPr lang="en-US" sz="30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843338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10" name="TextBox 9"/>
          <p:cNvSpPr txBox="1"/>
          <p:nvPr/>
        </p:nvSpPr>
        <p:spPr>
          <a:xfrm>
            <a:off x="1905000" y="2819400"/>
            <a:ext cx="184731" cy="369332"/>
          </a:xfrm>
          <a:prstGeom prst="rect">
            <a:avLst/>
          </a:prstGeom>
          <a:noFill/>
        </p:spPr>
        <p:txBody>
          <a:bodyPr wrap="none" rtlCol="0">
            <a:spAutoFit/>
          </a:bodyPr>
          <a:lstStyle/>
          <a:p>
            <a:endParaRPr lang="en-US" dirty="0"/>
          </a:p>
        </p:txBody>
      </p:sp>
      <p:sp>
        <p:nvSpPr>
          <p:cNvPr id="13" name="Title 1"/>
          <p:cNvSpPr>
            <a:spLocks noGrp="1"/>
          </p:cNvSpPr>
          <p:nvPr>
            <p:ph type="title"/>
          </p:nvPr>
        </p:nvSpPr>
        <p:spPr>
          <a:xfrm>
            <a:off x="457200" y="1371600"/>
            <a:ext cx="8229600" cy="563562"/>
          </a:xfrm>
        </p:spPr>
        <p:txBody>
          <a:bodyPr rtlCol="0">
            <a:normAutofit fontScale="90000"/>
          </a:bodyPr>
          <a:lstStyle/>
          <a:p>
            <a:pPr eaLnBrk="1" fontAlgn="auto" hangingPunct="1">
              <a:spcAft>
                <a:spcPts val="0"/>
              </a:spcAft>
              <a:defRPr/>
            </a:pPr>
            <a:r>
              <a:rPr lang="en-US" sz="3600" b="1" dirty="0" smtClean="0"/>
              <a:t> </a:t>
            </a:r>
            <a:r>
              <a:rPr lang="en-US" sz="4000" dirty="0" smtClean="0"/>
              <a:t/>
            </a:r>
            <a:br>
              <a:rPr lang="en-US" sz="4000" dirty="0" smtClean="0"/>
            </a:br>
            <a:endParaRPr lang="en-US" dirty="0"/>
          </a:p>
        </p:txBody>
      </p:sp>
      <p:sp>
        <p:nvSpPr>
          <p:cNvPr id="19" name="Date Placeholder 4"/>
          <p:cNvSpPr>
            <a:spLocks noGrp="1"/>
          </p:cNvSpPr>
          <p:nvPr>
            <p:ph type="dt" sz="half" idx="10"/>
          </p:nvPr>
        </p:nvSpPr>
        <p:spPr>
          <a:xfrm>
            <a:off x="457200" y="6492875"/>
            <a:ext cx="2133600" cy="365125"/>
          </a:xfrm>
        </p:spPr>
        <p:txBody>
          <a:bodyPr/>
          <a:lstStyle/>
          <a:p>
            <a:fld id="{9116CAC7-7140-4F62-B8CE-DD852E02B42F}" type="datetime1">
              <a:rPr lang="en-US" smtClean="0"/>
              <a:pPr/>
              <a:t>3/29/2018</a:t>
            </a:fld>
            <a:endParaRPr lang="en-US" dirty="0"/>
          </a:p>
        </p:txBody>
      </p:sp>
      <p:sp>
        <p:nvSpPr>
          <p:cNvPr id="20" name="Slide Number Placeholder 5"/>
          <p:cNvSpPr>
            <a:spLocks noGrp="1"/>
          </p:cNvSpPr>
          <p:nvPr>
            <p:ph type="sldNum" sz="quarter" idx="12"/>
          </p:nvPr>
        </p:nvSpPr>
        <p:spPr>
          <a:xfrm>
            <a:off x="6553200" y="6492875"/>
            <a:ext cx="2133600" cy="365125"/>
          </a:xfrm>
        </p:spPr>
        <p:txBody>
          <a:bodyPr/>
          <a:lstStyle/>
          <a:p>
            <a:fld id="{73EED8BE-C019-4F8C-916F-A3EBD6B3CFBF}" type="slidenum">
              <a:rPr lang="en-US" smtClean="0"/>
              <a:pPr/>
              <a:t>38</a:t>
            </a:fld>
            <a:endParaRPr lang="en-US" dirty="0"/>
          </a:p>
        </p:txBody>
      </p:sp>
      <p:sp>
        <p:nvSpPr>
          <p:cNvPr id="14" name="TextBox 43"/>
          <p:cNvSpPr txBox="1">
            <a:spLocks noChangeArrowheads="1"/>
          </p:cNvSpPr>
          <p:nvPr/>
        </p:nvSpPr>
        <p:spPr bwMode="auto">
          <a:xfrm>
            <a:off x="381000" y="1706562"/>
            <a:ext cx="7848600" cy="1200329"/>
          </a:xfrm>
          <a:prstGeom prst="rect">
            <a:avLst/>
          </a:prstGeom>
          <a:noFill/>
          <a:ln w="9525">
            <a:noFill/>
            <a:miter lim="800000"/>
            <a:headEnd/>
            <a:tailEnd/>
          </a:ln>
        </p:spPr>
        <p:txBody>
          <a:bodyPr wrap="square">
            <a:spAutoFit/>
          </a:bodyPr>
          <a:lstStyle/>
          <a:p>
            <a:r>
              <a:rPr lang="en-US" sz="2400" b="1" dirty="0">
                <a:solidFill>
                  <a:srgbClr val="7030A0"/>
                </a:solidFill>
                <a:latin typeface="Arial" panose="020B0604020202020204" pitchFamily="34" charset="0"/>
                <a:cs typeface="Arial" panose="020B0604020202020204" pitchFamily="34" charset="0"/>
              </a:rPr>
              <a:t>Repatriation of a cobalt source form American University Hospital a mission that was completed in November 2010</a:t>
            </a:r>
          </a:p>
        </p:txBody>
      </p:sp>
      <p:pic>
        <p:nvPicPr>
          <p:cNvPr id="15" name="Picture 9" descr="missionAUH 014.JPG"/>
          <p:cNvPicPr>
            <a:picLocks noChangeAspect="1"/>
          </p:cNvPicPr>
          <p:nvPr/>
        </p:nvPicPr>
        <p:blipFill>
          <a:blip r:embed="rId3" cstate="print"/>
          <a:srcRect/>
          <a:stretch>
            <a:fillRect/>
          </a:stretch>
        </p:blipFill>
        <p:spPr bwMode="auto">
          <a:xfrm>
            <a:off x="3505200" y="2514600"/>
            <a:ext cx="2600325" cy="1951038"/>
          </a:xfrm>
          <a:prstGeom prst="rect">
            <a:avLst/>
          </a:prstGeom>
          <a:noFill/>
          <a:ln w="9525">
            <a:noFill/>
            <a:miter lim="800000"/>
            <a:headEnd/>
            <a:tailEnd/>
          </a:ln>
        </p:spPr>
      </p:pic>
      <p:pic>
        <p:nvPicPr>
          <p:cNvPr id="16" name="Picture 10" descr="missionAUH 022.JPG"/>
          <p:cNvPicPr>
            <a:picLocks noChangeAspect="1"/>
          </p:cNvPicPr>
          <p:nvPr/>
        </p:nvPicPr>
        <p:blipFill>
          <a:blip r:embed="rId4" cstate="print"/>
          <a:srcRect/>
          <a:stretch>
            <a:fillRect/>
          </a:stretch>
        </p:blipFill>
        <p:spPr bwMode="auto">
          <a:xfrm>
            <a:off x="685800" y="3200400"/>
            <a:ext cx="2600325" cy="1951038"/>
          </a:xfrm>
          <a:prstGeom prst="rect">
            <a:avLst/>
          </a:prstGeom>
          <a:noFill/>
          <a:ln w="9525">
            <a:noFill/>
            <a:miter lim="800000"/>
            <a:headEnd/>
            <a:tailEnd/>
          </a:ln>
        </p:spPr>
      </p:pic>
      <p:pic>
        <p:nvPicPr>
          <p:cNvPr id="17" name="Picture 12" descr="missionAUH 083.JPG"/>
          <p:cNvPicPr>
            <a:picLocks noChangeAspect="1"/>
          </p:cNvPicPr>
          <p:nvPr/>
        </p:nvPicPr>
        <p:blipFill>
          <a:blip r:embed="rId5" cstate="print"/>
          <a:srcRect/>
          <a:stretch>
            <a:fillRect/>
          </a:stretch>
        </p:blipFill>
        <p:spPr bwMode="auto">
          <a:xfrm>
            <a:off x="6400800" y="2971800"/>
            <a:ext cx="1951038" cy="2600325"/>
          </a:xfrm>
          <a:prstGeom prst="rect">
            <a:avLst/>
          </a:prstGeom>
          <a:noFill/>
          <a:ln w="9525">
            <a:noFill/>
            <a:miter lim="800000"/>
            <a:headEnd/>
            <a:tailEnd/>
          </a:ln>
        </p:spPr>
      </p:pic>
      <p:pic>
        <p:nvPicPr>
          <p:cNvPr id="18" name="Picture 13" descr="missionAUH 101.JPG"/>
          <p:cNvPicPr>
            <a:picLocks noChangeAspect="1"/>
          </p:cNvPicPr>
          <p:nvPr/>
        </p:nvPicPr>
        <p:blipFill>
          <a:blip r:embed="rId6" cstate="print"/>
          <a:srcRect/>
          <a:stretch>
            <a:fillRect/>
          </a:stretch>
        </p:blipFill>
        <p:spPr bwMode="auto">
          <a:xfrm>
            <a:off x="3352800" y="4648200"/>
            <a:ext cx="2600325" cy="1951038"/>
          </a:xfrm>
          <a:prstGeom prst="rect">
            <a:avLst/>
          </a:prstGeom>
          <a:noFill/>
          <a:ln w="9525">
            <a:noFill/>
            <a:miter lim="800000"/>
            <a:headEnd/>
            <a:tailEnd/>
          </a:ln>
        </p:spPr>
      </p:pic>
      <p:sp>
        <p:nvSpPr>
          <p:cNvPr id="21"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3000" b="1" dirty="0" smtClean="0">
                <a:latin typeface="Arial" panose="020B0604020202020204" pitchFamily="34" charset="0"/>
                <a:ea typeface="+mj-ea"/>
                <a:cs typeface="Arial" panose="020B0604020202020204" pitchFamily="34" charset="0"/>
              </a:rPr>
              <a:t>IAEA Assistance on Repatriation Missions</a:t>
            </a:r>
            <a:endParaRPr lang="en-US" sz="30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234348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10" name="TextBox 9"/>
          <p:cNvSpPr txBox="1"/>
          <p:nvPr/>
        </p:nvSpPr>
        <p:spPr>
          <a:xfrm>
            <a:off x="1905000" y="2819400"/>
            <a:ext cx="184731" cy="369332"/>
          </a:xfrm>
          <a:prstGeom prst="rect">
            <a:avLst/>
          </a:prstGeom>
          <a:noFill/>
        </p:spPr>
        <p:txBody>
          <a:bodyPr wrap="none" rtlCol="0">
            <a:spAutoFit/>
          </a:bodyPr>
          <a:lstStyle/>
          <a:p>
            <a:endParaRPr lang="en-US" dirty="0"/>
          </a:p>
        </p:txBody>
      </p:sp>
      <p:sp>
        <p:nvSpPr>
          <p:cNvPr id="11" name="Content Placeholder 2"/>
          <p:cNvSpPr>
            <a:spLocks noGrp="1"/>
          </p:cNvSpPr>
          <p:nvPr>
            <p:ph idx="1"/>
          </p:nvPr>
        </p:nvSpPr>
        <p:spPr>
          <a:xfrm>
            <a:off x="457200" y="1600201"/>
            <a:ext cx="8229600" cy="4495800"/>
          </a:xfrm>
        </p:spPr>
        <p:txBody>
          <a:bodyPr>
            <a:noAutofit/>
          </a:bodyPr>
          <a:lstStyle/>
          <a:p>
            <a:pPr marL="0" indent="0" algn="just">
              <a:buFont typeface="Wingdings" pitchFamily="2" charset="2"/>
              <a:buNone/>
            </a:pPr>
            <a:r>
              <a:rPr lang="en-US" sz="2600" b="1" dirty="0" smtClean="0">
                <a:solidFill>
                  <a:srgbClr val="7030A0"/>
                </a:solidFill>
                <a:latin typeface="Arial" panose="020B0604020202020204" pitchFamily="34" charset="0"/>
                <a:cs typeface="Arial" panose="020B0604020202020204" pitchFamily="34" charset="0"/>
              </a:rPr>
              <a:t>2015: IAEA Repatriation Mission III</a:t>
            </a:r>
          </a:p>
          <a:p>
            <a:pPr marL="0" indent="0" algn="just">
              <a:buFont typeface="Wingdings" pitchFamily="2" charset="2"/>
              <a:buNone/>
            </a:pPr>
            <a:endParaRPr lang="en-US" sz="2600" b="1" dirty="0" smtClean="0">
              <a:solidFill>
                <a:srgbClr val="7030A0"/>
              </a:solidFill>
              <a:latin typeface="Arial" panose="020B0604020202020204" pitchFamily="34" charset="0"/>
              <a:cs typeface="Arial" panose="020B0604020202020204" pitchFamily="34" charset="0"/>
            </a:endParaRPr>
          </a:p>
          <a:p>
            <a:pPr lvl="0" algn="just">
              <a:buNone/>
            </a:pPr>
            <a:r>
              <a:rPr lang="en-US" sz="2600" dirty="0" smtClean="0">
                <a:latin typeface="Arial" panose="020B0604020202020204" pitchFamily="34" charset="0"/>
                <a:cs typeface="Arial" panose="020B0604020202020204" pitchFamily="34" charset="0"/>
              </a:rPr>
              <a:t>	Repatriation of a cobalt source from Notre Dame de Bon Secours Hospital </a:t>
            </a:r>
            <a:r>
              <a:rPr lang="en-US" sz="2600" b="1" dirty="0" smtClean="0">
                <a:solidFill>
                  <a:srgbClr val="00B0F0"/>
                </a:solidFill>
                <a:latin typeface="Arial" panose="020B0604020202020204" pitchFamily="34" charset="0"/>
                <a:cs typeface="Arial" panose="020B0604020202020204" pitchFamily="34" charset="0"/>
              </a:rPr>
              <a:t>completed in March 2015</a:t>
            </a:r>
            <a:endParaRPr lang="en-US" sz="2600" dirty="0" smtClean="0">
              <a:latin typeface="Arial" panose="020B0604020202020204" pitchFamily="34" charset="0"/>
              <a:cs typeface="Arial" panose="020B0604020202020204" pitchFamily="34" charset="0"/>
            </a:endParaRPr>
          </a:p>
          <a:p>
            <a:pPr algn="just">
              <a:buNone/>
            </a:pPr>
            <a:endParaRPr lang="en-US" sz="2600" b="1" dirty="0" smtClean="0">
              <a:solidFill>
                <a:srgbClr val="00B0F0"/>
              </a:solidFill>
              <a:latin typeface="Arial" panose="020B0604020202020204" pitchFamily="34" charset="0"/>
              <a:cs typeface="Arial" panose="020B0604020202020204" pitchFamily="34" charset="0"/>
            </a:endParaRPr>
          </a:p>
          <a:p>
            <a:pPr lvl="0" algn="just">
              <a:buNone/>
            </a:pPr>
            <a:endParaRPr lang="en-US" sz="2600" dirty="0" smtClean="0">
              <a:latin typeface="Arial" panose="020B0604020202020204" pitchFamily="34" charset="0"/>
              <a:cs typeface="Arial" panose="020B0604020202020204" pitchFamily="34" charset="0"/>
            </a:endParaRPr>
          </a:p>
          <a:p>
            <a:pPr lvl="0" algn="just">
              <a:buFont typeface="Wingdings" pitchFamily="2" charset="2"/>
              <a:buChar char="Ø"/>
            </a:pPr>
            <a:endParaRPr lang="en-US" sz="2600" dirty="0" smtClean="0">
              <a:latin typeface="Arial" panose="020B0604020202020204" pitchFamily="34" charset="0"/>
              <a:cs typeface="Arial" panose="020B0604020202020204" pitchFamily="34" charset="0"/>
            </a:endParaRPr>
          </a:p>
          <a:p>
            <a:pPr>
              <a:buFont typeface="Wingdings" pitchFamily="2" charset="2"/>
              <a:buChar char="Ø"/>
            </a:pPr>
            <a:endParaRPr lang="en-US" sz="2600" dirty="0" smtClean="0">
              <a:latin typeface="Arial" panose="020B0604020202020204" pitchFamily="34" charset="0"/>
              <a:cs typeface="Arial" panose="020B0604020202020204" pitchFamily="34" charset="0"/>
            </a:endParaRPr>
          </a:p>
          <a:p>
            <a:pPr marL="342900" indent="-342900">
              <a:buNone/>
            </a:pPr>
            <a:endParaRPr lang="en-US" sz="2600" dirty="0" smtClean="0">
              <a:latin typeface="Arial" panose="020B0604020202020204" pitchFamily="34" charset="0"/>
              <a:cs typeface="Arial" panose="020B0604020202020204" pitchFamily="34" charset="0"/>
            </a:endParaRPr>
          </a:p>
          <a:p>
            <a:endParaRPr lang="en-US" sz="2600" dirty="0">
              <a:latin typeface="Arial" panose="020B0604020202020204" pitchFamily="34" charset="0"/>
              <a:cs typeface="Arial" panose="020B0604020202020204" pitchFamily="34" charset="0"/>
            </a:endParaRPr>
          </a:p>
        </p:txBody>
      </p:sp>
      <p:sp>
        <p:nvSpPr>
          <p:cNvPr id="13" name="Date Placeholder 4"/>
          <p:cNvSpPr>
            <a:spLocks noGrp="1"/>
          </p:cNvSpPr>
          <p:nvPr>
            <p:ph type="dt" sz="half" idx="10"/>
          </p:nvPr>
        </p:nvSpPr>
        <p:spPr>
          <a:xfrm>
            <a:off x="457200" y="6492875"/>
            <a:ext cx="2133600" cy="365125"/>
          </a:xfrm>
        </p:spPr>
        <p:txBody>
          <a:bodyPr/>
          <a:lstStyle/>
          <a:p>
            <a:fld id="{9116CAC7-7140-4F62-B8CE-DD852E02B42F}" type="datetime1">
              <a:rPr lang="en-US" smtClean="0"/>
              <a:pPr/>
              <a:t>3/29/2018</a:t>
            </a:fld>
            <a:endParaRPr lang="en-US" dirty="0"/>
          </a:p>
        </p:txBody>
      </p:sp>
      <p:sp>
        <p:nvSpPr>
          <p:cNvPr id="14" name="Slide Number Placeholder 5"/>
          <p:cNvSpPr>
            <a:spLocks noGrp="1"/>
          </p:cNvSpPr>
          <p:nvPr>
            <p:ph type="sldNum" sz="quarter" idx="12"/>
          </p:nvPr>
        </p:nvSpPr>
        <p:spPr>
          <a:xfrm>
            <a:off x="6553200" y="6492875"/>
            <a:ext cx="2133600" cy="365125"/>
          </a:xfrm>
        </p:spPr>
        <p:txBody>
          <a:bodyPr/>
          <a:lstStyle/>
          <a:p>
            <a:fld id="{73EED8BE-C019-4F8C-916F-A3EBD6B3CFBF}" type="slidenum">
              <a:rPr lang="en-US" smtClean="0"/>
              <a:pPr/>
              <a:t>39</a:t>
            </a:fld>
            <a:endParaRPr lang="en-US" dirty="0"/>
          </a:p>
        </p:txBody>
      </p:sp>
      <p:cxnSp>
        <p:nvCxnSpPr>
          <p:cNvPr id="17" name="Straight Connector 16"/>
          <p:cNvCxnSpPr/>
          <p:nvPr/>
        </p:nvCxnSpPr>
        <p:spPr>
          <a:xfrm>
            <a:off x="2514600" y="5867400"/>
            <a:ext cx="4038600" cy="1588"/>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pic>
        <p:nvPicPr>
          <p:cNvPr id="16" name="Picture 15" descr="afrance.png"/>
          <p:cNvPicPr>
            <a:picLocks noChangeAspect="1"/>
          </p:cNvPicPr>
          <p:nvPr/>
        </p:nvPicPr>
        <p:blipFill>
          <a:blip r:embed="rId3" cstate="print"/>
          <a:stretch>
            <a:fillRect/>
          </a:stretch>
        </p:blipFill>
        <p:spPr>
          <a:xfrm>
            <a:off x="2286000" y="4800600"/>
            <a:ext cx="1743075" cy="1162050"/>
          </a:xfrm>
          <a:prstGeom prst="rect">
            <a:avLst/>
          </a:prstGeom>
        </p:spPr>
      </p:pic>
      <p:pic>
        <p:nvPicPr>
          <p:cNvPr id="18" name="Picture 17" descr="IMG_1584.JPG"/>
          <p:cNvPicPr>
            <a:picLocks noChangeAspect="1"/>
          </p:cNvPicPr>
          <p:nvPr/>
        </p:nvPicPr>
        <p:blipFill>
          <a:blip r:embed="rId4" cstate="print"/>
          <a:stretch>
            <a:fillRect/>
          </a:stretch>
        </p:blipFill>
        <p:spPr>
          <a:xfrm>
            <a:off x="5486400" y="4343400"/>
            <a:ext cx="1496962" cy="1995949"/>
          </a:xfrm>
          <a:prstGeom prst="rect">
            <a:avLst/>
          </a:prstGeom>
        </p:spPr>
      </p:pic>
      <p:sp>
        <p:nvSpPr>
          <p:cNvPr id="12"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3000" b="1" dirty="0" smtClean="0">
                <a:latin typeface="Arial" panose="020B0604020202020204" pitchFamily="34" charset="0"/>
                <a:ea typeface="+mj-ea"/>
                <a:cs typeface="Arial" panose="020B0604020202020204" pitchFamily="34" charset="0"/>
              </a:rPr>
              <a:t>IAEA Assistance on Repatriation Missions</a:t>
            </a:r>
            <a:endParaRPr lang="en-US" sz="30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49012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4</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a:buClrTx/>
              <a:buFont typeface="Wingdings" pitchFamily="2" charset="2"/>
              <a:buChar char="Ø"/>
            </a:pPr>
            <a:r>
              <a:rPr lang="en-US" sz="2600" dirty="0">
                <a:latin typeface="Arial" panose="020B0604020202020204" pitchFamily="34" charset="0"/>
                <a:cs typeface="Arial" panose="020B0604020202020204" pitchFamily="34" charset="0"/>
              </a:rPr>
              <a:t>9 Radiotherapy facilities (11 Linear Accelerator and 3 Brachytherapy)</a:t>
            </a:r>
          </a:p>
          <a:p>
            <a:pPr>
              <a:buClrTx/>
              <a:buFont typeface="Wingdings" pitchFamily="2" charset="2"/>
              <a:buChar char="Ø"/>
            </a:pPr>
            <a:r>
              <a:rPr lang="en-US" sz="2600" dirty="0">
                <a:latin typeface="Arial" panose="020B0604020202020204" pitchFamily="34" charset="0"/>
                <a:cs typeface="Arial" panose="020B0604020202020204" pitchFamily="34" charset="0"/>
              </a:rPr>
              <a:t>4 Blood irradiators (Cs-137)</a:t>
            </a:r>
          </a:p>
          <a:p>
            <a:pPr>
              <a:buClrTx/>
              <a:buFont typeface="Wingdings" pitchFamily="2" charset="2"/>
              <a:buChar char="Ø"/>
            </a:pPr>
            <a:r>
              <a:rPr lang="en-US" sz="2600" dirty="0">
                <a:latin typeface="Arial" panose="020B0604020202020204" pitchFamily="34" charset="0"/>
                <a:cs typeface="Arial" panose="020B0604020202020204" pitchFamily="34" charset="0"/>
              </a:rPr>
              <a:t>2 Cyclotron to produce F-18</a:t>
            </a:r>
          </a:p>
          <a:p>
            <a:pPr>
              <a:buClrTx/>
              <a:buFont typeface="Wingdings" pitchFamily="2" charset="2"/>
              <a:buChar char="Ø"/>
            </a:pPr>
            <a:r>
              <a:rPr lang="en-US" sz="2600" dirty="0">
                <a:latin typeface="Arial" panose="020B0604020202020204" pitchFamily="34" charset="0"/>
                <a:cs typeface="Arial" panose="020B0604020202020204" pitchFamily="34" charset="0"/>
              </a:rPr>
              <a:t>22 Nuclear medicine centers (using radiopharmaceuticals products such as iodine-131, Generators of Tc-99m, Gallium-67, Fluor-18, Tallium-201…)</a:t>
            </a:r>
          </a:p>
          <a:p>
            <a:pPr>
              <a:buClrTx/>
              <a:buFont typeface="Wingdings" pitchFamily="2" charset="2"/>
              <a:buChar char="Ø"/>
            </a:pPr>
            <a:r>
              <a:rPr lang="en-US" sz="2600" dirty="0">
                <a:latin typeface="Arial" panose="020B0604020202020204" pitchFamily="34" charset="0"/>
                <a:cs typeface="Arial" panose="020B0604020202020204" pitchFamily="34" charset="0"/>
              </a:rPr>
              <a:t>10 RIA Laboratories using of Iodine-125</a:t>
            </a:r>
          </a:p>
          <a:p>
            <a:pPr>
              <a:buClrTx/>
              <a:buFont typeface="Wingdings" pitchFamily="2" charset="2"/>
              <a:buChar char="Ø"/>
            </a:pPr>
            <a:r>
              <a:rPr lang="en-US" sz="2600" dirty="0">
                <a:latin typeface="Arial" panose="020B0604020202020204" pitchFamily="34" charset="0"/>
                <a:cs typeface="Arial" panose="020B0604020202020204" pitchFamily="34" charset="0"/>
              </a:rPr>
              <a:t>Many industrial factories using </a:t>
            </a:r>
            <a:r>
              <a:rPr lang="en-US" sz="2600" dirty="0" smtClean="0">
                <a:latin typeface="Arial" panose="020B0604020202020204" pitchFamily="34" charset="0"/>
                <a:cs typeface="Arial" panose="020B0604020202020204" pitchFamily="34" charset="0"/>
              </a:rPr>
              <a:t>gauges </a:t>
            </a:r>
            <a:r>
              <a:rPr lang="en-US" sz="2600" dirty="0">
                <a:latin typeface="Arial" panose="020B0604020202020204" pitchFamily="34" charset="0"/>
                <a:cs typeface="Arial" panose="020B0604020202020204" pitchFamily="34" charset="0"/>
              </a:rPr>
              <a:t>for thickness, density and level </a:t>
            </a: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endParaRPr lang="en-US" sz="2400" b="1" dirty="0" smtClean="0">
              <a:solidFill>
                <a:srgbClr val="0070C0"/>
              </a:solidFill>
              <a:latin typeface="Arial" panose="020B0604020202020204" pitchFamily="34" charset="0"/>
              <a:cs typeface="Arial" panose="020B0604020202020204" pitchFamily="34" charset="0"/>
            </a:endParaRPr>
          </a:p>
          <a:p>
            <a:pPr lvl="0" algn="ctr">
              <a:spcBef>
                <a:spcPct val="0"/>
              </a:spcBef>
              <a:defRPr/>
            </a:pPr>
            <a:r>
              <a:rPr lang="en-US" sz="2400" b="1" dirty="0" smtClean="0">
                <a:latin typeface="Arial" panose="020B0604020202020204" pitchFamily="34" charset="0"/>
                <a:ea typeface="+mj-ea"/>
                <a:cs typeface="Arial" panose="020B0604020202020204" pitchFamily="34" charset="0"/>
              </a:rPr>
              <a:t>Radioactive </a:t>
            </a:r>
            <a:r>
              <a:rPr lang="en-US" sz="2400" b="1" dirty="0" smtClean="0">
                <a:latin typeface="Arial" panose="020B0604020202020204" pitchFamily="34" charset="0"/>
                <a:ea typeface="+mj-ea"/>
                <a:cs typeface="Arial" panose="020B0604020202020204" pitchFamily="34" charset="0"/>
              </a:rPr>
              <a:t>Sources </a:t>
            </a:r>
            <a:r>
              <a:rPr lang="en-US" sz="2400" b="1" dirty="0" smtClean="0">
                <a:latin typeface="Arial" panose="020B0604020202020204" pitchFamily="34" charset="0"/>
                <a:ea typeface="+mj-ea"/>
                <a:cs typeface="Arial" panose="020B0604020202020204" pitchFamily="34" charset="0"/>
              </a:rPr>
              <a:t>Inventory Summary In Lebanon</a:t>
            </a:r>
            <a:endParaRPr lang="en-US" sz="2400" b="1" dirty="0" smtClean="0">
              <a:latin typeface="Arial" panose="020B0604020202020204" pitchFamily="34" charset="0"/>
              <a:ea typeface="+mj-ea"/>
              <a:cs typeface="Arial" panose="020B0604020202020204" pitchFamily="34" charset="0"/>
            </a:endParaRPr>
          </a:p>
          <a:p>
            <a:pPr lvl="0" algn="ctr">
              <a:spcBef>
                <a:spcPct val="0"/>
              </a:spcBef>
              <a:defRPr/>
            </a:pPr>
            <a:endParaRPr kumimoji="0" lang="en-US" sz="2400" b="1" i="0" u="none" strike="noStrike" kern="1200" cap="none" spc="0" normalizeH="0" baseline="0" dirty="0">
              <a:ln>
                <a:noFill/>
              </a:ln>
              <a:solidFill>
                <a:srgbClr val="0066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942343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10" name="TextBox 9"/>
          <p:cNvSpPr txBox="1"/>
          <p:nvPr/>
        </p:nvSpPr>
        <p:spPr>
          <a:xfrm>
            <a:off x="1905000" y="2819400"/>
            <a:ext cx="184731" cy="369332"/>
          </a:xfrm>
          <a:prstGeom prst="rect">
            <a:avLst/>
          </a:prstGeom>
          <a:noFill/>
        </p:spPr>
        <p:txBody>
          <a:bodyPr wrap="none" rtlCol="0">
            <a:spAutoFit/>
          </a:bodyPr>
          <a:lstStyle/>
          <a:p>
            <a:endParaRPr lang="en-US" dirty="0"/>
          </a:p>
        </p:txBody>
      </p:sp>
      <p:sp>
        <p:nvSpPr>
          <p:cNvPr id="13" name="Title 1"/>
          <p:cNvSpPr>
            <a:spLocks noGrp="1"/>
          </p:cNvSpPr>
          <p:nvPr>
            <p:ph type="title"/>
          </p:nvPr>
        </p:nvSpPr>
        <p:spPr>
          <a:xfrm>
            <a:off x="457200" y="1371600"/>
            <a:ext cx="8229600" cy="563562"/>
          </a:xfrm>
        </p:spPr>
        <p:txBody>
          <a:bodyPr rtlCol="0">
            <a:normAutofit fontScale="90000"/>
          </a:bodyPr>
          <a:lstStyle/>
          <a:p>
            <a:pPr eaLnBrk="1" fontAlgn="auto" hangingPunct="1">
              <a:spcAft>
                <a:spcPts val="0"/>
              </a:spcAft>
              <a:defRPr/>
            </a:pPr>
            <a:r>
              <a:rPr lang="en-US" sz="3600" b="1" dirty="0" smtClean="0"/>
              <a:t> </a:t>
            </a:r>
            <a:r>
              <a:rPr lang="en-US" sz="4000" dirty="0" smtClean="0"/>
              <a:t/>
            </a:r>
            <a:br>
              <a:rPr lang="en-US" sz="4000" dirty="0" smtClean="0"/>
            </a:br>
            <a:endParaRPr lang="en-US" dirty="0"/>
          </a:p>
        </p:txBody>
      </p:sp>
      <p:sp>
        <p:nvSpPr>
          <p:cNvPr id="19" name="Date Placeholder 4"/>
          <p:cNvSpPr>
            <a:spLocks noGrp="1"/>
          </p:cNvSpPr>
          <p:nvPr>
            <p:ph type="dt" sz="half" idx="10"/>
          </p:nvPr>
        </p:nvSpPr>
        <p:spPr>
          <a:xfrm>
            <a:off x="457200" y="6492875"/>
            <a:ext cx="2133600" cy="365125"/>
          </a:xfrm>
        </p:spPr>
        <p:txBody>
          <a:bodyPr/>
          <a:lstStyle/>
          <a:p>
            <a:fld id="{9116CAC7-7140-4F62-B8CE-DD852E02B42F}" type="datetime1">
              <a:rPr lang="en-US" smtClean="0"/>
              <a:pPr/>
              <a:t>3/29/2018</a:t>
            </a:fld>
            <a:endParaRPr lang="en-US" dirty="0"/>
          </a:p>
        </p:txBody>
      </p:sp>
      <p:sp>
        <p:nvSpPr>
          <p:cNvPr id="20" name="Slide Number Placeholder 5"/>
          <p:cNvSpPr>
            <a:spLocks noGrp="1"/>
          </p:cNvSpPr>
          <p:nvPr>
            <p:ph type="sldNum" sz="quarter" idx="12"/>
          </p:nvPr>
        </p:nvSpPr>
        <p:spPr>
          <a:xfrm>
            <a:off x="6553200" y="6492875"/>
            <a:ext cx="2133600" cy="365125"/>
          </a:xfrm>
        </p:spPr>
        <p:txBody>
          <a:bodyPr/>
          <a:lstStyle/>
          <a:p>
            <a:fld id="{73EED8BE-C019-4F8C-916F-A3EBD6B3CFBF}" type="slidenum">
              <a:rPr lang="en-US" smtClean="0"/>
              <a:pPr/>
              <a:t>40</a:t>
            </a:fld>
            <a:endParaRPr lang="en-US" dirty="0"/>
          </a:p>
        </p:txBody>
      </p:sp>
      <p:sp>
        <p:nvSpPr>
          <p:cNvPr id="14" name="TextBox 43"/>
          <p:cNvSpPr txBox="1">
            <a:spLocks noChangeArrowheads="1"/>
          </p:cNvSpPr>
          <p:nvPr/>
        </p:nvSpPr>
        <p:spPr bwMode="auto">
          <a:xfrm>
            <a:off x="381000" y="1706562"/>
            <a:ext cx="8458200" cy="400110"/>
          </a:xfrm>
          <a:prstGeom prst="rect">
            <a:avLst/>
          </a:prstGeom>
          <a:noFill/>
          <a:ln w="9525">
            <a:noFill/>
            <a:miter lim="800000"/>
            <a:headEnd/>
            <a:tailEnd/>
          </a:ln>
        </p:spPr>
        <p:txBody>
          <a:bodyPr wrap="square">
            <a:spAutoFit/>
          </a:bodyPr>
          <a:lstStyle/>
          <a:p>
            <a:pPr algn="ctr"/>
            <a:r>
              <a:rPr lang="en-US" sz="2000" b="1" dirty="0">
                <a:solidFill>
                  <a:srgbClr val="7030A0"/>
                </a:solidFill>
                <a:latin typeface="Arial" panose="020B0604020202020204" pitchFamily="34" charset="0"/>
                <a:cs typeface="Arial" panose="020B0604020202020204" pitchFamily="34" charset="0"/>
              </a:rPr>
              <a:t>Repatriation of a cobalt source </a:t>
            </a:r>
            <a:r>
              <a:rPr lang="en-US" sz="2000" b="1" dirty="0" smtClean="0">
                <a:solidFill>
                  <a:srgbClr val="7030A0"/>
                </a:solidFill>
                <a:latin typeface="Arial" panose="020B0604020202020204" pitchFamily="34" charset="0"/>
                <a:cs typeface="Arial" panose="020B0604020202020204" pitchFamily="34" charset="0"/>
              </a:rPr>
              <a:t>from Notre Dame de Bon Secours </a:t>
            </a:r>
            <a:endParaRPr lang="en-US" sz="2000" b="1" dirty="0">
              <a:solidFill>
                <a:srgbClr val="7030A0"/>
              </a:solidFill>
              <a:latin typeface="Arial" panose="020B0604020202020204" pitchFamily="34" charset="0"/>
              <a:cs typeface="Arial" panose="020B0604020202020204" pitchFamily="34" charset="0"/>
            </a:endParaRPr>
          </a:p>
        </p:txBody>
      </p:sp>
      <p:pic>
        <p:nvPicPr>
          <p:cNvPr id="22" name="Picture 21" descr="DSC_0011.JPG"/>
          <p:cNvPicPr>
            <a:picLocks noGrp="1" noChangeAspect="1"/>
          </p:cNvPicPr>
          <p:nvPr isPhoto="1"/>
        </p:nvPicPr>
        <p:blipFill>
          <a:blip r:embed="rId3" cstate="print">
            <a:lum/>
          </a:blip>
          <a:stretch>
            <a:fillRect/>
          </a:stretch>
        </p:blipFill>
        <p:spPr>
          <a:xfrm>
            <a:off x="1447800" y="2438400"/>
            <a:ext cx="2705100" cy="1803400"/>
          </a:xfrm>
          <a:prstGeom prst="rect">
            <a:avLst/>
          </a:prstGeom>
          <a:noFill/>
          <a:ln>
            <a:noFill/>
          </a:ln>
        </p:spPr>
      </p:pic>
      <p:pic>
        <p:nvPicPr>
          <p:cNvPr id="23" name="Picture 22" descr="DSC_0017.JPG"/>
          <p:cNvPicPr>
            <a:picLocks noGrp="1" noChangeAspect="1"/>
          </p:cNvPicPr>
          <p:nvPr isPhoto="1"/>
        </p:nvPicPr>
        <p:blipFill>
          <a:blip r:embed="rId4" cstate="print">
            <a:lum/>
          </a:blip>
          <a:stretch>
            <a:fillRect/>
          </a:stretch>
        </p:blipFill>
        <p:spPr>
          <a:xfrm>
            <a:off x="4381500" y="2446095"/>
            <a:ext cx="2705100" cy="1803400"/>
          </a:xfrm>
          <a:prstGeom prst="rect">
            <a:avLst/>
          </a:prstGeom>
          <a:noFill/>
          <a:ln>
            <a:noFill/>
          </a:ln>
        </p:spPr>
      </p:pic>
      <p:pic>
        <p:nvPicPr>
          <p:cNvPr id="24" name="Picture 23" descr="IMG_1566.JPG"/>
          <p:cNvPicPr>
            <a:picLocks noGrp="1" noChangeAspect="1"/>
          </p:cNvPicPr>
          <p:nvPr isPhoto="1"/>
        </p:nvPicPr>
        <p:blipFill>
          <a:blip r:embed="rId5" cstate="print">
            <a:lum bright="24000" contrast="-15000"/>
          </a:blip>
          <a:stretch>
            <a:fillRect/>
          </a:stretch>
        </p:blipFill>
        <p:spPr>
          <a:xfrm>
            <a:off x="1371600" y="4267200"/>
            <a:ext cx="2504722" cy="1878541"/>
          </a:xfrm>
          <a:prstGeom prst="rect">
            <a:avLst/>
          </a:prstGeom>
          <a:noFill/>
          <a:ln>
            <a:noFill/>
          </a:ln>
        </p:spPr>
      </p:pic>
      <p:pic>
        <p:nvPicPr>
          <p:cNvPr id="25" name="Picture 24" descr="IMG_1567.JPG"/>
          <p:cNvPicPr>
            <a:picLocks noGrp="1" noChangeAspect="1"/>
          </p:cNvPicPr>
          <p:nvPr isPhoto="1"/>
        </p:nvPicPr>
        <p:blipFill>
          <a:blip r:embed="rId6" cstate="print">
            <a:lum/>
          </a:blip>
          <a:stretch>
            <a:fillRect/>
          </a:stretch>
        </p:blipFill>
        <p:spPr>
          <a:xfrm rot="5400000">
            <a:off x="3803782" y="4502018"/>
            <a:ext cx="1878543" cy="1408908"/>
          </a:xfrm>
          <a:prstGeom prst="rect">
            <a:avLst/>
          </a:prstGeom>
          <a:noFill/>
          <a:ln>
            <a:noFill/>
          </a:ln>
        </p:spPr>
      </p:pic>
      <p:pic>
        <p:nvPicPr>
          <p:cNvPr id="26" name="Picture 25" descr="IMG_1585.JPG"/>
          <p:cNvPicPr>
            <a:picLocks noChangeAspect="1"/>
          </p:cNvPicPr>
          <p:nvPr/>
        </p:nvPicPr>
        <p:blipFill>
          <a:blip r:embed="rId7" cstate="print"/>
          <a:stretch>
            <a:fillRect/>
          </a:stretch>
        </p:blipFill>
        <p:spPr>
          <a:xfrm>
            <a:off x="5638800" y="4267200"/>
            <a:ext cx="1456317" cy="1941756"/>
          </a:xfrm>
          <a:prstGeom prst="rect">
            <a:avLst/>
          </a:prstGeom>
        </p:spPr>
      </p:pic>
      <p:sp>
        <p:nvSpPr>
          <p:cNvPr id="15"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3000" b="1" dirty="0" smtClean="0">
                <a:latin typeface="Arial" panose="020B0604020202020204" pitchFamily="34" charset="0"/>
                <a:ea typeface="+mj-ea"/>
                <a:cs typeface="Arial" panose="020B0604020202020204" pitchFamily="34" charset="0"/>
              </a:rPr>
              <a:t>IAEA Assistance on Repatriation Missions</a:t>
            </a:r>
            <a:endParaRPr lang="en-US" sz="30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298405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772" y="4133850"/>
            <a:ext cx="3408066" cy="1973270"/>
          </a:xfrm>
          <a:prstGeom prst="rect">
            <a:avLst/>
          </a:prstGeom>
        </p:spPr>
      </p:pic>
      <p:sp>
        <p:nvSpPr>
          <p:cNvPr id="8"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10" name="TextBox 9"/>
          <p:cNvSpPr txBox="1"/>
          <p:nvPr/>
        </p:nvSpPr>
        <p:spPr>
          <a:xfrm>
            <a:off x="1905000" y="2819400"/>
            <a:ext cx="184731" cy="369332"/>
          </a:xfrm>
          <a:prstGeom prst="rect">
            <a:avLst/>
          </a:prstGeom>
          <a:noFill/>
        </p:spPr>
        <p:txBody>
          <a:bodyPr wrap="none" rtlCol="0">
            <a:spAutoFit/>
          </a:bodyPr>
          <a:lstStyle/>
          <a:p>
            <a:endParaRPr lang="en-US" dirty="0"/>
          </a:p>
        </p:txBody>
      </p:sp>
      <p:sp>
        <p:nvSpPr>
          <p:cNvPr id="11" name="Content Placeholder 2"/>
          <p:cNvSpPr>
            <a:spLocks noGrp="1"/>
          </p:cNvSpPr>
          <p:nvPr>
            <p:ph idx="1"/>
          </p:nvPr>
        </p:nvSpPr>
        <p:spPr>
          <a:xfrm>
            <a:off x="457200" y="1600201"/>
            <a:ext cx="8229600" cy="4495800"/>
          </a:xfrm>
        </p:spPr>
        <p:txBody>
          <a:bodyPr>
            <a:noAutofit/>
          </a:bodyPr>
          <a:lstStyle/>
          <a:p>
            <a:pPr marL="0" indent="0" algn="just">
              <a:buFont typeface="Wingdings" pitchFamily="2" charset="2"/>
              <a:buNone/>
            </a:pPr>
            <a:r>
              <a:rPr lang="en-US" sz="2400" b="1" dirty="0" smtClean="0">
                <a:solidFill>
                  <a:srgbClr val="7030A0"/>
                </a:solidFill>
                <a:latin typeface="Arial" panose="020B0604020202020204" pitchFamily="34" charset="0"/>
                <a:cs typeface="Arial" panose="020B0604020202020204" pitchFamily="34" charset="0"/>
              </a:rPr>
              <a:t>2018: IAEA Repatriation Mission IV</a:t>
            </a:r>
          </a:p>
          <a:p>
            <a:pPr marL="0" indent="0" algn="just">
              <a:buFont typeface="Wingdings" pitchFamily="2" charset="2"/>
              <a:buNone/>
            </a:pPr>
            <a:endParaRPr lang="en-US" sz="2400" b="1" dirty="0" smtClean="0">
              <a:solidFill>
                <a:srgbClr val="7030A0"/>
              </a:solidFill>
              <a:latin typeface="Arial" panose="020B0604020202020204" pitchFamily="34" charset="0"/>
              <a:cs typeface="Arial" panose="020B0604020202020204" pitchFamily="34" charset="0"/>
            </a:endParaRPr>
          </a:p>
          <a:p>
            <a:pPr lvl="0" algn="just">
              <a:buNone/>
            </a:pPr>
            <a:r>
              <a:rPr lang="en-US" sz="2400" dirty="0" smtClean="0">
                <a:latin typeface="Arial" panose="020B0604020202020204" pitchFamily="34" charset="0"/>
                <a:cs typeface="Arial" panose="020B0604020202020204" pitchFamily="34" charset="0"/>
              </a:rPr>
              <a:t>	Repatriation of 3 cobalt sources </a:t>
            </a:r>
            <a:r>
              <a:rPr lang="en-US" sz="2400" dirty="0">
                <a:latin typeface="Arial" panose="020B0604020202020204" pitchFamily="34" charset="0"/>
                <a:cs typeface="Arial" panose="020B0604020202020204" pitchFamily="34" charset="0"/>
              </a:rPr>
              <a:t>from Hotel </a:t>
            </a:r>
            <a:r>
              <a:rPr lang="en-US" sz="2400" dirty="0" err="1">
                <a:latin typeface="Arial" panose="020B0604020202020204" pitchFamily="34" charset="0"/>
                <a:cs typeface="Arial" panose="020B0604020202020204" pitchFamily="34" charset="0"/>
              </a:rPr>
              <a:t>Dieu</a:t>
            </a:r>
            <a:r>
              <a:rPr lang="en-US" sz="2400" dirty="0">
                <a:latin typeface="Arial" panose="020B0604020202020204" pitchFamily="34" charset="0"/>
                <a:cs typeface="Arial" panose="020B0604020202020204" pitchFamily="34" charset="0"/>
              </a:rPr>
              <a:t> de France Hospital, </a:t>
            </a:r>
            <a:r>
              <a:rPr lang="en-US" sz="2400" dirty="0" err="1">
                <a:latin typeface="Arial" panose="020B0604020202020204" pitchFamily="34" charset="0"/>
                <a:cs typeface="Arial" panose="020B0604020202020204" pitchFamily="34" charset="0"/>
              </a:rPr>
              <a:t>Rizk</a:t>
            </a:r>
            <a:r>
              <a:rPr lang="en-US" sz="2400" dirty="0">
                <a:latin typeface="Arial" panose="020B0604020202020204" pitchFamily="34" charset="0"/>
                <a:cs typeface="Arial" panose="020B0604020202020204" pitchFamily="34" charset="0"/>
              </a:rPr>
              <a:t> Hospital and North Hospitalization Center completed </a:t>
            </a:r>
            <a:r>
              <a:rPr lang="en-US" sz="2400" dirty="0" smtClean="0">
                <a:latin typeface="Arial" panose="020B0604020202020204" pitchFamily="34" charset="0"/>
                <a:cs typeface="Arial" panose="020B0604020202020204" pitchFamily="34" charset="0"/>
              </a:rPr>
              <a:t>in </a:t>
            </a:r>
            <a:r>
              <a:rPr lang="en-US" sz="2400" b="1" dirty="0" smtClean="0">
                <a:solidFill>
                  <a:srgbClr val="00B0F0"/>
                </a:solidFill>
                <a:latin typeface="Arial" panose="020B0604020202020204" pitchFamily="34" charset="0"/>
                <a:cs typeface="Arial" panose="020B0604020202020204" pitchFamily="34" charset="0"/>
              </a:rPr>
              <a:t>January 2018</a:t>
            </a:r>
          </a:p>
          <a:p>
            <a:pPr lvl="0" algn="just">
              <a:buNone/>
            </a:pPr>
            <a:endParaRPr lang="en-US" sz="2400" dirty="0" smtClean="0">
              <a:latin typeface="Arial" panose="020B0604020202020204" pitchFamily="34" charset="0"/>
              <a:cs typeface="Arial" panose="020B0604020202020204" pitchFamily="34" charset="0"/>
            </a:endParaRPr>
          </a:p>
          <a:p>
            <a:pPr>
              <a:buFont typeface="Wingdings" pitchFamily="2" charset="2"/>
              <a:buChar char="Ø"/>
            </a:pPr>
            <a:endParaRPr lang="en-US" sz="2400" dirty="0" smtClean="0">
              <a:latin typeface="Arial" panose="020B0604020202020204" pitchFamily="34" charset="0"/>
              <a:cs typeface="Arial" panose="020B0604020202020204" pitchFamily="34" charset="0"/>
            </a:endParaRPr>
          </a:p>
          <a:p>
            <a:pPr marL="342900" indent="-342900">
              <a:buNone/>
            </a:pPr>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3" name="Date Placeholder 4"/>
          <p:cNvSpPr>
            <a:spLocks noGrp="1"/>
          </p:cNvSpPr>
          <p:nvPr>
            <p:ph type="dt" sz="half" idx="10"/>
          </p:nvPr>
        </p:nvSpPr>
        <p:spPr>
          <a:xfrm>
            <a:off x="457200" y="6492875"/>
            <a:ext cx="2133600" cy="365125"/>
          </a:xfrm>
        </p:spPr>
        <p:txBody>
          <a:bodyPr/>
          <a:lstStyle/>
          <a:p>
            <a:fld id="{9116CAC7-7140-4F62-B8CE-DD852E02B42F}" type="datetime1">
              <a:rPr lang="en-US" smtClean="0"/>
              <a:pPr/>
              <a:t>3/29/2018</a:t>
            </a:fld>
            <a:endParaRPr lang="en-US" dirty="0"/>
          </a:p>
        </p:txBody>
      </p:sp>
      <p:sp>
        <p:nvSpPr>
          <p:cNvPr id="14" name="Slide Number Placeholder 5"/>
          <p:cNvSpPr>
            <a:spLocks noGrp="1"/>
          </p:cNvSpPr>
          <p:nvPr>
            <p:ph type="sldNum" sz="quarter" idx="12"/>
          </p:nvPr>
        </p:nvSpPr>
        <p:spPr>
          <a:xfrm>
            <a:off x="6553200" y="6492875"/>
            <a:ext cx="2133600" cy="365125"/>
          </a:xfrm>
        </p:spPr>
        <p:txBody>
          <a:bodyPr/>
          <a:lstStyle/>
          <a:p>
            <a:fld id="{73EED8BE-C019-4F8C-916F-A3EBD6B3CFBF}" type="slidenum">
              <a:rPr lang="en-US" smtClean="0"/>
              <a:pPr/>
              <a:t>41</a:t>
            </a:fld>
            <a:endParaRPr lang="en-US" dirty="0"/>
          </a:p>
        </p:txBody>
      </p:sp>
      <p:pic>
        <p:nvPicPr>
          <p:cNvPr id="6152" name="Picture 8" descr="C:\Users\Muzna\AppData\Local\Temp\Temporary Internet Files\Content.IE5\CN97VJ31\MC900335098[1].wmf"/>
          <p:cNvPicPr>
            <a:picLocks noChangeAspect="1" noChangeArrowheads="1"/>
          </p:cNvPicPr>
          <p:nvPr/>
        </p:nvPicPr>
        <p:blipFill>
          <a:blip r:embed="rId4" cstate="print"/>
          <a:srcRect/>
          <a:stretch>
            <a:fillRect/>
          </a:stretch>
        </p:blipFill>
        <p:spPr bwMode="auto">
          <a:xfrm>
            <a:off x="5385511" y="5181600"/>
            <a:ext cx="437617" cy="437617"/>
          </a:xfrm>
          <a:prstGeom prst="rect">
            <a:avLst/>
          </a:prstGeom>
          <a:noFill/>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155" y="4073415"/>
            <a:ext cx="2673066" cy="2022586"/>
          </a:xfrm>
          <a:prstGeom prst="rect">
            <a:avLst/>
          </a:prstGeom>
        </p:spPr>
      </p:pic>
      <p:sp>
        <p:nvSpPr>
          <p:cNvPr id="12"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3000" b="1" dirty="0" smtClean="0">
                <a:latin typeface="Arial" panose="020B0604020202020204" pitchFamily="34" charset="0"/>
                <a:ea typeface="+mj-ea"/>
                <a:cs typeface="Arial" panose="020B0604020202020204" pitchFamily="34" charset="0"/>
              </a:rPr>
              <a:t>IAEA Assistance on Repatriation Missions</a:t>
            </a:r>
            <a:endParaRPr lang="en-US" sz="30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906354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10" name="TextBox 9"/>
          <p:cNvSpPr txBox="1"/>
          <p:nvPr/>
        </p:nvSpPr>
        <p:spPr>
          <a:xfrm>
            <a:off x="1905000" y="2819400"/>
            <a:ext cx="184731" cy="369332"/>
          </a:xfrm>
          <a:prstGeom prst="rect">
            <a:avLst/>
          </a:prstGeom>
          <a:noFill/>
        </p:spPr>
        <p:txBody>
          <a:bodyPr wrap="none" rtlCol="0">
            <a:spAutoFit/>
          </a:bodyPr>
          <a:lstStyle/>
          <a:p>
            <a:endParaRPr lang="en-US" dirty="0"/>
          </a:p>
        </p:txBody>
      </p:sp>
      <p:sp>
        <p:nvSpPr>
          <p:cNvPr id="13" name="Title 1"/>
          <p:cNvSpPr>
            <a:spLocks noGrp="1"/>
          </p:cNvSpPr>
          <p:nvPr>
            <p:ph type="title"/>
          </p:nvPr>
        </p:nvSpPr>
        <p:spPr>
          <a:xfrm>
            <a:off x="457200" y="1371600"/>
            <a:ext cx="8229600" cy="563562"/>
          </a:xfrm>
        </p:spPr>
        <p:txBody>
          <a:bodyPr rtlCol="0">
            <a:normAutofit fontScale="90000"/>
          </a:bodyPr>
          <a:lstStyle/>
          <a:p>
            <a:pPr eaLnBrk="1" fontAlgn="auto" hangingPunct="1">
              <a:spcAft>
                <a:spcPts val="0"/>
              </a:spcAft>
              <a:defRPr/>
            </a:pPr>
            <a:r>
              <a:rPr lang="en-US" sz="3600" b="1" dirty="0" smtClean="0"/>
              <a:t> </a:t>
            </a:r>
            <a:r>
              <a:rPr lang="en-US" sz="4000" dirty="0" smtClean="0"/>
              <a:t/>
            </a:r>
            <a:br>
              <a:rPr lang="en-US" sz="4000" dirty="0" smtClean="0"/>
            </a:br>
            <a:endParaRPr lang="en-US" dirty="0"/>
          </a:p>
        </p:txBody>
      </p:sp>
      <p:sp>
        <p:nvSpPr>
          <p:cNvPr id="24" name="Date Placeholder 4"/>
          <p:cNvSpPr>
            <a:spLocks noGrp="1"/>
          </p:cNvSpPr>
          <p:nvPr>
            <p:ph type="dt" sz="half" idx="10"/>
          </p:nvPr>
        </p:nvSpPr>
        <p:spPr>
          <a:xfrm>
            <a:off x="457200" y="6492875"/>
            <a:ext cx="2133600" cy="365125"/>
          </a:xfrm>
        </p:spPr>
        <p:txBody>
          <a:bodyPr/>
          <a:lstStyle/>
          <a:p>
            <a:fld id="{9116CAC7-7140-4F62-B8CE-DD852E02B42F}" type="datetime1">
              <a:rPr lang="en-US" smtClean="0"/>
              <a:pPr/>
              <a:t>3/29/2018</a:t>
            </a:fld>
            <a:endParaRPr lang="en-US" dirty="0"/>
          </a:p>
        </p:txBody>
      </p:sp>
      <p:sp>
        <p:nvSpPr>
          <p:cNvPr id="25" name="Slide Number Placeholder 5"/>
          <p:cNvSpPr>
            <a:spLocks noGrp="1"/>
          </p:cNvSpPr>
          <p:nvPr>
            <p:ph type="sldNum" sz="quarter" idx="12"/>
          </p:nvPr>
        </p:nvSpPr>
        <p:spPr>
          <a:xfrm>
            <a:off x="6553200" y="6492875"/>
            <a:ext cx="2133600" cy="365125"/>
          </a:xfrm>
        </p:spPr>
        <p:txBody>
          <a:bodyPr/>
          <a:lstStyle/>
          <a:p>
            <a:fld id="{73EED8BE-C019-4F8C-916F-A3EBD6B3CFBF}" type="slidenum">
              <a:rPr lang="en-US" smtClean="0"/>
              <a:pPr/>
              <a:t>42</a:t>
            </a:fld>
            <a:endParaRPr lang="en-US" dirty="0"/>
          </a:p>
        </p:txBody>
      </p:sp>
      <p:sp>
        <p:nvSpPr>
          <p:cNvPr id="19" name="Title 1"/>
          <p:cNvSpPr txBox="1">
            <a:spLocks/>
          </p:cNvSpPr>
          <p:nvPr/>
        </p:nvSpPr>
        <p:spPr>
          <a:xfrm>
            <a:off x="381000" y="1722438"/>
            <a:ext cx="8229600" cy="563562"/>
          </a:xfrm>
          <a:prstGeom prst="rect">
            <a:avLst/>
          </a:prstGeom>
        </p:spPr>
        <p:txBody>
          <a:bodyPr vert="horz" lIns="91440" tIns="45720" rIns="91440" bIns="45720" rtlCol="0" anchor="ctr">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smtClean="0">
                <a:ln>
                  <a:noFill/>
                </a:ln>
                <a:solidFill>
                  <a:schemeClr val="tx1"/>
                </a:solidFill>
                <a:effectLst/>
                <a:uLnTx/>
                <a:uFillTx/>
                <a:latin typeface="+mj-lt"/>
                <a:ea typeface="+mj-ea"/>
                <a:cs typeface="+mj-cs"/>
              </a:rPr>
              <a:t>  </a:t>
            </a:r>
            <a:r>
              <a:rPr kumimoji="0" lang="en-US" sz="4000" b="0" i="0" u="none" strike="noStrike" kern="1200" cap="none" spc="0" normalizeH="0" baseline="0" noProof="0" smtClean="0">
                <a:ln>
                  <a:noFill/>
                </a:ln>
                <a:solidFill>
                  <a:schemeClr val="tx1"/>
                </a:solidFill>
                <a:effectLst/>
                <a:uLnTx/>
                <a:uFillTx/>
                <a:latin typeface="+mj-lt"/>
                <a:ea typeface="+mj-ea"/>
                <a:cs typeface="+mj-cs"/>
              </a:rPr>
              <a:t/>
            </a:r>
            <a:br>
              <a:rPr kumimoji="0" lang="en-US" sz="4000" b="0" i="0" u="none" strike="noStrike" kern="1200" cap="none" spc="0" normalizeH="0" baseline="0" noProof="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3" name="TextBox 43"/>
          <p:cNvSpPr txBox="1">
            <a:spLocks noChangeArrowheads="1"/>
          </p:cNvSpPr>
          <p:nvPr/>
        </p:nvSpPr>
        <p:spPr bwMode="auto">
          <a:xfrm>
            <a:off x="609600" y="1905000"/>
            <a:ext cx="8077200" cy="1107996"/>
          </a:xfrm>
          <a:prstGeom prst="rect">
            <a:avLst/>
          </a:prstGeom>
          <a:noFill/>
          <a:ln w="9525">
            <a:noFill/>
            <a:miter lim="800000"/>
            <a:headEnd/>
            <a:tailEnd/>
          </a:ln>
        </p:spPr>
        <p:txBody>
          <a:bodyPr wrap="square">
            <a:spAutoFit/>
          </a:bodyPr>
          <a:lstStyle/>
          <a:p>
            <a:pPr algn="just"/>
            <a:r>
              <a:rPr lang="en-US" sz="2200" b="1" dirty="0">
                <a:solidFill>
                  <a:srgbClr val="7030A0"/>
                </a:solidFill>
                <a:latin typeface="Arial" panose="020B0604020202020204" pitchFamily="34" charset="0"/>
                <a:cs typeface="Arial" panose="020B0604020202020204" pitchFamily="34" charset="0"/>
              </a:rPr>
              <a:t>Repatriation of 3 cobalt sources from Hotel </a:t>
            </a:r>
            <a:r>
              <a:rPr lang="en-US" sz="2200" b="1" dirty="0" err="1">
                <a:solidFill>
                  <a:srgbClr val="7030A0"/>
                </a:solidFill>
                <a:latin typeface="Arial" panose="020B0604020202020204" pitchFamily="34" charset="0"/>
                <a:cs typeface="Arial" panose="020B0604020202020204" pitchFamily="34" charset="0"/>
              </a:rPr>
              <a:t>Dieu</a:t>
            </a:r>
            <a:r>
              <a:rPr lang="en-US" sz="2200" b="1" dirty="0">
                <a:solidFill>
                  <a:srgbClr val="7030A0"/>
                </a:solidFill>
                <a:latin typeface="Arial" panose="020B0604020202020204" pitchFamily="34" charset="0"/>
                <a:cs typeface="Arial" panose="020B0604020202020204" pitchFamily="34" charset="0"/>
              </a:rPr>
              <a:t> de France Hospital, </a:t>
            </a:r>
            <a:r>
              <a:rPr lang="en-US" sz="2200" b="1" dirty="0" err="1">
                <a:solidFill>
                  <a:srgbClr val="7030A0"/>
                </a:solidFill>
                <a:latin typeface="Arial" panose="020B0604020202020204" pitchFamily="34" charset="0"/>
                <a:cs typeface="Arial" panose="020B0604020202020204" pitchFamily="34" charset="0"/>
              </a:rPr>
              <a:t>Rizk</a:t>
            </a:r>
            <a:r>
              <a:rPr lang="en-US" sz="2200" b="1" dirty="0">
                <a:solidFill>
                  <a:srgbClr val="7030A0"/>
                </a:solidFill>
                <a:latin typeface="Arial" panose="020B0604020202020204" pitchFamily="34" charset="0"/>
                <a:cs typeface="Arial" panose="020B0604020202020204" pitchFamily="34" charset="0"/>
              </a:rPr>
              <a:t> Hospital and North Hospitalization Center </a:t>
            </a:r>
            <a:r>
              <a:rPr lang="en-US" sz="2200" b="1" dirty="0" smtClean="0">
                <a:solidFill>
                  <a:srgbClr val="7030A0"/>
                </a:solidFill>
                <a:latin typeface="Arial" panose="020B0604020202020204" pitchFamily="34" charset="0"/>
                <a:cs typeface="Arial" panose="020B0604020202020204" pitchFamily="34" charset="0"/>
              </a:rPr>
              <a:t>accomplished January </a:t>
            </a:r>
            <a:r>
              <a:rPr lang="en-US" sz="2200" b="1" dirty="0">
                <a:solidFill>
                  <a:srgbClr val="7030A0"/>
                </a:solidFill>
                <a:latin typeface="Arial" panose="020B0604020202020204" pitchFamily="34" charset="0"/>
                <a:cs typeface="Arial" panose="020B0604020202020204" pitchFamily="34" charset="0"/>
              </a:rPr>
              <a:t>2018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640" y="3546396"/>
            <a:ext cx="3424719" cy="227462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817412" y="3751611"/>
            <a:ext cx="3311603" cy="219949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2962" y="3560059"/>
            <a:ext cx="3418638" cy="2270588"/>
          </a:xfrm>
          <a:prstGeom prst="rect">
            <a:avLst/>
          </a:prstGeom>
        </p:spPr>
      </p:pic>
      <p:sp>
        <p:nvSpPr>
          <p:cNvPr id="14"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3000" b="1" dirty="0" smtClean="0">
                <a:latin typeface="Arial" panose="020B0604020202020204" pitchFamily="34" charset="0"/>
                <a:ea typeface="+mj-ea"/>
                <a:cs typeface="Arial" panose="020B0604020202020204" pitchFamily="34" charset="0"/>
              </a:rPr>
              <a:t>IAEA Assistance on Repatriation Missions</a:t>
            </a:r>
            <a:endParaRPr lang="en-US" sz="30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957855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43</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0" indent="0">
              <a:buClrTx/>
              <a:buNone/>
            </a:pPr>
            <a:r>
              <a:rPr lang="en-US" sz="2600" dirty="0" smtClean="0">
                <a:latin typeface="Arial" panose="020B0604020202020204" pitchFamily="34" charset="0"/>
                <a:cs typeface="Arial" panose="020B0604020202020204" pitchFamily="34" charset="0"/>
              </a:rPr>
              <a:t>This presentation addressed the following:</a:t>
            </a:r>
          </a:p>
          <a:p>
            <a:pPr marL="0" indent="0" algn="just">
              <a:buClrTx/>
              <a:buNone/>
            </a:pPr>
            <a:endParaRPr lang="en-US" sz="2600" dirty="0" smtClean="0">
              <a:latin typeface="Arial" panose="020B0604020202020204" pitchFamily="34" charset="0"/>
              <a:cs typeface="Arial" panose="020B0604020202020204" pitchFamily="34" charset="0"/>
            </a:endParaRPr>
          </a:p>
          <a:p>
            <a:pPr>
              <a:buClrTx/>
              <a:buFont typeface="Wingdings" pitchFamily="2" charset="2"/>
              <a:buChar char="Ø"/>
            </a:pPr>
            <a:r>
              <a:rPr lang="en-US" sz="2600" dirty="0" smtClean="0">
                <a:latin typeface="Arial" panose="020B0604020202020204" pitchFamily="34" charset="0"/>
                <a:cs typeface="Arial" panose="020B0604020202020204" pitchFamily="34" charset="0"/>
              </a:rPr>
              <a:t>The present used and disused radioactive sources in Lebanon</a:t>
            </a:r>
          </a:p>
          <a:p>
            <a:pPr>
              <a:buClrTx/>
              <a:buFont typeface="Wingdings" pitchFamily="2" charset="2"/>
              <a:buChar char="Ø"/>
            </a:pPr>
            <a:r>
              <a:rPr lang="en-US" sz="2600" dirty="0" smtClean="0">
                <a:latin typeface="Arial" panose="020B0604020202020204" pitchFamily="34" charset="0"/>
                <a:cs typeface="Arial" panose="020B0604020202020204" pitchFamily="34" charset="0"/>
              </a:rPr>
              <a:t>Radioactive Waste Management in Lebanon and present capabilities </a:t>
            </a:r>
          </a:p>
          <a:p>
            <a:pPr>
              <a:buClrTx/>
              <a:buFont typeface="Wingdings" pitchFamily="2" charset="2"/>
              <a:buChar char="Ø"/>
            </a:pPr>
            <a:r>
              <a:rPr lang="en-US" sz="2600" dirty="0" smtClean="0">
                <a:latin typeface="Arial" panose="020B0604020202020204" pitchFamily="34" charset="0"/>
                <a:cs typeface="Arial" panose="020B0604020202020204" pitchFamily="34" charset="0"/>
              </a:rPr>
              <a:t>Establishment of the new RWM national store in LAEC</a:t>
            </a:r>
          </a:p>
          <a:p>
            <a:pPr>
              <a:buClrTx/>
              <a:buFont typeface="Wingdings" pitchFamily="2" charset="2"/>
              <a:buChar char="Ø"/>
            </a:pPr>
            <a:r>
              <a:rPr lang="en-US" sz="2600" dirty="0" smtClean="0">
                <a:latin typeface="Arial" panose="020B0604020202020204" pitchFamily="34" charset="0"/>
                <a:cs typeface="Arial" panose="020B0604020202020204" pitchFamily="34" charset="0"/>
              </a:rPr>
              <a:t>IAEA assistance: INT 9182 and the repatriation missions</a:t>
            </a:r>
          </a:p>
          <a:p>
            <a:pPr>
              <a:buClrTx/>
              <a:buFont typeface="Wingdings" pitchFamily="2" charset="2"/>
              <a:buChar char="Ø"/>
            </a:pPr>
            <a:endParaRPr lang="en-US" sz="2600" dirty="0" smtClean="0">
              <a:latin typeface="Arial" panose="020B0604020202020204" pitchFamily="34" charset="0"/>
              <a:cs typeface="Arial" panose="020B0604020202020204" pitchFamily="34" charset="0"/>
            </a:endParaRPr>
          </a:p>
          <a:p>
            <a:pPr>
              <a:buClrTx/>
              <a:buFont typeface="Wingdings" pitchFamily="2" charset="2"/>
              <a:buChar char="Ø"/>
            </a:pPr>
            <a:endParaRPr lang="en-US" sz="2600" dirty="0" smtClean="0">
              <a:latin typeface="Arial" panose="020B0604020202020204" pitchFamily="34" charset="0"/>
              <a:cs typeface="Arial" panose="020B0604020202020204" pitchFamily="34" charset="0"/>
            </a:endParaRPr>
          </a:p>
          <a:p>
            <a:pPr>
              <a:buClrTx/>
              <a:buFont typeface="Wingdings" pitchFamily="2" charset="2"/>
              <a:buChar char="Ø"/>
            </a:pPr>
            <a:endParaRPr lang="en-US" sz="2600" dirty="0" smtClean="0">
              <a:latin typeface="Arial" panose="020B0604020202020204" pitchFamily="34" charset="0"/>
              <a:cs typeface="Arial" panose="020B0604020202020204" pitchFamily="34" charset="0"/>
            </a:endParaRPr>
          </a:p>
          <a:p>
            <a:pPr>
              <a:buClrTx/>
              <a:buFont typeface="Wingdings" pitchFamily="2" charset="2"/>
              <a:buChar char="Ø"/>
            </a:pPr>
            <a:endParaRPr lang="en-US" sz="2600" dirty="0" smtClean="0">
              <a:latin typeface="Arial" panose="020B0604020202020204" pitchFamily="34" charset="0"/>
              <a:cs typeface="Arial" panose="020B0604020202020204" pitchFamily="34" charset="0"/>
            </a:endParaRPr>
          </a:p>
          <a:p>
            <a:pPr>
              <a:buClrTx/>
              <a:buFont typeface="Wingdings" pitchFamily="2" charset="2"/>
              <a:buChar char="Ø"/>
            </a:pPr>
            <a:endParaRPr lang="en-US" sz="2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9"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endParaRPr lang="en-US" sz="3000" b="1" dirty="0" smtClean="0">
              <a:solidFill>
                <a:srgbClr val="0070C0"/>
              </a:solidFill>
              <a:latin typeface="Arial" panose="020B0604020202020204" pitchFamily="34" charset="0"/>
              <a:cs typeface="Arial" panose="020B0604020202020204" pitchFamily="34" charset="0"/>
            </a:endParaRPr>
          </a:p>
          <a:p>
            <a:pPr lvl="0" algn="ctr">
              <a:spcBef>
                <a:spcPct val="0"/>
              </a:spcBef>
              <a:defRPr/>
            </a:pPr>
            <a:r>
              <a:rPr lang="en-US" sz="3000" b="1" dirty="0" smtClean="0">
                <a:latin typeface="Arial" panose="020B0604020202020204" pitchFamily="34" charset="0"/>
                <a:ea typeface="+mj-ea"/>
                <a:cs typeface="Arial" panose="020B0604020202020204" pitchFamily="34" charset="0"/>
              </a:rPr>
              <a:t>Presentation Wrap up</a:t>
            </a:r>
            <a:endParaRPr lang="en-US" sz="3000" b="1" dirty="0" smtClean="0">
              <a:latin typeface="Arial" panose="020B0604020202020204" pitchFamily="34" charset="0"/>
              <a:ea typeface="+mj-ea"/>
              <a:cs typeface="Arial" panose="020B0604020202020204" pitchFamily="34" charset="0"/>
            </a:endParaRPr>
          </a:p>
          <a:p>
            <a:pPr lvl="0" algn="ctr">
              <a:spcBef>
                <a:spcPct val="0"/>
              </a:spcBef>
              <a:defRPr/>
            </a:pPr>
            <a:endParaRPr kumimoji="0" lang="en-US" sz="3000" b="1" i="0" u="none" strike="noStrike" kern="1200" cap="none" spc="0" normalizeH="0" baseline="0" dirty="0">
              <a:ln>
                <a:noFill/>
              </a:ln>
              <a:solidFill>
                <a:srgbClr val="0066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7207360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3A0628E-C12F-4F8C-9895-BCD5E30100D3}" type="slidenum">
              <a:rPr lang="en-US" smtClean="0"/>
              <a:pPr/>
              <a:t>44</a:t>
            </a:fld>
            <a:endParaRPr lang="en-US" dirty="0"/>
          </a:p>
        </p:txBody>
      </p:sp>
      <p:sp>
        <p:nvSpPr>
          <p:cNvPr id="6"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3000" b="1" dirty="0" smtClean="0">
                <a:latin typeface="Arial" panose="020B0604020202020204" pitchFamily="34" charset="0"/>
                <a:ea typeface="+mj-ea"/>
                <a:cs typeface="Arial" panose="020B0604020202020204" pitchFamily="34" charset="0"/>
              </a:rPr>
              <a:t>… Challenges</a:t>
            </a:r>
            <a:endParaRPr lang="en-US" sz="3000" b="1" dirty="0">
              <a:latin typeface="Arial" panose="020B0604020202020204" pitchFamily="34" charset="0"/>
              <a:ea typeface="+mj-ea"/>
              <a:cs typeface="Arial" panose="020B0604020202020204" pitchFamily="34" charset="0"/>
            </a:endParaRPr>
          </a:p>
        </p:txBody>
      </p:sp>
      <p:sp>
        <p:nvSpPr>
          <p:cNvPr id="8" name="Rectangle 3"/>
          <p:cNvSpPr txBox="1">
            <a:spLocks noChangeArrowheads="1"/>
          </p:cNvSpPr>
          <p:nvPr/>
        </p:nvSpPr>
        <p:spPr>
          <a:xfrm>
            <a:off x="752475" y="1295400"/>
            <a:ext cx="8382000" cy="4343400"/>
          </a:xfrm>
          <a:prstGeom prst="rect">
            <a:avLst/>
          </a:prstGeom>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just">
              <a:buClrTx/>
              <a:buFont typeface="Wingdings 2"/>
              <a:buNone/>
            </a:pPr>
            <a:r>
              <a:rPr lang="en-US" sz="2400" dirty="0" smtClean="0">
                <a:latin typeface="Arial" panose="020B0604020202020204" pitchFamily="34" charset="0"/>
                <a:cs typeface="Arial" panose="020B0604020202020204" pitchFamily="34" charset="0"/>
              </a:rPr>
              <a:t>Challenges include the following:</a:t>
            </a:r>
          </a:p>
          <a:p>
            <a:pPr marL="0" indent="0" algn="just">
              <a:buClrTx/>
              <a:buFont typeface="Wingdings 2"/>
              <a:buNone/>
            </a:pPr>
            <a:endParaRPr lang="en-US" sz="2400" dirty="0" smtClean="0">
              <a:latin typeface="Arial" panose="020B0604020202020204" pitchFamily="34" charset="0"/>
              <a:cs typeface="Arial" panose="020B0604020202020204" pitchFamily="34" charset="0"/>
            </a:endParaRPr>
          </a:p>
          <a:p>
            <a:pPr algn="just">
              <a:buClrTx/>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The current establishment process of the new RWM store in LAEC</a:t>
            </a:r>
          </a:p>
          <a:p>
            <a:pPr algn="just">
              <a:buClrTx/>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Further equipping of the new store</a:t>
            </a:r>
          </a:p>
          <a:p>
            <a:pPr algn="just">
              <a:buClrTx/>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Training of the personnel</a:t>
            </a:r>
          </a:p>
          <a:p>
            <a:pPr algn="just">
              <a:buClrTx/>
              <a:buFont typeface="Wingdings" panose="05000000000000000000" pitchFamily="2" charset="2"/>
              <a:buChar char="Ø"/>
            </a:pPr>
            <a:r>
              <a:rPr lang="en-US" sz="2400" dirty="0" smtClean="0">
                <a:latin typeface="Arial" panose="020B0604020202020204" pitchFamily="34" charset="0"/>
                <a:cs typeface="Arial" panose="020B0604020202020204" pitchFamily="34" charset="0"/>
              </a:rPr>
              <a:t>Conditioning and shielding orphan pieces </a:t>
            </a:r>
          </a:p>
          <a:p>
            <a:pPr marL="290513" lvl="0" indent="-290513" algn="just" eaLnBrk="0" fontAlgn="base" hangingPunct="0">
              <a:spcBef>
                <a:spcPct val="0"/>
              </a:spcBef>
              <a:spcAft>
                <a:spcPct val="0"/>
              </a:spcAft>
              <a:buClrTx/>
              <a:buSzTx/>
              <a:buFont typeface="Wingdings" pitchFamily="2" charset="2"/>
              <a:buChar char="Ø"/>
              <a:tabLst>
                <a:tab pos="0" algn="l"/>
              </a:tabLst>
            </a:pPr>
            <a:r>
              <a:rPr lang="en-US" sz="2400" dirty="0">
                <a:solidFill>
                  <a:schemeClr val="tx1"/>
                </a:solidFill>
                <a:latin typeface="Arial" panose="020B0604020202020204" pitchFamily="34" charset="0"/>
                <a:ea typeface="Verdana" pitchFamily="34" charset="0"/>
                <a:cs typeface="Arial" panose="020B0604020202020204" pitchFamily="34" charset="0"/>
              </a:rPr>
              <a:t>Setout of the Policy and strategy for RWM</a:t>
            </a:r>
          </a:p>
          <a:p>
            <a:pPr marL="290513" lvl="0" indent="-290513" algn="just" eaLnBrk="0" fontAlgn="base" hangingPunct="0">
              <a:spcBef>
                <a:spcPct val="0"/>
              </a:spcBef>
              <a:spcAft>
                <a:spcPct val="0"/>
              </a:spcAft>
              <a:buClrTx/>
              <a:buSzTx/>
              <a:buFont typeface="Wingdings" pitchFamily="2" charset="2"/>
              <a:buChar char="Ø"/>
              <a:tabLst>
                <a:tab pos="0" algn="l"/>
              </a:tabLst>
            </a:pPr>
            <a:r>
              <a:rPr lang="en-US" sz="2400" dirty="0">
                <a:solidFill>
                  <a:schemeClr val="tx1"/>
                </a:solidFill>
                <a:latin typeface="Arial" panose="020B0604020202020204" pitchFamily="34" charset="0"/>
                <a:ea typeface="Verdana" pitchFamily="34" charset="0"/>
                <a:cs typeface="Arial" panose="020B0604020202020204" pitchFamily="34" charset="0"/>
              </a:rPr>
              <a:t>Identification of the capacity of the future temporary store and radioactive waste acceptance criteria</a:t>
            </a:r>
          </a:p>
          <a:p>
            <a:pPr marL="290513" lvl="0" indent="-290513" algn="just" eaLnBrk="0" fontAlgn="base" hangingPunct="0">
              <a:spcBef>
                <a:spcPct val="0"/>
              </a:spcBef>
              <a:spcAft>
                <a:spcPct val="0"/>
              </a:spcAft>
              <a:buClrTx/>
              <a:buSzTx/>
              <a:buFont typeface="Wingdings" pitchFamily="2" charset="2"/>
              <a:buChar char="Ø"/>
              <a:tabLst>
                <a:tab pos="0" algn="l"/>
              </a:tabLst>
            </a:pPr>
            <a:r>
              <a:rPr lang="en-US" sz="2400" dirty="0">
                <a:solidFill>
                  <a:schemeClr val="tx1"/>
                </a:solidFill>
                <a:latin typeface="Arial" panose="020B0604020202020204" pitchFamily="34" charset="0"/>
                <a:ea typeface="Verdana" pitchFamily="34" charset="0"/>
                <a:cs typeface="Arial" panose="020B0604020202020204" pitchFamily="34" charset="0"/>
              </a:rPr>
              <a:t>Assistance with the preparation or update of the different documentation related to Quality Management System</a:t>
            </a:r>
          </a:p>
          <a:p>
            <a:pPr algn="just">
              <a:buClrTx/>
              <a:buFont typeface="Wingdings" panose="05000000000000000000" pitchFamily="2" charset="2"/>
              <a:buChar char="Ø"/>
            </a:pPr>
            <a:endParaRPr lang="en-US" sz="2400" dirty="0" smtClean="0">
              <a:latin typeface="Arial" panose="020B0604020202020204" pitchFamily="34" charset="0"/>
              <a:cs typeface="Arial" panose="020B0604020202020204" pitchFamily="34" charset="0"/>
            </a:endParaRPr>
          </a:p>
          <a:p>
            <a:pPr algn="just">
              <a:buClrTx/>
              <a:buFont typeface="Wingdings" panose="05000000000000000000" pitchFamily="2" charset="2"/>
              <a:buChar char="Ø"/>
            </a:pPr>
            <a:endParaRPr lang="en-US" sz="2400" dirty="0" smtClean="0">
              <a:latin typeface="Arial" panose="020B0604020202020204" pitchFamily="34" charset="0"/>
              <a:cs typeface="Arial" panose="020B0604020202020204" pitchFamily="34" charset="0"/>
            </a:endParaRPr>
          </a:p>
          <a:p>
            <a:pPr algn="just">
              <a:buClrTx/>
              <a:buFont typeface="Wingdings" panose="05000000000000000000" pitchFamily="2" charset="2"/>
              <a:buChar char="Ø"/>
            </a:pPr>
            <a:endParaRPr lang="en-US" sz="2400" dirty="0" smtClean="0">
              <a:latin typeface="Arial" panose="020B0604020202020204" pitchFamily="34" charset="0"/>
              <a:cs typeface="Arial" panose="020B0604020202020204" pitchFamily="34" charset="0"/>
            </a:endParaRPr>
          </a:p>
          <a:p>
            <a:pPr algn="just">
              <a:buClrTx/>
              <a:buFont typeface="Wingdings" panose="05000000000000000000" pitchFamily="2" charset="2"/>
              <a:buChar char="Ø"/>
            </a:pPr>
            <a:endParaRPr lang="en-US" sz="2400" dirty="0" smtClean="0">
              <a:latin typeface="Arial" panose="020B0604020202020204" pitchFamily="34" charset="0"/>
              <a:cs typeface="Arial" panose="020B0604020202020204" pitchFamily="34" charset="0"/>
            </a:endParaRPr>
          </a:p>
          <a:p>
            <a:pPr algn="just">
              <a:buClrTx/>
              <a:buFont typeface="Wingdings" panose="05000000000000000000" pitchFamily="2" charset="2"/>
              <a:buChar char="Ø"/>
            </a:pPr>
            <a:endParaRPr lang="en-US" sz="2400" dirty="0" smtClean="0">
              <a:latin typeface="Arial" panose="020B0604020202020204" pitchFamily="34" charset="0"/>
              <a:cs typeface="Arial" panose="020B0604020202020204" pitchFamily="34" charset="0"/>
            </a:endParaRPr>
          </a:p>
          <a:p>
            <a:pPr algn="just">
              <a:buClrTx/>
              <a:buFont typeface="Wingdings" panose="05000000000000000000" pitchFamily="2" charset="2"/>
              <a:buChar char="Ø"/>
            </a:pPr>
            <a:endParaRPr lang="en-US" sz="24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803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print\lebanon.beirut.034"/>
          <p:cNvPicPr>
            <a:picLocks noChangeAspect="1" noChangeArrowheads="1"/>
          </p:cNvPicPr>
          <p:nvPr/>
        </p:nvPicPr>
        <p:blipFill>
          <a:blip r:embed="rId2" cstate="print"/>
          <a:srcRect/>
          <a:stretch>
            <a:fillRect/>
          </a:stretch>
        </p:blipFill>
        <p:spPr bwMode="auto">
          <a:xfrm>
            <a:off x="4572000" y="0"/>
            <a:ext cx="4572000" cy="3050016"/>
          </a:xfrm>
          <a:prstGeom prst="rect">
            <a:avLst/>
          </a:prstGeom>
          <a:noFill/>
        </p:spPr>
      </p:pic>
      <p:pic>
        <p:nvPicPr>
          <p:cNvPr id="4" name="Picture 3" descr="G:\print\lebanon.beirut.028"/>
          <p:cNvPicPr>
            <a:picLocks noChangeAspect="1" noChangeArrowheads="1"/>
          </p:cNvPicPr>
          <p:nvPr/>
        </p:nvPicPr>
        <p:blipFill>
          <a:blip r:embed="rId3" cstate="print"/>
          <a:srcRect/>
          <a:stretch>
            <a:fillRect/>
          </a:stretch>
        </p:blipFill>
        <p:spPr bwMode="auto">
          <a:xfrm>
            <a:off x="3461573" y="3048000"/>
            <a:ext cx="5682427" cy="3810000"/>
          </a:xfrm>
          <a:prstGeom prst="rect">
            <a:avLst/>
          </a:prstGeom>
          <a:noFill/>
        </p:spPr>
      </p:pic>
      <p:pic>
        <p:nvPicPr>
          <p:cNvPr id="5" name="Picture 4" descr="G:\print\lebanon.beirut.031"/>
          <p:cNvPicPr>
            <a:picLocks noChangeAspect="1" noChangeArrowheads="1"/>
          </p:cNvPicPr>
          <p:nvPr/>
        </p:nvPicPr>
        <p:blipFill>
          <a:blip r:embed="rId4" cstate="print"/>
          <a:srcRect/>
          <a:stretch>
            <a:fillRect/>
          </a:stretch>
        </p:blipFill>
        <p:spPr bwMode="auto">
          <a:xfrm>
            <a:off x="0" y="3048000"/>
            <a:ext cx="5591279" cy="3810000"/>
          </a:xfrm>
          <a:prstGeom prst="rect">
            <a:avLst/>
          </a:prstGeom>
          <a:noFill/>
        </p:spPr>
      </p:pic>
      <p:pic>
        <p:nvPicPr>
          <p:cNvPr id="6" name="Picture 5" descr="C:\Users\Xplus\Desktop\1%20cedar%20of%20lebanon%20shouf%20cedar%2012.jpg"/>
          <p:cNvPicPr>
            <a:picLocks noChangeAspect="1" noChangeArrowheads="1"/>
          </p:cNvPicPr>
          <p:nvPr/>
        </p:nvPicPr>
        <p:blipFill>
          <a:blip r:embed="rId5" cstate="print"/>
          <a:srcRect/>
          <a:stretch>
            <a:fillRect/>
          </a:stretch>
        </p:blipFill>
        <p:spPr bwMode="auto">
          <a:xfrm>
            <a:off x="0" y="0"/>
            <a:ext cx="4572000" cy="3048000"/>
          </a:xfrm>
          <a:prstGeom prst="rect">
            <a:avLst/>
          </a:prstGeom>
          <a:noFill/>
        </p:spPr>
      </p:pic>
      <p:pic>
        <p:nvPicPr>
          <p:cNvPr id="83970" name="Picture 2" descr="C:\Users\Muzna\AppData\Local\Microsoft\Windows\INetCache\IE\4TUW8DT0\thank-you-394180_640[1].png"/>
          <p:cNvPicPr>
            <a:picLocks noChangeAspect="1" noChangeArrowheads="1"/>
          </p:cNvPicPr>
          <p:nvPr/>
        </p:nvPicPr>
        <p:blipFill>
          <a:blip r:embed="rId6" cstate="print"/>
          <a:srcRect/>
          <a:stretch>
            <a:fillRect/>
          </a:stretch>
        </p:blipFill>
        <p:spPr bwMode="auto">
          <a:xfrm>
            <a:off x="228600" y="2209800"/>
            <a:ext cx="2743200" cy="2057400"/>
          </a:xfrm>
          <a:prstGeom prst="rect">
            <a:avLst/>
          </a:prstGeom>
          <a:noFill/>
        </p:spPr>
      </p:pic>
      <p:pic>
        <p:nvPicPr>
          <p:cNvPr id="7" name="Picture 6" descr="flag.bmp"/>
          <p:cNvPicPr>
            <a:picLocks noChangeAspect="1"/>
          </p:cNvPicPr>
          <p:nvPr/>
        </p:nvPicPr>
        <p:blipFill>
          <a:blip r:embed="rId7" cstate="print"/>
          <a:srcRect l="8451" t="4520" r="9859" b="5085"/>
          <a:stretch>
            <a:fillRect/>
          </a:stretch>
        </p:blipFill>
        <p:spPr>
          <a:xfrm>
            <a:off x="3505200" y="2362200"/>
            <a:ext cx="2209800" cy="1524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5</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a:buClrTx/>
              <a:buFont typeface="Wingdings" pitchFamily="2" charset="2"/>
              <a:buChar char="Ø"/>
            </a:pPr>
            <a:r>
              <a:rPr lang="en-US" sz="2600" dirty="0" smtClean="0">
                <a:latin typeface="Arial" panose="020B0604020202020204" pitchFamily="34" charset="0"/>
                <a:cs typeface="Arial" panose="020B0604020202020204" pitchFamily="34" charset="0"/>
              </a:rPr>
              <a:t>1 radiotherapy source (1 </a:t>
            </a:r>
            <a:r>
              <a:rPr lang="en-US" sz="2600" dirty="0">
                <a:latin typeface="Arial" panose="020B0604020202020204" pitchFamily="34" charset="0"/>
                <a:cs typeface="Arial" panose="020B0604020202020204" pitchFamily="34" charset="0"/>
              </a:rPr>
              <a:t>Cobalt-60)</a:t>
            </a:r>
          </a:p>
          <a:p>
            <a:pPr>
              <a:buClrTx/>
              <a:buFont typeface="Wingdings" pitchFamily="2" charset="2"/>
              <a:buChar char="Ø"/>
            </a:pPr>
            <a:r>
              <a:rPr lang="en-US" sz="2600" dirty="0">
                <a:latin typeface="Arial" panose="020B0604020202020204" pitchFamily="34" charset="0"/>
                <a:cs typeface="Arial" panose="020B0604020202020204" pitchFamily="34" charset="0"/>
              </a:rPr>
              <a:t>13 nuclear gauges (10 Cs-137; 2 Co-60; 1 AmBe-241)</a:t>
            </a:r>
          </a:p>
          <a:p>
            <a:pPr>
              <a:buClrTx/>
              <a:buFont typeface="Wingdings" pitchFamily="2" charset="2"/>
              <a:buChar char="Ø"/>
            </a:pPr>
            <a:r>
              <a:rPr lang="en-US" sz="2600" dirty="0">
                <a:latin typeface="Arial" panose="020B0604020202020204" pitchFamily="34" charset="0"/>
                <a:cs typeface="Arial" panose="020B0604020202020204" pitchFamily="34" charset="0"/>
              </a:rPr>
              <a:t>2 c</a:t>
            </a:r>
            <a:r>
              <a:rPr lang="en-US" sz="2600" dirty="0" smtClean="0">
                <a:latin typeface="Arial" panose="020B0604020202020204" pitchFamily="34" charset="0"/>
                <a:cs typeface="Arial" panose="020B0604020202020204" pitchFamily="34" charset="0"/>
              </a:rPr>
              <a:t>yclotrons </a:t>
            </a:r>
            <a:r>
              <a:rPr lang="en-US" sz="2600" dirty="0">
                <a:latin typeface="Arial" panose="020B0604020202020204" pitchFamily="34" charset="0"/>
                <a:cs typeface="Arial" panose="020B0604020202020204" pitchFamily="34" charset="0"/>
              </a:rPr>
              <a:t>to produce F-18</a:t>
            </a:r>
          </a:p>
          <a:p>
            <a:pPr>
              <a:buClrTx/>
              <a:buFont typeface="Wingdings" pitchFamily="2" charset="2"/>
              <a:buChar char="Ø"/>
            </a:pPr>
            <a:r>
              <a:rPr lang="en-US" sz="2600" dirty="0">
                <a:latin typeface="Arial" panose="020B0604020202020204" pitchFamily="34" charset="0"/>
                <a:cs typeface="Arial" panose="020B0604020202020204" pitchFamily="34" charset="0"/>
              </a:rPr>
              <a:t>About </a:t>
            </a:r>
            <a:r>
              <a:rPr lang="en-US" sz="2600" dirty="0" smtClean="0">
                <a:latin typeface="Arial" panose="020B0604020202020204" pitchFamily="34" charset="0"/>
                <a:cs typeface="Arial" panose="020B0604020202020204" pitchFamily="34" charset="0"/>
              </a:rPr>
              <a:t>174 </a:t>
            </a:r>
            <a:r>
              <a:rPr lang="en-US" sz="2600" dirty="0">
                <a:latin typeface="Arial" panose="020B0604020202020204" pitchFamily="34" charset="0"/>
                <a:cs typeface="Arial" panose="020B0604020202020204" pitchFamily="34" charset="0"/>
              </a:rPr>
              <a:t>orphan sources and contaminated </a:t>
            </a:r>
            <a:r>
              <a:rPr lang="en-US" sz="2600" dirty="0" smtClean="0">
                <a:latin typeface="Arial" panose="020B0604020202020204" pitchFamily="34" charset="0"/>
                <a:cs typeface="Arial" panose="020B0604020202020204" pitchFamily="34" charset="0"/>
              </a:rPr>
              <a:t>pieces in the temporary radioactive waste management storage room in the Lebanese Atomic Energy Commission - LAEC </a:t>
            </a:r>
            <a:endParaRPr lang="en-US" sz="2600" dirty="0">
              <a:latin typeface="Arial" panose="020B0604020202020204" pitchFamily="34" charset="0"/>
              <a:cs typeface="Arial" panose="020B0604020202020204" pitchFamily="34" charset="0"/>
            </a:endParaRP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endParaRPr lang="en-US" sz="2600" b="1" dirty="0" smtClean="0">
              <a:solidFill>
                <a:srgbClr val="0070C0"/>
              </a:solidFill>
              <a:latin typeface="Arial" panose="020B0604020202020204" pitchFamily="34" charset="0"/>
              <a:cs typeface="Arial" panose="020B0604020202020204" pitchFamily="34" charset="0"/>
            </a:endParaRPr>
          </a:p>
          <a:p>
            <a:pPr lvl="0" algn="ctr">
              <a:spcBef>
                <a:spcPct val="0"/>
              </a:spcBef>
              <a:defRPr/>
            </a:pPr>
            <a:r>
              <a:rPr lang="en-US" sz="2600" b="1" dirty="0">
                <a:latin typeface="Arial" panose="020B0604020202020204" pitchFamily="34" charset="0"/>
                <a:ea typeface="+mj-ea"/>
                <a:cs typeface="Arial" panose="020B0604020202020204" pitchFamily="34" charset="0"/>
              </a:rPr>
              <a:t>Radioactive Waste </a:t>
            </a:r>
            <a:r>
              <a:rPr lang="en-US" sz="2600" b="1" dirty="0" smtClean="0">
                <a:latin typeface="Arial" panose="020B0604020202020204" pitchFamily="34" charset="0"/>
                <a:ea typeface="+mj-ea"/>
                <a:cs typeface="Arial" panose="020B0604020202020204" pitchFamily="34" charset="0"/>
              </a:rPr>
              <a:t>Inventory Summary in </a:t>
            </a:r>
            <a:r>
              <a:rPr lang="en-US" sz="2600" b="1" dirty="0">
                <a:latin typeface="Arial" panose="020B0604020202020204" pitchFamily="34" charset="0"/>
                <a:ea typeface="+mj-ea"/>
                <a:cs typeface="Arial" panose="020B0604020202020204" pitchFamily="34" charset="0"/>
              </a:rPr>
              <a:t>Lebanon</a:t>
            </a:r>
          </a:p>
          <a:p>
            <a:pPr lvl="0" algn="ctr">
              <a:spcBef>
                <a:spcPct val="0"/>
              </a:spcBef>
              <a:defRPr/>
            </a:pPr>
            <a:endParaRPr kumimoji="0" lang="en-US" sz="2600" b="1" i="0" u="none" strike="noStrike" kern="1200" cap="none" spc="0" normalizeH="0" baseline="0" dirty="0">
              <a:ln>
                <a:noFill/>
              </a:ln>
              <a:solidFill>
                <a:srgbClr val="0066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3840012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6</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0" indent="0">
              <a:buClrTx/>
              <a:buNone/>
            </a:pPr>
            <a:r>
              <a:rPr lang="en-US" sz="2400" dirty="0">
                <a:solidFill>
                  <a:schemeClr val="tx1"/>
                </a:solidFill>
                <a:latin typeface="Arial" panose="020B0604020202020204" pitchFamily="34" charset="0"/>
                <a:ea typeface="Verdana" pitchFamily="34" charset="0"/>
                <a:cs typeface="Arial" panose="020B0604020202020204" pitchFamily="34" charset="0"/>
              </a:rPr>
              <a:t>The LAEC was established in 1996 with the full support and assistance of the IAEA to:</a:t>
            </a:r>
          </a:p>
          <a:p>
            <a:pPr marL="0" indent="0">
              <a:buClrTx/>
              <a:buNone/>
            </a:pPr>
            <a:endParaRPr lang="en-US" sz="2400" dirty="0" smtClean="0">
              <a:solidFill>
                <a:schemeClr val="tx1"/>
              </a:solidFill>
              <a:latin typeface="Arial" panose="020B0604020202020204" pitchFamily="34" charset="0"/>
              <a:cs typeface="Arial" panose="020B0604020202020204" pitchFamily="34" charset="0"/>
            </a:endParaRPr>
          </a:p>
          <a:p>
            <a:pPr>
              <a:buClrTx/>
              <a:buFont typeface="Wingdings" pitchFamily="2" charset="2"/>
              <a:buChar char="Ø"/>
            </a:pPr>
            <a:r>
              <a:rPr lang="en-US" sz="2400" dirty="0" smtClean="0">
                <a:solidFill>
                  <a:schemeClr val="tx1"/>
                </a:solidFill>
                <a:latin typeface="Arial" panose="020B0604020202020204" pitchFamily="34" charset="0"/>
                <a:cs typeface="Arial" panose="020B0604020202020204" pitchFamily="34" charset="0"/>
              </a:rPr>
              <a:t>Encourage </a:t>
            </a:r>
            <a:r>
              <a:rPr lang="en-US" sz="2400" dirty="0">
                <a:solidFill>
                  <a:schemeClr val="tx1"/>
                </a:solidFill>
                <a:latin typeface="Arial" panose="020B0604020202020204" pitchFamily="34" charset="0"/>
                <a:cs typeface="Arial" panose="020B0604020202020204" pitchFamily="34" charset="0"/>
              </a:rPr>
              <a:t>and develop the peaceful use of atomic energy in the country and spread the Safety and Security Culture for the use of radiation sources</a:t>
            </a:r>
          </a:p>
          <a:p>
            <a:pPr>
              <a:buClrTx/>
              <a:buFont typeface="Wingdings" pitchFamily="2" charset="2"/>
              <a:buChar char="Ø"/>
            </a:pPr>
            <a:r>
              <a:rPr lang="en-US" sz="2400" dirty="0" smtClean="0">
                <a:solidFill>
                  <a:schemeClr val="tx1"/>
                </a:solidFill>
                <a:latin typeface="Arial" panose="020B0604020202020204" pitchFamily="34" charset="0"/>
                <a:cs typeface="Arial" panose="020B0604020202020204" pitchFamily="34" charset="0"/>
              </a:rPr>
              <a:t>Make </a:t>
            </a:r>
            <a:r>
              <a:rPr lang="en-US" sz="2400" dirty="0">
                <a:solidFill>
                  <a:schemeClr val="tx1"/>
                </a:solidFill>
                <a:latin typeface="Arial" panose="020B0604020202020204" pitchFamily="34" charset="0"/>
                <a:cs typeface="Arial" panose="020B0604020202020204" pitchFamily="34" charset="0"/>
              </a:rPr>
              <a:t>applied research using nuclear techniques and technologies</a:t>
            </a:r>
          </a:p>
          <a:p>
            <a:pPr>
              <a:buClrTx/>
              <a:buFont typeface="Wingdings" pitchFamily="2" charset="2"/>
              <a:buChar char="Ø"/>
            </a:pPr>
            <a:r>
              <a:rPr lang="en-US" sz="2400" dirty="0" smtClean="0">
                <a:solidFill>
                  <a:schemeClr val="tx1"/>
                </a:solidFill>
                <a:latin typeface="Arial" panose="020B0604020202020204" pitchFamily="34" charset="0"/>
                <a:cs typeface="Arial" panose="020B0604020202020204" pitchFamily="34" charset="0"/>
              </a:rPr>
              <a:t>Establish </a:t>
            </a:r>
            <a:r>
              <a:rPr lang="en-US" sz="2400" dirty="0">
                <a:solidFill>
                  <a:schemeClr val="tx1"/>
                </a:solidFill>
                <a:latin typeface="Arial" panose="020B0604020202020204" pitchFamily="34" charset="0"/>
                <a:cs typeface="Arial" panose="020B0604020202020204" pitchFamily="34" charset="0"/>
              </a:rPr>
              <a:t>the national infrastructure for radiation protection including the preparation of the necessary legislations for protecting the public, workers and environment against ionizing radiation</a:t>
            </a: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200" b="1" dirty="0" smtClean="0">
                <a:latin typeface="Arial" panose="020B0604020202020204" pitchFamily="34" charset="0"/>
                <a:ea typeface="+mj-ea"/>
                <a:cs typeface="Arial" panose="020B0604020202020204" pitchFamily="34" charset="0"/>
              </a:rPr>
              <a:t>Mandate </a:t>
            </a:r>
            <a:r>
              <a:rPr lang="en-US" sz="2200" b="1" dirty="0">
                <a:latin typeface="Arial" panose="020B0604020202020204" pitchFamily="34" charset="0"/>
                <a:ea typeface="+mj-ea"/>
                <a:cs typeface="Arial" panose="020B0604020202020204" pitchFamily="34" charset="0"/>
              </a:rPr>
              <a:t>of Lebanese Atomic Energy Commission - LAEC</a:t>
            </a:r>
            <a:endParaRPr kumimoji="0" lang="en-US" sz="2200" b="1" i="0" u="none" strike="noStrike" kern="1200" cap="none" spc="0" normalizeH="0" baseline="0" dirty="0">
              <a:ln>
                <a:noFill/>
              </a:ln>
              <a:solidFill>
                <a:srgbClr val="0066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06263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7</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0" indent="0" algn="just" hangingPunct="0">
              <a:buNone/>
            </a:pPr>
            <a:r>
              <a:rPr lang="en-US" sz="2000" dirty="0">
                <a:latin typeface="Arial" panose="020B0604020202020204" pitchFamily="34" charset="0"/>
                <a:ea typeface="Verdana" pitchFamily="34" charset="0"/>
                <a:cs typeface="Arial" panose="020B0604020202020204" pitchFamily="34" charset="0"/>
              </a:rPr>
              <a:t>Institutions and organizations involved in RWM in Lebanon are:</a:t>
            </a:r>
          </a:p>
          <a:p>
            <a:pPr algn="just" hangingPunct="0"/>
            <a:endParaRPr lang="en-US" sz="2000" dirty="0">
              <a:latin typeface="Arial" panose="020B0604020202020204" pitchFamily="34" charset="0"/>
              <a:ea typeface="Verdana" pitchFamily="34" charset="0"/>
              <a:cs typeface="Arial" panose="020B0604020202020204" pitchFamily="34" charset="0"/>
            </a:endParaRPr>
          </a:p>
          <a:p>
            <a:pPr lvl="0" algn="just" hangingPunct="0">
              <a:buClr>
                <a:schemeClr val="tx1"/>
              </a:buClr>
              <a:buFont typeface="Wingdings" panose="05000000000000000000" pitchFamily="2" charset="2"/>
              <a:buChar char="Ø"/>
            </a:pPr>
            <a:r>
              <a:rPr lang="en-US" sz="2000" b="1" dirty="0">
                <a:solidFill>
                  <a:srgbClr val="7030A0"/>
                </a:solidFill>
                <a:latin typeface="Arial" panose="020B0604020202020204" pitchFamily="34" charset="0"/>
                <a:ea typeface="Verdana" pitchFamily="34" charset="0"/>
                <a:cs typeface="Arial" panose="020B0604020202020204" pitchFamily="34" charset="0"/>
              </a:rPr>
              <a:t>Regulatory</a:t>
            </a:r>
            <a:r>
              <a:rPr lang="en-US" sz="2000" b="1" i="1" dirty="0">
                <a:solidFill>
                  <a:srgbClr val="7030A0"/>
                </a:solidFill>
                <a:latin typeface="Arial" panose="020B0604020202020204" pitchFamily="34" charset="0"/>
                <a:ea typeface="Verdana" pitchFamily="34" charset="0"/>
                <a:cs typeface="Arial" panose="020B0604020202020204" pitchFamily="34" charset="0"/>
              </a:rPr>
              <a:t> </a:t>
            </a:r>
            <a:r>
              <a:rPr lang="en-US" sz="2000" b="1" dirty="0">
                <a:solidFill>
                  <a:srgbClr val="7030A0"/>
                </a:solidFill>
                <a:latin typeface="Arial" panose="020B0604020202020204" pitchFamily="34" charset="0"/>
                <a:ea typeface="Verdana" pitchFamily="34" charset="0"/>
                <a:cs typeface="Arial" panose="020B0604020202020204" pitchFamily="34" charset="0"/>
              </a:rPr>
              <a:t>Body</a:t>
            </a:r>
            <a:r>
              <a:rPr lang="en-US" sz="2000" dirty="0">
                <a:latin typeface="Arial" panose="020B0604020202020204" pitchFamily="34" charset="0"/>
                <a:ea typeface="Verdana" pitchFamily="34" charset="0"/>
                <a:cs typeface="Arial" panose="020B0604020202020204" pitchFamily="34" charset="0"/>
              </a:rPr>
              <a:t>: The ministry of health with LAEC Authorization Department</a:t>
            </a:r>
          </a:p>
          <a:p>
            <a:pPr lvl="0" algn="just" hangingPunct="0">
              <a:buClr>
                <a:schemeClr val="tx1"/>
              </a:buClr>
              <a:buFont typeface="Wingdings" panose="05000000000000000000" pitchFamily="2" charset="2"/>
              <a:buChar char="Ø"/>
            </a:pPr>
            <a:r>
              <a:rPr lang="en-US" sz="2000" b="1" dirty="0" smtClean="0">
                <a:solidFill>
                  <a:srgbClr val="7030A0"/>
                </a:solidFill>
                <a:latin typeface="Arial" panose="020B0604020202020204" pitchFamily="34" charset="0"/>
                <a:ea typeface="Verdana" pitchFamily="34" charset="0"/>
                <a:cs typeface="Arial" panose="020B0604020202020204" pitchFamily="34" charset="0"/>
              </a:rPr>
              <a:t>Services</a:t>
            </a:r>
            <a:r>
              <a:rPr lang="en-US" sz="2000" dirty="0">
                <a:latin typeface="Arial" panose="020B0604020202020204" pitchFamily="34" charset="0"/>
                <a:ea typeface="Verdana" pitchFamily="34" charset="0"/>
                <a:cs typeface="Arial" panose="020B0604020202020204" pitchFamily="34" charset="0"/>
              </a:rPr>
              <a:t>: LAEC performs different waste conditioning and on-site disposal services for facilities upon request; it is also responsible for the construction and management of a national site for radioactive waste.</a:t>
            </a:r>
          </a:p>
          <a:p>
            <a:pPr lvl="0" algn="just" hangingPunct="0">
              <a:buClr>
                <a:schemeClr val="tx1"/>
              </a:buClr>
              <a:buFont typeface="Wingdings" panose="05000000000000000000" pitchFamily="2" charset="2"/>
              <a:buChar char="Ø"/>
            </a:pPr>
            <a:r>
              <a:rPr lang="en-US" sz="2000" b="1" dirty="0" smtClean="0">
                <a:solidFill>
                  <a:srgbClr val="7030A0"/>
                </a:solidFill>
                <a:latin typeface="Arial" panose="020B0604020202020204" pitchFamily="34" charset="0"/>
                <a:ea typeface="Verdana" pitchFamily="34" charset="0"/>
                <a:cs typeface="Arial" panose="020B0604020202020204" pitchFamily="34" charset="0"/>
              </a:rPr>
              <a:t>Users</a:t>
            </a:r>
            <a:r>
              <a:rPr lang="en-US" sz="2000" dirty="0">
                <a:latin typeface="Arial" panose="020B0604020202020204" pitchFamily="34" charset="0"/>
                <a:ea typeface="Verdana" pitchFamily="34" charset="0"/>
                <a:cs typeface="Arial" panose="020B0604020202020204" pitchFamily="34" charset="0"/>
              </a:rPr>
              <a:t>: Users of radioactive waste work in different fields (medical, industrial, research…</a:t>
            </a:r>
            <a:r>
              <a:rPr lang="en-US" sz="2000" dirty="0" err="1">
                <a:latin typeface="Arial" panose="020B0604020202020204" pitchFamily="34" charset="0"/>
                <a:ea typeface="Verdana" pitchFamily="34" charset="0"/>
                <a:cs typeface="Arial" panose="020B0604020202020204" pitchFamily="34" charset="0"/>
              </a:rPr>
              <a:t>etc</a:t>
            </a:r>
            <a:r>
              <a:rPr lang="en-US" sz="2000" dirty="0">
                <a:latin typeface="Arial" panose="020B0604020202020204" pitchFamily="34" charset="0"/>
                <a:ea typeface="Verdana" pitchFamily="34" charset="0"/>
                <a:cs typeface="Arial" panose="020B0604020202020204" pitchFamily="34" charset="0"/>
              </a:rPr>
              <a:t>). </a:t>
            </a:r>
          </a:p>
          <a:p>
            <a:pPr lvl="0" algn="just" hangingPunct="0">
              <a:buClr>
                <a:schemeClr val="tx1"/>
              </a:buClr>
              <a:buFont typeface="Wingdings" panose="05000000000000000000" pitchFamily="2" charset="2"/>
              <a:buChar char="Ø"/>
            </a:pPr>
            <a:r>
              <a:rPr lang="en-US" sz="2000" b="1" dirty="0" smtClean="0">
                <a:solidFill>
                  <a:srgbClr val="7030A0"/>
                </a:solidFill>
                <a:latin typeface="Arial" panose="020B0604020202020204" pitchFamily="34" charset="0"/>
                <a:ea typeface="Verdana" pitchFamily="34" charset="0"/>
                <a:cs typeface="Arial" panose="020B0604020202020204" pitchFamily="34" charset="0"/>
              </a:rPr>
              <a:t>Scrap </a:t>
            </a:r>
            <a:r>
              <a:rPr lang="en-US" sz="2000" b="1" dirty="0">
                <a:solidFill>
                  <a:srgbClr val="7030A0"/>
                </a:solidFill>
                <a:latin typeface="Arial" panose="020B0604020202020204" pitchFamily="34" charset="0"/>
                <a:ea typeface="Verdana" pitchFamily="34" charset="0"/>
                <a:cs typeface="Arial" panose="020B0604020202020204" pitchFamily="34" charset="0"/>
              </a:rPr>
              <a:t>Yards</a:t>
            </a:r>
            <a:r>
              <a:rPr lang="en-US" sz="2000" dirty="0">
                <a:latin typeface="Arial" panose="020B0604020202020204" pitchFamily="34" charset="0"/>
                <a:ea typeface="Verdana" pitchFamily="34" charset="0"/>
                <a:cs typeface="Arial" panose="020B0604020202020204" pitchFamily="34" charset="0"/>
              </a:rPr>
              <a:t>: Different orphan sources are being found in scrap yards as they are present with scrap material for export. These sources are discovered on the borders prior to leaving the country. These sources are brought to LAEC for temporary storage.</a:t>
            </a: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800" b="1" dirty="0">
                <a:latin typeface="Arial" panose="020B0604020202020204" pitchFamily="34" charset="0"/>
                <a:ea typeface="+mj-ea"/>
                <a:cs typeface="Arial" panose="020B0604020202020204" pitchFamily="34" charset="0"/>
              </a:rPr>
              <a:t>Radioactive Waste Management </a:t>
            </a:r>
            <a:r>
              <a:rPr lang="en-US" sz="2800" b="1" dirty="0" smtClean="0">
                <a:latin typeface="Arial" panose="020B0604020202020204" pitchFamily="34" charset="0"/>
                <a:ea typeface="+mj-ea"/>
                <a:cs typeface="Arial" panose="020B0604020202020204" pitchFamily="34" charset="0"/>
              </a:rPr>
              <a:t>in </a:t>
            </a:r>
            <a:r>
              <a:rPr lang="en-US" sz="2800" b="1" dirty="0">
                <a:latin typeface="Arial" panose="020B0604020202020204" pitchFamily="34" charset="0"/>
                <a:ea typeface="+mj-ea"/>
                <a:cs typeface="Arial" panose="020B0604020202020204" pitchFamily="34" charset="0"/>
              </a:rPr>
              <a:t>Lebanon</a:t>
            </a:r>
          </a:p>
        </p:txBody>
      </p:sp>
    </p:spTree>
    <p:extLst>
      <p:ext uri="{BB962C8B-B14F-4D97-AF65-F5344CB8AC3E}">
        <p14:creationId xmlns:p14="http://schemas.microsoft.com/office/powerpoint/2010/main" val="2399675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6553200" y="6356350"/>
            <a:ext cx="2133600" cy="365125"/>
          </a:xfrm>
        </p:spPr>
        <p:txBody>
          <a:bodyPr/>
          <a:lstStyle/>
          <a:p>
            <a:fld id="{73EED8BE-C019-4F8C-916F-A3EBD6B3CFBF}" type="slidenum">
              <a:rPr lang="en-US" smtClean="0"/>
              <a:pPr/>
              <a:t>8</a:t>
            </a:fld>
            <a:endParaRPr lang="en-US"/>
          </a:p>
        </p:txBody>
      </p:sp>
      <p:sp>
        <p:nvSpPr>
          <p:cNvPr id="34819" name="Rectangle 3"/>
          <p:cNvSpPr>
            <a:spLocks noGrp="1" noChangeArrowheads="1"/>
          </p:cNvSpPr>
          <p:nvPr>
            <p:ph sz="half" idx="4294967295"/>
          </p:nvPr>
        </p:nvSpPr>
        <p:spPr>
          <a:xfrm>
            <a:off x="762000" y="1676400"/>
            <a:ext cx="8382000" cy="4343400"/>
          </a:xfrm>
        </p:spPr>
        <p:txBody>
          <a:bodyPr>
            <a:noAutofit/>
          </a:bodyPr>
          <a:lstStyle/>
          <a:p>
            <a:pPr marL="0" lvl="0" indent="0" algn="justLow" eaLnBrk="0" fontAlgn="base" hangingPunct="0">
              <a:spcBef>
                <a:spcPct val="0"/>
              </a:spcBef>
              <a:spcAft>
                <a:spcPct val="0"/>
              </a:spcAft>
              <a:buClrTx/>
              <a:buSzTx/>
              <a:buNone/>
              <a:tabLst>
                <a:tab pos="0" algn="l"/>
              </a:tabLst>
            </a:pPr>
            <a:r>
              <a:rPr lang="en-US" sz="2600" dirty="0">
                <a:solidFill>
                  <a:prstClr val="black"/>
                </a:solidFill>
                <a:latin typeface="Arial" panose="020B0604020202020204" pitchFamily="34" charset="0"/>
                <a:ea typeface="Verdana" pitchFamily="34" charset="0"/>
                <a:cs typeface="Arial" panose="020B0604020202020204" pitchFamily="34" charset="0"/>
              </a:rPr>
              <a:t>	</a:t>
            </a:r>
            <a:r>
              <a:rPr lang="en-US" sz="2400" dirty="0">
                <a:solidFill>
                  <a:prstClr val="black"/>
                </a:solidFill>
                <a:latin typeface="Arial" panose="020B0604020202020204" pitchFamily="34" charset="0"/>
                <a:ea typeface="Verdana" pitchFamily="34" charset="0"/>
                <a:cs typeface="Arial" panose="020B0604020202020204" pitchFamily="34" charset="0"/>
              </a:rPr>
              <a:t>The following services have been covered in the work of radioactive waste management in LAEC for the past years</a:t>
            </a:r>
            <a:r>
              <a:rPr lang="en-US" sz="2400" dirty="0" smtClean="0">
                <a:solidFill>
                  <a:prstClr val="black"/>
                </a:solidFill>
                <a:latin typeface="Arial" panose="020B0604020202020204" pitchFamily="34" charset="0"/>
                <a:ea typeface="Verdana" pitchFamily="34" charset="0"/>
                <a:cs typeface="Arial" panose="020B0604020202020204" pitchFamily="34" charset="0"/>
              </a:rPr>
              <a:t>:</a:t>
            </a:r>
          </a:p>
          <a:p>
            <a:pPr marL="0" lvl="0" indent="0" algn="justLow" eaLnBrk="0" fontAlgn="base" hangingPunct="0">
              <a:spcBef>
                <a:spcPct val="0"/>
              </a:spcBef>
              <a:spcAft>
                <a:spcPct val="0"/>
              </a:spcAft>
              <a:buClrTx/>
              <a:buSzTx/>
              <a:buNone/>
              <a:tabLst>
                <a:tab pos="0" algn="l"/>
              </a:tabLst>
            </a:pPr>
            <a:endParaRPr lang="en-US" sz="2400" dirty="0">
              <a:solidFill>
                <a:prstClr val="black"/>
              </a:solidFill>
              <a:latin typeface="Arial" panose="020B0604020202020204" pitchFamily="34" charset="0"/>
              <a:ea typeface="Verdana" pitchFamily="34" charset="0"/>
              <a:cs typeface="Arial" panose="020B0604020202020204" pitchFamily="34" charset="0"/>
            </a:endParaRP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a:solidFill>
                  <a:schemeClr val="tx1"/>
                </a:solidFill>
                <a:latin typeface="Arial" panose="020B0604020202020204" pitchFamily="34" charset="0"/>
                <a:ea typeface="Verdana" pitchFamily="34" charset="0"/>
                <a:cs typeface="Arial" panose="020B0604020202020204" pitchFamily="34" charset="0"/>
              </a:rPr>
              <a:t>Receipt of orphan sources, condition them when possible, and temporarily store them</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a:solidFill>
                  <a:schemeClr val="tx1"/>
                </a:solidFill>
                <a:latin typeface="Arial" panose="020B0604020202020204" pitchFamily="34" charset="0"/>
                <a:ea typeface="Verdana" pitchFamily="34" charset="0"/>
                <a:cs typeface="Arial" panose="020B0604020202020204" pitchFamily="34" charset="0"/>
              </a:rPr>
              <a:t>Manage and organize temporary store in LAEC (present sources, equipment, lists)</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a:solidFill>
                  <a:schemeClr val="tx1"/>
                </a:solidFill>
                <a:latin typeface="Arial" panose="020B0604020202020204" pitchFamily="34" charset="0"/>
                <a:ea typeface="Verdana" pitchFamily="34" charset="0"/>
                <a:cs typeface="Arial" panose="020B0604020202020204" pitchFamily="34" charset="0"/>
              </a:rPr>
              <a:t>Prepare and retain archive for inventory of waste, relevant lists and forms, mission, projects, certificates, reports…)</a:t>
            </a:r>
          </a:p>
          <a:p>
            <a:pPr marL="290513" lvl="0" indent="-290513" algn="justLow" eaLnBrk="0" fontAlgn="base" hangingPunct="0">
              <a:spcBef>
                <a:spcPct val="0"/>
              </a:spcBef>
              <a:spcAft>
                <a:spcPct val="0"/>
              </a:spcAft>
              <a:buClrTx/>
              <a:buSzTx/>
              <a:buFont typeface="Wingdings" pitchFamily="2" charset="2"/>
              <a:buChar char="Ø"/>
              <a:tabLst>
                <a:tab pos="0" algn="l"/>
              </a:tabLst>
            </a:pPr>
            <a:r>
              <a:rPr lang="en-US" sz="2400" dirty="0">
                <a:solidFill>
                  <a:schemeClr val="tx1"/>
                </a:solidFill>
                <a:latin typeface="Arial" panose="020B0604020202020204" pitchFamily="34" charset="0"/>
                <a:ea typeface="Verdana" pitchFamily="34" charset="0"/>
                <a:cs typeface="Arial" panose="020B0604020202020204" pitchFamily="34" charset="0"/>
              </a:rPr>
              <a:t>Carry out necessary trainings for involved staff</a:t>
            </a:r>
          </a:p>
        </p:txBody>
      </p:sp>
      <p:sp>
        <p:nvSpPr>
          <p:cNvPr id="10" name="Line 4"/>
          <p:cNvSpPr>
            <a:spLocks noChangeShapeType="1"/>
          </p:cNvSpPr>
          <p:nvPr/>
        </p:nvSpPr>
        <p:spPr bwMode="auto">
          <a:xfrm>
            <a:off x="0" y="1600200"/>
            <a:ext cx="9144000" cy="0"/>
          </a:xfrm>
          <a:prstGeom prst="line">
            <a:avLst/>
          </a:prstGeom>
          <a:noFill/>
          <a:ln w="25400">
            <a:solidFill>
              <a:schemeClr val="tx1"/>
            </a:solidFill>
            <a:round/>
            <a:headEnd/>
            <a:tailEnd/>
          </a:ln>
        </p:spPr>
        <p:txBody>
          <a:bodyPr/>
          <a:lstStyle/>
          <a:p>
            <a:endParaRPr lang="en-US"/>
          </a:p>
        </p:txBody>
      </p:sp>
      <p:sp>
        <p:nvSpPr>
          <p:cNvPr id="8" name="Rectangle 2"/>
          <p:cNvSpPr txBox="1">
            <a:spLocks noChangeArrowheads="1"/>
          </p:cNvSpPr>
          <p:nvPr/>
        </p:nvSpPr>
        <p:spPr>
          <a:xfrm>
            <a:off x="762000" y="76200"/>
            <a:ext cx="8229600" cy="1066800"/>
          </a:xfrm>
          <a:prstGeom prst="rect">
            <a:avLst/>
          </a:prstGeom>
        </p:spPr>
        <p:txBody>
          <a:bodyPr vert="horz" lIns="91440" tIns="45720" rIns="91440" bIns="45720" rtlCol="0" anchor="ctr">
            <a:noAutofit/>
          </a:bodyPr>
          <a:lstStyle/>
          <a:p>
            <a:pPr lvl="0" algn="ctr">
              <a:spcBef>
                <a:spcPct val="0"/>
              </a:spcBef>
              <a:defRPr/>
            </a:pPr>
            <a:r>
              <a:rPr lang="en-US" sz="2800" b="1" dirty="0">
                <a:latin typeface="Arial" panose="020B0604020202020204" pitchFamily="34" charset="0"/>
                <a:ea typeface="+mj-ea"/>
                <a:cs typeface="Arial" panose="020B0604020202020204" pitchFamily="34" charset="0"/>
              </a:rPr>
              <a:t>Radioactive Waste Management </a:t>
            </a:r>
            <a:r>
              <a:rPr lang="en-US" sz="2800" b="1" dirty="0" smtClean="0">
                <a:latin typeface="Arial" panose="020B0604020202020204" pitchFamily="34" charset="0"/>
                <a:ea typeface="+mj-ea"/>
                <a:cs typeface="Arial" panose="020B0604020202020204" pitchFamily="34" charset="0"/>
              </a:rPr>
              <a:t>Work </a:t>
            </a:r>
            <a:r>
              <a:rPr lang="en-US" sz="2800" b="1" dirty="0">
                <a:latin typeface="Arial" panose="020B0604020202020204" pitchFamily="34" charset="0"/>
                <a:ea typeface="+mj-ea"/>
                <a:cs typeface="Arial" panose="020B0604020202020204" pitchFamily="34" charset="0"/>
              </a:rPr>
              <a:t>in LAEC</a:t>
            </a:r>
          </a:p>
        </p:txBody>
      </p:sp>
    </p:spTree>
    <p:extLst>
      <p:ext uri="{BB962C8B-B14F-4D97-AF65-F5344CB8AC3E}">
        <p14:creationId xmlns:p14="http://schemas.microsoft.com/office/powerpoint/2010/main" val="2005042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Muzna\Documents\Files\Events\1607ViennaINSSP\LAECStore\Presentation\Photos - Copy\Store\EPB14-01-08 (11).jpg"/>
          <p:cNvPicPr>
            <a:picLocks noChangeAspect="1" noChangeArrowheads="1"/>
          </p:cNvPicPr>
          <p:nvPr/>
        </p:nvPicPr>
        <p:blipFill>
          <a:blip r:embed="rId2" cstate="print"/>
          <a:srcRect/>
          <a:stretch>
            <a:fillRect/>
          </a:stretch>
        </p:blipFill>
        <p:spPr bwMode="auto">
          <a:xfrm>
            <a:off x="4648200" y="3486150"/>
            <a:ext cx="4495800" cy="3371850"/>
          </a:xfrm>
          <a:prstGeom prst="rect">
            <a:avLst/>
          </a:prstGeom>
          <a:noFill/>
        </p:spPr>
      </p:pic>
      <p:pic>
        <p:nvPicPr>
          <p:cNvPr id="68611" name="Picture 3" descr="C:\Users\Muzna\Documents\Files\Events\1607ViennaINSSP\LAECStore\Presentation\Photos - Copy\Store\IMG_0317.jpg"/>
          <p:cNvPicPr>
            <a:picLocks noChangeAspect="1" noChangeArrowheads="1"/>
          </p:cNvPicPr>
          <p:nvPr/>
        </p:nvPicPr>
        <p:blipFill>
          <a:blip r:embed="rId3" cstate="print"/>
          <a:srcRect/>
          <a:stretch>
            <a:fillRect/>
          </a:stretch>
        </p:blipFill>
        <p:spPr bwMode="auto">
          <a:xfrm>
            <a:off x="0" y="0"/>
            <a:ext cx="4681728" cy="3511296"/>
          </a:xfrm>
          <a:prstGeom prst="rect">
            <a:avLst/>
          </a:prstGeom>
          <a:noFill/>
        </p:spPr>
      </p:pic>
      <p:pic>
        <p:nvPicPr>
          <p:cNvPr id="68612" name="Picture 4" descr="C:\Users\Muzna\Documents\Files\Events\1607ViennaINSSP\LAECStore\Presentation\Photos - Copy\Store\IMG_0828.jpg"/>
          <p:cNvPicPr>
            <a:picLocks noChangeAspect="1" noChangeArrowheads="1"/>
          </p:cNvPicPr>
          <p:nvPr/>
        </p:nvPicPr>
        <p:blipFill>
          <a:blip r:embed="rId4" cstate="print"/>
          <a:srcRect/>
          <a:stretch>
            <a:fillRect/>
          </a:stretch>
        </p:blipFill>
        <p:spPr bwMode="auto">
          <a:xfrm>
            <a:off x="4572000" y="0"/>
            <a:ext cx="4572000" cy="3429000"/>
          </a:xfrm>
          <a:prstGeom prst="rect">
            <a:avLst/>
          </a:prstGeom>
          <a:noFill/>
        </p:spPr>
      </p:pic>
      <p:pic>
        <p:nvPicPr>
          <p:cNvPr id="68613" name="Picture 5" descr="C:\Users\Muzna\Documents\Files\Events\1607ViennaINSSP\LAECStore\Presentation\Photos - Copy\Store\CS-137 008.jpg"/>
          <p:cNvPicPr>
            <a:picLocks noChangeAspect="1" noChangeArrowheads="1"/>
          </p:cNvPicPr>
          <p:nvPr/>
        </p:nvPicPr>
        <p:blipFill>
          <a:blip r:embed="rId5" cstate="print"/>
          <a:srcRect/>
          <a:stretch>
            <a:fillRect/>
          </a:stretch>
        </p:blipFill>
        <p:spPr bwMode="auto">
          <a:xfrm>
            <a:off x="0" y="3346704"/>
            <a:ext cx="4681728" cy="3511296"/>
          </a:xfrm>
          <a:prstGeom prst="rect">
            <a:avLst/>
          </a:prstGeom>
          <a:noFill/>
        </p:spPr>
      </p:pic>
    </p:spTree>
    <p:extLst>
      <p:ext uri="{BB962C8B-B14F-4D97-AF65-F5344CB8AC3E}">
        <p14:creationId xmlns:p14="http://schemas.microsoft.com/office/powerpoint/2010/main" val="8225360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1947</TotalTime>
  <Words>1861</Words>
  <Application>Microsoft Office PowerPoint</Application>
  <PresentationFormat>On-screen Show (4:3)</PresentationFormat>
  <Paragraphs>316</Paragraphs>
  <Slides>45</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Franklin Gothic Book</vt:lpstr>
      <vt:lpstr>Franklin Gothic Medium</vt:lpstr>
      <vt:lpstr>Tahoma</vt:lpstr>
      <vt:lpstr>Verdana</vt:lpstr>
      <vt:lpstr>Wingdings</vt:lpstr>
      <vt:lpstr>Wingdings 2</vt:lpstr>
      <vt:lpstr>Trek</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  </vt:lpstr>
      <vt:lpstr>PowerPoint Presentation</vt:lpstr>
      <vt:lpstr>  </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Muzna</dc:creator>
  <cp:lastModifiedBy>Muzna</cp:lastModifiedBy>
  <cp:revision>165</cp:revision>
  <cp:lastPrinted>2018-03-29T06:12:52Z</cp:lastPrinted>
  <dcterms:created xsi:type="dcterms:W3CDTF">2016-02-15T03:14:00Z</dcterms:created>
  <dcterms:modified xsi:type="dcterms:W3CDTF">2018-03-29T20:57:23Z</dcterms:modified>
</cp:coreProperties>
</file>