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6"/>
  </p:notesMasterIdLst>
  <p:sldIdLst>
    <p:sldId id="256" r:id="rId2"/>
    <p:sldId id="277" r:id="rId3"/>
    <p:sldId id="292" r:id="rId4"/>
    <p:sldId id="291" r:id="rId5"/>
    <p:sldId id="290" r:id="rId6"/>
    <p:sldId id="289" r:id="rId7"/>
    <p:sldId id="288" r:id="rId8"/>
    <p:sldId id="287" r:id="rId9"/>
    <p:sldId id="286" r:id="rId10"/>
    <p:sldId id="285" r:id="rId11"/>
    <p:sldId id="284" r:id="rId12"/>
    <p:sldId id="283" r:id="rId13"/>
    <p:sldId id="282" r:id="rId14"/>
    <p:sldId id="276" r:id="rId15"/>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AA4"/>
    <a:srgbClr val="004C7A"/>
    <a:srgbClr val="00588E"/>
    <a:srgbClr val="0066A4"/>
    <a:srgbClr val="28628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79142" autoAdjust="0"/>
  </p:normalViewPr>
  <p:slideViewPr>
    <p:cSldViewPr>
      <p:cViewPr>
        <p:scale>
          <a:sx n="120" d="100"/>
          <a:sy n="120" d="100"/>
        </p:scale>
        <p:origin x="-726"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99AC5BE8-658E-421C-81A5-F723691D909A}" type="datetimeFigureOut">
              <a:rPr lang="en-US" smtClean="0"/>
              <a:t>9/20/2017</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504D2CC8-51B6-43F7-A28F-939AA47DA904}" type="slidenum">
              <a:rPr lang="en-US" smtClean="0"/>
              <a:t>‹#›</a:t>
            </a:fld>
            <a:endParaRPr lang="en-US"/>
          </a:p>
        </p:txBody>
      </p:sp>
    </p:spTree>
    <p:extLst>
      <p:ext uri="{BB962C8B-B14F-4D97-AF65-F5344CB8AC3E}">
        <p14:creationId xmlns:p14="http://schemas.microsoft.com/office/powerpoint/2010/main" val="7625739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04D2CC8-51B6-43F7-A28F-939AA47DA904}" type="slidenum">
              <a:rPr lang="en-US" smtClean="0"/>
              <a:t>1</a:t>
            </a:fld>
            <a:endParaRPr lang="en-US"/>
          </a:p>
        </p:txBody>
      </p:sp>
    </p:spTree>
    <p:extLst>
      <p:ext uri="{BB962C8B-B14F-4D97-AF65-F5344CB8AC3E}">
        <p14:creationId xmlns:p14="http://schemas.microsoft.com/office/powerpoint/2010/main" val="344052368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2130425"/>
            <a:ext cx="7772400" cy="1470025"/>
          </a:xfrm>
          <a:prstGeom prst="rect">
            <a:avLst/>
          </a:prstGeom>
          <a:ln w="28575" cap="sq">
            <a:noFill/>
            <a:miter lim="800000"/>
            <a:headEnd type="oval"/>
            <a:tailEnd type="oval"/>
          </a:ln>
        </p:spPr>
        <p:txBody>
          <a:bodyPr/>
          <a:lstStyle>
            <a:lvl1pPr algn="ctr">
              <a:defRPr/>
            </a:lvl1pPr>
          </a:lstStyle>
          <a:p>
            <a:r>
              <a:rPr lang="en-US" dirty="0" smtClean="0"/>
              <a:t>Title goes here</a:t>
            </a:r>
            <a:endParaRPr lang="en-US" dirty="0"/>
          </a:p>
        </p:txBody>
      </p:sp>
      <p:sp>
        <p:nvSpPr>
          <p:cNvPr id="3" name="Subtitle 2"/>
          <p:cNvSpPr>
            <a:spLocks noGrp="1"/>
          </p:cNvSpPr>
          <p:nvPr>
            <p:ph type="subTitle" idx="1" hasCustomPrompt="1"/>
          </p:nvPr>
        </p:nvSpPr>
        <p:spPr>
          <a:xfrm>
            <a:off x="1181100" y="5008455"/>
            <a:ext cx="6781800" cy="838200"/>
          </a:xfrm>
        </p:spPr>
        <p:txBody>
          <a:bodyPr/>
          <a:lstStyle>
            <a:lvl1pPr marL="0" indent="0" algn="ctr">
              <a:buNone/>
              <a:defRPr sz="1500" b="1" i="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Author’s Name </a:t>
            </a:r>
          </a:p>
          <a:p>
            <a:r>
              <a:rPr lang="en-US" dirty="0" smtClean="0"/>
              <a:t>and Company</a:t>
            </a:r>
          </a:p>
        </p:txBody>
      </p:sp>
      <p:sp>
        <p:nvSpPr>
          <p:cNvPr id="6" name="Text Placeholder 5"/>
          <p:cNvSpPr>
            <a:spLocks noGrp="1"/>
          </p:cNvSpPr>
          <p:nvPr>
            <p:ph type="body" sz="quarter" idx="10" hasCustomPrompt="1"/>
          </p:nvPr>
        </p:nvSpPr>
        <p:spPr>
          <a:xfrm>
            <a:off x="1179576" y="3810000"/>
            <a:ext cx="6784848" cy="914400"/>
          </a:xfrm>
        </p:spPr>
        <p:txBody>
          <a:bodyPr/>
          <a:lstStyle>
            <a:lvl1pPr marL="0" indent="0" algn="ctr">
              <a:buNone/>
              <a:defRPr sz="2000" i="1"/>
            </a:lvl1pPr>
          </a:lstStyle>
          <a:p>
            <a:pPr lvl="0"/>
            <a:r>
              <a:rPr lang="en-US" dirty="0" smtClean="0"/>
              <a:t>Subtitle</a:t>
            </a:r>
            <a:endParaRPr lang="en-US" dirty="0"/>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44555" y="381000"/>
            <a:ext cx="2137886" cy="1295400"/>
          </a:xfrm>
          <a:prstGeom prst="rect">
            <a:avLst/>
          </a:prstGeom>
        </p:spPr>
      </p:pic>
    </p:spTree>
    <p:extLst>
      <p:ext uri="{BB962C8B-B14F-4D97-AF65-F5344CB8AC3E}">
        <p14:creationId xmlns:p14="http://schemas.microsoft.com/office/powerpoint/2010/main" val="1692320378"/>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10" hasCustomPrompt="1"/>
          </p:nvPr>
        </p:nvSpPr>
        <p:spPr>
          <a:xfrm>
            <a:off x="6425739" y="6367548"/>
            <a:ext cx="2286000" cy="365760"/>
          </a:xfrm>
        </p:spPr>
        <p:txBody>
          <a:bodyPr anchor="ctr"/>
          <a:lstStyle>
            <a:lvl1pPr marL="0" indent="0" algn="r">
              <a:buNone/>
              <a:defRPr sz="1000" b="0">
                <a:latin typeface="Franklin Gothic Book" panose="020B0503020102020204" pitchFamily="34" charset="0"/>
              </a:defRPr>
            </a:lvl1pPr>
          </a:lstStyle>
          <a:p>
            <a:pPr lvl="0"/>
            <a:r>
              <a:rPr lang="en-US" dirty="0" smtClean="0"/>
              <a:t>Date</a:t>
            </a:r>
            <a:endParaRPr lang="en-US" dirty="0"/>
          </a:p>
        </p:txBody>
      </p:sp>
      <p:sp>
        <p:nvSpPr>
          <p:cNvPr id="6" name="Footer Placeholder 4"/>
          <p:cNvSpPr>
            <a:spLocks noGrp="1"/>
          </p:cNvSpPr>
          <p:nvPr>
            <p:ph type="ftr" sz="quarter" idx="3"/>
          </p:nvPr>
        </p:nvSpPr>
        <p:spPr>
          <a:xfrm>
            <a:off x="3239192" y="6370262"/>
            <a:ext cx="2895600" cy="365125"/>
          </a:xfrm>
          <a:prstGeom prst="rect">
            <a:avLst/>
          </a:prstGeom>
        </p:spPr>
        <p:txBody>
          <a:bodyPr vert="horz" lIns="91440" tIns="45720" rIns="91440" bIns="45720" rtlCol="0" anchor="ctr"/>
          <a:lstStyle>
            <a:lvl1pPr algn="ctr">
              <a:defRPr sz="1000" b="0">
                <a:solidFill>
                  <a:schemeClr val="tx1">
                    <a:tint val="75000"/>
                  </a:schemeClr>
                </a:solidFill>
                <a:latin typeface="Franklin Gothic Book" panose="020B0503020102020204" pitchFamily="34" charset="0"/>
                <a:cs typeface="Arial" panose="020B0604020202020204" pitchFamily="34" charset="0"/>
              </a:defRPr>
            </a:lvl1pPr>
          </a:lstStyle>
          <a:p>
            <a:r>
              <a:rPr lang="en-US" smtClean="0"/>
              <a:t>Page </a:t>
            </a:r>
            <a:fld id="{F0D2AE99-B0E1-4509-BBAA-2C8292542686}" type="slidenum">
              <a:rPr lang="en-US" smtClean="0"/>
              <a:pPr/>
              <a:t>‹#›</a:t>
            </a:fld>
            <a:endParaRPr lang="en-US" dirty="0"/>
          </a:p>
        </p:txBody>
      </p:sp>
      <p:cxnSp>
        <p:nvCxnSpPr>
          <p:cNvPr id="10" name="Straight Connector 9"/>
          <p:cNvCxnSpPr/>
          <p:nvPr userDrawn="1"/>
        </p:nvCxnSpPr>
        <p:spPr>
          <a:xfrm>
            <a:off x="0" y="6172200"/>
            <a:ext cx="9144000" cy="0"/>
          </a:xfrm>
          <a:prstGeom prst="line">
            <a:avLst/>
          </a:prstGeom>
          <a:ln w="952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523" y="6144578"/>
            <a:ext cx="1202560" cy="728662"/>
          </a:xfrm>
          <a:prstGeom prst="rect">
            <a:avLst/>
          </a:prstGeom>
        </p:spPr>
      </p:pic>
    </p:spTree>
    <p:extLst>
      <p:ext uri="{BB962C8B-B14F-4D97-AF65-F5344CB8AC3E}">
        <p14:creationId xmlns:p14="http://schemas.microsoft.com/office/powerpoint/2010/main" val="234194377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6" name="Text Placeholder 4"/>
          <p:cNvSpPr>
            <a:spLocks noGrp="1"/>
          </p:cNvSpPr>
          <p:nvPr>
            <p:ph type="body" sz="quarter" idx="10" hasCustomPrompt="1"/>
          </p:nvPr>
        </p:nvSpPr>
        <p:spPr>
          <a:xfrm>
            <a:off x="6425739" y="6367548"/>
            <a:ext cx="2286000" cy="365760"/>
          </a:xfrm>
        </p:spPr>
        <p:txBody>
          <a:bodyPr anchor="ctr"/>
          <a:lstStyle>
            <a:lvl1pPr marL="0" indent="0" algn="r">
              <a:buNone/>
              <a:defRPr sz="1000" b="0">
                <a:latin typeface="Franklin Gothic Book" panose="020B0503020102020204" pitchFamily="34" charset="0"/>
              </a:defRPr>
            </a:lvl1pPr>
          </a:lstStyle>
          <a:p>
            <a:pPr lvl="0"/>
            <a:r>
              <a:rPr lang="en-US" dirty="0" smtClean="0"/>
              <a:t>Date</a:t>
            </a:r>
            <a:endParaRPr lang="en-US" dirty="0"/>
          </a:p>
        </p:txBody>
      </p:sp>
      <p:sp>
        <p:nvSpPr>
          <p:cNvPr id="17" name="Footer Placeholder 4"/>
          <p:cNvSpPr>
            <a:spLocks noGrp="1"/>
          </p:cNvSpPr>
          <p:nvPr>
            <p:ph type="ftr" sz="quarter" idx="3"/>
          </p:nvPr>
        </p:nvSpPr>
        <p:spPr>
          <a:xfrm>
            <a:off x="3239192" y="6370262"/>
            <a:ext cx="2895600" cy="365125"/>
          </a:xfrm>
          <a:prstGeom prst="rect">
            <a:avLst/>
          </a:prstGeom>
        </p:spPr>
        <p:txBody>
          <a:bodyPr vert="horz" lIns="91440" tIns="45720" rIns="91440" bIns="45720" rtlCol="0" anchor="ctr"/>
          <a:lstStyle>
            <a:lvl1pPr algn="ctr">
              <a:defRPr sz="1000" b="0">
                <a:solidFill>
                  <a:schemeClr val="tx1">
                    <a:tint val="75000"/>
                  </a:schemeClr>
                </a:solidFill>
                <a:latin typeface="Franklin Gothic Book" panose="020B0503020102020204" pitchFamily="34" charset="0"/>
                <a:cs typeface="Arial" panose="020B0604020202020204" pitchFamily="34" charset="0"/>
              </a:defRPr>
            </a:lvl1pPr>
          </a:lstStyle>
          <a:p>
            <a:r>
              <a:rPr lang="en-US" smtClean="0"/>
              <a:t>Page </a:t>
            </a:r>
            <a:fld id="{F0D2AE99-B0E1-4509-BBAA-2C8292542686}" type="slidenum">
              <a:rPr lang="en-US" smtClean="0"/>
              <a:pPr/>
              <a:t>‹#›</a:t>
            </a:fld>
            <a:endParaRPr lang="en-US" dirty="0"/>
          </a:p>
        </p:txBody>
      </p:sp>
      <p:cxnSp>
        <p:nvCxnSpPr>
          <p:cNvPr id="9" name="Straight Connector 8"/>
          <p:cNvCxnSpPr/>
          <p:nvPr userDrawn="1"/>
        </p:nvCxnSpPr>
        <p:spPr>
          <a:xfrm>
            <a:off x="0" y="6172200"/>
            <a:ext cx="9144000" cy="0"/>
          </a:xfrm>
          <a:prstGeom prst="line">
            <a:avLst/>
          </a:prstGeom>
          <a:ln w="952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523" y="6144578"/>
            <a:ext cx="1202560" cy="728662"/>
          </a:xfrm>
          <a:prstGeom prst="rect">
            <a:avLst/>
          </a:prstGeom>
        </p:spPr>
      </p:pic>
    </p:spTree>
    <p:extLst>
      <p:ext uri="{BB962C8B-B14F-4D97-AF65-F5344CB8AC3E}">
        <p14:creationId xmlns:p14="http://schemas.microsoft.com/office/powerpoint/2010/main" val="410670299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8" name="Text Placeholder 4"/>
          <p:cNvSpPr>
            <a:spLocks noGrp="1"/>
          </p:cNvSpPr>
          <p:nvPr>
            <p:ph type="body" sz="quarter" idx="10" hasCustomPrompt="1"/>
          </p:nvPr>
        </p:nvSpPr>
        <p:spPr>
          <a:xfrm>
            <a:off x="6425739" y="6367548"/>
            <a:ext cx="2286000" cy="365760"/>
          </a:xfrm>
        </p:spPr>
        <p:txBody>
          <a:bodyPr anchor="ctr"/>
          <a:lstStyle>
            <a:lvl1pPr marL="0" indent="0" algn="r">
              <a:buNone/>
              <a:defRPr sz="1000" b="0">
                <a:latin typeface="Franklin Gothic Book" panose="020B0503020102020204" pitchFamily="34" charset="0"/>
              </a:defRPr>
            </a:lvl1pPr>
          </a:lstStyle>
          <a:p>
            <a:pPr lvl="0"/>
            <a:r>
              <a:rPr lang="en-US" dirty="0" smtClean="0"/>
              <a:t>Date</a:t>
            </a:r>
            <a:endParaRPr lang="en-US" dirty="0"/>
          </a:p>
        </p:txBody>
      </p:sp>
      <p:sp>
        <p:nvSpPr>
          <p:cNvPr id="19" name="Footer Placeholder 4"/>
          <p:cNvSpPr>
            <a:spLocks noGrp="1"/>
          </p:cNvSpPr>
          <p:nvPr>
            <p:ph type="ftr" sz="quarter" idx="11"/>
          </p:nvPr>
        </p:nvSpPr>
        <p:spPr>
          <a:xfrm>
            <a:off x="3239192" y="6370262"/>
            <a:ext cx="2895600" cy="365125"/>
          </a:xfrm>
          <a:prstGeom prst="rect">
            <a:avLst/>
          </a:prstGeom>
        </p:spPr>
        <p:txBody>
          <a:bodyPr vert="horz" lIns="91440" tIns="45720" rIns="91440" bIns="45720" rtlCol="0" anchor="ctr"/>
          <a:lstStyle>
            <a:lvl1pPr algn="ctr">
              <a:defRPr sz="1000" b="0">
                <a:solidFill>
                  <a:schemeClr val="tx1">
                    <a:tint val="75000"/>
                  </a:schemeClr>
                </a:solidFill>
                <a:latin typeface="Franklin Gothic Book" panose="020B0503020102020204" pitchFamily="34" charset="0"/>
                <a:cs typeface="Arial" panose="020B0604020202020204" pitchFamily="34" charset="0"/>
              </a:defRPr>
            </a:lvl1pPr>
          </a:lstStyle>
          <a:p>
            <a:r>
              <a:rPr lang="en-US" smtClean="0"/>
              <a:t>Page </a:t>
            </a:r>
            <a:fld id="{F0D2AE99-B0E1-4509-BBAA-2C8292542686}" type="slidenum">
              <a:rPr lang="en-US" smtClean="0"/>
              <a:pPr/>
              <a:t>‹#›</a:t>
            </a:fld>
            <a:endParaRPr lang="en-US" dirty="0"/>
          </a:p>
        </p:txBody>
      </p:sp>
      <p:cxnSp>
        <p:nvCxnSpPr>
          <p:cNvPr id="11" name="Straight Connector 10"/>
          <p:cNvCxnSpPr/>
          <p:nvPr userDrawn="1"/>
        </p:nvCxnSpPr>
        <p:spPr>
          <a:xfrm>
            <a:off x="0" y="6172200"/>
            <a:ext cx="9144000" cy="0"/>
          </a:xfrm>
          <a:prstGeom prst="line">
            <a:avLst/>
          </a:prstGeom>
          <a:ln w="952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523" y="6144578"/>
            <a:ext cx="1202560" cy="728662"/>
          </a:xfrm>
          <a:prstGeom prst="rect">
            <a:avLst/>
          </a:prstGeom>
        </p:spPr>
      </p:pic>
    </p:spTree>
    <p:extLst>
      <p:ext uri="{BB962C8B-B14F-4D97-AF65-F5344CB8AC3E}">
        <p14:creationId xmlns:p14="http://schemas.microsoft.com/office/powerpoint/2010/main" val="1557015591"/>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14" name="Text Placeholder 4"/>
          <p:cNvSpPr>
            <a:spLocks noGrp="1"/>
          </p:cNvSpPr>
          <p:nvPr>
            <p:ph type="body" sz="quarter" idx="10" hasCustomPrompt="1"/>
          </p:nvPr>
        </p:nvSpPr>
        <p:spPr>
          <a:xfrm>
            <a:off x="6425739" y="6367548"/>
            <a:ext cx="2286000" cy="365760"/>
          </a:xfrm>
        </p:spPr>
        <p:txBody>
          <a:bodyPr anchor="ctr"/>
          <a:lstStyle>
            <a:lvl1pPr marL="0" indent="0" algn="r">
              <a:buNone/>
              <a:defRPr sz="1000" b="0">
                <a:latin typeface="Franklin Gothic Book" panose="020B0503020102020204" pitchFamily="34" charset="0"/>
              </a:defRPr>
            </a:lvl1pPr>
          </a:lstStyle>
          <a:p>
            <a:pPr lvl="0"/>
            <a:r>
              <a:rPr lang="en-US" dirty="0" smtClean="0"/>
              <a:t>Date</a:t>
            </a:r>
            <a:endParaRPr lang="en-US" dirty="0"/>
          </a:p>
        </p:txBody>
      </p:sp>
      <p:sp>
        <p:nvSpPr>
          <p:cNvPr id="15" name="Footer Placeholder 4"/>
          <p:cNvSpPr>
            <a:spLocks noGrp="1"/>
          </p:cNvSpPr>
          <p:nvPr>
            <p:ph type="ftr" sz="quarter" idx="3"/>
          </p:nvPr>
        </p:nvSpPr>
        <p:spPr>
          <a:xfrm>
            <a:off x="3239192" y="6370262"/>
            <a:ext cx="2895600" cy="365125"/>
          </a:xfrm>
          <a:prstGeom prst="rect">
            <a:avLst/>
          </a:prstGeom>
        </p:spPr>
        <p:txBody>
          <a:bodyPr vert="horz" lIns="91440" tIns="45720" rIns="91440" bIns="45720" rtlCol="0" anchor="ctr"/>
          <a:lstStyle>
            <a:lvl1pPr algn="ctr">
              <a:defRPr sz="1000" b="0">
                <a:solidFill>
                  <a:schemeClr val="tx1">
                    <a:tint val="75000"/>
                  </a:schemeClr>
                </a:solidFill>
                <a:latin typeface="Franklin Gothic Book" panose="020B0503020102020204" pitchFamily="34" charset="0"/>
                <a:cs typeface="Arial" panose="020B0604020202020204" pitchFamily="34" charset="0"/>
              </a:defRPr>
            </a:lvl1pPr>
          </a:lstStyle>
          <a:p>
            <a:r>
              <a:rPr lang="en-US" smtClean="0"/>
              <a:t>Page </a:t>
            </a:r>
            <a:fld id="{F0D2AE99-B0E1-4509-BBAA-2C8292542686}" type="slidenum">
              <a:rPr lang="en-US" smtClean="0"/>
              <a:pPr/>
              <a:t>‹#›</a:t>
            </a:fld>
            <a:endParaRPr lang="en-US" dirty="0"/>
          </a:p>
        </p:txBody>
      </p:sp>
      <p:cxnSp>
        <p:nvCxnSpPr>
          <p:cNvPr id="7" name="Straight Connector 6"/>
          <p:cNvCxnSpPr/>
          <p:nvPr userDrawn="1"/>
        </p:nvCxnSpPr>
        <p:spPr>
          <a:xfrm>
            <a:off x="0" y="6172200"/>
            <a:ext cx="9144000" cy="0"/>
          </a:xfrm>
          <a:prstGeom prst="line">
            <a:avLst/>
          </a:prstGeom>
          <a:ln w="952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523" y="6144578"/>
            <a:ext cx="1202560" cy="728662"/>
          </a:xfrm>
          <a:prstGeom prst="rect">
            <a:avLst/>
          </a:prstGeom>
        </p:spPr>
      </p:pic>
    </p:spTree>
    <p:extLst>
      <p:ext uri="{BB962C8B-B14F-4D97-AF65-F5344CB8AC3E}">
        <p14:creationId xmlns:p14="http://schemas.microsoft.com/office/powerpoint/2010/main" val="3533908424"/>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266907005"/>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0">
                <a:latin typeface="Franklin Gothic Medium" panose="020B0603020102020204" pitchFamily="34" charset="0"/>
              </a:defRPr>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7" name="Text Placeholder 4"/>
          <p:cNvSpPr>
            <a:spLocks noGrp="1"/>
          </p:cNvSpPr>
          <p:nvPr>
            <p:ph type="body" sz="quarter" idx="10" hasCustomPrompt="1"/>
          </p:nvPr>
        </p:nvSpPr>
        <p:spPr>
          <a:xfrm>
            <a:off x="6425739" y="6367548"/>
            <a:ext cx="2286000" cy="365760"/>
          </a:xfrm>
        </p:spPr>
        <p:txBody>
          <a:bodyPr anchor="ctr"/>
          <a:lstStyle>
            <a:lvl1pPr marL="0" indent="0" algn="r">
              <a:buNone/>
              <a:defRPr sz="1000" b="0">
                <a:latin typeface="Franklin Gothic Book" panose="020B0503020102020204" pitchFamily="34" charset="0"/>
              </a:defRPr>
            </a:lvl1pPr>
          </a:lstStyle>
          <a:p>
            <a:pPr lvl="0"/>
            <a:r>
              <a:rPr lang="en-US" dirty="0" smtClean="0"/>
              <a:t>Date</a:t>
            </a:r>
            <a:endParaRPr lang="en-US" dirty="0"/>
          </a:p>
        </p:txBody>
      </p:sp>
      <p:sp>
        <p:nvSpPr>
          <p:cNvPr id="18" name="Footer Placeholder 4"/>
          <p:cNvSpPr>
            <a:spLocks noGrp="1"/>
          </p:cNvSpPr>
          <p:nvPr>
            <p:ph type="ftr" sz="quarter" idx="3"/>
          </p:nvPr>
        </p:nvSpPr>
        <p:spPr>
          <a:xfrm>
            <a:off x="3239192" y="6370262"/>
            <a:ext cx="2895600" cy="365125"/>
          </a:xfrm>
          <a:prstGeom prst="rect">
            <a:avLst/>
          </a:prstGeom>
        </p:spPr>
        <p:txBody>
          <a:bodyPr vert="horz" lIns="91440" tIns="45720" rIns="91440" bIns="45720" rtlCol="0" anchor="ctr"/>
          <a:lstStyle>
            <a:lvl1pPr algn="ctr">
              <a:defRPr sz="1000" b="0">
                <a:solidFill>
                  <a:schemeClr val="tx1">
                    <a:tint val="75000"/>
                  </a:schemeClr>
                </a:solidFill>
                <a:latin typeface="Franklin Gothic Book" panose="020B0503020102020204" pitchFamily="34" charset="0"/>
                <a:cs typeface="Arial" panose="020B0604020202020204" pitchFamily="34" charset="0"/>
              </a:defRPr>
            </a:lvl1pPr>
          </a:lstStyle>
          <a:p>
            <a:r>
              <a:rPr lang="en-US" smtClean="0"/>
              <a:t>Page </a:t>
            </a:r>
            <a:fld id="{F0D2AE99-B0E1-4509-BBAA-2C8292542686}" type="slidenum">
              <a:rPr lang="en-US" smtClean="0"/>
              <a:pPr/>
              <a:t>‹#›</a:t>
            </a:fld>
            <a:endParaRPr lang="en-US" dirty="0"/>
          </a:p>
        </p:txBody>
      </p:sp>
      <p:cxnSp>
        <p:nvCxnSpPr>
          <p:cNvPr id="9" name="Straight Connector 8"/>
          <p:cNvCxnSpPr/>
          <p:nvPr userDrawn="1"/>
        </p:nvCxnSpPr>
        <p:spPr>
          <a:xfrm>
            <a:off x="0" y="6172200"/>
            <a:ext cx="9144000" cy="0"/>
          </a:xfrm>
          <a:prstGeom prst="line">
            <a:avLst/>
          </a:prstGeom>
          <a:ln w="952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523" y="6144578"/>
            <a:ext cx="1202560" cy="728662"/>
          </a:xfrm>
          <a:prstGeom prst="rect">
            <a:avLst/>
          </a:prstGeom>
        </p:spPr>
      </p:pic>
    </p:spTree>
    <p:extLst>
      <p:ext uri="{BB962C8B-B14F-4D97-AF65-F5344CB8AC3E}">
        <p14:creationId xmlns:p14="http://schemas.microsoft.com/office/powerpoint/2010/main" val="1680350741"/>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83080" y="4800600"/>
            <a:ext cx="5577840" cy="566738"/>
          </a:xfrm>
          <a:noFill/>
          <a:ln w="38100">
            <a:noFill/>
            <a:miter lim="800000"/>
          </a:ln>
        </p:spPr>
        <p:txBody>
          <a:bodyPr anchor="b"/>
          <a:lstStyle>
            <a:lvl1pPr algn="l">
              <a:defRPr sz="2000" b="0">
                <a:solidFill>
                  <a:schemeClr val="tx1"/>
                </a:solidFill>
              </a:defRPr>
            </a:lvl1pPr>
          </a:lstStyle>
          <a:p>
            <a:r>
              <a:rPr lang="en-US" smtClean="0"/>
              <a:t>Click to edit Master title style</a:t>
            </a:r>
            <a:endParaRPr lang="en-US"/>
          </a:p>
        </p:txBody>
      </p:sp>
      <p:sp>
        <p:nvSpPr>
          <p:cNvPr id="3" name="Picture Placeholder 2"/>
          <p:cNvSpPr>
            <a:spLocks noGrp="1"/>
          </p:cNvSpPr>
          <p:nvPr>
            <p:ph type="pic" idx="1"/>
          </p:nvPr>
        </p:nvSpPr>
        <p:spPr>
          <a:xfrm>
            <a:off x="1828800"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828800" y="5367338"/>
            <a:ext cx="5486400" cy="804862"/>
          </a:xfrm>
          <a:noFill/>
          <a:ln>
            <a:noFill/>
          </a:ln>
        </p:spPr>
        <p:txBody>
          <a:bodyPr/>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6" name="Text Placeholder 4"/>
          <p:cNvSpPr>
            <a:spLocks noGrp="1"/>
          </p:cNvSpPr>
          <p:nvPr>
            <p:ph type="body" sz="quarter" idx="10" hasCustomPrompt="1"/>
          </p:nvPr>
        </p:nvSpPr>
        <p:spPr>
          <a:xfrm>
            <a:off x="6425739" y="6367548"/>
            <a:ext cx="2286000" cy="365760"/>
          </a:xfrm>
        </p:spPr>
        <p:txBody>
          <a:bodyPr anchor="ctr"/>
          <a:lstStyle>
            <a:lvl1pPr marL="0" indent="0" algn="r">
              <a:buNone/>
              <a:defRPr sz="1000" b="0">
                <a:latin typeface="Franklin Gothic Book" panose="020B0503020102020204" pitchFamily="34" charset="0"/>
              </a:defRPr>
            </a:lvl1pPr>
          </a:lstStyle>
          <a:p>
            <a:pPr lvl="0"/>
            <a:r>
              <a:rPr lang="en-US" dirty="0" smtClean="0"/>
              <a:t>Date</a:t>
            </a:r>
            <a:endParaRPr lang="en-US" dirty="0"/>
          </a:p>
        </p:txBody>
      </p:sp>
      <p:sp>
        <p:nvSpPr>
          <p:cNvPr id="17" name="Footer Placeholder 4"/>
          <p:cNvSpPr>
            <a:spLocks noGrp="1"/>
          </p:cNvSpPr>
          <p:nvPr>
            <p:ph type="ftr" sz="quarter" idx="3"/>
          </p:nvPr>
        </p:nvSpPr>
        <p:spPr>
          <a:xfrm>
            <a:off x="3239192" y="6370262"/>
            <a:ext cx="2895600" cy="365125"/>
          </a:xfrm>
          <a:prstGeom prst="rect">
            <a:avLst/>
          </a:prstGeom>
        </p:spPr>
        <p:txBody>
          <a:bodyPr vert="horz" lIns="91440" tIns="45720" rIns="91440" bIns="45720" rtlCol="0" anchor="ctr"/>
          <a:lstStyle>
            <a:lvl1pPr algn="ctr">
              <a:defRPr sz="1000" b="0">
                <a:solidFill>
                  <a:schemeClr val="tx1">
                    <a:tint val="75000"/>
                  </a:schemeClr>
                </a:solidFill>
                <a:latin typeface="Franklin Gothic Book" panose="020B0503020102020204" pitchFamily="34" charset="0"/>
                <a:cs typeface="Arial" panose="020B0604020202020204" pitchFamily="34" charset="0"/>
              </a:defRPr>
            </a:lvl1pPr>
          </a:lstStyle>
          <a:p>
            <a:r>
              <a:rPr lang="en-US" smtClean="0"/>
              <a:t>Page </a:t>
            </a:r>
            <a:fld id="{F0D2AE99-B0E1-4509-BBAA-2C8292542686}" type="slidenum">
              <a:rPr lang="en-US" smtClean="0"/>
              <a:pPr/>
              <a:t>‹#›</a:t>
            </a:fld>
            <a:endParaRPr lang="en-US" dirty="0"/>
          </a:p>
        </p:txBody>
      </p:sp>
      <p:cxnSp>
        <p:nvCxnSpPr>
          <p:cNvPr id="19" name="Straight Connector 18"/>
          <p:cNvCxnSpPr/>
          <p:nvPr userDrawn="1"/>
        </p:nvCxnSpPr>
        <p:spPr>
          <a:xfrm>
            <a:off x="0" y="6172200"/>
            <a:ext cx="9144000" cy="0"/>
          </a:xfrm>
          <a:prstGeom prst="line">
            <a:avLst/>
          </a:prstGeom>
          <a:ln w="952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523" y="6144578"/>
            <a:ext cx="1202560" cy="728662"/>
          </a:xfrm>
          <a:prstGeom prst="rect">
            <a:avLst/>
          </a:prstGeom>
        </p:spPr>
      </p:pic>
    </p:spTree>
    <p:extLst>
      <p:ext uri="{BB962C8B-B14F-4D97-AF65-F5344CB8AC3E}">
        <p14:creationId xmlns:p14="http://schemas.microsoft.com/office/powerpoint/2010/main" val="3292023900"/>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4C7A"/>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1140505040"/>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2" r:id="rId3"/>
    <p:sldLayoutId id="2147483653" r:id="rId4"/>
    <p:sldLayoutId id="2147483654" r:id="rId5"/>
    <p:sldLayoutId id="2147483655" r:id="rId6"/>
    <p:sldLayoutId id="2147483656" r:id="rId7"/>
    <p:sldLayoutId id="2147483657" r:id="rId8"/>
  </p:sldLayoutIdLst>
  <p:timing>
    <p:tnLst>
      <p:par>
        <p:cTn id="1" dur="indefinite" restart="never" nodeType="tmRoot"/>
      </p:par>
    </p:tnLst>
  </p:timing>
  <p:hf sldNum="0" hdr="0"/>
  <p:txStyles>
    <p:titleStyle>
      <a:lvl1pPr algn="ctr" defTabSz="914400" rtl="0" eaLnBrk="1" latinLnBrk="0" hangingPunct="1">
        <a:spcBef>
          <a:spcPct val="0"/>
        </a:spcBef>
        <a:buNone/>
        <a:defRPr sz="4000" b="0" kern="1200">
          <a:solidFill>
            <a:schemeClr val="tx1"/>
          </a:solidFill>
          <a:latin typeface="Franklin Gothic Demi" panose="020B07030201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Wingdings" panose="05000000000000000000" pitchFamily="2" charset="2"/>
        <a:buChar char="§"/>
        <a:tabLst/>
        <a:defRPr sz="2800" kern="1200">
          <a:solidFill>
            <a:schemeClr val="tx1"/>
          </a:solidFill>
          <a:latin typeface="Franklin Gothic Book" panose="020B0503020102020204" pitchFamily="34" charset="0"/>
          <a:ea typeface="+mn-ea"/>
          <a:cs typeface="Arial" panose="020B0604020202020204" pitchFamily="34" charset="0"/>
        </a:defRPr>
      </a:lvl1pPr>
      <a:lvl2pPr marL="798513" indent="-341313" algn="l" defTabSz="914400" rtl="0" eaLnBrk="1" latinLnBrk="0" hangingPunct="1">
        <a:spcBef>
          <a:spcPct val="20000"/>
        </a:spcBef>
        <a:buFont typeface="Wingdings" panose="05000000000000000000" pitchFamily="2" charset="2"/>
        <a:buChar char="§"/>
        <a:tabLst/>
        <a:defRPr sz="2600" kern="1200">
          <a:solidFill>
            <a:schemeClr val="tx1"/>
          </a:solidFill>
          <a:latin typeface="Franklin Gothic Book" panose="020B0503020102020204" pitchFamily="34" charset="0"/>
          <a:ea typeface="+mn-ea"/>
          <a:cs typeface="Arial" panose="020B0604020202020204" pitchFamily="34" charset="0"/>
        </a:defRPr>
      </a:lvl2pPr>
      <a:lvl3pPr marL="1255713" indent="-341313" algn="l" defTabSz="914400" rtl="0" eaLnBrk="1" latinLnBrk="0" hangingPunct="1">
        <a:spcBef>
          <a:spcPct val="20000"/>
        </a:spcBef>
        <a:buFont typeface="Wingdings" panose="05000000000000000000" pitchFamily="2" charset="2"/>
        <a:buChar char="§"/>
        <a:tabLst/>
        <a:defRPr sz="2400" kern="1200">
          <a:solidFill>
            <a:schemeClr val="tx1"/>
          </a:solidFill>
          <a:latin typeface="Franklin Gothic Book" panose="020B0503020102020204" pitchFamily="34" charset="0"/>
          <a:ea typeface="+mn-ea"/>
          <a:cs typeface="Arial" panose="020B0604020202020204" pitchFamily="34" charset="0"/>
        </a:defRPr>
      </a:lvl3pPr>
      <a:lvl4pPr marL="1712913" indent="-341313" algn="l" defTabSz="914400" rtl="0" eaLnBrk="1" latinLnBrk="0" hangingPunct="1">
        <a:spcBef>
          <a:spcPct val="20000"/>
        </a:spcBef>
        <a:buFont typeface="Wingdings" panose="05000000000000000000" pitchFamily="2" charset="2"/>
        <a:buChar char="§"/>
        <a:tabLst/>
        <a:defRPr sz="2200" kern="1200">
          <a:solidFill>
            <a:schemeClr val="tx1"/>
          </a:solidFill>
          <a:latin typeface="Franklin Gothic Book" panose="020B0503020102020204" pitchFamily="34" charset="0"/>
          <a:ea typeface="+mn-ea"/>
          <a:cs typeface="Arial" panose="020B0604020202020204" pitchFamily="34" charset="0"/>
        </a:defRPr>
      </a:lvl4pPr>
      <a:lvl5pPr marL="2170113" indent="-341313" algn="l" defTabSz="914400" rtl="0" eaLnBrk="1" latinLnBrk="0" hangingPunct="1">
        <a:spcBef>
          <a:spcPct val="20000"/>
        </a:spcBef>
        <a:buFont typeface="Wingdings" panose="05000000000000000000" pitchFamily="2" charset="2"/>
        <a:buChar char="§"/>
        <a:tabLst/>
        <a:defRPr sz="2000" kern="1200">
          <a:solidFill>
            <a:schemeClr val="tx1"/>
          </a:solidFill>
          <a:latin typeface="Franklin Gothic Book" panose="020B05030201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The Relative Risk From Oilfield NORM</a:t>
            </a:r>
          </a:p>
        </p:txBody>
      </p:sp>
      <p:sp>
        <p:nvSpPr>
          <p:cNvPr id="3" name="Subtitle 2"/>
          <p:cNvSpPr>
            <a:spLocks noGrp="1"/>
          </p:cNvSpPr>
          <p:nvPr>
            <p:ph type="subTitle" idx="1"/>
          </p:nvPr>
        </p:nvSpPr>
        <p:spPr>
          <a:xfrm>
            <a:off x="1143000" y="4419600"/>
            <a:ext cx="6781800" cy="838200"/>
          </a:xfrm>
        </p:spPr>
        <p:txBody>
          <a:bodyPr/>
          <a:lstStyle/>
          <a:p>
            <a:pPr>
              <a:spcBef>
                <a:spcPts val="0"/>
              </a:spcBef>
            </a:pPr>
            <a:r>
              <a:rPr lang="en-US" sz="1600" dirty="0"/>
              <a:t>Alan Fellman, Ph.D., C.H.P</a:t>
            </a:r>
          </a:p>
          <a:p>
            <a:pPr>
              <a:spcBef>
                <a:spcPts val="0"/>
              </a:spcBef>
            </a:pPr>
            <a:r>
              <a:rPr lang="en-US" sz="1600" dirty="0" smtClean="0"/>
              <a:t>LLW Forum Fall </a:t>
            </a:r>
            <a:r>
              <a:rPr lang="en-US" sz="1600" dirty="0"/>
              <a:t>Meeting </a:t>
            </a:r>
            <a:r>
              <a:rPr lang="en-US" sz="1600" dirty="0" smtClean="0"/>
              <a:t> October 2017</a:t>
            </a:r>
            <a:endParaRPr lang="en-US" sz="1600" dirty="0"/>
          </a:p>
          <a:p>
            <a:pPr>
              <a:spcBef>
                <a:spcPts val="0"/>
              </a:spcBef>
            </a:pPr>
            <a:r>
              <a:rPr lang="en-US" sz="1600" dirty="0" smtClean="0"/>
              <a:t>Alexandria, VA</a:t>
            </a:r>
            <a:endParaRPr lang="en-US" sz="1600" dirty="0"/>
          </a:p>
          <a:p>
            <a:endParaRPr lang="en-US" b="0" dirty="0">
              <a:latin typeface="Franklin Gothic Medium" panose="020B0603020102020204" pitchFamily="34" charset="0"/>
            </a:endParaRPr>
          </a:p>
        </p:txBody>
      </p:sp>
    </p:spTree>
    <p:extLst>
      <p:ext uri="{BB962C8B-B14F-4D97-AF65-F5344CB8AC3E}">
        <p14:creationId xmlns:p14="http://schemas.microsoft.com/office/powerpoint/2010/main" val="182533734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Oil and Gas Industry Fatalities</a:t>
            </a:r>
          </a:p>
        </p:txBody>
      </p:sp>
      <p:sp>
        <p:nvSpPr>
          <p:cNvPr id="3" name="Content Placeholder 2"/>
          <p:cNvSpPr>
            <a:spLocks noGrp="1"/>
          </p:cNvSpPr>
          <p:nvPr>
            <p:ph idx="1"/>
          </p:nvPr>
        </p:nvSpPr>
        <p:spPr>
          <a:xfrm>
            <a:off x="457200" y="1295400"/>
            <a:ext cx="8229600" cy="4800600"/>
          </a:xfrm>
        </p:spPr>
        <p:txBody>
          <a:bodyPr/>
          <a:lstStyle/>
          <a:p>
            <a:r>
              <a:rPr lang="en-US" dirty="0"/>
              <a:t>From 2003 – 2010, 803 O&amp;G workers killed on-the-job</a:t>
            </a:r>
          </a:p>
          <a:p>
            <a:r>
              <a:rPr lang="en-US" dirty="0"/>
              <a:t>Similar to fatality rates since early 1990s</a:t>
            </a:r>
          </a:p>
          <a:p>
            <a:r>
              <a:rPr lang="en-US" dirty="0"/>
              <a:t>Causes</a:t>
            </a:r>
          </a:p>
          <a:p>
            <a:pPr lvl="1"/>
            <a:r>
              <a:rPr lang="en-US" dirty="0"/>
              <a:t>Transportation Accidents (42%)</a:t>
            </a:r>
          </a:p>
          <a:p>
            <a:pPr lvl="1"/>
            <a:r>
              <a:rPr lang="en-US" dirty="0"/>
              <a:t>Struck-By/ Caught-In/ Caught-Between (25%)</a:t>
            </a:r>
          </a:p>
          <a:p>
            <a:pPr lvl="1"/>
            <a:r>
              <a:rPr lang="en-US" dirty="0"/>
              <a:t>Explosions and Fires (14%)</a:t>
            </a:r>
          </a:p>
          <a:p>
            <a:pPr lvl="1"/>
            <a:r>
              <a:rPr lang="en-US" dirty="0"/>
              <a:t>Exposure to Electric Current or Chemical Exposures (9%)</a:t>
            </a:r>
          </a:p>
          <a:p>
            <a:pPr lvl="1"/>
            <a:r>
              <a:rPr lang="en-US" dirty="0"/>
              <a:t>Falls, Slips, Trips (8</a:t>
            </a:r>
            <a:r>
              <a:rPr lang="en-US" dirty="0" smtClean="0"/>
              <a:t>%)</a:t>
            </a:r>
            <a:endParaRPr lang="en-US" dirty="0"/>
          </a:p>
        </p:txBody>
      </p:sp>
      <p:sp>
        <p:nvSpPr>
          <p:cNvPr id="4" name="Text Placeholder 3"/>
          <p:cNvSpPr>
            <a:spLocks noGrp="1"/>
          </p:cNvSpPr>
          <p:nvPr>
            <p:ph type="body" sz="quarter" idx="10"/>
          </p:nvPr>
        </p:nvSpPr>
        <p:spPr/>
        <p:txBody>
          <a:bodyPr/>
          <a:lstStyle/>
          <a:p>
            <a:endParaRPr lang="en-US"/>
          </a:p>
        </p:txBody>
      </p:sp>
      <p:sp>
        <p:nvSpPr>
          <p:cNvPr id="5" name="Footer Placeholder 4"/>
          <p:cNvSpPr>
            <a:spLocks noGrp="1"/>
          </p:cNvSpPr>
          <p:nvPr>
            <p:ph type="ftr" sz="quarter" idx="3"/>
          </p:nvPr>
        </p:nvSpPr>
        <p:spPr/>
        <p:txBody>
          <a:bodyPr/>
          <a:lstStyle/>
          <a:p>
            <a:r>
              <a:rPr lang="en-US" smtClean="0"/>
              <a:t>Page </a:t>
            </a:r>
            <a:fld id="{F0D2AE99-B0E1-4509-BBAA-2C8292542686}" type="slidenum">
              <a:rPr lang="en-US" smtClean="0"/>
              <a:pPr/>
              <a:t>10</a:t>
            </a:fld>
            <a:endParaRPr lang="en-US" dirty="0"/>
          </a:p>
        </p:txBody>
      </p:sp>
    </p:spTree>
    <p:extLst>
      <p:ext uri="{BB962C8B-B14F-4D97-AF65-F5344CB8AC3E}">
        <p14:creationId xmlns:p14="http://schemas.microsoft.com/office/powerpoint/2010/main" val="186275565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Intelligencer/Wheeling News-Register</a:t>
            </a:r>
          </a:p>
        </p:txBody>
      </p:sp>
      <p:sp>
        <p:nvSpPr>
          <p:cNvPr id="3" name="Content Placeholder 2"/>
          <p:cNvSpPr>
            <a:spLocks noGrp="1"/>
          </p:cNvSpPr>
          <p:nvPr>
            <p:ph idx="1"/>
          </p:nvPr>
        </p:nvSpPr>
        <p:spPr/>
        <p:txBody>
          <a:bodyPr/>
          <a:lstStyle/>
          <a:p>
            <a:r>
              <a:rPr lang="en-US" dirty="0"/>
              <a:t>Looked at Marcellus region accidents, 2010-2015</a:t>
            </a:r>
          </a:p>
          <a:p>
            <a:r>
              <a:rPr lang="en-US" dirty="0"/>
              <a:t>Root causes include lightning, landslide, gas leaks, corrosion, mechanical failure, pipeline integrity</a:t>
            </a:r>
          </a:p>
          <a:p>
            <a:r>
              <a:rPr lang="en-US" dirty="0"/>
              <a:t>In addition to worker injury/fatalities, impacts</a:t>
            </a:r>
          </a:p>
          <a:p>
            <a:pPr lvl="1"/>
            <a:r>
              <a:rPr lang="en-US" dirty="0"/>
              <a:t>Severe damage to residences</a:t>
            </a:r>
          </a:p>
          <a:p>
            <a:pPr lvl="1"/>
            <a:r>
              <a:rPr lang="en-US" dirty="0"/>
              <a:t>Evacuations</a:t>
            </a:r>
          </a:p>
          <a:p>
            <a:pPr lvl="1"/>
            <a:r>
              <a:rPr lang="en-US" dirty="0"/>
              <a:t>Environmental </a:t>
            </a:r>
            <a:r>
              <a:rPr lang="en-US" dirty="0" smtClean="0"/>
              <a:t>damage</a:t>
            </a:r>
            <a:endParaRPr lang="en-US" dirty="0"/>
          </a:p>
        </p:txBody>
      </p:sp>
      <p:sp>
        <p:nvSpPr>
          <p:cNvPr id="4" name="Text Placeholder 3"/>
          <p:cNvSpPr>
            <a:spLocks noGrp="1"/>
          </p:cNvSpPr>
          <p:nvPr>
            <p:ph type="body" sz="quarter" idx="10"/>
          </p:nvPr>
        </p:nvSpPr>
        <p:spPr/>
        <p:txBody>
          <a:bodyPr/>
          <a:lstStyle/>
          <a:p>
            <a:endParaRPr lang="en-US"/>
          </a:p>
        </p:txBody>
      </p:sp>
      <p:sp>
        <p:nvSpPr>
          <p:cNvPr id="5" name="Footer Placeholder 4"/>
          <p:cNvSpPr>
            <a:spLocks noGrp="1"/>
          </p:cNvSpPr>
          <p:nvPr>
            <p:ph type="ftr" sz="quarter" idx="3"/>
          </p:nvPr>
        </p:nvSpPr>
        <p:spPr/>
        <p:txBody>
          <a:bodyPr/>
          <a:lstStyle/>
          <a:p>
            <a:r>
              <a:rPr lang="en-US" smtClean="0"/>
              <a:t>Page </a:t>
            </a:r>
            <a:fld id="{F0D2AE99-B0E1-4509-BBAA-2C8292542686}" type="slidenum">
              <a:rPr lang="en-US" smtClean="0"/>
              <a:pPr/>
              <a:t>11</a:t>
            </a:fld>
            <a:endParaRPr lang="en-US" dirty="0"/>
          </a:p>
        </p:txBody>
      </p:sp>
    </p:spTree>
    <p:extLst>
      <p:ext uri="{BB962C8B-B14F-4D97-AF65-F5344CB8AC3E}">
        <p14:creationId xmlns:p14="http://schemas.microsoft.com/office/powerpoint/2010/main" val="186275565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 </a:t>
            </a:r>
            <a:r>
              <a:rPr lang="en-US" dirty="0"/>
              <a:t>of Hazards Activities</a:t>
            </a:r>
          </a:p>
        </p:txBody>
      </p:sp>
      <p:sp>
        <p:nvSpPr>
          <p:cNvPr id="3" name="Content Placeholder 2"/>
          <p:cNvSpPr>
            <a:spLocks noGrp="1"/>
          </p:cNvSpPr>
          <p:nvPr>
            <p:ph idx="1"/>
          </p:nvPr>
        </p:nvSpPr>
        <p:spPr/>
        <p:txBody>
          <a:bodyPr/>
          <a:lstStyle/>
          <a:p>
            <a:r>
              <a:rPr lang="en-US" dirty="0"/>
              <a:t>Manual tank gauging and sampling at O&amp;G extraction sites (hydrocarbon exposure)</a:t>
            </a:r>
          </a:p>
          <a:p>
            <a:r>
              <a:rPr lang="en-US" dirty="0"/>
              <a:t>Well drilling and servicing (falls, slips, trips, heavy equipment related)</a:t>
            </a:r>
          </a:p>
          <a:p>
            <a:r>
              <a:rPr lang="en-US" dirty="0"/>
              <a:t>Hydraulic fracturing operations (silica exposure)</a:t>
            </a:r>
          </a:p>
          <a:p>
            <a:r>
              <a:rPr lang="en-US" dirty="0"/>
              <a:t>Mobile engines/auxiliary motors (ignition of vapors</a:t>
            </a:r>
            <a:r>
              <a:rPr lang="en-US" dirty="0" smtClean="0"/>
              <a:t>)</a:t>
            </a:r>
            <a:endParaRPr lang="en-US" dirty="0"/>
          </a:p>
        </p:txBody>
      </p:sp>
      <p:sp>
        <p:nvSpPr>
          <p:cNvPr id="4" name="Text Placeholder 3"/>
          <p:cNvSpPr>
            <a:spLocks noGrp="1"/>
          </p:cNvSpPr>
          <p:nvPr>
            <p:ph type="body" sz="quarter" idx="10"/>
          </p:nvPr>
        </p:nvSpPr>
        <p:spPr/>
        <p:txBody>
          <a:bodyPr/>
          <a:lstStyle/>
          <a:p>
            <a:endParaRPr lang="en-US"/>
          </a:p>
        </p:txBody>
      </p:sp>
      <p:sp>
        <p:nvSpPr>
          <p:cNvPr id="5" name="Footer Placeholder 4"/>
          <p:cNvSpPr>
            <a:spLocks noGrp="1"/>
          </p:cNvSpPr>
          <p:nvPr>
            <p:ph type="ftr" sz="quarter" idx="3"/>
          </p:nvPr>
        </p:nvSpPr>
        <p:spPr/>
        <p:txBody>
          <a:bodyPr/>
          <a:lstStyle/>
          <a:p>
            <a:r>
              <a:rPr lang="en-US" smtClean="0"/>
              <a:t>Page </a:t>
            </a:r>
            <a:fld id="{F0D2AE99-B0E1-4509-BBAA-2C8292542686}" type="slidenum">
              <a:rPr lang="en-US" smtClean="0"/>
              <a:pPr/>
              <a:t>12</a:t>
            </a:fld>
            <a:endParaRPr lang="en-US" dirty="0"/>
          </a:p>
        </p:txBody>
      </p:sp>
    </p:spTree>
    <p:extLst>
      <p:ext uri="{BB962C8B-B14F-4D97-AF65-F5344CB8AC3E}">
        <p14:creationId xmlns:p14="http://schemas.microsoft.com/office/powerpoint/2010/main" val="186275565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Things To Consider</a:t>
            </a:r>
          </a:p>
        </p:txBody>
      </p:sp>
      <p:sp>
        <p:nvSpPr>
          <p:cNvPr id="3" name="Content Placeholder 2"/>
          <p:cNvSpPr>
            <a:spLocks noGrp="1"/>
          </p:cNvSpPr>
          <p:nvPr>
            <p:ph idx="1"/>
          </p:nvPr>
        </p:nvSpPr>
        <p:spPr/>
        <p:txBody>
          <a:bodyPr/>
          <a:lstStyle/>
          <a:p>
            <a:r>
              <a:rPr lang="en-US" dirty="0"/>
              <a:t>How many O&amp;G workers have been, or will be killed by radiation from TENORM?</a:t>
            </a:r>
          </a:p>
          <a:p>
            <a:r>
              <a:rPr lang="en-US" dirty="0"/>
              <a:t>How many O&amp;G workers have been, or will be made sick by radiation from TENORM?</a:t>
            </a:r>
          </a:p>
          <a:p>
            <a:r>
              <a:rPr lang="en-US" dirty="0"/>
              <a:t>What is the lost work-day rate due to the presence of TENORM at O&amp;G industry sites and facilities?</a:t>
            </a:r>
          </a:p>
          <a:p>
            <a:r>
              <a:rPr lang="en-US" dirty="0"/>
              <a:t>What is the appropriate level of resources that O&amp;G companies should commit to TENORM radiation safety</a:t>
            </a:r>
            <a:r>
              <a:rPr lang="en-US" dirty="0" smtClean="0"/>
              <a:t>?</a:t>
            </a:r>
            <a:endParaRPr lang="en-US" dirty="0"/>
          </a:p>
        </p:txBody>
      </p:sp>
      <p:sp>
        <p:nvSpPr>
          <p:cNvPr id="4" name="Text Placeholder 3"/>
          <p:cNvSpPr>
            <a:spLocks noGrp="1"/>
          </p:cNvSpPr>
          <p:nvPr>
            <p:ph type="body" sz="quarter" idx="10"/>
          </p:nvPr>
        </p:nvSpPr>
        <p:spPr/>
        <p:txBody>
          <a:bodyPr/>
          <a:lstStyle/>
          <a:p>
            <a:endParaRPr lang="en-US"/>
          </a:p>
        </p:txBody>
      </p:sp>
      <p:sp>
        <p:nvSpPr>
          <p:cNvPr id="5" name="Footer Placeholder 4"/>
          <p:cNvSpPr>
            <a:spLocks noGrp="1"/>
          </p:cNvSpPr>
          <p:nvPr>
            <p:ph type="ftr" sz="quarter" idx="3"/>
          </p:nvPr>
        </p:nvSpPr>
        <p:spPr/>
        <p:txBody>
          <a:bodyPr/>
          <a:lstStyle/>
          <a:p>
            <a:r>
              <a:rPr lang="en-US" smtClean="0"/>
              <a:t>Page </a:t>
            </a:r>
            <a:fld id="{F0D2AE99-B0E1-4509-BBAA-2C8292542686}" type="slidenum">
              <a:rPr lang="en-US" smtClean="0"/>
              <a:pPr/>
              <a:t>13</a:t>
            </a:fld>
            <a:endParaRPr lang="en-US" dirty="0"/>
          </a:p>
        </p:txBody>
      </p:sp>
    </p:spTree>
    <p:extLst>
      <p:ext uri="{BB962C8B-B14F-4D97-AF65-F5344CB8AC3E}">
        <p14:creationId xmlns:p14="http://schemas.microsoft.com/office/powerpoint/2010/main" val="186275565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Contact Information</a:t>
            </a:r>
            <a:endParaRPr lang="en-US" dirty="0"/>
          </a:p>
        </p:txBody>
      </p:sp>
      <p:sp>
        <p:nvSpPr>
          <p:cNvPr id="4" name="Text Placeholder 3"/>
          <p:cNvSpPr>
            <a:spLocks noGrp="1"/>
          </p:cNvSpPr>
          <p:nvPr>
            <p:ph type="body" sz="quarter" idx="10"/>
          </p:nvPr>
        </p:nvSpPr>
        <p:spPr/>
        <p:txBody>
          <a:bodyPr/>
          <a:lstStyle/>
          <a:p>
            <a:endParaRPr lang="en-US" dirty="0"/>
          </a:p>
        </p:txBody>
      </p:sp>
      <p:sp>
        <p:nvSpPr>
          <p:cNvPr id="5" name="Footer Placeholder 4"/>
          <p:cNvSpPr>
            <a:spLocks noGrp="1"/>
          </p:cNvSpPr>
          <p:nvPr>
            <p:ph type="ftr" sz="quarter" idx="3"/>
          </p:nvPr>
        </p:nvSpPr>
        <p:spPr/>
        <p:txBody>
          <a:bodyPr/>
          <a:lstStyle/>
          <a:p>
            <a:r>
              <a:rPr lang="en-US" smtClean="0"/>
              <a:t>Page </a:t>
            </a:r>
            <a:fld id="{F0D2AE99-B0E1-4509-BBAA-2C8292542686}" type="slidenum">
              <a:rPr lang="en-US" smtClean="0"/>
              <a:t>14</a:t>
            </a:fld>
            <a:endParaRPr lang="en-US" dirty="0"/>
          </a:p>
        </p:txBody>
      </p:sp>
      <p:grpSp>
        <p:nvGrpSpPr>
          <p:cNvPr id="7" name="Group 6"/>
          <p:cNvGrpSpPr/>
          <p:nvPr/>
        </p:nvGrpSpPr>
        <p:grpSpPr>
          <a:xfrm>
            <a:off x="990600" y="2667000"/>
            <a:ext cx="4953000" cy="1524000"/>
            <a:chOff x="685800" y="1927860"/>
            <a:chExt cx="3657600" cy="1524000"/>
          </a:xfrm>
        </p:grpSpPr>
        <p:sp>
          <p:nvSpPr>
            <p:cNvPr id="8" name="Text Placeholder 5"/>
            <p:cNvSpPr txBox="1">
              <a:spLocks/>
            </p:cNvSpPr>
            <p:nvPr/>
          </p:nvSpPr>
          <p:spPr>
            <a:xfrm>
              <a:off x="762000" y="1999248"/>
              <a:ext cx="3581400" cy="1188720"/>
            </a:xfrm>
            <a:prstGeom prst="rect">
              <a:avLst/>
            </a:prstGeom>
            <a:noFill/>
          </p:spPr>
          <p:txBody>
            <a:bodyPr anchor="t"/>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spcBef>
                  <a:spcPts val="0"/>
                </a:spcBef>
                <a:buNone/>
              </a:pPr>
              <a:r>
                <a:rPr lang="en-US" sz="2400" b="1" dirty="0">
                  <a:latin typeface="Franklin Gothic Book" panose="020B0503020102020204" pitchFamily="34" charset="0"/>
                  <a:cs typeface="Arial" panose="020B0604020202020204" pitchFamily="34" charset="0"/>
                </a:rPr>
                <a:t>Alan Fellman, Ph.D., C.H.P.</a:t>
              </a:r>
            </a:p>
            <a:p>
              <a:pPr marL="0" indent="0">
                <a:spcBef>
                  <a:spcPts val="0"/>
                </a:spcBef>
                <a:buNone/>
              </a:pPr>
              <a:r>
                <a:rPr lang="en-US" sz="2400" b="1" dirty="0">
                  <a:latin typeface="Franklin Gothic Book" panose="020B0503020102020204" pitchFamily="34" charset="0"/>
                  <a:cs typeface="Arial" panose="020B0604020202020204" pitchFamily="34" charset="0"/>
                </a:rPr>
                <a:t>Senior Health Physicist</a:t>
              </a:r>
            </a:p>
            <a:p>
              <a:pPr marL="0" indent="0">
                <a:spcBef>
                  <a:spcPts val="0"/>
                </a:spcBef>
                <a:buNone/>
              </a:pPr>
              <a:r>
                <a:rPr lang="en-US" sz="2400" b="1" dirty="0" smtClean="0">
                  <a:latin typeface="Franklin Gothic Book" panose="020B0503020102020204" pitchFamily="34" charset="0"/>
                  <a:cs typeface="Arial" panose="020B0604020202020204" pitchFamily="34" charset="0"/>
                </a:rPr>
                <a:t>Alan.fellman@nv5.com </a:t>
              </a:r>
              <a:endParaRPr lang="en-US" sz="2400" b="1" dirty="0">
                <a:latin typeface="Franklin Gothic Book" panose="020B0503020102020204" pitchFamily="34" charset="0"/>
                <a:cs typeface="Arial" panose="020B0604020202020204" pitchFamily="34" charset="0"/>
              </a:endParaRPr>
            </a:p>
          </p:txBody>
        </p:sp>
        <p:sp>
          <p:nvSpPr>
            <p:cNvPr id="9" name="Left Bracket 8"/>
            <p:cNvSpPr/>
            <p:nvPr/>
          </p:nvSpPr>
          <p:spPr>
            <a:xfrm>
              <a:off x="685800" y="1927860"/>
              <a:ext cx="228600" cy="1524000"/>
            </a:xfrm>
            <a:prstGeom prst="leftBracket">
              <a:avLst>
                <a:gd name="adj" fmla="val 0"/>
              </a:avLst>
            </a:prstGeom>
            <a:ln w="28575">
              <a:solidFill>
                <a:schemeClr val="tx1">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000">
                <a:latin typeface="Franklin Gothic Book" panose="020B0503020102020204" pitchFamily="34" charset="0"/>
              </a:endParaRPr>
            </a:p>
          </p:txBody>
        </p:sp>
      </p:grpSp>
    </p:spTree>
    <p:extLst>
      <p:ext uri="{BB962C8B-B14F-4D97-AF65-F5344CB8AC3E}">
        <p14:creationId xmlns:p14="http://schemas.microsoft.com/office/powerpoint/2010/main" val="5278416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Oil and Gas Industry TENORM Hazards</a:t>
            </a:r>
          </a:p>
        </p:txBody>
      </p:sp>
      <p:sp>
        <p:nvSpPr>
          <p:cNvPr id="3" name="Content Placeholder 2"/>
          <p:cNvSpPr>
            <a:spLocks noGrp="1"/>
          </p:cNvSpPr>
          <p:nvPr>
            <p:ph idx="1"/>
          </p:nvPr>
        </p:nvSpPr>
        <p:spPr/>
        <p:txBody>
          <a:bodyPr/>
          <a:lstStyle/>
          <a:p>
            <a:r>
              <a:rPr lang="en-US" dirty="0"/>
              <a:t>Doses less than 10% of annual limits (so nobody goes home feeling sick)</a:t>
            </a:r>
          </a:p>
          <a:p>
            <a:r>
              <a:rPr lang="en-US" dirty="0"/>
              <a:t>PADEP Study</a:t>
            </a:r>
          </a:p>
          <a:p>
            <a:pPr lvl="1"/>
            <a:r>
              <a:rPr lang="en-US" dirty="0"/>
              <a:t>very little potential for external doses exceeding the 100 </a:t>
            </a:r>
            <a:r>
              <a:rPr lang="en-US" dirty="0" err="1"/>
              <a:t>mrem</a:t>
            </a:r>
            <a:r>
              <a:rPr lang="en-US" dirty="0"/>
              <a:t>/</a:t>
            </a:r>
            <a:r>
              <a:rPr lang="en-US" dirty="0" err="1"/>
              <a:t>yr</a:t>
            </a:r>
            <a:r>
              <a:rPr lang="en-US" dirty="0"/>
              <a:t> public limit</a:t>
            </a:r>
          </a:p>
          <a:p>
            <a:pPr lvl="1"/>
            <a:r>
              <a:rPr lang="en-US" dirty="0"/>
              <a:t>Drill cuttings typically &lt; 20 </a:t>
            </a:r>
            <a:r>
              <a:rPr lang="en-US" dirty="0" err="1"/>
              <a:t>uR</a:t>
            </a:r>
            <a:r>
              <a:rPr lang="en-US" dirty="0"/>
              <a:t>/h</a:t>
            </a:r>
          </a:p>
          <a:p>
            <a:pPr lvl="1"/>
            <a:r>
              <a:rPr lang="en-US" dirty="0" err="1"/>
              <a:t>Sludges</a:t>
            </a:r>
            <a:r>
              <a:rPr lang="en-US" dirty="0"/>
              <a:t> up to 150 </a:t>
            </a:r>
            <a:r>
              <a:rPr lang="en-US" dirty="0" err="1"/>
              <a:t>uR</a:t>
            </a:r>
            <a:r>
              <a:rPr lang="en-US" dirty="0"/>
              <a:t>/h</a:t>
            </a:r>
          </a:p>
          <a:p>
            <a:pPr lvl="1"/>
            <a:r>
              <a:rPr lang="en-US" dirty="0"/>
              <a:t>Equipment surfaces in processing facilities typically 5 – 100 </a:t>
            </a:r>
            <a:r>
              <a:rPr lang="en-US" dirty="0" err="1"/>
              <a:t>uR</a:t>
            </a:r>
            <a:r>
              <a:rPr lang="en-US" dirty="0"/>
              <a:t>/h, but occasionally several thousand </a:t>
            </a:r>
            <a:r>
              <a:rPr lang="en-US" dirty="0" err="1"/>
              <a:t>uR</a:t>
            </a:r>
            <a:r>
              <a:rPr lang="en-US" dirty="0"/>
              <a:t>/h</a:t>
            </a:r>
          </a:p>
          <a:p>
            <a:endParaRPr lang="en-US" dirty="0"/>
          </a:p>
        </p:txBody>
      </p:sp>
      <p:sp>
        <p:nvSpPr>
          <p:cNvPr id="4" name="Text Placeholder 3"/>
          <p:cNvSpPr>
            <a:spLocks noGrp="1"/>
          </p:cNvSpPr>
          <p:nvPr>
            <p:ph type="body" sz="quarter" idx="10"/>
          </p:nvPr>
        </p:nvSpPr>
        <p:spPr/>
        <p:txBody>
          <a:bodyPr/>
          <a:lstStyle/>
          <a:p>
            <a:endParaRPr lang="en-US" dirty="0"/>
          </a:p>
        </p:txBody>
      </p:sp>
      <p:sp>
        <p:nvSpPr>
          <p:cNvPr id="5" name="Footer Placeholder 4"/>
          <p:cNvSpPr>
            <a:spLocks noGrp="1"/>
          </p:cNvSpPr>
          <p:nvPr>
            <p:ph type="ftr" sz="quarter" idx="3"/>
          </p:nvPr>
        </p:nvSpPr>
        <p:spPr/>
        <p:txBody>
          <a:bodyPr/>
          <a:lstStyle/>
          <a:p>
            <a:r>
              <a:rPr lang="en-US" smtClean="0"/>
              <a:t>Page </a:t>
            </a:r>
            <a:fld id="{F0D2AE99-B0E1-4509-BBAA-2C8292542686}" type="slidenum">
              <a:rPr lang="en-US" smtClean="0"/>
              <a:pPr/>
              <a:t>2</a:t>
            </a:fld>
            <a:endParaRPr lang="en-US" dirty="0"/>
          </a:p>
        </p:txBody>
      </p:sp>
    </p:spTree>
    <p:extLst>
      <p:ext uri="{BB962C8B-B14F-4D97-AF65-F5344CB8AC3E}">
        <p14:creationId xmlns:p14="http://schemas.microsoft.com/office/powerpoint/2010/main" val="290072436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External Exposure</a:t>
            </a:r>
          </a:p>
        </p:txBody>
      </p:sp>
      <p:sp>
        <p:nvSpPr>
          <p:cNvPr id="3" name="Content Placeholder 2"/>
          <p:cNvSpPr>
            <a:spLocks noGrp="1"/>
          </p:cNvSpPr>
          <p:nvPr>
            <p:ph idx="1"/>
          </p:nvPr>
        </p:nvSpPr>
        <p:spPr/>
        <p:txBody>
          <a:bodyPr/>
          <a:lstStyle/>
          <a:p>
            <a:r>
              <a:rPr lang="en-US" dirty="0"/>
              <a:t>IAEA – “external dose rates from NORM…are usually so low that protective measures are not needed.”</a:t>
            </a:r>
          </a:p>
          <a:p>
            <a:pPr lvl="1"/>
            <a:r>
              <a:rPr lang="en-US" dirty="0"/>
              <a:t>Well heads		10 – 2,250 </a:t>
            </a:r>
            <a:r>
              <a:rPr lang="el-GR" dirty="0">
                <a:latin typeface="Calibri"/>
              </a:rPr>
              <a:t>μ</a:t>
            </a:r>
            <a:r>
              <a:rPr lang="en-US" dirty="0"/>
              <a:t>R/h</a:t>
            </a:r>
          </a:p>
          <a:p>
            <a:pPr lvl="1"/>
            <a:r>
              <a:rPr lang="en-US" dirty="0"/>
              <a:t>Production lines	30 – 400 </a:t>
            </a:r>
            <a:r>
              <a:rPr lang="el-GR" dirty="0"/>
              <a:t>μ</a:t>
            </a:r>
            <a:r>
              <a:rPr lang="en-US" dirty="0"/>
              <a:t>R/h</a:t>
            </a:r>
          </a:p>
          <a:p>
            <a:pPr lvl="1"/>
            <a:r>
              <a:rPr lang="en-US" dirty="0"/>
              <a:t>Separators		up to 1,500 </a:t>
            </a:r>
            <a:r>
              <a:rPr lang="el-GR" dirty="0"/>
              <a:t>μ</a:t>
            </a:r>
            <a:r>
              <a:rPr lang="en-US" dirty="0"/>
              <a:t>R/h</a:t>
            </a:r>
          </a:p>
          <a:p>
            <a:r>
              <a:rPr lang="en-US" dirty="0"/>
              <a:t>From IAEA Report – Radiation Protection and the Management of Radioactive Wastes in the O&amp;G </a:t>
            </a:r>
            <a:r>
              <a:rPr lang="en-US" dirty="0" smtClean="0"/>
              <a:t>Industry</a:t>
            </a:r>
            <a:endParaRPr lang="en-US" dirty="0"/>
          </a:p>
        </p:txBody>
      </p:sp>
      <p:sp>
        <p:nvSpPr>
          <p:cNvPr id="4" name="Text Placeholder 3"/>
          <p:cNvSpPr>
            <a:spLocks noGrp="1"/>
          </p:cNvSpPr>
          <p:nvPr>
            <p:ph type="body" sz="quarter" idx="10"/>
          </p:nvPr>
        </p:nvSpPr>
        <p:spPr/>
        <p:txBody>
          <a:bodyPr/>
          <a:lstStyle/>
          <a:p>
            <a:endParaRPr lang="en-US" dirty="0"/>
          </a:p>
        </p:txBody>
      </p:sp>
      <p:sp>
        <p:nvSpPr>
          <p:cNvPr id="5" name="Footer Placeholder 4"/>
          <p:cNvSpPr>
            <a:spLocks noGrp="1"/>
          </p:cNvSpPr>
          <p:nvPr>
            <p:ph type="ftr" sz="quarter" idx="3"/>
          </p:nvPr>
        </p:nvSpPr>
        <p:spPr/>
        <p:txBody>
          <a:bodyPr/>
          <a:lstStyle/>
          <a:p>
            <a:r>
              <a:rPr lang="en-US" smtClean="0"/>
              <a:t>Page </a:t>
            </a:r>
            <a:fld id="{F0D2AE99-B0E1-4509-BBAA-2C8292542686}" type="slidenum">
              <a:rPr lang="en-US" smtClean="0"/>
              <a:pPr/>
              <a:t>3</a:t>
            </a:fld>
            <a:endParaRPr lang="en-US" dirty="0"/>
          </a:p>
        </p:txBody>
      </p:sp>
    </p:spTree>
    <p:extLst>
      <p:ext uri="{BB962C8B-B14F-4D97-AF65-F5344CB8AC3E}">
        <p14:creationId xmlns:p14="http://schemas.microsoft.com/office/powerpoint/2010/main" val="398192853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 Is The Risk Real or Imagined?</a:t>
            </a:r>
          </a:p>
        </p:txBody>
      </p:sp>
      <p:sp>
        <p:nvSpPr>
          <p:cNvPr id="3" name="Content Placeholder 2"/>
          <p:cNvSpPr>
            <a:spLocks noGrp="1"/>
          </p:cNvSpPr>
          <p:nvPr>
            <p:ph idx="1"/>
          </p:nvPr>
        </p:nvSpPr>
        <p:spPr/>
        <p:txBody>
          <a:bodyPr/>
          <a:lstStyle/>
          <a:p>
            <a:r>
              <a:rPr lang="en-US" dirty="0"/>
              <a:t>According to LNT…increased lifetime cancer risk</a:t>
            </a:r>
          </a:p>
          <a:p>
            <a:pPr lvl="1"/>
            <a:r>
              <a:rPr lang="en-US" dirty="0"/>
              <a:t>1 per 1,000 per rem (BEIR VII)?</a:t>
            </a:r>
          </a:p>
          <a:p>
            <a:r>
              <a:rPr lang="en-US" dirty="0"/>
              <a:t>According to science…perhaps not</a:t>
            </a:r>
          </a:p>
          <a:p>
            <a:pPr lvl="1"/>
            <a:r>
              <a:rPr lang="en-US" dirty="0"/>
              <a:t>Evidence of threshold</a:t>
            </a:r>
          </a:p>
          <a:p>
            <a:pPr lvl="1"/>
            <a:r>
              <a:rPr lang="en-US" dirty="0"/>
              <a:t>Evidence of </a:t>
            </a:r>
            <a:r>
              <a:rPr lang="en-US" dirty="0" err="1" smtClean="0"/>
              <a:t>hormesis</a:t>
            </a:r>
            <a:endParaRPr lang="en-US" dirty="0"/>
          </a:p>
        </p:txBody>
      </p:sp>
      <p:sp>
        <p:nvSpPr>
          <p:cNvPr id="4" name="Text Placeholder 3"/>
          <p:cNvSpPr>
            <a:spLocks noGrp="1"/>
          </p:cNvSpPr>
          <p:nvPr>
            <p:ph type="body" sz="quarter" idx="10"/>
          </p:nvPr>
        </p:nvSpPr>
        <p:spPr/>
        <p:txBody>
          <a:bodyPr/>
          <a:lstStyle/>
          <a:p>
            <a:endParaRPr lang="en-US"/>
          </a:p>
        </p:txBody>
      </p:sp>
      <p:sp>
        <p:nvSpPr>
          <p:cNvPr id="5" name="Footer Placeholder 4"/>
          <p:cNvSpPr>
            <a:spLocks noGrp="1"/>
          </p:cNvSpPr>
          <p:nvPr>
            <p:ph type="ftr" sz="quarter" idx="3"/>
          </p:nvPr>
        </p:nvSpPr>
        <p:spPr/>
        <p:txBody>
          <a:bodyPr/>
          <a:lstStyle/>
          <a:p>
            <a:r>
              <a:rPr lang="en-US" smtClean="0"/>
              <a:t>Page </a:t>
            </a:r>
            <a:fld id="{F0D2AE99-B0E1-4509-BBAA-2C8292542686}" type="slidenum">
              <a:rPr lang="en-US" smtClean="0"/>
              <a:pPr/>
              <a:t>4</a:t>
            </a:fld>
            <a:endParaRPr lang="en-US" dirty="0"/>
          </a:p>
        </p:txBody>
      </p:sp>
    </p:spTree>
    <p:extLst>
      <p:ext uri="{BB962C8B-B14F-4D97-AF65-F5344CB8AC3E}">
        <p14:creationId xmlns:p14="http://schemas.microsoft.com/office/powerpoint/2010/main" val="186275565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Real Risk To Real People</a:t>
            </a:r>
          </a:p>
        </p:txBody>
      </p:sp>
      <p:sp>
        <p:nvSpPr>
          <p:cNvPr id="3" name="Content Placeholder 2"/>
          <p:cNvSpPr>
            <a:spLocks noGrp="1"/>
          </p:cNvSpPr>
          <p:nvPr>
            <p:ph idx="1"/>
          </p:nvPr>
        </p:nvSpPr>
        <p:spPr/>
        <p:txBody>
          <a:bodyPr/>
          <a:lstStyle/>
          <a:p>
            <a:r>
              <a:rPr lang="en-US" dirty="0"/>
              <a:t>OSHA Severe Injuries, 1/1/15 – 12/31/16</a:t>
            </a:r>
          </a:p>
          <a:p>
            <a:r>
              <a:rPr lang="en-US" dirty="0"/>
              <a:t>Amputations, hospitalizations, broken bones, unspecified traumatic injuries, etc.</a:t>
            </a:r>
          </a:p>
          <a:p>
            <a:r>
              <a:rPr lang="en-US" dirty="0"/>
              <a:t>19,937 reported – sample of employers:</a:t>
            </a:r>
          </a:p>
          <a:p>
            <a:pPr lvl="1"/>
            <a:r>
              <a:rPr lang="en-US" dirty="0"/>
              <a:t>Dick’s Sporting Goods</a:t>
            </a:r>
          </a:p>
          <a:p>
            <a:pPr lvl="1"/>
            <a:r>
              <a:rPr lang="en-US" dirty="0"/>
              <a:t>Health Care Services Group</a:t>
            </a:r>
          </a:p>
          <a:p>
            <a:pPr lvl="1"/>
            <a:r>
              <a:rPr lang="en-US" dirty="0"/>
              <a:t>Russell Stover Candies</a:t>
            </a:r>
          </a:p>
          <a:p>
            <a:pPr lvl="1"/>
            <a:r>
              <a:rPr lang="en-US" dirty="0"/>
              <a:t>Halliburton Energy </a:t>
            </a:r>
            <a:r>
              <a:rPr lang="en-US" dirty="0" smtClean="0"/>
              <a:t>Services</a:t>
            </a:r>
            <a:endParaRPr lang="en-US" dirty="0"/>
          </a:p>
        </p:txBody>
      </p:sp>
      <p:sp>
        <p:nvSpPr>
          <p:cNvPr id="4" name="Text Placeholder 3"/>
          <p:cNvSpPr>
            <a:spLocks noGrp="1"/>
          </p:cNvSpPr>
          <p:nvPr>
            <p:ph type="body" sz="quarter" idx="10"/>
          </p:nvPr>
        </p:nvSpPr>
        <p:spPr/>
        <p:txBody>
          <a:bodyPr/>
          <a:lstStyle/>
          <a:p>
            <a:endParaRPr lang="en-US"/>
          </a:p>
        </p:txBody>
      </p:sp>
      <p:sp>
        <p:nvSpPr>
          <p:cNvPr id="5" name="Footer Placeholder 4"/>
          <p:cNvSpPr>
            <a:spLocks noGrp="1"/>
          </p:cNvSpPr>
          <p:nvPr>
            <p:ph type="ftr" sz="quarter" idx="3"/>
          </p:nvPr>
        </p:nvSpPr>
        <p:spPr/>
        <p:txBody>
          <a:bodyPr/>
          <a:lstStyle/>
          <a:p>
            <a:r>
              <a:rPr lang="en-US" smtClean="0"/>
              <a:t>Page </a:t>
            </a:r>
            <a:fld id="{F0D2AE99-B0E1-4509-BBAA-2C8292542686}" type="slidenum">
              <a:rPr lang="en-US" smtClean="0"/>
              <a:pPr/>
              <a:t>5</a:t>
            </a:fld>
            <a:endParaRPr lang="en-US" dirty="0"/>
          </a:p>
        </p:txBody>
      </p:sp>
    </p:spTree>
    <p:extLst>
      <p:ext uri="{BB962C8B-B14F-4D97-AF65-F5344CB8AC3E}">
        <p14:creationId xmlns:p14="http://schemas.microsoft.com/office/powerpoint/2010/main" val="186275565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Upstream Oil and Gas Industry</a:t>
            </a:r>
          </a:p>
        </p:txBody>
      </p:sp>
      <p:sp>
        <p:nvSpPr>
          <p:cNvPr id="3" name="Content Placeholder 2"/>
          <p:cNvSpPr>
            <a:spLocks noGrp="1"/>
          </p:cNvSpPr>
          <p:nvPr>
            <p:ph idx="1"/>
          </p:nvPr>
        </p:nvSpPr>
        <p:spPr/>
        <p:txBody>
          <a:bodyPr/>
          <a:lstStyle/>
          <a:p>
            <a:r>
              <a:rPr lang="en-US" dirty="0"/>
              <a:t>503 of the 19,937</a:t>
            </a:r>
          </a:p>
          <a:p>
            <a:r>
              <a:rPr lang="en-US" dirty="0"/>
              <a:t>General feeling among H&amp;S experts that injuries are underreported</a:t>
            </a:r>
          </a:p>
          <a:p>
            <a:r>
              <a:rPr lang="en-US" dirty="0"/>
              <a:t>but this doesn’t include the 21 states that report to a state agency, including California, Utah, Wyoming</a:t>
            </a:r>
          </a:p>
          <a:p>
            <a:r>
              <a:rPr lang="en-US" dirty="0" smtClean="0"/>
              <a:t>A little progress?</a:t>
            </a:r>
            <a:endParaRPr lang="en-US" dirty="0"/>
          </a:p>
          <a:p>
            <a:pPr lvl="1"/>
            <a:r>
              <a:rPr lang="en-US" dirty="0"/>
              <a:t>27 per month in 2015</a:t>
            </a:r>
          </a:p>
          <a:p>
            <a:pPr lvl="1"/>
            <a:r>
              <a:rPr lang="en-US" dirty="0"/>
              <a:t>20 per month in </a:t>
            </a:r>
            <a:r>
              <a:rPr lang="en-US" dirty="0" smtClean="0"/>
              <a:t>2016</a:t>
            </a:r>
            <a:endParaRPr lang="en-US" dirty="0"/>
          </a:p>
        </p:txBody>
      </p:sp>
      <p:sp>
        <p:nvSpPr>
          <p:cNvPr id="4" name="Text Placeholder 3"/>
          <p:cNvSpPr>
            <a:spLocks noGrp="1"/>
          </p:cNvSpPr>
          <p:nvPr>
            <p:ph type="body" sz="quarter" idx="10"/>
          </p:nvPr>
        </p:nvSpPr>
        <p:spPr/>
        <p:txBody>
          <a:bodyPr/>
          <a:lstStyle/>
          <a:p>
            <a:endParaRPr lang="en-US"/>
          </a:p>
        </p:txBody>
      </p:sp>
      <p:sp>
        <p:nvSpPr>
          <p:cNvPr id="5" name="Footer Placeholder 4"/>
          <p:cNvSpPr>
            <a:spLocks noGrp="1"/>
          </p:cNvSpPr>
          <p:nvPr>
            <p:ph type="ftr" sz="quarter" idx="3"/>
          </p:nvPr>
        </p:nvSpPr>
        <p:spPr/>
        <p:txBody>
          <a:bodyPr/>
          <a:lstStyle/>
          <a:p>
            <a:r>
              <a:rPr lang="en-US" smtClean="0"/>
              <a:t>Page </a:t>
            </a:r>
            <a:fld id="{F0D2AE99-B0E1-4509-BBAA-2C8292542686}" type="slidenum">
              <a:rPr lang="en-US" smtClean="0"/>
              <a:pPr/>
              <a:t>6</a:t>
            </a:fld>
            <a:endParaRPr lang="en-US" dirty="0"/>
          </a:p>
        </p:txBody>
      </p:sp>
    </p:spTree>
    <p:extLst>
      <p:ext uri="{BB962C8B-B14F-4D97-AF65-F5344CB8AC3E}">
        <p14:creationId xmlns:p14="http://schemas.microsoft.com/office/powerpoint/2010/main" val="186275565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Compared To Other Industries</a:t>
            </a:r>
          </a:p>
        </p:txBody>
      </p:sp>
      <p:sp>
        <p:nvSpPr>
          <p:cNvPr id="3" name="Content Placeholder 2"/>
          <p:cNvSpPr>
            <a:spLocks noGrp="1"/>
          </p:cNvSpPr>
          <p:nvPr>
            <p:ph idx="1"/>
          </p:nvPr>
        </p:nvSpPr>
        <p:spPr/>
        <p:txBody>
          <a:bodyPr/>
          <a:lstStyle/>
          <a:p>
            <a:r>
              <a:rPr lang="en-US" dirty="0"/>
              <a:t>Oil and gas has the highest rate of severe injuries among all industries employing more than 100,000 people</a:t>
            </a:r>
          </a:p>
          <a:p>
            <a:r>
              <a:rPr lang="en-US" dirty="0"/>
              <a:t>Oil and gas second only to “General Medical and Surgical Hospitals; however</a:t>
            </a:r>
          </a:p>
          <a:p>
            <a:pPr lvl="1"/>
            <a:r>
              <a:rPr lang="en-US" dirty="0"/>
              <a:t>250,000 O&amp;G industry workers</a:t>
            </a:r>
          </a:p>
          <a:p>
            <a:pPr lvl="1"/>
            <a:r>
              <a:rPr lang="en-US" dirty="0"/>
              <a:t>More than 3 million general medical </a:t>
            </a:r>
            <a:r>
              <a:rPr lang="en-US" dirty="0" smtClean="0"/>
              <a:t>workers</a:t>
            </a:r>
            <a:endParaRPr lang="en-US" dirty="0"/>
          </a:p>
        </p:txBody>
      </p:sp>
      <p:sp>
        <p:nvSpPr>
          <p:cNvPr id="4" name="Text Placeholder 3"/>
          <p:cNvSpPr>
            <a:spLocks noGrp="1"/>
          </p:cNvSpPr>
          <p:nvPr>
            <p:ph type="body" sz="quarter" idx="10"/>
          </p:nvPr>
        </p:nvSpPr>
        <p:spPr/>
        <p:txBody>
          <a:bodyPr/>
          <a:lstStyle/>
          <a:p>
            <a:endParaRPr lang="en-US"/>
          </a:p>
        </p:txBody>
      </p:sp>
      <p:sp>
        <p:nvSpPr>
          <p:cNvPr id="5" name="Footer Placeholder 4"/>
          <p:cNvSpPr>
            <a:spLocks noGrp="1"/>
          </p:cNvSpPr>
          <p:nvPr>
            <p:ph type="ftr" sz="quarter" idx="3"/>
          </p:nvPr>
        </p:nvSpPr>
        <p:spPr/>
        <p:txBody>
          <a:bodyPr/>
          <a:lstStyle/>
          <a:p>
            <a:r>
              <a:rPr lang="en-US" smtClean="0"/>
              <a:t>Page </a:t>
            </a:r>
            <a:fld id="{F0D2AE99-B0E1-4509-BBAA-2C8292542686}" type="slidenum">
              <a:rPr lang="en-US" smtClean="0"/>
              <a:pPr/>
              <a:t>7</a:t>
            </a:fld>
            <a:endParaRPr lang="en-US" dirty="0"/>
          </a:p>
        </p:txBody>
      </p:sp>
    </p:spTree>
    <p:extLst>
      <p:ext uri="{BB962C8B-B14F-4D97-AF65-F5344CB8AC3E}">
        <p14:creationId xmlns:p14="http://schemas.microsoft.com/office/powerpoint/2010/main" val="186275565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Compared To Other Industries</a:t>
            </a:r>
          </a:p>
        </p:txBody>
      </p:sp>
      <p:sp>
        <p:nvSpPr>
          <p:cNvPr id="4" name="Text Placeholder 3"/>
          <p:cNvSpPr>
            <a:spLocks noGrp="1"/>
          </p:cNvSpPr>
          <p:nvPr>
            <p:ph type="body" sz="quarter" idx="10"/>
          </p:nvPr>
        </p:nvSpPr>
        <p:spPr/>
        <p:txBody>
          <a:bodyPr/>
          <a:lstStyle/>
          <a:p>
            <a:endParaRPr lang="en-US"/>
          </a:p>
        </p:txBody>
      </p:sp>
      <p:sp>
        <p:nvSpPr>
          <p:cNvPr id="5" name="Footer Placeholder 4"/>
          <p:cNvSpPr>
            <a:spLocks noGrp="1"/>
          </p:cNvSpPr>
          <p:nvPr>
            <p:ph type="ftr" sz="quarter" idx="3"/>
          </p:nvPr>
        </p:nvSpPr>
        <p:spPr/>
        <p:txBody>
          <a:bodyPr/>
          <a:lstStyle/>
          <a:p>
            <a:r>
              <a:rPr lang="en-US" smtClean="0"/>
              <a:t>Page </a:t>
            </a:r>
            <a:fld id="{F0D2AE99-B0E1-4509-BBAA-2C8292542686}" type="slidenum">
              <a:rPr lang="en-US" smtClean="0"/>
              <a:pPr/>
              <a:t>8</a:t>
            </a:fld>
            <a:endParaRPr lang="en-US" dirty="0"/>
          </a:p>
        </p:txBody>
      </p:sp>
      <p:pic>
        <p:nvPicPr>
          <p:cNvPr id="2050"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57200" y="1371600"/>
            <a:ext cx="8229600" cy="44683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6275565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Fatalities</a:t>
            </a:r>
          </a:p>
        </p:txBody>
      </p:sp>
      <p:sp>
        <p:nvSpPr>
          <p:cNvPr id="3" name="Content Placeholder 2"/>
          <p:cNvSpPr>
            <a:spLocks noGrp="1"/>
          </p:cNvSpPr>
          <p:nvPr>
            <p:ph idx="1"/>
          </p:nvPr>
        </p:nvSpPr>
        <p:spPr/>
        <p:txBody>
          <a:bodyPr/>
          <a:lstStyle/>
          <a:p>
            <a:r>
              <a:rPr lang="en-US" dirty="0"/>
              <a:t>From Energy Wire (12/23/2016):</a:t>
            </a:r>
          </a:p>
          <a:p>
            <a:pPr marL="0" indent="0">
              <a:buNone/>
            </a:pPr>
            <a:r>
              <a:rPr lang="en-US" dirty="0"/>
              <a:t>Upstream oil and gas operators last year achieved their lowest rate of workplace fatalities since 2009, but the extraction business is still five times deadlier than general industry, according to internal calculations by the Occupational Safety and Health Administration.</a:t>
            </a:r>
          </a:p>
          <a:p>
            <a:r>
              <a:rPr lang="en-US" dirty="0"/>
              <a:t>What kind of numbers</a:t>
            </a:r>
            <a:r>
              <a:rPr lang="en-US" dirty="0" smtClean="0"/>
              <a:t>?</a:t>
            </a:r>
            <a:endParaRPr lang="en-US" dirty="0"/>
          </a:p>
        </p:txBody>
      </p:sp>
      <p:sp>
        <p:nvSpPr>
          <p:cNvPr id="4" name="Text Placeholder 3"/>
          <p:cNvSpPr>
            <a:spLocks noGrp="1"/>
          </p:cNvSpPr>
          <p:nvPr>
            <p:ph type="body" sz="quarter" idx="10"/>
          </p:nvPr>
        </p:nvSpPr>
        <p:spPr/>
        <p:txBody>
          <a:bodyPr/>
          <a:lstStyle/>
          <a:p>
            <a:endParaRPr lang="en-US"/>
          </a:p>
        </p:txBody>
      </p:sp>
      <p:sp>
        <p:nvSpPr>
          <p:cNvPr id="5" name="Footer Placeholder 4"/>
          <p:cNvSpPr>
            <a:spLocks noGrp="1"/>
          </p:cNvSpPr>
          <p:nvPr>
            <p:ph type="ftr" sz="quarter" idx="3"/>
          </p:nvPr>
        </p:nvSpPr>
        <p:spPr/>
        <p:txBody>
          <a:bodyPr/>
          <a:lstStyle/>
          <a:p>
            <a:r>
              <a:rPr lang="en-US" smtClean="0"/>
              <a:t>Page </a:t>
            </a:r>
            <a:fld id="{F0D2AE99-B0E1-4509-BBAA-2C8292542686}" type="slidenum">
              <a:rPr lang="en-US" smtClean="0"/>
              <a:pPr/>
              <a:t>9</a:t>
            </a:fld>
            <a:endParaRPr lang="en-US" dirty="0"/>
          </a:p>
        </p:txBody>
      </p:sp>
    </p:spTree>
    <p:extLst>
      <p:ext uri="{BB962C8B-B14F-4D97-AF65-F5344CB8AC3E}">
        <p14:creationId xmlns:p14="http://schemas.microsoft.com/office/powerpoint/2010/main" val="1862755655"/>
      </p:ext>
    </p:extLst>
  </p:cSld>
  <p:clrMapOvr>
    <a:masterClrMapping/>
  </p:clrMapOvr>
  <p:timing>
    <p:tnLst>
      <p:par>
        <p:cTn id="1" dur="indefinite" restart="never" nodeType="tmRoot"/>
      </p:par>
    </p:tnLst>
  </p:timing>
</p:sld>
</file>

<file path=ppt/theme/theme1.xml><?xml version="1.0" encoding="utf-8"?>
<a:theme xmlns:a="http://schemas.openxmlformats.org/drawingml/2006/main" name="NV5 HPS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vert="horz" lIns="91440" tIns="45720" rIns="91440" bIns="45720" rtlCol="0">
        <a:noAutofit/>
      </a:bodyPr>
      <a:lstStyle>
        <a:defPPr>
          <a:defRPr sz="1600" dirty="0" smtClean="0"/>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NV5 HPS Template</Template>
  <TotalTime>46</TotalTime>
  <Words>600</Words>
  <Application>Microsoft Office PowerPoint</Application>
  <PresentationFormat>On-screen Show (4:3)</PresentationFormat>
  <Paragraphs>92</Paragraphs>
  <Slides>14</Slides>
  <Notes>1</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NV5 HPS Template</vt:lpstr>
      <vt:lpstr>The Relative Risk From Oilfield NORM</vt:lpstr>
      <vt:lpstr>Oil and Gas Industry TENORM Hazards</vt:lpstr>
      <vt:lpstr>External Exposure</vt:lpstr>
      <vt:lpstr>So Is The Risk Real or Imagined?</vt:lpstr>
      <vt:lpstr>Real Risk To Real People</vt:lpstr>
      <vt:lpstr>Upstream Oil and Gas Industry</vt:lpstr>
      <vt:lpstr>Compared To Other Industries</vt:lpstr>
      <vt:lpstr>Compared To Other Industries</vt:lpstr>
      <vt:lpstr>Fatalities</vt:lpstr>
      <vt:lpstr>Oil and Gas Industry Fatalities</vt:lpstr>
      <vt:lpstr>Intelligencer/Wheeling News-Register</vt:lpstr>
      <vt:lpstr>Examples of Hazards Activities</vt:lpstr>
      <vt:lpstr>Things To Consider</vt:lpstr>
      <vt:lpstr>Contact Information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Relative Risk From Oilfield NORM</dc:title>
  <dc:creator>Alan Fellman</dc:creator>
  <cp:lastModifiedBy>Alan Fellman</cp:lastModifiedBy>
  <cp:revision>5</cp:revision>
  <cp:lastPrinted>2016-07-06T19:36:04Z</cp:lastPrinted>
  <dcterms:created xsi:type="dcterms:W3CDTF">2017-06-22T16:26:38Z</dcterms:created>
  <dcterms:modified xsi:type="dcterms:W3CDTF">2017-09-20T15:17:00Z</dcterms:modified>
</cp:coreProperties>
</file>