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50" r:id="rId4"/>
    <p:sldMasterId id="2147483677" r:id="rId5"/>
  </p:sldMasterIdLst>
  <p:notesMasterIdLst>
    <p:notesMasterId r:id="rId29"/>
  </p:notesMasterIdLst>
  <p:handoutMasterIdLst>
    <p:handoutMasterId r:id="rId30"/>
  </p:handoutMasterIdLst>
  <p:sldIdLst>
    <p:sldId id="341" r:id="rId6"/>
    <p:sldId id="337" r:id="rId7"/>
    <p:sldId id="298" r:id="rId8"/>
    <p:sldId id="307" r:id="rId9"/>
    <p:sldId id="328" r:id="rId10"/>
    <p:sldId id="310" r:id="rId11"/>
    <p:sldId id="312" r:id="rId12"/>
    <p:sldId id="323" r:id="rId13"/>
    <p:sldId id="324" r:id="rId14"/>
    <p:sldId id="325" r:id="rId15"/>
    <p:sldId id="326" r:id="rId16"/>
    <p:sldId id="327" r:id="rId17"/>
    <p:sldId id="313" r:id="rId18"/>
    <p:sldId id="314" r:id="rId19"/>
    <p:sldId id="329" r:id="rId20"/>
    <p:sldId id="330" r:id="rId21"/>
    <p:sldId id="315" r:id="rId22"/>
    <p:sldId id="335" r:id="rId23"/>
    <p:sldId id="331" r:id="rId24"/>
    <p:sldId id="333" r:id="rId25"/>
    <p:sldId id="332" r:id="rId26"/>
    <p:sldId id="339" r:id="rId27"/>
    <p:sldId id="317" r:id="rId28"/>
  </p:sldIdLst>
  <p:sldSz cx="9144000" cy="6858000" type="screen4x3"/>
  <p:notesSz cx="6946900" cy="9220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4" userDrawn="1">
          <p15:clr>
            <a:srgbClr val="A4A3A4"/>
          </p15:clr>
        </p15:guide>
        <p15:guide id="2" pos="218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arolyn Kahler" initials="CJK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C566"/>
    <a:srgbClr val="FFCB63"/>
    <a:srgbClr val="FFFF00"/>
    <a:srgbClr val="001D57"/>
    <a:srgbClr val="0025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529" autoAdjust="0"/>
    <p:restoredTop sz="87485" autoAdjust="0"/>
  </p:normalViewPr>
  <p:slideViewPr>
    <p:cSldViewPr>
      <p:cViewPr varScale="1">
        <p:scale>
          <a:sx n="73" d="100"/>
          <a:sy n="73" d="100"/>
        </p:scale>
        <p:origin x="1830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100" d="100"/>
          <a:sy n="100" d="100"/>
        </p:scale>
        <p:origin x="-738" y="360"/>
      </p:cViewPr>
      <p:guideLst>
        <p:guide orient="horz" pos="2904"/>
        <p:guide pos="218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3010113" cy="460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422" tIns="46212" rIns="92422" bIns="46212" numCol="1" anchor="t" anchorCtr="0" compatLnSpc="1">
            <a:prstTxWarp prst="textNoShape">
              <a:avLst/>
            </a:prstTxWarp>
          </a:bodyPr>
          <a:lstStyle>
            <a:lvl1pPr defTabSz="924187" eaLnBrk="0" hangingPunct="0">
              <a:defRPr sz="1200"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36788" y="0"/>
            <a:ext cx="3010113" cy="460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422" tIns="46212" rIns="92422" bIns="46212" numCol="1" anchor="t" anchorCtr="0" compatLnSpc="1">
            <a:prstTxWarp prst="textNoShape">
              <a:avLst/>
            </a:prstTxWarp>
          </a:bodyPr>
          <a:lstStyle>
            <a:lvl1pPr algn="r" defTabSz="924187" eaLnBrk="0" hangingPunct="0">
              <a:defRPr sz="1200"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8759823"/>
            <a:ext cx="3010113" cy="460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422" tIns="46212" rIns="92422" bIns="46212" numCol="1" anchor="b" anchorCtr="0" compatLnSpc="1">
            <a:prstTxWarp prst="textNoShape">
              <a:avLst/>
            </a:prstTxWarp>
          </a:bodyPr>
          <a:lstStyle>
            <a:lvl1pPr defTabSz="924187" eaLnBrk="0" hangingPunct="0">
              <a:defRPr sz="1200"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36788" y="8759823"/>
            <a:ext cx="3010113" cy="460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422" tIns="46212" rIns="92422" bIns="46212" numCol="1" anchor="b" anchorCtr="0" compatLnSpc="1">
            <a:prstTxWarp prst="textNoShape">
              <a:avLst/>
            </a:prstTxWarp>
          </a:bodyPr>
          <a:lstStyle>
            <a:lvl1pPr algn="r" defTabSz="924187" eaLnBrk="0" hangingPunct="0">
              <a:defRPr sz="1200"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fld id="{EAF41EE4-BFA2-4EDB-92D4-49A238A560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2381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3010113" cy="460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422" tIns="46212" rIns="92422" bIns="46212" numCol="1" anchor="t" anchorCtr="0" compatLnSpc="1">
            <a:prstTxWarp prst="textNoShape">
              <a:avLst/>
            </a:prstTxWarp>
          </a:bodyPr>
          <a:lstStyle>
            <a:lvl1pPr defTabSz="924187" eaLnBrk="0" hangingPunct="0">
              <a:defRPr sz="1200"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36788" y="0"/>
            <a:ext cx="3010113" cy="460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422" tIns="46212" rIns="92422" bIns="46212" numCol="1" anchor="t" anchorCtr="0" compatLnSpc="1">
            <a:prstTxWarp prst="textNoShape">
              <a:avLst/>
            </a:prstTxWarp>
          </a:bodyPr>
          <a:lstStyle>
            <a:lvl1pPr algn="r" defTabSz="924187" eaLnBrk="0" hangingPunct="0">
              <a:defRPr sz="1200"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8400" y="692150"/>
            <a:ext cx="4610100" cy="3457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6674" y="4379913"/>
            <a:ext cx="5093553" cy="4148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422" tIns="46212" rIns="92422" bIns="462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8759823"/>
            <a:ext cx="3010113" cy="460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422" tIns="46212" rIns="92422" bIns="46212" numCol="1" anchor="b" anchorCtr="0" compatLnSpc="1">
            <a:prstTxWarp prst="textNoShape">
              <a:avLst/>
            </a:prstTxWarp>
          </a:bodyPr>
          <a:lstStyle>
            <a:lvl1pPr defTabSz="924187" eaLnBrk="0" hangingPunct="0">
              <a:defRPr sz="1200"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36788" y="8759823"/>
            <a:ext cx="3010113" cy="460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422" tIns="46212" rIns="92422" bIns="46212" numCol="1" anchor="b" anchorCtr="0" compatLnSpc="1">
            <a:prstTxWarp prst="textNoShape">
              <a:avLst/>
            </a:prstTxWarp>
          </a:bodyPr>
          <a:lstStyle>
            <a:lvl1pPr algn="r" defTabSz="924187" eaLnBrk="0" hangingPunct="0">
              <a:defRPr sz="1200"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fld id="{E2561ACB-EE70-470E-9CC8-EF7DC1F039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7491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ＭＳ Ｐゴシック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ＭＳ Ｐゴシック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ＭＳ Ｐゴシック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ＭＳ Ｐゴシック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ＭＳ Ｐゴシック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A2B424-62C4-4176-84D6-061B51EEB5B8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34155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561ACB-EE70-470E-9CC8-EF7DC1F039B7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7586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561ACB-EE70-470E-9CC8-EF7DC1F039B7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481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561ACB-EE70-470E-9CC8-EF7DC1F039B7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8531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561ACB-EE70-470E-9CC8-EF7DC1F039B7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6674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561ACB-EE70-470E-9CC8-EF7DC1F039B7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4829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Used for weld inspection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561ACB-EE70-470E-9CC8-EF7DC1F039B7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8201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1219200"/>
            <a:ext cx="7239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2209800"/>
            <a:ext cx="7239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29600" y="6477000"/>
            <a:ext cx="685800" cy="3048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fld id="{BE359BEE-5C0A-480F-BEBB-8D668A83E9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ea typeface="ＭＳ Ｐゴシック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ea typeface="ＭＳ Ｐゴシック" pitchFamily="1" charset="-128"/>
          <a:cs typeface="ＭＳ Ｐゴシック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ea typeface="ＭＳ Ｐゴシック" pitchFamily="1" charset="-128"/>
          <a:cs typeface="ＭＳ Ｐゴシック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ea typeface="ＭＳ Ｐゴシック" pitchFamily="1" charset="-128"/>
          <a:cs typeface="ＭＳ Ｐゴシック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ea typeface="ＭＳ Ｐゴシック" pitchFamily="1" charset="-128"/>
          <a:cs typeface="ＭＳ Ｐゴシック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ea typeface="ＭＳ Ｐゴシック" pitchFamily="1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ea typeface="ＭＳ Ｐゴシック" pitchFamily="1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ea typeface="ＭＳ Ｐゴシック" pitchFamily="1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ea typeface="ＭＳ Ｐゴシック" pitchFamily="1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" charset="0"/>
          <a:ea typeface="ＭＳ Ｐゴシック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  <a:ea typeface="ＭＳ Ｐゴシック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  <a:ea typeface="ＭＳ Ｐゴシック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  <a:ea typeface="ＭＳ Ｐゴシック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ＭＳ Ｐゴシック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opt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4867275"/>
            <a:ext cx="9144000" cy="1990725"/>
          </a:xfrm>
          <a:prstGeom prst="rect">
            <a:avLst/>
          </a:prstGeom>
          <a:noFill/>
        </p:spPr>
      </p:pic>
      <p:pic>
        <p:nvPicPr>
          <p:cNvPr id="1040" name="Picture 16" descr="nrc_logo_black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589713" y="228600"/>
            <a:ext cx="2173287" cy="817563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1" charset="0"/>
          <a:ea typeface="ヒラギノ角ゴ Pro W3" pitchFamily="1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1" charset="0"/>
          <a:ea typeface="ヒラギノ角ゴ Pro W3" pitchFamily="1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1" charset="0"/>
          <a:ea typeface="ヒラギノ角ゴ Pro W3" pitchFamily="1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1" charset="0"/>
          <a:ea typeface="ヒラギノ角ゴ Pro W3" pitchFamily="1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1" charset="0"/>
          <a:ea typeface="ヒラギノ角ゴ Pro W3" pitchFamily="1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1" charset="0"/>
          <a:ea typeface="ヒラギノ角ゴ Pro W3" pitchFamily="1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1" charset="0"/>
          <a:ea typeface="ヒラギノ角ゴ Pro W3" pitchFamily="1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1" charset="0"/>
          <a:ea typeface="ヒラギノ角ゴ Pro W3" pitchFamily="1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643370"/>
            <a:ext cx="8991600" cy="194743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/>
            </a:r>
            <a:b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</a:b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Radium Contamination at </a:t>
            </a:r>
            <a:b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</a:b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Non-Military Sites</a:t>
            </a:r>
            <a:endParaRPr lang="en-US" sz="3200" b="1" dirty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Rectangle 12"/>
          <p:cNvSpPr txBox="1">
            <a:spLocks noChangeArrowheads="1"/>
          </p:cNvSpPr>
          <p:nvPr/>
        </p:nvSpPr>
        <p:spPr bwMode="auto">
          <a:xfrm>
            <a:off x="762000" y="4114502"/>
            <a:ext cx="7924800" cy="157043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2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solidFill>
                  <a:srgbClr val="FFFF00"/>
                </a:solidFill>
                <a:latin typeface="Arial Narrow" pitchFamily="34" charset="0"/>
              </a:rPr>
              <a:t> </a:t>
            </a:r>
            <a:endParaRPr lang="en-US" sz="2400" b="1" dirty="0" smtClean="0">
              <a:latin typeface="Arial Narrow" pitchFamily="34" charset="0"/>
            </a:endParaRPr>
          </a:p>
          <a:p>
            <a:r>
              <a:rPr lang="en-US" sz="8000" b="1" dirty="0" smtClean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David Misenhimer, Project Manger </a:t>
            </a:r>
          </a:p>
          <a:p>
            <a:r>
              <a:rPr lang="en-US" sz="6400" b="1" dirty="0" smtClean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Division </a:t>
            </a:r>
            <a:r>
              <a:rPr lang="en-US" sz="6400" b="1" dirty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of Decommissioning, Uranium Recovery and Waste </a:t>
            </a:r>
            <a:r>
              <a:rPr lang="en-US" sz="6400" b="1" dirty="0" smtClean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Programs (DUWP)</a:t>
            </a:r>
            <a:endParaRPr lang="en-US" sz="6400" b="1" dirty="0">
              <a:solidFill>
                <a:schemeClr val="tx2">
                  <a:lumMod val="5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r>
              <a:rPr lang="en-US" sz="6400" b="1" dirty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Office of Nuclear Material Safety and </a:t>
            </a:r>
            <a:r>
              <a:rPr lang="en-US" sz="6400" b="1" dirty="0" smtClean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Safeguards (NMSS)</a:t>
            </a:r>
            <a:endParaRPr lang="en-US" sz="6400" b="1" dirty="0">
              <a:solidFill>
                <a:schemeClr val="tx2">
                  <a:lumMod val="5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endParaRPr lang="en-US" sz="6400" dirty="0" smtClean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>
              <a:lnSpc>
                <a:spcPct val="80000"/>
              </a:lnSpc>
            </a:pPr>
            <a:endParaRPr lang="en-US" sz="8000" i="1" dirty="0" smtClean="0">
              <a:latin typeface="Arial Black" panose="020B0A04020102020204" pitchFamily="34" charset="0"/>
            </a:endParaRPr>
          </a:p>
          <a:p>
            <a:pPr>
              <a:lnSpc>
                <a:spcPct val="80000"/>
              </a:lnSpc>
            </a:pPr>
            <a:endParaRPr lang="en-US" sz="1800" i="1" dirty="0" smtClean="0">
              <a:latin typeface="Arial Narrow" pitchFamily="34" charset="0"/>
            </a:endParaRPr>
          </a:p>
          <a:p>
            <a:pPr>
              <a:lnSpc>
                <a:spcPct val="80000"/>
              </a:lnSpc>
            </a:pPr>
            <a:endParaRPr lang="en-US" sz="1000" dirty="0" smtClean="0">
              <a:latin typeface="Arial Narrow" pitchFamily="34" charset="0"/>
            </a:endParaRPr>
          </a:p>
          <a:p>
            <a:pPr>
              <a:lnSpc>
                <a:spcPct val="80000"/>
              </a:lnSpc>
            </a:pPr>
            <a:endParaRPr lang="en-US" sz="1000" dirty="0" smtClean="0">
              <a:latin typeface="Arial Narrow" pitchFamily="34" charset="0"/>
            </a:endParaRPr>
          </a:p>
          <a:p>
            <a:pPr>
              <a:lnSpc>
                <a:spcPct val="80000"/>
              </a:lnSpc>
            </a:pPr>
            <a:endParaRPr lang="en-US" sz="800" b="1" dirty="0" smtClean="0">
              <a:solidFill>
                <a:srgbClr val="FF0000"/>
              </a:solidFill>
              <a:latin typeface="Arial Narrow" pitchFamily="34" charset="0"/>
            </a:endParaRPr>
          </a:p>
          <a:p>
            <a:pPr>
              <a:lnSpc>
                <a:spcPct val="80000"/>
              </a:lnSpc>
            </a:pPr>
            <a:endParaRPr lang="en-US" sz="800" b="1" dirty="0" smtClean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143000" y="2729507"/>
            <a:ext cx="69342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en-US" sz="1400" b="1" dirty="0">
              <a:latin typeface="Arial Narrow" pitchFamily="34" charset="0"/>
            </a:endParaRPr>
          </a:p>
          <a:p>
            <a:pPr algn="ctr"/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  <a:t>LLW Forum Meeting </a:t>
            </a:r>
          </a:p>
          <a:p>
            <a:pPr algn="ctr"/>
            <a:r>
              <a:rPr lang="en-US" sz="1600" b="1" dirty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  <a:t>October </a:t>
            </a:r>
            <a:r>
              <a:rPr lang="en-US" sz="1600" b="1" dirty="0" smtClean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  <a:t>17, </a:t>
            </a:r>
            <a:r>
              <a:rPr lang="en-US" sz="1600" b="1" dirty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  <a:t>2017</a:t>
            </a:r>
          </a:p>
          <a:p>
            <a:pPr algn="ctr"/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  <a:t>Alexandria, Virginia</a:t>
            </a:r>
            <a:endParaRPr lang="en-US" sz="1600" dirty="0">
              <a:solidFill>
                <a:schemeClr val="tx2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623199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38638"/>
            <a:ext cx="6705600" cy="1143000"/>
          </a:xfrm>
        </p:spPr>
        <p:txBody>
          <a:bodyPr/>
          <a:lstStyle/>
          <a:p>
            <a:r>
              <a:rPr lang="en-US" sz="3600" b="1" i="1" dirty="0"/>
              <a:t>Historic Radium Uses -</a:t>
            </a:r>
            <a:br>
              <a:rPr lang="en-US" sz="3600" b="1" i="1" dirty="0"/>
            </a:br>
            <a:r>
              <a:rPr lang="en-US" sz="3600" b="1" i="1" dirty="0" err="1"/>
              <a:t>Emanators</a:t>
            </a:r>
            <a:endParaRPr lang="en-US" sz="3600" b="1" i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723900"/>
            <a:ext cx="3048264" cy="4041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3581400" y="1676399"/>
            <a:ext cx="4314825" cy="43338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715000" y="6277996"/>
            <a:ext cx="3352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Image source: </a:t>
            </a:r>
            <a:r>
              <a:rPr lang="en-US" sz="1200" b="1" dirty="0" err="1" smtClean="0"/>
              <a:t>Buchholtz</a:t>
            </a:r>
            <a:r>
              <a:rPr lang="en-US" sz="1200" b="1" dirty="0" smtClean="0"/>
              <a:t> and </a:t>
            </a:r>
            <a:r>
              <a:rPr lang="en-US" sz="1200" b="1" dirty="0" err="1" smtClean="0"/>
              <a:t>Cervera</a:t>
            </a:r>
            <a:r>
              <a:rPr lang="en-US" sz="1200" b="1" dirty="0" smtClean="0"/>
              <a:t>, 2008 </a:t>
            </a:r>
            <a:endParaRPr lang="en-US" sz="1200" b="1" dirty="0"/>
          </a:p>
        </p:txBody>
      </p:sp>
      <p:sp>
        <p:nvSpPr>
          <p:cNvPr id="7" name="Slide Number Placeholder 3"/>
          <p:cNvSpPr txBox="1">
            <a:spLocks/>
          </p:cNvSpPr>
          <p:nvPr/>
        </p:nvSpPr>
        <p:spPr>
          <a:xfrm>
            <a:off x="8153400" y="5997876"/>
            <a:ext cx="685800" cy="3048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10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609600" y="1447800"/>
            <a:ext cx="5181600" cy="0"/>
          </a:xfrm>
          <a:prstGeom prst="line">
            <a:avLst/>
          </a:prstGeom>
          <a:ln w="76200" cmpd="dbl">
            <a:solidFill>
              <a:srgbClr val="2C88DF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4610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75702"/>
            <a:ext cx="6781800" cy="1143000"/>
          </a:xfrm>
        </p:spPr>
        <p:txBody>
          <a:bodyPr/>
          <a:lstStyle/>
          <a:p>
            <a:r>
              <a:rPr lang="en-US" sz="3600" b="1" i="1" dirty="0"/>
              <a:t>Historic Radium Uses -</a:t>
            </a:r>
            <a:br>
              <a:rPr lang="en-US" sz="3600" b="1" i="1" dirty="0"/>
            </a:br>
            <a:r>
              <a:rPr lang="en-US" sz="3600" b="1" i="1" dirty="0" smtClean="0"/>
              <a:t>Tablets</a:t>
            </a:r>
            <a:endParaRPr lang="en-US" sz="3600" b="1" i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8856" t="23823" r="7552" b="17901"/>
          <a:stretch/>
        </p:blipFill>
        <p:spPr bwMode="auto">
          <a:xfrm>
            <a:off x="381000" y="2362200"/>
            <a:ext cx="4799583" cy="23774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7477" t="16525" r="6075" b="14903"/>
          <a:stretch/>
        </p:blipFill>
        <p:spPr bwMode="auto">
          <a:xfrm>
            <a:off x="5715000" y="2133600"/>
            <a:ext cx="3190029" cy="27432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715000" y="6277996"/>
            <a:ext cx="3352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Image source: </a:t>
            </a:r>
            <a:r>
              <a:rPr lang="en-US" sz="1200" b="1" dirty="0" err="1" smtClean="0"/>
              <a:t>Buchholtz</a:t>
            </a:r>
            <a:r>
              <a:rPr lang="en-US" sz="1200" b="1" dirty="0" smtClean="0"/>
              <a:t> and </a:t>
            </a:r>
            <a:r>
              <a:rPr lang="en-US" sz="1200" b="1" dirty="0" err="1" smtClean="0"/>
              <a:t>Cervera</a:t>
            </a:r>
            <a:r>
              <a:rPr lang="en-US" sz="1200" b="1" dirty="0" smtClean="0"/>
              <a:t>, 2008 </a:t>
            </a:r>
            <a:endParaRPr lang="en-US" sz="1200" b="1" dirty="0"/>
          </a:p>
        </p:txBody>
      </p:sp>
      <p:sp>
        <p:nvSpPr>
          <p:cNvPr id="7" name="Slide Number Placeholder 3"/>
          <p:cNvSpPr txBox="1">
            <a:spLocks/>
          </p:cNvSpPr>
          <p:nvPr/>
        </p:nvSpPr>
        <p:spPr>
          <a:xfrm>
            <a:off x="8153400" y="5997876"/>
            <a:ext cx="685800" cy="3048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11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609600" y="1447800"/>
            <a:ext cx="5181600" cy="0"/>
          </a:xfrm>
          <a:prstGeom prst="line">
            <a:avLst/>
          </a:prstGeom>
          <a:ln w="76200" cmpd="dbl">
            <a:solidFill>
              <a:srgbClr val="2C88DF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4385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6640"/>
            <a:ext cx="6553200" cy="1143000"/>
          </a:xfrm>
        </p:spPr>
        <p:txBody>
          <a:bodyPr/>
          <a:lstStyle/>
          <a:p>
            <a:r>
              <a:rPr lang="en-US" sz="3600" b="1" i="1" dirty="0"/>
              <a:t>Historic Radium Uses -</a:t>
            </a:r>
            <a:br>
              <a:rPr lang="en-US" sz="3600" b="1" i="1" dirty="0"/>
            </a:br>
            <a:r>
              <a:rPr lang="en-US" sz="3600" b="1" i="1" dirty="0"/>
              <a:t>Toys / Novelties </a:t>
            </a:r>
            <a:r>
              <a:rPr lang="en-US" sz="2400" b="1" i="1" dirty="0" smtClean="0"/>
              <a:t>(</a:t>
            </a:r>
            <a:r>
              <a:rPr lang="en-US" sz="2400" b="1" i="1" dirty="0" err="1" smtClean="0"/>
              <a:t>Spinthariscope</a:t>
            </a:r>
            <a:r>
              <a:rPr lang="en-US" sz="2400" b="1" i="1" dirty="0"/>
              <a:t>)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578" t="13541" r="4639" b="16384"/>
          <a:stretch/>
        </p:blipFill>
        <p:spPr bwMode="auto">
          <a:xfrm>
            <a:off x="838200" y="1852551"/>
            <a:ext cx="3934109" cy="327759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3483" t="10455" r="7960" b="16537"/>
          <a:stretch/>
        </p:blipFill>
        <p:spPr bwMode="auto">
          <a:xfrm>
            <a:off x="5410200" y="1981200"/>
            <a:ext cx="2953441" cy="28346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715000" y="6277996"/>
            <a:ext cx="3352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Image source: </a:t>
            </a:r>
            <a:r>
              <a:rPr lang="en-US" sz="1200" b="1" dirty="0" err="1" smtClean="0"/>
              <a:t>Buchholtz</a:t>
            </a:r>
            <a:r>
              <a:rPr lang="en-US" sz="1200" b="1" dirty="0" smtClean="0"/>
              <a:t> and </a:t>
            </a:r>
            <a:r>
              <a:rPr lang="en-US" sz="1200" b="1" dirty="0" err="1" smtClean="0"/>
              <a:t>Cervera</a:t>
            </a:r>
            <a:r>
              <a:rPr lang="en-US" sz="1200" b="1" dirty="0" smtClean="0"/>
              <a:t>, 2008 </a:t>
            </a:r>
            <a:endParaRPr lang="en-US" sz="1200" b="1" dirty="0"/>
          </a:p>
        </p:txBody>
      </p:sp>
      <p:sp>
        <p:nvSpPr>
          <p:cNvPr id="7" name="Slide Number Placeholder 3"/>
          <p:cNvSpPr txBox="1">
            <a:spLocks/>
          </p:cNvSpPr>
          <p:nvPr/>
        </p:nvSpPr>
        <p:spPr>
          <a:xfrm>
            <a:off x="8153400" y="5997876"/>
            <a:ext cx="685800" cy="3048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12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609600" y="1447800"/>
            <a:ext cx="5181600" cy="0"/>
          </a:xfrm>
          <a:prstGeom prst="line">
            <a:avLst/>
          </a:prstGeom>
          <a:ln w="76200" cmpd="dbl">
            <a:solidFill>
              <a:srgbClr val="2C88DF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4347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0" y="0"/>
            <a:ext cx="6540910" cy="1143000"/>
          </a:xfrm>
        </p:spPr>
        <p:txBody>
          <a:bodyPr/>
          <a:lstStyle/>
          <a:p>
            <a:r>
              <a:rPr lang="en-US" sz="3600" b="1" i="1" dirty="0" smtClean="0"/>
              <a:t>Objective 2:  Site Data Collection (if available) </a:t>
            </a:r>
            <a:endParaRPr lang="en-US" sz="36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sz="2400" dirty="0" smtClean="0"/>
              <a:t>Site Reports:</a:t>
            </a:r>
          </a:p>
          <a:p>
            <a:pPr lvl="0"/>
            <a:r>
              <a:rPr lang="en-US" sz="2400" dirty="0" smtClean="0"/>
              <a:t>Focused on non-Agreement State sites</a:t>
            </a:r>
          </a:p>
          <a:p>
            <a:pPr lvl="0"/>
            <a:r>
              <a:rPr lang="en-US" sz="2400" dirty="0" smtClean="0"/>
              <a:t>Description of the site</a:t>
            </a:r>
          </a:p>
          <a:p>
            <a:pPr lvl="1"/>
            <a:r>
              <a:rPr lang="en-US" sz="1800" dirty="0" smtClean="0"/>
              <a:t>Current structures/site condition</a:t>
            </a:r>
          </a:p>
          <a:p>
            <a:pPr lvl="1"/>
            <a:r>
              <a:rPr lang="en-US" sz="1800" dirty="0" smtClean="0"/>
              <a:t>Existing site controls</a:t>
            </a:r>
          </a:p>
          <a:p>
            <a:pPr lvl="1"/>
            <a:r>
              <a:rPr lang="en-US" sz="1800" dirty="0" smtClean="0"/>
              <a:t>Operational history</a:t>
            </a:r>
          </a:p>
          <a:p>
            <a:pPr lvl="1"/>
            <a:r>
              <a:rPr lang="en-US" sz="1800" dirty="0" smtClean="0"/>
              <a:t>Any past remediation activities</a:t>
            </a:r>
          </a:p>
          <a:p>
            <a:r>
              <a:rPr lang="en-US" sz="2400" dirty="0" smtClean="0"/>
              <a:t>Nature and extent of contamination</a:t>
            </a:r>
          </a:p>
          <a:p>
            <a:r>
              <a:rPr lang="en-US" sz="2400" dirty="0" smtClean="0"/>
              <a:t>Proximity of populations to the site</a:t>
            </a:r>
          </a:p>
          <a:p>
            <a:r>
              <a:rPr lang="en-US" sz="2400" dirty="0" smtClean="0"/>
              <a:t>Past and current State and Federal involvement</a:t>
            </a:r>
          </a:p>
          <a:p>
            <a:pPr marL="0" indent="0">
              <a:buNone/>
            </a:pPr>
            <a:endParaRPr lang="en-US" sz="2400" dirty="0" smtClean="0"/>
          </a:p>
          <a:p>
            <a:pPr lvl="1"/>
            <a:endParaRPr lang="en-US" sz="800" dirty="0"/>
          </a:p>
        </p:txBody>
      </p:sp>
      <p:sp>
        <p:nvSpPr>
          <p:cNvPr id="4" name="Slide Number Placeholder 3"/>
          <p:cNvSpPr txBox="1">
            <a:spLocks/>
          </p:cNvSpPr>
          <p:nvPr/>
        </p:nvSpPr>
        <p:spPr>
          <a:xfrm>
            <a:off x="8153400" y="5997876"/>
            <a:ext cx="685800" cy="3048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13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609600" y="1447800"/>
            <a:ext cx="5181600" cy="0"/>
          </a:xfrm>
          <a:prstGeom prst="line">
            <a:avLst/>
          </a:prstGeom>
          <a:ln w="76200" cmpd="dbl">
            <a:solidFill>
              <a:srgbClr val="2C88DF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7043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2019"/>
            <a:ext cx="6096000" cy="1172266"/>
          </a:xfrm>
        </p:spPr>
        <p:txBody>
          <a:bodyPr/>
          <a:lstStyle/>
          <a:p>
            <a:r>
              <a:rPr lang="en-US" sz="3200" b="1" i="1" dirty="0" smtClean="0"/>
              <a:t>Objective 3: Site </a:t>
            </a:r>
            <a:br>
              <a:rPr lang="en-US" sz="3200" b="1" i="1" dirty="0" smtClean="0"/>
            </a:br>
            <a:r>
              <a:rPr lang="en-US" sz="3200" b="1" i="1" dirty="0" smtClean="0"/>
              <a:t>Prioritization</a:t>
            </a:r>
            <a:endParaRPr lang="en-US" sz="32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" y="1219200"/>
            <a:ext cx="8229600" cy="4373563"/>
          </a:xfrm>
        </p:spPr>
        <p:txBody>
          <a:bodyPr/>
          <a:lstStyle/>
          <a:p>
            <a:r>
              <a:rPr lang="en-US" sz="2400" dirty="0" smtClean="0"/>
              <a:t>ORNL instructed to notify NRC staff of any sites that potentially require immediate attention</a:t>
            </a:r>
          </a:p>
          <a:p>
            <a:pPr lvl="0"/>
            <a:r>
              <a:rPr lang="en-US" sz="2400" dirty="0"/>
              <a:t>A prioritization methodology was </a:t>
            </a:r>
            <a:r>
              <a:rPr lang="en-US" sz="2400" dirty="0" smtClean="0"/>
              <a:t>developed for NRC follow-up actions; 4 </a:t>
            </a:r>
            <a:r>
              <a:rPr lang="en-US" sz="2400" dirty="0"/>
              <a:t>Tiers of sites were developed:  </a:t>
            </a:r>
          </a:p>
          <a:p>
            <a:pPr lvl="1"/>
            <a:r>
              <a:rPr lang="en-US" sz="1800" dirty="0"/>
              <a:t>Tier 1, 2, and 3 sites are those sites </a:t>
            </a:r>
            <a:r>
              <a:rPr lang="en-US" sz="1800" dirty="0" smtClean="0"/>
              <a:t>where radium-226 </a:t>
            </a:r>
            <a:r>
              <a:rPr lang="en-US" sz="1800" dirty="0"/>
              <a:t>was historically present at the </a:t>
            </a:r>
            <a:r>
              <a:rPr lang="en-US" sz="1800" dirty="0" smtClean="0"/>
              <a:t>site</a:t>
            </a:r>
          </a:p>
          <a:p>
            <a:pPr lvl="1"/>
            <a:r>
              <a:rPr lang="en-US" sz="1800" dirty="0" smtClean="0"/>
              <a:t>Tier 1 sites potentially have the highest levels of human exposure to radium-226 contamination (and thus risk); </a:t>
            </a:r>
            <a:r>
              <a:rPr lang="en-US" sz="1800" dirty="0"/>
              <a:t>s</a:t>
            </a:r>
            <a:r>
              <a:rPr lang="en-US" sz="1800" dirty="0" smtClean="0"/>
              <a:t>ite </a:t>
            </a:r>
            <a:r>
              <a:rPr lang="en-US" sz="1800" dirty="0"/>
              <a:t>access is not </a:t>
            </a:r>
            <a:r>
              <a:rPr lang="en-US" sz="1800" dirty="0" smtClean="0"/>
              <a:t>controlled</a:t>
            </a:r>
            <a:endParaRPr lang="en-US" sz="1800" dirty="0"/>
          </a:p>
          <a:p>
            <a:pPr lvl="1"/>
            <a:r>
              <a:rPr lang="en-US" sz="1800" dirty="0" smtClean="0"/>
              <a:t>Tier 2 sites have a lower potential for human exposure to radium-226 contamination than Tier 1 sites; </a:t>
            </a:r>
            <a:r>
              <a:rPr lang="en-US" sz="1800" dirty="0"/>
              <a:t>s</a:t>
            </a:r>
            <a:r>
              <a:rPr lang="en-US" sz="1800" dirty="0" smtClean="0"/>
              <a:t>ite access is weakly controlled</a:t>
            </a:r>
          </a:p>
          <a:p>
            <a:pPr lvl="1"/>
            <a:r>
              <a:rPr lang="en-US" sz="1800" dirty="0" smtClean="0"/>
              <a:t>Tier 3 sites are unlikely to have the potential for human exposures to radium-226 contamination due to strong access controls</a:t>
            </a:r>
          </a:p>
          <a:p>
            <a:pPr lvl="1"/>
            <a:r>
              <a:rPr lang="en-US" sz="1800" dirty="0" smtClean="0"/>
              <a:t>Sites </a:t>
            </a:r>
            <a:r>
              <a:rPr lang="en-US" sz="1800" dirty="0"/>
              <a:t>in Tier 4 are sites where the </a:t>
            </a:r>
            <a:r>
              <a:rPr lang="en-US" sz="1800" dirty="0" smtClean="0"/>
              <a:t>NRC suspects that radium-226 </a:t>
            </a:r>
            <a:r>
              <a:rPr lang="en-US" sz="1800" dirty="0"/>
              <a:t>was historically present. </a:t>
            </a:r>
          </a:p>
          <a:p>
            <a:endParaRPr lang="en-US" sz="1700" dirty="0" smtClean="0"/>
          </a:p>
          <a:p>
            <a:endParaRPr lang="en-US" sz="2400" dirty="0" smtClean="0"/>
          </a:p>
        </p:txBody>
      </p:sp>
      <p:sp>
        <p:nvSpPr>
          <p:cNvPr id="4" name="Slide Number Placeholder 3"/>
          <p:cNvSpPr txBox="1">
            <a:spLocks/>
          </p:cNvSpPr>
          <p:nvPr/>
        </p:nvSpPr>
        <p:spPr>
          <a:xfrm>
            <a:off x="8153400" y="5997876"/>
            <a:ext cx="685800" cy="3048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14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266700" y="1216742"/>
            <a:ext cx="5181600" cy="0"/>
          </a:xfrm>
          <a:prstGeom prst="line">
            <a:avLst/>
          </a:prstGeom>
          <a:ln w="76200" cmpd="dbl">
            <a:solidFill>
              <a:srgbClr val="2C88DF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41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665"/>
            <a:ext cx="6096000" cy="1096962"/>
          </a:xfrm>
        </p:spPr>
        <p:txBody>
          <a:bodyPr/>
          <a:lstStyle/>
          <a:p>
            <a:r>
              <a:rPr lang="en-US" sz="3600" b="1" i="1" dirty="0" smtClean="0"/>
              <a:t>Excluding Sites for </a:t>
            </a:r>
            <a:br>
              <a:rPr lang="en-US" sz="3600" b="1" i="1" dirty="0" smtClean="0"/>
            </a:br>
            <a:r>
              <a:rPr lang="en-US" sz="3600" b="1" i="1" dirty="0" smtClean="0"/>
              <a:t>Follow-up</a:t>
            </a:r>
            <a:endParaRPr lang="en-US" sz="36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229600" cy="4373563"/>
          </a:xfrm>
        </p:spPr>
        <p:txBody>
          <a:bodyPr/>
          <a:lstStyle/>
          <a:p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The NRC staff 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excluded: </a:t>
            </a:r>
          </a:p>
          <a:p>
            <a:pPr lvl="1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Sites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with a current NRC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license </a:t>
            </a:r>
          </a:p>
          <a:p>
            <a:pPr lvl="1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Sites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where the NRC does not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have jurisdiction</a:t>
            </a:r>
          </a:p>
          <a:p>
            <a:pPr lvl="1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ites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where cleanup has already been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completed</a:t>
            </a:r>
          </a:p>
          <a:p>
            <a:pPr lvl="1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Sites where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cleanup is or will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be addressed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under another program (either under NRC or other oversight, such as the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Formerly Utilized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Sites Remedial Action Program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4" name="Slide Number Placeholder 3"/>
          <p:cNvSpPr txBox="1">
            <a:spLocks/>
          </p:cNvSpPr>
          <p:nvPr/>
        </p:nvSpPr>
        <p:spPr>
          <a:xfrm>
            <a:off x="8153400" y="5997876"/>
            <a:ext cx="685800" cy="3048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15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609600" y="1447800"/>
            <a:ext cx="5181600" cy="0"/>
          </a:xfrm>
          <a:prstGeom prst="line">
            <a:avLst/>
          </a:prstGeom>
          <a:ln w="76200" cmpd="dbl">
            <a:solidFill>
              <a:srgbClr val="2C88DF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0775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6629400" cy="1143000"/>
          </a:xfrm>
        </p:spPr>
        <p:txBody>
          <a:bodyPr/>
          <a:lstStyle/>
          <a:p>
            <a:r>
              <a:rPr lang="en-US" sz="3600" b="1" i="1" dirty="0" smtClean="0"/>
              <a:t>Results of Site Identification</a:t>
            </a:r>
            <a:br>
              <a:rPr lang="en-US" sz="3600" b="1" i="1" dirty="0" smtClean="0"/>
            </a:br>
            <a:r>
              <a:rPr lang="en-US" sz="3600" b="1" i="1" dirty="0" smtClean="0"/>
              <a:t>Work</a:t>
            </a:r>
            <a:endParaRPr lang="en-US" sz="36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7638"/>
            <a:ext cx="8229600" cy="4525963"/>
          </a:xfrm>
        </p:spPr>
        <p:txBody>
          <a:bodyPr/>
          <a:lstStyle/>
          <a:p>
            <a:r>
              <a:rPr lang="en-US" sz="2600" dirty="0" smtClean="0"/>
              <a:t>ORNL identified 29 historic radium use sites for potential NRC follow-up</a:t>
            </a:r>
          </a:p>
          <a:p>
            <a:r>
              <a:rPr lang="en-US" sz="2600" dirty="0" smtClean="0"/>
              <a:t>47</a:t>
            </a:r>
            <a:r>
              <a:rPr lang="en-US" sz="2600" dirty="0"/>
              <a:t> individual site owners are associated with the 29 </a:t>
            </a:r>
            <a:r>
              <a:rPr lang="en-US" sz="2600" dirty="0" smtClean="0"/>
              <a:t>historic radium sites</a:t>
            </a:r>
          </a:p>
          <a:p>
            <a:r>
              <a:rPr lang="en-US" sz="2600" dirty="0" smtClean="0"/>
              <a:t>Some </a:t>
            </a:r>
            <a:r>
              <a:rPr lang="en-US" sz="2600" dirty="0"/>
              <a:t>original buildings are still in use today</a:t>
            </a:r>
          </a:p>
          <a:p>
            <a:r>
              <a:rPr lang="en-US" sz="2600" b="1" dirty="0" smtClean="0"/>
              <a:t>Historical uses included:  </a:t>
            </a:r>
            <a:r>
              <a:rPr lang="en-US" sz="2600" dirty="0" smtClean="0"/>
              <a:t>Manufacturing of radium-226 items (switches, toilet flushes, radium gauge repair, radium watches) </a:t>
            </a:r>
          </a:p>
          <a:p>
            <a:r>
              <a:rPr lang="en-US" sz="2600" b="1" dirty="0" smtClean="0"/>
              <a:t>Current uses include</a:t>
            </a:r>
            <a:r>
              <a:rPr lang="en-US" sz="2600" dirty="0" smtClean="0"/>
              <a:t>:  mainly industrial or office use; storage use; and in limited cases, residential use</a:t>
            </a:r>
            <a:endParaRPr lang="en-US" sz="2600" dirty="0"/>
          </a:p>
        </p:txBody>
      </p:sp>
      <p:sp>
        <p:nvSpPr>
          <p:cNvPr id="4" name="Slide Number Placeholder 3"/>
          <p:cNvSpPr txBox="1">
            <a:spLocks/>
          </p:cNvSpPr>
          <p:nvPr/>
        </p:nvSpPr>
        <p:spPr>
          <a:xfrm>
            <a:off x="8153400" y="5997876"/>
            <a:ext cx="685800" cy="3048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16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609600" y="1447800"/>
            <a:ext cx="5181600" cy="0"/>
          </a:xfrm>
          <a:prstGeom prst="line">
            <a:avLst/>
          </a:prstGeom>
          <a:ln w="76200" cmpd="dbl">
            <a:solidFill>
              <a:srgbClr val="2C88DF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1769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665"/>
            <a:ext cx="6041923" cy="1143000"/>
          </a:xfrm>
        </p:spPr>
        <p:txBody>
          <a:bodyPr/>
          <a:lstStyle/>
          <a:p>
            <a:r>
              <a:rPr lang="en-US" b="1" i="1" dirty="0" smtClean="0"/>
              <a:t>Outreach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229600" cy="4525963"/>
          </a:xfrm>
        </p:spPr>
        <p:txBody>
          <a:bodyPr/>
          <a:lstStyle/>
          <a:p>
            <a:r>
              <a:rPr lang="en-US" sz="2600" dirty="0" smtClean="0">
                <a:cs typeface="Arial" panose="020B0604020202020204" pitchFamily="34" charset="0"/>
              </a:rPr>
              <a:t>NRC began formal outreach activities with the States and local governments in July 2016 </a:t>
            </a:r>
          </a:p>
          <a:p>
            <a:pPr lvl="1"/>
            <a:r>
              <a:rPr lang="en-US" sz="2200" dirty="0" smtClean="0">
                <a:cs typeface="Arial" panose="020B0604020202020204" pitchFamily="34" charset="0"/>
              </a:rPr>
              <a:t>Awareness</a:t>
            </a:r>
          </a:p>
          <a:p>
            <a:pPr lvl="1"/>
            <a:r>
              <a:rPr lang="en-US" sz="2200" dirty="0" smtClean="0">
                <a:cs typeface="Arial" panose="020B0604020202020204" pitchFamily="34" charset="0"/>
              </a:rPr>
              <a:t>Whether any additional information available</a:t>
            </a:r>
          </a:p>
          <a:p>
            <a:r>
              <a:rPr lang="en-US" sz="2600" dirty="0" smtClean="0">
                <a:cs typeface="Arial" panose="020B0604020202020204" pitchFamily="34" charset="0"/>
              </a:rPr>
              <a:t>In October 2016, NRC staff sent letters to identified site owners and began scheduling site visits </a:t>
            </a:r>
          </a:p>
          <a:p>
            <a:r>
              <a:rPr lang="en-US" sz="2600" dirty="0" smtClean="0">
                <a:cs typeface="Arial" panose="020B0604020202020204" pitchFamily="34" charset="0"/>
              </a:rPr>
              <a:t>In November 2016, NRC staff began performing initial site visits at properties to determine whether residual radium-226 from historic operations existed</a:t>
            </a:r>
          </a:p>
          <a:p>
            <a:pPr marL="457200" lvl="1" indent="0">
              <a:buNone/>
            </a:pP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 txBox="1">
            <a:spLocks/>
          </p:cNvSpPr>
          <p:nvPr/>
        </p:nvSpPr>
        <p:spPr>
          <a:xfrm>
            <a:off x="8153400" y="5997876"/>
            <a:ext cx="685800" cy="3048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17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533400" y="1066800"/>
            <a:ext cx="5181600" cy="0"/>
          </a:xfrm>
          <a:prstGeom prst="line">
            <a:avLst/>
          </a:prstGeom>
          <a:ln w="76200" cmpd="dbl">
            <a:solidFill>
              <a:srgbClr val="2C88DF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7496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458"/>
            <a:ext cx="6477000" cy="1143000"/>
          </a:xfrm>
        </p:spPr>
        <p:txBody>
          <a:bodyPr/>
          <a:lstStyle/>
          <a:p>
            <a:r>
              <a:rPr lang="en-US" b="1" i="1" dirty="0" smtClean="0"/>
              <a:t>Initial Site Visits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2943"/>
            <a:ext cx="8229600" cy="4525963"/>
          </a:xfrm>
        </p:spPr>
        <p:txBody>
          <a:bodyPr/>
          <a:lstStyle/>
          <a:p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Inspection Procedures:  Temporary Instruction 2800/043</a:t>
            </a:r>
          </a:p>
          <a:p>
            <a:pPr lvl="1"/>
            <a:r>
              <a:rPr lang="en-US" sz="2400" dirty="0" smtClean="0"/>
              <a:t>Details </a:t>
            </a:r>
            <a:r>
              <a:rPr lang="en-US" sz="2400" dirty="0"/>
              <a:t>how initial site visits are conducted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Threshold for immediate controls associated with the public dose limit of 100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mrem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yr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for current site uses</a:t>
            </a:r>
          </a:p>
          <a:p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Communications approaches</a:t>
            </a:r>
          </a:p>
          <a:p>
            <a:pPr lvl="1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Site-specific Fact Sheets in English and Spanish</a:t>
            </a:r>
          </a:p>
          <a:p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Dose Assessment Technical Basis Document</a:t>
            </a:r>
          </a:p>
          <a:p>
            <a:pPr lvl="1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Defines the criterion for determining whether or not a site meets 25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mrem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yr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and requires remediation for future use</a:t>
            </a:r>
          </a:p>
          <a:p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 txBox="1">
            <a:spLocks/>
          </p:cNvSpPr>
          <p:nvPr/>
        </p:nvSpPr>
        <p:spPr>
          <a:xfrm>
            <a:off x="8153400" y="5997876"/>
            <a:ext cx="685800" cy="3048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18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457200" y="1219200"/>
            <a:ext cx="5181600" cy="0"/>
          </a:xfrm>
          <a:prstGeom prst="line">
            <a:avLst/>
          </a:prstGeom>
          <a:ln w="76200" cmpd="dbl">
            <a:solidFill>
              <a:srgbClr val="2C88DF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6301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4113"/>
            <a:ext cx="6629400" cy="1143000"/>
          </a:xfrm>
        </p:spPr>
        <p:txBody>
          <a:bodyPr/>
          <a:lstStyle/>
          <a:p>
            <a:r>
              <a:rPr lang="en-US" b="1" i="1" dirty="0" smtClean="0"/>
              <a:t>Results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71288"/>
            <a:ext cx="8229600" cy="4525963"/>
          </a:xfrm>
        </p:spPr>
        <p:txBody>
          <a:bodyPr/>
          <a:lstStyle/>
          <a:p>
            <a:pPr lvl="0"/>
            <a:r>
              <a:rPr lang="en-US" sz="2600" dirty="0" smtClean="0"/>
              <a:t>NRC staff has contacted all site owners where an initial site visit is needed</a:t>
            </a:r>
          </a:p>
          <a:p>
            <a:r>
              <a:rPr lang="en-US" sz="2600" dirty="0"/>
              <a:t>To date, initial site visits have been performed at 32 unique site owner properties </a:t>
            </a:r>
          </a:p>
          <a:p>
            <a:pPr lvl="0"/>
            <a:r>
              <a:rPr lang="en-US" sz="2600" dirty="0" smtClean="0"/>
              <a:t>Radium-226 contamination </a:t>
            </a:r>
            <a:r>
              <a:rPr lang="en-US" sz="2600" dirty="0"/>
              <a:t>has been identified at about 43</a:t>
            </a:r>
            <a:r>
              <a:rPr lang="en-US" sz="2600" dirty="0" smtClean="0"/>
              <a:t>% (14) </a:t>
            </a:r>
            <a:r>
              <a:rPr lang="en-US" sz="2600" dirty="0"/>
              <a:t>of the sites </a:t>
            </a:r>
            <a:r>
              <a:rPr lang="en-US" sz="2600" dirty="0" smtClean="0"/>
              <a:t>visited</a:t>
            </a:r>
          </a:p>
          <a:p>
            <a:pPr lvl="0"/>
            <a:r>
              <a:rPr lang="en-US" sz="2600" dirty="0" smtClean="0"/>
              <a:t>A </a:t>
            </a:r>
            <a:r>
              <a:rPr lang="en-US" sz="2600" dirty="0"/>
              <a:t>majority of the initial site visits have not identified contamination above the NRC staff’s proposed action level of 100 </a:t>
            </a:r>
            <a:r>
              <a:rPr lang="en-US" sz="2600" dirty="0" err="1" smtClean="0"/>
              <a:t>mrem</a:t>
            </a:r>
            <a:r>
              <a:rPr lang="en-US" sz="2600" dirty="0" smtClean="0"/>
              <a:t>/</a:t>
            </a:r>
            <a:r>
              <a:rPr lang="en-US" sz="2600" dirty="0" err="1" smtClean="0"/>
              <a:t>yr</a:t>
            </a:r>
            <a:r>
              <a:rPr lang="en-US" sz="2600" dirty="0" smtClean="0"/>
              <a:t>  </a:t>
            </a:r>
          </a:p>
        </p:txBody>
      </p:sp>
      <p:sp>
        <p:nvSpPr>
          <p:cNvPr id="4" name="Slide Number Placeholder 3"/>
          <p:cNvSpPr txBox="1">
            <a:spLocks/>
          </p:cNvSpPr>
          <p:nvPr/>
        </p:nvSpPr>
        <p:spPr>
          <a:xfrm>
            <a:off x="8153400" y="5997876"/>
            <a:ext cx="685800" cy="3048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19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533400" y="1219200"/>
            <a:ext cx="5181600" cy="0"/>
          </a:xfrm>
          <a:prstGeom prst="line">
            <a:avLst/>
          </a:prstGeom>
          <a:ln w="76200" cmpd="dbl">
            <a:solidFill>
              <a:srgbClr val="2C88DF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7395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477000" cy="1143000"/>
          </a:xfrm>
        </p:spPr>
        <p:txBody>
          <a:bodyPr/>
          <a:lstStyle/>
          <a:p>
            <a:r>
              <a:rPr lang="en-US" b="1" dirty="0" smtClean="0"/>
              <a:t>Acronyms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2787" y="1486661"/>
            <a:ext cx="8229600" cy="4525963"/>
          </a:xfrm>
        </p:spPr>
        <p:txBody>
          <a:bodyPr/>
          <a:lstStyle/>
          <a:p>
            <a:pPr lvl="0"/>
            <a:r>
              <a:rPr lang="en-US" sz="2400" dirty="0" smtClean="0"/>
              <a:t>AEA- Atomic Energy Act</a:t>
            </a:r>
          </a:p>
          <a:p>
            <a:pPr lvl="0"/>
            <a:r>
              <a:rPr lang="en-US" sz="2400" dirty="0" smtClean="0"/>
              <a:t>CT- State of Connecticut</a:t>
            </a:r>
          </a:p>
          <a:p>
            <a:pPr lvl="0"/>
            <a:r>
              <a:rPr lang="en-US" sz="2400" dirty="0" smtClean="0"/>
              <a:t>DoD- U.S. Department of Defense</a:t>
            </a:r>
          </a:p>
          <a:p>
            <a:pPr lvl="0"/>
            <a:r>
              <a:rPr lang="en-US" sz="2400" dirty="0" smtClean="0"/>
              <a:t>EPA-U.S. Environmental Protection Agency</a:t>
            </a:r>
          </a:p>
          <a:p>
            <a:pPr lvl="0"/>
            <a:r>
              <a:rPr lang="en-US" sz="2400" dirty="0" err="1" smtClean="0"/>
              <a:t>EPAct</a:t>
            </a:r>
            <a:r>
              <a:rPr lang="en-US" sz="2400" dirty="0" smtClean="0"/>
              <a:t>- Energy Policy Act of 2005</a:t>
            </a:r>
          </a:p>
          <a:p>
            <a:pPr lvl="0"/>
            <a:r>
              <a:rPr lang="en-US" sz="2400" dirty="0" smtClean="0"/>
              <a:t>ORNL- Oak Ridge National Laboratory</a:t>
            </a:r>
          </a:p>
          <a:p>
            <a:pPr lvl="0"/>
            <a:r>
              <a:rPr lang="en-US" sz="2400" dirty="0" err="1" smtClean="0"/>
              <a:t>mrem</a:t>
            </a:r>
            <a:r>
              <a:rPr lang="en-US" sz="2400" dirty="0" smtClean="0"/>
              <a:t>/</a:t>
            </a:r>
            <a:r>
              <a:rPr lang="en-US" sz="2400" dirty="0" err="1" smtClean="0"/>
              <a:t>yr</a:t>
            </a:r>
            <a:r>
              <a:rPr lang="en-US" sz="2400" dirty="0" smtClean="0"/>
              <a:t>- </a:t>
            </a:r>
            <a:r>
              <a:rPr lang="en-US" sz="2400" dirty="0" err="1" smtClean="0"/>
              <a:t>millirem</a:t>
            </a:r>
            <a:r>
              <a:rPr lang="en-US" sz="2400" dirty="0" smtClean="0"/>
              <a:t> per year</a:t>
            </a:r>
          </a:p>
          <a:p>
            <a:pPr lvl="0"/>
            <a:r>
              <a:rPr lang="en-US" sz="2400" dirty="0" smtClean="0"/>
              <a:t>NARM- Naturally-occurring and accelerator-produced radioactive material</a:t>
            </a:r>
          </a:p>
          <a:p>
            <a:pPr lvl="0"/>
            <a:r>
              <a:rPr lang="en-US" sz="2400" dirty="0" smtClean="0"/>
              <a:t>NY- State of New York </a:t>
            </a:r>
            <a:endParaRPr lang="en-US" sz="2400" dirty="0"/>
          </a:p>
        </p:txBody>
      </p:sp>
      <p:sp>
        <p:nvSpPr>
          <p:cNvPr id="4" name="Slide Number Placeholder 3"/>
          <p:cNvSpPr txBox="1">
            <a:spLocks/>
          </p:cNvSpPr>
          <p:nvPr/>
        </p:nvSpPr>
        <p:spPr>
          <a:xfrm>
            <a:off x="8153400" y="5997876"/>
            <a:ext cx="685800" cy="3048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609600" y="1219200"/>
            <a:ext cx="5181600" cy="0"/>
          </a:xfrm>
          <a:prstGeom prst="line">
            <a:avLst/>
          </a:prstGeom>
          <a:ln w="76200" cmpd="dbl">
            <a:solidFill>
              <a:srgbClr val="2C88DF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9434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5255"/>
            <a:ext cx="6477000" cy="1143000"/>
          </a:xfrm>
        </p:spPr>
        <p:txBody>
          <a:bodyPr/>
          <a:lstStyle/>
          <a:p>
            <a:r>
              <a:rPr lang="en-US" b="1" i="1" dirty="0" smtClean="0"/>
              <a:t>Results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9691"/>
            <a:ext cx="8229600" cy="4525963"/>
          </a:xfrm>
        </p:spPr>
        <p:txBody>
          <a:bodyPr/>
          <a:lstStyle/>
          <a:p>
            <a:pPr lvl="0"/>
            <a:r>
              <a:rPr lang="en-US" sz="2600" dirty="0" smtClean="0"/>
              <a:t>Of </a:t>
            </a:r>
            <a:r>
              <a:rPr lang="en-US" sz="2600" dirty="0"/>
              <a:t>the 32 initial site visits performed to date, 14 unique site owner properties have been identified with </a:t>
            </a:r>
            <a:r>
              <a:rPr lang="en-US" sz="2600" dirty="0" smtClean="0"/>
              <a:t>radium-226 </a:t>
            </a:r>
            <a:r>
              <a:rPr lang="en-US" sz="2600" dirty="0"/>
              <a:t>contamination that is above </a:t>
            </a:r>
            <a:r>
              <a:rPr lang="en-US" sz="2600" dirty="0" smtClean="0"/>
              <a:t>background</a:t>
            </a:r>
          </a:p>
          <a:p>
            <a:pPr lvl="1"/>
            <a:r>
              <a:rPr lang="en-US" sz="2600" dirty="0" smtClean="0"/>
              <a:t>Of </a:t>
            </a:r>
            <a:r>
              <a:rPr lang="en-US" sz="2600" dirty="0"/>
              <a:t>these 14, 4</a:t>
            </a:r>
            <a:r>
              <a:rPr lang="en-US" sz="2600" dirty="0" smtClean="0"/>
              <a:t> </a:t>
            </a:r>
            <a:r>
              <a:rPr lang="en-US" sz="2600" dirty="0"/>
              <a:t>unique site owner properties were identified that exceeded the NRC staff’s action levels for recommending access controls (radiation levels equivalent to 100 </a:t>
            </a:r>
            <a:r>
              <a:rPr lang="en-US" sz="2600" dirty="0" err="1"/>
              <a:t>mrem</a:t>
            </a:r>
            <a:r>
              <a:rPr lang="en-US" sz="2600" dirty="0"/>
              <a:t>/</a:t>
            </a:r>
            <a:r>
              <a:rPr lang="en-US" sz="2600" dirty="0" err="1"/>
              <a:t>yr</a:t>
            </a:r>
            <a:r>
              <a:rPr lang="en-US" sz="2600" dirty="0"/>
              <a:t> assuming eight hour occupancy</a:t>
            </a:r>
            <a:r>
              <a:rPr lang="en-US" sz="2600" dirty="0" smtClean="0"/>
              <a:t>)  </a:t>
            </a:r>
          </a:p>
          <a:p>
            <a:pPr lvl="1"/>
            <a:r>
              <a:rPr lang="en-US" sz="2600" dirty="0" smtClean="0"/>
              <a:t>To date, it is estimated that 6 sites need to perform cleanup</a:t>
            </a:r>
            <a:endParaRPr lang="en-US" sz="2600" dirty="0"/>
          </a:p>
        </p:txBody>
      </p:sp>
      <p:sp>
        <p:nvSpPr>
          <p:cNvPr id="4" name="Slide Number Placeholder 3"/>
          <p:cNvSpPr txBox="1">
            <a:spLocks/>
          </p:cNvSpPr>
          <p:nvPr/>
        </p:nvSpPr>
        <p:spPr>
          <a:xfrm>
            <a:off x="8153400" y="5997876"/>
            <a:ext cx="685800" cy="3048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20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609600" y="1295400"/>
            <a:ext cx="5181600" cy="0"/>
          </a:xfrm>
          <a:prstGeom prst="line">
            <a:avLst/>
          </a:prstGeom>
          <a:ln w="76200" cmpd="dbl">
            <a:solidFill>
              <a:srgbClr val="2C88DF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1962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477000" cy="1143000"/>
          </a:xfrm>
        </p:spPr>
        <p:txBody>
          <a:bodyPr/>
          <a:lstStyle/>
          <a:p>
            <a:r>
              <a:rPr lang="en-US" b="1" i="1" dirty="0" smtClean="0"/>
              <a:t>Results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2787" y="1486661"/>
            <a:ext cx="8229600" cy="4525963"/>
          </a:xfrm>
        </p:spPr>
        <p:txBody>
          <a:bodyPr/>
          <a:lstStyle/>
          <a:p>
            <a:pPr lvl="0"/>
            <a:r>
              <a:rPr lang="en-US" dirty="0" smtClean="0"/>
              <a:t>2 cleanup plans have been received</a:t>
            </a:r>
          </a:p>
          <a:p>
            <a:pPr lvl="0"/>
            <a:r>
              <a:rPr lang="en-US" dirty="0" smtClean="0"/>
              <a:t>NRC has been working collaboratively with the State and EPA at 1 site with contamination where the owner would have difficulty funding cleanup</a:t>
            </a:r>
            <a:endParaRPr lang="en-US" dirty="0"/>
          </a:p>
        </p:txBody>
      </p:sp>
      <p:sp>
        <p:nvSpPr>
          <p:cNvPr id="4" name="Slide Number Placeholder 3"/>
          <p:cNvSpPr txBox="1">
            <a:spLocks/>
          </p:cNvSpPr>
          <p:nvPr/>
        </p:nvSpPr>
        <p:spPr>
          <a:xfrm>
            <a:off x="8153400" y="5997876"/>
            <a:ext cx="685800" cy="3048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21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609600" y="1219200"/>
            <a:ext cx="5181600" cy="0"/>
          </a:xfrm>
          <a:prstGeom prst="line">
            <a:avLst/>
          </a:prstGeom>
          <a:ln w="76200" cmpd="dbl">
            <a:solidFill>
              <a:srgbClr val="2C88DF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0042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477000" cy="1143000"/>
          </a:xfrm>
        </p:spPr>
        <p:txBody>
          <a:bodyPr/>
          <a:lstStyle/>
          <a:p>
            <a:r>
              <a:rPr lang="en-US" b="1" i="1" dirty="0" smtClean="0"/>
              <a:t>State Interactions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2787" y="1486661"/>
            <a:ext cx="8229600" cy="4525963"/>
          </a:xfrm>
        </p:spPr>
        <p:txBody>
          <a:bodyPr/>
          <a:lstStyle/>
          <a:p>
            <a:r>
              <a:rPr lang="en-US" dirty="0"/>
              <a:t>Continuing coordination and communications with </a:t>
            </a:r>
            <a:r>
              <a:rPr lang="en-US" dirty="0" smtClean="0"/>
              <a:t>Agreement and Non-Agreement States</a:t>
            </a:r>
            <a:endParaRPr lang="en-US" dirty="0"/>
          </a:p>
          <a:p>
            <a:pPr lvl="1"/>
            <a:r>
              <a:rPr lang="en-US" dirty="0" smtClean="0"/>
              <a:t>Regular </a:t>
            </a:r>
            <a:r>
              <a:rPr lang="en-US" dirty="0"/>
              <a:t>OAS </a:t>
            </a:r>
            <a:r>
              <a:rPr lang="en-US" dirty="0" smtClean="0"/>
              <a:t>updates</a:t>
            </a:r>
            <a:endParaRPr lang="en-US" dirty="0"/>
          </a:p>
          <a:p>
            <a:pPr lvl="1"/>
            <a:r>
              <a:rPr lang="en-US" dirty="0" smtClean="0"/>
              <a:t>Sharing </a:t>
            </a:r>
            <a:r>
              <a:rPr lang="en-US" dirty="0"/>
              <a:t>lessons learned</a:t>
            </a:r>
          </a:p>
          <a:p>
            <a:pPr lvl="1"/>
            <a:r>
              <a:rPr lang="en-US" dirty="0"/>
              <a:t>Providing support to Agreement State information requests</a:t>
            </a:r>
          </a:p>
          <a:p>
            <a:pPr lvl="2"/>
            <a:r>
              <a:rPr lang="en-US" dirty="0"/>
              <a:t>NRC staff has provided additional information </a:t>
            </a:r>
            <a:r>
              <a:rPr lang="en-US" dirty="0" smtClean="0"/>
              <a:t>on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/>
              <a:t>Agreement </a:t>
            </a:r>
            <a:r>
              <a:rPr lang="en-US" dirty="0"/>
              <a:t>State sites, at their request </a:t>
            </a:r>
          </a:p>
          <a:p>
            <a:pPr lvl="0"/>
            <a:endParaRPr lang="en-US" dirty="0"/>
          </a:p>
        </p:txBody>
      </p:sp>
      <p:sp>
        <p:nvSpPr>
          <p:cNvPr id="4" name="Slide Number Placeholder 3"/>
          <p:cNvSpPr txBox="1">
            <a:spLocks/>
          </p:cNvSpPr>
          <p:nvPr/>
        </p:nvSpPr>
        <p:spPr>
          <a:xfrm>
            <a:off x="8153400" y="5997876"/>
            <a:ext cx="685800" cy="3048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22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609600" y="1219200"/>
            <a:ext cx="5181600" cy="0"/>
          </a:xfrm>
          <a:prstGeom prst="line">
            <a:avLst/>
          </a:prstGeom>
          <a:ln w="76200" cmpd="dbl">
            <a:solidFill>
              <a:srgbClr val="2C88DF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7694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US" sz="4400" dirty="0" smtClean="0"/>
          </a:p>
          <a:p>
            <a:pPr marL="0" indent="0" algn="ctr">
              <a:buNone/>
            </a:pPr>
            <a:endParaRPr lang="en-US" sz="2000" dirty="0" smtClean="0"/>
          </a:p>
          <a:p>
            <a:pPr marL="0" indent="0" algn="ctr">
              <a:buNone/>
            </a:pPr>
            <a:r>
              <a:rPr lang="en-US" sz="4400" b="1" dirty="0" smtClean="0"/>
              <a:t>Questions ?  </a:t>
            </a:r>
          </a:p>
        </p:txBody>
      </p:sp>
    </p:spTree>
    <p:extLst>
      <p:ext uri="{BB962C8B-B14F-4D97-AF65-F5344CB8AC3E}">
        <p14:creationId xmlns:p14="http://schemas.microsoft.com/office/powerpoint/2010/main" val="468422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077200" cy="4267200"/>
          </a:xfrm>
        </p:spPr>
        <p:txBody>
          <a:bodyPr/>
          <a:lstStyle/>
          <a:p>
            <a:pPr lvl="0"/>
            <a:r>
              <a:rPr lang="en-US" sz="2800" dirty="0" smtClean="0"/>
              <a:t>Background</a:t>
            </a:r>
          </a:p>
          <a:p>
            <a:pPr lvl="0"/>
            <a:r>
              <a:rPr lang="en-US" sz="2800" dirty="0" smtClean="0"/>
              <a:t>Identifying historic radium sites</a:t>
            </a:r>
          </a:p>
          <a:p>
            <a:pPr lvl="0"/>
            <a:r>
              <a:rPr lang="en-US" sz="2800" dirty="0" smtClean="0"/>
              <a:t>Results of site identification work </a:t>
            </a:r>
          </a:p>
          <a:p>
            <a:pPr lvl="0"/>
            <a:r>
              <a:rPr lang="en-US" sz="2800" dirty="0" smtClean="0"/>
              <a:t>Outreach</a:t>
            </a:r>
          </a:p>
          <a:p>
            <a:pPr lvl="0"/>
            <a:r>
              <a:rPr lang="en-US" sz="2800" dirty="0" smtClean="0"/>
              <a:t>Initial Site Visits</a:t>
            </a:r>
          </a:p>
          <a:p>
            <a:pPr lvl="0"/>
            <a:r>
              <a:rPr lang="en-US" sz="2800" dirty="0" smtClean="0"/>
              <a:t>Results</a:t>
            </a:r>
          </a:p>
          <a:p>
            <a:pPr lvl="0"/>
            <a:r>
              <a:rPr lang="en-US" sz="2800" dirty="0" smtClean="0"/>
              <a:t>State Interactions</a:t>
            </a:r>
          </a:p>
          <a:p>
            <a:pPr marL="0" lvl="0" indent="0">
              <a:buNone/>
            </a:pPr>
            <a:endParaRPr lang="en-US" sz="2800" dirty="0" smtClean="0"/>
          </a:p>
          <a:p>
            <a:pPr lvl="0"/>
            <a:endParaRPr lang="en-US" sz="2800" dirty="0" smtClean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0" y="0"/>
            <a:ext cx="65532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n-US" sz="4000" b="1" i="1" dirty="0" smtClean="0">
                <a:solidFill>
                  <a:schemeClr val="tx1"/>
                </a:solidFill>
                <a:latin typeface="+mj-lt"/>
              </a:rPr>
              <a:t>Overview</a:t>
            </a:r>
            <a:endParaRPr lang="en-US" sz="4000" b="1" i="1" dirty="0"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609600" y="1066800"/>
            <a:ext cx="5181600" cy="0"/>
          </a:xfrm>
          <a:prstGeom prst="line">
            <a:avLst/>
          </a:prstGeom>
          <a:ln w="76200" cmpd="dbl">
            <a:solidFill>
              <a:srgbClr val="2C88DF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Slide Number Placeholder 3"/>
          <p:cNvSpPr txBox="1">
            <a:spLocks/>
          </p:cNvSpPr>
          <p:nvPr/>
        </p:nvSpPr>
        <p:spPr>
          <a:xfrm>
            <a:off x="8458200" y="6248400"/>
            <a:ext cx="381000" cy="3048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68AFE3-3E3B-4B72-B6E7-237AADAC8B47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6220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077200" cy="5181600"/>
          </a:xfrm>
        </p:spPr>
        <p:txBody>
          <a:bodyPr/>
          <a:lstStyle/>
          <a:p>
            <a:pPr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sz="2400" dirty="0" smtClean="0"/>
              <a:t>Radium-226 </a:t>
            </a:r>
            <a:r>
              <a:rPr lang="en-US" sz="2400" dirty="0"/>
              <a:t>half-life is ~1600 years therefore historic </a:t>
            </a:r>
            <a:r>
              <a:rPr lang="en-US" sz="2400" dirty="0" smtClean="0"/>
              <a:t>radium sites </a:t>
            </a:r>
            <a:r>
              <a:rPr lang="en-US" sz="2400" dirty="0"/>
              <a:t>could still pose a hazard to the public</a:t>
            </a:r>
          </a:p>
          <a:p>
            <a:pPr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sz="2400" dirty="0" smtClean="0"/>
              <a:t>Energy </a:t>
            </a:r>
            <a:r>
              <a:rPr lang="en-US" sz="2400" dirty="0"/>
              <a:t>Policy Act of </a:t>
            </a:r>
            <a:r>
              <a:rPr lang="en-US" sz="2400" dirty="0" smtClean="0"/>
              <a:t>2005</a:t>
            </a:r>
            <a:r>
              <a:rPr lang="en-US" sz="2400" dirty="0"/>
              <a:t> </a:t>
            </a:r>
            <a:r>
              <a:rPr lang="en-US" sz="2400" dirty="0" smtClean="0"/>
              <a:t>amended </a:t>
            </a:r>
            <a:r>
              <a:rPr lang="en-US" sz="2400" dirty="0"/>
              <a:t>the </a:t>
            </a:r>
            <a:r>
              <a:rPr lang="en-US" sz="2400" dirty="0" smtClean="0"/>
              <a:t>AEA to </a:t>
            </a:r>
            <a:r>
              <a:rPr lang="en-US" sz="2400" dirty="0"/>
              <a:t>add discrete sources of r</a:t>
            </a:r>
            <a:r>
              <a:rPr lang="en-US" sz="2400" dirty="0" smtClean="0"/>
              <a:t>adium-226 </a:t>
            </a:r>
            <a:r>
              <a:rPr lang="en-US" sz="2400" dirty="0"/>
              <a:t>to the existing definition of “byproduct material,” thereby giving NRC the authority to regulate such </a:t>
            </a:r>
            <a:r>
              <a:rPr lang="en-US" sz="2400" dirty="0" smtClean="0"/>
              <a:t>sources</a:t>
            </a:r>
            <a:endParaRPr lang="en-US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NARM </a:t>
            </a:r>
            <a:r>
              <a:rPr lang="en-US" sz="2400" dirty="0"/>
              <a:t>Rule of 2007 implemented the r</a:t>
            </a:r>
            <a:r>
              <a:rPr lang="en-US" sz="2400" dirty="0" smtClean="0"/>
              <a:t>adium-226 </a:t>
            </a:r>
            <a:r>
              <a:rPr lang="en-US" sz="2400" dirty="0"/>
              <a:t>related provisions of the </a:t>
            </a:r>
            <a:r>
              <a:rPr lang="en-US" sz="2400" dirty="0" err="1" smtClean="0"/>
              <a:t>EPAct</a:t>
            </a:r>
            <a:r>
              <a:rPr lang="en-US" sz="2400" dirty="0"/>
              <a:t> </a:t>
            </a:r>
            <a:r>
              <a:rPr lang="en-US" sz="2400" dirty="0" smtClean="0"/>
              <a:t>and defined “discrete source”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NRC gained jurisdiction over radium-226 in all non-Agreement States in late 2009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 smtClean="0"/>
              <a:t>Phased implementation from 2007-2009</a:t>
            </a:r>
          </a:p>
          <a:p>
            <a:pPr marL="457200" lvl="1" indent="0">
              <a:buNone/>
            </a:pPr>
            <a:endParaRPr lang="en-US" sz="2000" dirty="0" smtClean="0"/>
          </a:p>
          <a:p>
            <a:pPr marL="914400" lvl="2" indent="0">
              <a:buNone/>
            </a:pPr>
            <a:endParaRPr lang="en-US" sz="2000" dirty="0" smtClean="0"/>
          </a:p>
          <a:p>
            <a:pPr marL="914400" lvl="2" indent="0">
              <a:buNone/>
            </a:pPr>
            <a:endParaRPr lang="en-US" sz="1600" dirty="0" smtClean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0" y="0"/>
            <a:ext cx="65532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n-US" sz="4000" b="1" i="1" dirty="0" smtClean="0">
                <a:solidFill>
                  <a:schemeClr val="tx1"/>
                </a:solidFill>
                <a:latin typeface="+mj-lt"/>
              </a:rPr>
              <a:t> Background</a:t>
            </a:r>
            <a:endParaRPr lang="en-US" sz="4000" b="1" i="1" dirty="0"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609600" y="1066800"/>
            <a:ext cx="5181600" cy="0"/>
          </a:xfrm>
          <a:prstGeom prst="line">
            <a:avLst/>
          </a:prstGeom>
          <a:ln w="76200" cmpd="dbl">
            <a:solidFill>
              <a:srgbClr val="2C88DF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Slide Number Placeholder 3"/>
          <p:cNvSpPr txBox="1">
            <a:spLocks/>
          </p:cNvSpPr>
          <p:nvPr/>
        </p:nvSpPr>
        <p:spPr>
          <a:xfrm>
            <a:off x="8458200" y="6248400"/>
            <a:ext cx="381000" cy="3048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68AFE3-3E3B-4B72-B6E7-237AADAC8B47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3864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077200" cy="51816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600" dirty="0" smtClean="0"/>
              <a:t>Initial efforts focused on defining NRC’s jurisdiction over military radium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600" dirty="0" smtClean="0"/>
              <a:t>During late 2013 staff became aware of 2 non-military sites undergoing remediation for radium contamination – Great Kills Park (NY) and Waterbury Clock Factory (CT)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600" dirty="0" smtClean="0"/>
              <a:t>This prompted NRC staff to consider its regulatory authority over non-military sites with historical radium contamination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600" dirty="0" smtClean="0"/>
              <a:t>From 2014-2015, NRC staff hired a contractor to research sites with historical radium contamination   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600" dirty="0" smtClean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0" y="61507"/>
            <a:ext cx="65532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n-US" sz="4000" b="1" i="1" dirty="0" smtClean="0">
                <a:solidFill>
                  <a:schemeClr val="tx1"/>
                </a:solidFill>
                <a:latin typeface="+mj-lt"/>
              </a:rPr>
              <a:t> Background</a:t>
            </a:r>
            <a:endParaRPr lang="en-US" sz="4000" b="1" i="1" dirty="0"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609600" y="1066800"/>
            <a:ext cx="5181600" cy="0"/>
          </a:xfrm>
          <a:prstGeom prst="line">
            <a:avLst/>
          </a:prstGeom>
          <a:ln w="76200" cmpd="dbl">
            <a:solidFill>
              <a:srgbClr val="2C88DF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Slide Number Placeholder 3"/>
          <p:cNvSpPr txBox="1">
            <a:spLocks/>
          </p:cNvSpPr>
          <p:nvPr/>
        </p:nvSpPr>
        <p:spPr>
          <a:xfrm>
            <a:off x="8458200" y="6248400"/>
            <a:ext cx="381000" cy="3048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68AFE3-3E3B-4B72-B6E7-237AADAC8B47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082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077200" cy="4267200"/>
          </a:xfrm>
        </p:spPr>
        <p:txBody>
          <a:bodyPr/>
          <a:lstStyle/>
          <a:p>
            <a:r>
              <a:rPr lang="en-US" sz="2600" dirty="0" smtClean="0"/>
              <a:t>Given Great Kills Park, Waterbury + other clock sites, NRC considered it reasonable for more sites to exist</a:t>
            </a:r>
          </a:p>
          <a:p>
            <a:r>
              <a:rPr lang="en-US" sz="2600" dirty="0" smtClean="0"/>
              <a:t>NRC contracted with ORNL to conduct research on historic radium sites</a:t>
            </a:r>
          </a:p>
          <a:p>
            <a:r>
              <a:rPr lang="en-US" sz="2600" dirty="0" smtClean="0"/>
              <a:t>Three general objectives: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200" dirty="0" smtClean="0"/>
              <a:t>Identify locations </a:t>
            </a:r>
            <a:r>
              <a:rPr lang="en-US" sz="2200" dirty="0"/>
              <a:t>where </a:t>
            </a:r>
            <a:r>
              <a:rPr lang="en-US" sz="2200" dirty="0" smtClean="0"/>
              <a:t>radium </a:t>
            </a:r>
            <a:r>
              <a:rPr lang="en-US" sz="2200" dirty="0"/>
              <a:t>was </a:t>
            </a:r>
            <a:r>
              <a:rPr lang="en-US" sz="2200" dirty="0" smtClean="0"/>
              <a:t>used/processed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200" dirty="0" smtClean="0"/>
              <a:t>Gather available site information (nature and extent of contamination etc.)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200" dirty="0" smtClean="0"/>
              <a:t>Develop methodology to prioritize sites based on potential hazard to public</a:t>
            </a:r>
          </a:p>
          <a:p>
            <a:pPr lvl="1"/>
            <a:endParaRPr lang="en-US" sz="2200" dirty="0" smtClean="0"/>
          </a:p>
          <a:p>
            <a:pPr lvl="1"/>
            <a:endParaRPr lang="en-US" sz="2200" dirty="0" smtClean="0"/>
          </a:p>
          <a:p>
            <a:pPr lvl="1"/>
            <a:endParaRPr lang="en-US" sz="2200" dirty="0"/>
          </a:p>
          <a:p>
            <a:pPr lvl="1"/>
            <a:endParaRPr lang="en-US" sz="2200" dirty="0" smtClean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4916" y="0"/>
            <a:ext cx="65532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n-US" sz="3600" b="1" i="1" dirty="0" smtClean="0">
                <a:solidFill>
                  <a:schemeClr val="tx1"/>
                </a:solidFill>
                <a:latin typeface="+mj-lt"/>
              </a:rPr>
              <a:t>Identifying Historic Radium Sites</a:t>
            </a:r>
            <a:endParaRPr lang="en-US" sz="3600" b="1" i="1" dirty="0"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609600" y="1143000"/>
            <a:ext cx="5181600" cy="0"/>
          </a:xfrm>
          <a:prstGeom prst="line">
            <a:avLst/>
          </a:prstGeom>
          <a:ln w="76200" cmpd="dbl">
            <a:solidFill>
              <a:srgbClr val="2C88DF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Slide Number Placeholder 3"/>
          <p:cNvSpPr txBox="1">
            <a:spLocks/>
          </p:cNvSpPr>
          <p:nvPr/>
        </p:nvSpPr>
        <p:spPr>
          <a:xfrm>
            <a:off x="8229600" y="6248400"/>
            <a:ext cx="609600" cy="3048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68AFE3-3E3B-4B72-B6E7-237AADAC8B47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7202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077200" cy="4267200"/>
          </a:xfrm>
        </p:spPr>
        <p:txBody>
          <a:bodyPr/>
          <a:lstStyle/>
          <a:p>
            <a:r>
              <a:rPr lang="en-US" sz="2400" dirty="0" smtClean="0"/>
              <a:t>Radium was used to help illuminate products (i.e., dials, gauges, compasses, switches, watches)</a:t>
            </a:r>
          </a:p>
          <a:p>
            <a:r>
              <a:rPr lang="en-US" sz="2400" dirty="0" smtClean="0"/>
              <a:t>In </a:t>
            </a:r>
            <a:r>
              <a:rPr lang="en-US" sz="2400" dirty="0"/>
              <a:t>addition to its industrial uses, in the early 20</a:t>
            </a:r>
            <a:r>
              <a:rPr lang="en-US" sz="2400" baseline="30000" dirty="0"/>
              <a:t>th</a:t>
            </a:r>
            <a:r>
              <a:rPr lang="en-US" sz="2400" dirty="0"/>
              <a:t> century </a:t>
            </a:r>
            <a:r>
              <a:rPr lang="en-US" sz="2400" dirty="0" smtClean="0"/>
              <a:t>radium-226 </a:t>
            </a:r>
            <a:r>
              <a:rPr lang="en-US" sz="2400" dirty="0"/>
              <a:t>was </a:t>
            </a:r>
            <a:r>
              <a:rPr lang="en-US" sz="2400" dirty="0" smtClean="0"/>
              <a:t>a popular </a:t>
            </a:r>
            <a:r>
              <a:rPr lang="en-US" sz="2400" dirty="0"/>
              <a:t>additive in consumer products due to its supposed beneficial health properties</a:t>
            </a:r>
          </a:p>
          <a:p>
            <a:r>
              <a:rPr lang="en-US" sz="2400" dirty="0"/>
              <a:t>Identified historic applications or products containing radium-226 as a method to backtrack to its manufacturing source </a:t>
            </a:r>
          </a:p>
          <a:p>
            <a:r>
              <a:rPr lang="en-US" sz="2400" dirty="0" smtClean="0"/>
              <a:t>Using historical records, databases, literature searches etc., identified factory locations were radium-226 was used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9050" y="69622"/>
            <a:ext cx="65532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n-US" sz="3600" b="1" i="1" dirty="0" smtClean="0">
                <a:solidFill>
                  <a:schemeClr val="tx1"/>
                </a:solidFill>
                <a:latin typeface="+mj-lt"/>
              </a:rPr>
              <a:t>Objective 1: Identify Locations of Use</a:t>
            </a:r>
            <a:endParaRPr lang="en-US" sz="3600" b="1" i="1" dirty="0"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609600" y="1447800"/>
            <a:ext cx="5181600" cy="0"/>
          </a:xfrm>
          <a:prstGeom prst="line">
            <a:avLst/>
          </a:prstGeom>
          <a:ln w="76200" cmpd="dbl">
            <a:solidFill>
              <a:srgbClr val="2C88DF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Slide Number Placeholder 3"/>
          <p:cNvSpPr txBox="1">
            <a:spLocks/>
          </p:cNvSpPr>
          <p:nvPr/>
        </p:nvSpPr>
        <p:spPr>
          <a:xfrm>
            <a:off x="8153400" y="6248400"/>
            <a:ext cx="685800" cy="3048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68AFE3-3E3B-4B72-B6E7-237AADAC8B47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3577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6629400" cy="1143000"/>
          </a:xfrm>
        </p:spPr>
        <p:txBody>
          <a:bodyPr/>
          <a:lstStyle/>
          <a:p>
            <a:r>
              <a:rPr lang="en-US" sz="3600" b="1" i="1" dirty="0" smtClean="0"/>
              <a:t>Historic Radium Uses -</a:t>
            </a:r>
            <a:br>
              <a:rPr lang="en-US" sz="3600" b="1" i="1" dirty="0" smtClean="0"/>
            </a:br>
            <a:r>
              <a:rPr lang="en-US" sz="3600" b="1" i="1" dirty="0"/>
              <a:t>Luminescent Devices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62000" y="1981200"/>
            <a:ext cx="3342377" cy="3657600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 rotWithShape="1">
          <a:blip r:embed="rId4"/>
          <a:srcRect b="10183"/>
          <a:stretch/>
        </p:blipFill>
        <p:spPr>
          <a:xfrm>
            <a:off x="5029199" y="2514600"/>
            <a:ext cx="2943225" cy="27461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15000" y="6277996"/>
            <a:ext cx="3352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Image source: </a:t>
            </a:r>
            <a:r>
              <a:rPr lang="en-US" sz="1200" b="1" dirty="0" err="1" smtClean="0"/>
              <a:t>Buchholtz</a:t>
            </a:r>
            <a:r>
              <a:rPr lang="en-US" sz="1200" b="1" dirty="0" smtClean="0"/>
              <a:t> and </a:t>
            </a:r>
            <a:r>
              <a:rPr lang="en-US" sz="1200" b="1" dirty="0" err="1" smtClean="0"/>
              <a:t>Cervera</a:t>
            </a:r>
            <a:r>
              <a:rPr lang="en-US" sz="1200" b="1" dirty="0" smtClean="0"/>
              <a:t>, 2008 </a:t>
            </a:r>
            <a:endParaRPr lang="en-US" sz="1200" b="1" dirty="0"/>
          </a:p>
        </p:txBody>
      </p:sp>
      <p:sp>
        <p:nvSpPr>
          <p:cNvPr id="6" name="Slide Number Placeholder 3"/>
          <p:cNvSpPr txBox="1">
            <a:spLocks/>
          </p:cNvSpPr>
          <p:nvPr/>
        </p:nvSpPr>
        <p:spPr>
          <a:xfrm>
            <a:off x="8153400" y="5997876"/>
            <a:ext cx="685800" cy="3048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8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609600" y="1447800"/>
            <a:ext cx="5181600" cy="0"/>
          </a:xfrm>
          <a:prstGeom prst="line">
            <a:avLst/>
          </a:prstGeom>
          <a:ln w="76200" cmpd="dbl">
            <a:solidFill>
              <a:srgbClr val="2C88DF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9838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665"/>
            <a:ext cx="6858000" cy="1143000"/>
          </a:xfrm>
        </p:spPr>
        <p:txBody>
          <a:bodyPr/>
          <a:lstStyle/>
          <a:p>
            <a:r>
              <a:rPr lang="en-US" sz="3600" b="1" i="1" dirty="0"/>
              <a:t>Historic Radium Uses -</a:t>
            </a:r>
            <a:br>
              <a:rPr lang="en-US" sz="3600" b="1" i="1" dirty="0"/>
            </a:br>
            <a:r>
              <a:rPr lang="en-US" sz="3600" b="1" i="1" dirty="0"/>
              <a:t>Irradiation Sources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-3571" b="3571"/>
          <a:stretch/>
        </p:blipFill>
        <p:spPr bwMode="auto">
          <a:xfrm>
            <a:off x="1905000" y="1600200"/>
            <a:ext cx="4441371" cy="36576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715000" y="6277996"/>
            <a:ext cx="3352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Image source: </a:t>
            </a:r>
            <a:r>
              <a:rPr lang="en-US" sz="1200" b="1" dirty="0" err="1" smtClean="0"/>
              <a:t>Buchholtz</a:t>
            </a:r>
            <a:r>
              <a:rPr lang="en-US" sz="1200" b="1" dirty="0" smtClean="0"/>
              <a:t> and </a:t>
            </a:r>
            <a:r>
              <a:rPr lang="en-US" sz="1200" b="1" dirty="0" err="1" smtClean="0"/>
              <a:t>Cervera</a:t>
            </a:r>
            <a:r>
              <a:rPr lang="en-US" sz="1200" b="1" dirty="0" smtClean="0"/>
              <a:t>, 2008 </a:t>
            </a:r>
            <a:endParaRPr lang="en-US" sz="1200" b="1" dirty="0"/>
          </a:p>
        </p:txBody>
      </p:sp>
      <p:sp>
        <p:nvSpPr>
          <p:cNvPr id="6" name="Slide Number Placeholder 3"/>
          <p:cNvSpPr txBox="1">
            <a:spLocks/>
          </p:cNvSpPr>
          <p:nvPr/>
        </p:nvSpPr>
        <p:spPr>
          <a:xfrm>
            <a:off x="8153400" y="5997876"/>
            <a:ext cx="685800" cy="3048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noProof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9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609600" y="1447800"/>
            <a:ext cx="5181600" cy="0"/>
          </a:xfrm>
          <a:prstGeom prst="line">
            <a:avLst/>
          </a:prstGeom>
          <a:ln w="76200" cmpd="dbl">
            <a:solidFill>
              <a:srgbClr val="2C88DF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2781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"/>
        <a:ea typeface=""/>
        <a:cs typeface="ＭＳ Ｐゴシック"/>
      </a:majorFont>
      <a:minorFont>
        <a:latin typeface=""/>
        <a:ea typeface="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Lucida Grande"/>
        <a:ea typeface="ヒラギノ角ゴ Pro W3"/>
        <a:cs typeface=""/>
      </a:majorFont>
      <a:minorFont>
        <a:latin typeface="Lucida Grande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Lucida Grande" pitchFamily="1" charset="0"/>
            <a:ea typeface="ヒラギノ角ゴ Pro W3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Lucida Grande" pitchFamily="1" charset="0"/>
            <a:ea typeface="ヒラギノ角ゴ Pro W3" pitchFamily="1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6CA9EA4A7059244B340F57587CB66CA" ma:contentTypeVersion="0" ma:contentTypeDescription="Create a new document." ma:contentTypeScope="" ma:versionID="73989d10166fed90d004a4adb5f7b090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aa1222beb234debe96d12a98d24ff8a0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4614C43-04BC-431F-9E6D-EF1732150540}">
  <ds:schemaRefs>
    <ds:schemaRef ds:uri="http://schemas.microsoft.com/office/2006/documentManagement/types"/>
    <ds:schemaRef ds:uri="http://www.w3.org/XML/1998/namespace"/>
    <ds:schemaRef ds:uri="http://purl.org/dc/elements/1.1/"/>
    <ds:schemaRef ds:uri="http://purl.org/dc/terms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E486B303-895E-4087-985C-D46779DFCCF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0940969-74CD-468F-84EE-EFDB2EEC98F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8791</TotalTime>
  <Words>996</Words>
  <Application>Microsoft Office PowerPoint</Application>
  <PresentationFormat>On-screen Show (4:3)</PresentationFormat>
  <Paragraphs>162</Paragraphs>
  <Slides>23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ＭＳ Ｐゴシック</vt:lpstr>
      <vt:lpstr>Arial</vt:lpstr>
      <vt:lpstr>Arial Black</vt:lpstr>
      <vt:lpstr>Arial Narrow</vt:lpstr>
      <vt:lpstr>Courier New</vt:lpstr>
      <vt:lpstr>Lucida Grande</vt:lpstr>
      <vt:lpstr>ヒラギノ角ゴ Pro W3</vt:lpstr>
      <vt:lpstr>Default Design</vt:lpstr>
      <vt:lpstr>Blank Presentation</vt:lpstr>
      <vt:lpstr> Radium Contamination at  Non-Military Sites</vt:lpstr>
      <vt:lpstr>Acronyms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Historic Radium Uses - Luminescent Devices  </vt:lpstr>
      <vt:lpstr>Historic Radium Uses - Irradiation Sources</vt:lpstr>
      <vt:lpstr>Historic Radium Uses - Emanators</vt:lpstr>
      <vt:lpstr>Historic Radium Uses - Tablets</vt:lpstr>
      <vt:lpstr>Historic Radium Uses - Toys / Novelties (Spinthariscope)</vt:lpstr>
      <vt:lpstr>Objective 2:  Site Data Collection (if available) </vt:lpstr>
      <vt:lpstr>Objective 3: Site  Prioritization</vt:lpstr>
      <vt:lpstr>Excluding Sites for  Follow-up</vt:lpstr>
      <vt:lpstr>Results of Site Identification Work</vt:lpstr>
      <vt:lpstr>Outreach</vt:lpstr>
      <vt:lpstr>Initial Site Visits</vt:lpstr>
      <vt:lpstr>Results</vt:lpstr>
      <vt:lpstr>Results</vt:lpstr>
      <vt:lpstr>Results</vt:lpstr>
      <vt:lpstr>State Interactions</vt:lpstr>
      <vt:lpstr>PowerPoint Presentation</vt:lpstr>
    </vt:vector>
  </TitlesOfParts>
  <Company>Admin Admin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 Admin</dc:creator>
  <cp:lastModifiedBy>Wong, Melanie</cp:lastModifiedBy>
  <cp:revision>375</cp:revision>
  <cp:lastPrinted>2017-09-13T17:01:47Z</cp:lastPrinted>
  <dcterms:created xsi:type="dcterms:W3CDTF">2006-11-17T15:30:46Z</dcterms:created>
  <dcterms:modified xsi:type="dcterms:W3CDTF">2017-09-25T14:06:25Z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0x010100F6CA9EA4A7059244B340F57587CB66CA</vt:lpwstr>
  </property>
</Properties>
</file>