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77" r:id="rId6"/>
    <p:sldId id="280" r:id="rId7"/>
    <p:sldId id="278" r:id="rId8"/>
    <p:sldId id="257" r:id="rId9"/>
    <p:sldId id="281" r:id="rId10"/>
    <p:sldId id="279" r:id="rId11"/>
    <p:sldId id="274" r:id="rId12"/>
    <p:sldId id="263" r:id="rId13"/>
    <p:sldId id="266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Grace" initials="KG" lastIdx="4" clrIdx="0">
    <p:extLst>
      <p:ext uri="{19B8F6BF-5375-455C-9EA6-DF929625EA0E}">
        <p15:presenceInfo xmlns:p15="http://schemas.microsoft.com/office/powerpoint/2012/main" userId="S-1-5-21-1922771939-1581663855-1617787245-13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64319" autoAdjust="0"/>
  </p:normalViewPr>
  <p:slideViewPr>
    <p:cSldViewPr snapToGrid="0" snapToObjects="1">
      <p:cViewPr varScale="1">
        <p:scale>
          <a:sx n="52" d="100"/>
          <a:sy n="52" d="100"/>
        </p:scale>
        <p:origin x="22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48692-506B-4358-9D57-7880DA75B2C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D7D3B-E99B-4EF8-9DD2-BF4F47D8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7D3B-E99B-4EF8-9DD2-BF4F47D8F7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7D3B-E99B-4EF8-9DD2-BF4F47D8F7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7D3B-E99B-4EF8-9DD2-BF4F47D8F7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6EFE-8043-DA48-A87B-C3A452F48F8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B012-4B4C-0D4B-9961-39BAA1B684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drea.Jones2@nrc.gov" TargetMode="External"/><Relationship Id="rId5" Type="http://schemas.openxmlformats.org/officeDocument/2006/relationships/hyperlink" Target="mailto:IPresources@nrc.gov" TargetMode="External"/><Relationship Id="rId4" Type="http://schemas.openxmlformats.org/officeDocument/2006/relationships/hyperlink" Target="https://www.nrc.gov/about-nrc/ip/export-impor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9048"/>
            <a:ext cx="7772400" cy="2177592"/>
          </a:xfrm>
        </p:spPr>
        <p:txBody>
          <a:bodyPr/>
          <a:lstStyle/>
          <a:p>
            <a:r>
              <a:rPr lang="en-US" b="1" dirty="0" smtClean="0"/>
              <a:t>NRC Export and Import Licensing</a:t>
            </a:r>
            <a:br>
              <a:rPr lang="en-US" b="1" dirty="0" smtClean="0"/>
            </a:br>
            <a:r>
              <a:rPr lang="en-US" b="1" dirty="0" smtClean="0"/>
              <a:t>10 CFR Part 110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5811"/>
            <a:ext cx="6400800" cy="310299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LLW Forum Meeting </a:t>
            </a:r>
          </a:p>
          <a:p>
            <a:r>
              <a:rPr lang="en-US" sz="31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October </a:t>
            </a: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17, </a:t>
            </a:r>
            <a:r>
              <a:rPr lang="en-US" sz="31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2017</a:t>
            </a:r>
          </a:p>
          <a:p>
            <a:r>
              <a:rPr lang="en-US" sz="31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Alexandria, </a:t>
            </a: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Virginia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Andrea </a:t>
            </a:r>
            <a:r>
              <a:rPr lang="en-US" b="1" dirty="0"/>
              <a:t>Jones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Sr. Licensing Officer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/>
              <a:t>Export Controls and Nonproliferation Branch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/>
              <a:t>Office of International Programs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156" y="306682"/>
            <a:ext cx="7767687" cy="83772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Recent Petitions Received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36"/>
            <a:ext cx="8976049" cy="5635658"/>
          </a:xfrm>
        </p:spPr>
        <p:txBody>
          <a:bodyPr>
            <a:noAutofit/>
          </a:bodyPr>
          <a:lstStyle/>
          <a:p>
            <a:r>
              <a:rPr lang="en-US" sz="1500" dirty="0" err="1" smtClean="0"/>
              <a:t>Perma</a:t>
            </a:r>
            <a:r>
              <a:rPr lang="en-US" sz="1500" dirty="0" smtClean="0"/>
              <a:t>-Fix Northwest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September 2016, member of public requested  extension to file public comments and request for hearing to amend and renew existing import and export to request hearing to intervene.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October 2016,  import and export applications returned due to incomplete information (e.g. wrong description of waste).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Application to export material resubmitted with correct classification. Note: license to import was not required because the proposed import met requirements for general </a:t>
            </a:r>
            <a:r>
              <a:rPr lang="en-US" sz="1500" dirty="0"/>
              <a:t>import </a:t>
            </a:r>
            <a:r>
              <a:rPr lang="en-US" sz="1500" dirty="0" smtClean="0"/>
              <a:t>license.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Export license issued on June 28, 2017.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/>
              <a:t>Diversified Scientific Services, Inc.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/>
              <a:t>May 2017, export application s</a:t>
            </a:r>
            <a:r>
              <a:rPr lang="en-US" sz="1500" dirty="0" smtClean="0"/>
              <a:t>ubmitted</a:t>
            </a:r>
            <a:r>
              <a:rPr lang="en-US" sz="1500" dirty="0"/>
              <a:t>, application requested change in point of contact, removal of waste classifications, change in foreign supplier name and remove references to change date of expiration.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August 2017, petition to intervene on export application received.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Adjudicatory </a:t>
            </a:r>
            <a:r>
              <a:rPr lang="en-US" sz="1500" dirty="0"/>
              <a:t>action for export application still under review by the Commission attorneys</a:t>
            </a:r>
            <a:r>
              <a:rPr lang="en-US" sz="15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err="1" smtClean="0"/>
              <a:t>UniTech</a:t>
            </a:r>
            <a:r>
              <a:rPr lang="en-US" sz="1500" dirty="0" smtClean="0"/>
              <a:t> Service Group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October 2017, export and import license application received for the decontamination and return of radioactive waste to originating country.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March 2017, import application retuned without action, import authorized under general license.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May 2017, petition </a:t>
            </a:r>
            <a:r>
              <a:rPr lang="en-US" sz="1500" dirty="0"/>
              <a:t>to intervene </a:t>
            </a:r>
            <a:r>
              <a:rPr lang="en-US" sz="1500" dirty="0" smtClean="0"/>
              <a:t>on export application received.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Adjudicatory action for export application still under review by the Commission attorneys.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0020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686800" cy="8683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NRC Export/Import and Contact Information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2581483" y="4118557"/>
            <a:ext cx="3981033" cy="186858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67" y="1633812"/>
            <a:ext cx="8229600" cy="4000500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Public Website </a:t>
            </a:r>
            <a:r>
              <a:rPr lang="en-US" sz="2400" dirty="0">
                <a:solidFill>
                  <a:prstClr val="black"/>
                </a:solidFill>
                <a:hlinkClick r:id="rId4"/>
              </a:rPr>
              <a:t>https://www.nrc.gov/about-nrc/ip/export-import.html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Contact Licensing Officers at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IPresource@nrc.gov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My </a:t>
            </a:r>
            <a:r>
              <a:rPr lang="en-US" sz="2400" dirty="0" smtClean="0">
                <a:solidFill>
                  <a:prstClr val="black"/>
                </a:solidFill>
              </a:rPr>
              <a:t>contact </a:t>
            </a:r>
            <a:r>
              <a:rPr lang="en-US" sz="2400" dirty="0">
                <a:solidFill>
                  <a:prstClr val="black"/>
                </a:solidFill>
              </a:rPr>
              <a:t>Information</a:t>
            </a:r>
          </a:p>
          <a:p>
            <a:pPr marL="109728" lv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hlinkClick r:id="rId6"/>
              </a:rPr>
              <a:t>Andrea.Jones2@nrc.gov</a:t>
            </a:r>
            <a:endParaRPr lang="en-US" sz="2400" dirty="0">
              <a:solidFill>
                <a:prstClr val="black"/>
              </a:solidFill>
            </a:endParaRPr>
          </a:p>
          <a:p>
            <a:pPr marL="109728" lv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301-287-9072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00200" y="6248400"/>
            <a:ext cx="21336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alibri (Body)"/>
              </a:rPr>
              <a:t>Present an overview </a:t>
            </a:r>
            <a:r>
              <a:rPr lang="en-US" b="1" dirty="0">
                <a:latin typeface="Calibri (Body)"/>
              </a:rPr>
              <a:t>of import/export </a:t>
            </a:r>
            <a:r>
              <a:rPr lang="en-US" b="1" dirty="0" smtClean="0">
                <a:latin typeface="Calibri (Body)"/>
              </a:rPr>
              <a:t>activities; including </a:t>
            </a:r>
            <a:r>
              <a:rPr lang="en-US" b="1" dirty="0">
                <a:latin typeface="Calibri (Body)"/>
              </a:rPr>
              <a:t>the definition of </a:t>
            </a:r>
            <a:r>
              <a:rPr lang="en-US" b="1" dirty="0" smtClean="0">
                <a:latin typeface="Calibri (Body)"/>
              </a:rPr>
              <a:t>radioactive waste</a:t>
            </a:r>
            <a:r>
              <a:rPr lang="en-US" b="1" dirty="0">
                <a:latin typeface="Calibri (Body)"/>
              </a:rPr>
              <a:t>, exclusions to the definitions, general licensed </a:t>
            </a:r>
            <a:r>
              <a:rPr lang="en-US" b="1" dirty="0" smtClean="0">
                <a:latin typeface="Calibri (Body)"/>
              </a:rPr>
              <a:t>imports vs </a:t>
            </a:r>
            <a:r>
              <a:rPr lang="en-US" b="1" dirty="0">
                <a:latin typeface="Calibri (Body)"/>
              </a:rPr>
              <a:t>specifically licensed </a:t>
            </a:r>
            <a:r>
              <a:rPr lang="en-US" b="1" dirty="0" smtClean="0">
                <a:latin typeface="Calibri (Body)"/>
              </a:rPr>
              <a:t>imports/exports and </a:t>
            </a:r>
            <a:r>
              <a:rPr lang="en-US" b="1" dirty="0">
                <a:latin typeface="Calibri (Body)"/>
              </a:rPr>
              <a:t>a summary of recent adjudicatory matters specific to waste exports.</a:t>
            </a:r>
            <a:endParaRPr lang="en-US" dirty="0">
              <a:latin typeface="Calibri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t>2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-1600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0006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Key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4" y="874988"/>
            <a:ext cx="8539065" cy="5570585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200" dirty="0" smtClean="0"/>
              <a:t>There are two types of licenses for low-level radioactive waste – General and Specific.</a:t>
            </a:r>
            <a:endParaRPr lang="en-US" sz="9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200" dirty="0"/>
              <a:t>OIP </a:t>
            </a:r>
            <a:r>
              <a:rPr lang="en-US" sz="9200" dirty="0" smtClean="0"/>
              <a:t>processes applications for specific licenses to export </a:t>
            </a:r>
            <a:r>
              <a:rPr lang="en-US" sz="9200" dirty="0"/>
              <a:t>and </a:t>
            </a:r>
            <a:r>
              <a:rPr lang="en-US" sz="9200" dirty="0" smtClean="0"/>
              <a:t>import </a:t>
            </a:r>
            <a:r>
              <a:rPr lang="en-US" sz="9200" dirty="0"/>
              <a:t>radioactive material including, in some cases, </a:t>
            </a:r>
            <a:r>
              <a:rPr lang="en-US" sz="9200" dirty="0" smtClean="0"/>
              <a:t>low-level waste.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200" dirty="0" smtClean="0"/>
              <a:t>Require </a:t>
            </a:r>
            <a:r>
              <a:rPr lang="en-US" sz="9200" dirty="0"/>
              <a:t>Federal Register </a:t>
            </a:r>
            <a:r>
              <a:rPr lang="en-US" sz="9200" dirty="0" smtClean="0"/>
              <a:t>notices - public has </a:t>
            </a:r>
            <a:r>
              <a:rPr lang="en-US" sz="9200" dirty="0"/>
              <a:t>up to </a:t>
            </a:r>
            <a:r>
              <a:rPr lang="en-US" sz="9200" dirty="0" smtClean="0"/>
              <a:t>30 </a:t>
            </a:r>
            <a:r>
              <a:rPr lang="en-US" sz="9200" dirty="0"/>
              <a:t>days to </a:t>
            </a:r>
            <a:r>
              <a:rPr lang="en-US" sz="9200" dirty="0" smtClean="0"/>
              <a:t>respond</a:t>
            </a:r>
            <a:endParaRPr lang="en-US" sz="9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200" dirty="0"/>
              <a:t>OIP Licensing </a:t>
            </a:r>
            <a:r>
              <a:rPr lang="en-US" sz="9200" dirty="0" smtClean="0"/>
              <a:t>Officers </a:t>
            </a:r>
            <a:r>
              <a:rPr lang="en-US" sz="9200" dirty="0"/>
              <a:t>coordinate the review </a:t>
            </a:r>
            <a:r>
              <a:rPr lang="en-US" sz="9200" dirty="0" smtClean="0"/>
              <a:t>and obtain </a:t>
            </a:r>
            <a:r>
              <a:rPr lang="en-US" sz="9200" dirty="0"/>
              <a:t>input needed. </a:t>
            </a:r>
            <a:endParaRPr lang="en-US" sz="9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200" dirty="0" smtClean="0"/>
              <a:t>OIP </a:t>
            </a:r>
            <a:r>
              <a:rPr lang="en-US" sz="9200" dirty="0"/>
              <a:t>requests technical assistance from the NRC’s Low-Level Waste Branch for radioactive </a:t>
            </a:r>
            <a:r>
              <a:rPr lang="en-US" sz="9200" dirty="0" smtClean="0"/>
              <a:t>waste.</a:t>
            </a:r>
            <a:endParaRPr lang="en-US" sz="9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200" dirty="0" smtClean="0"/>
              <a:t>Licensing </a:t>
            </a:r>
            <a:r>
              <a:rPr lang="en-US" sz="9200" dirty="0"/>
              <a:t>decisions are made in consultation with input from the </a:t>
            </a:r>
            <a:r>
              <a:rPr lang="en-US" sz="9200" dirty="0" smtClean="0"/>
              <a:t>technical offices (e.g. NMSS), </a:t>
            </a:r>
            <a:r>
              <a:rPr lang="en-US" sz="9200" dirty="0"/>
              <a:t>the Executive Branch, and </a:t>
            </a:r>
            <a:r>
              <a:rPr lang="en-US" sz="9200" dirty="0" smtClean="0"/>
              <a:t>the Office of General Counsel. </a:t>
            </a:r>
            <a:r>
              <a:rPr lang="en-US" sz="9200" dirty="0"/>
              <a:t>Comments from external stakeholders are also considered.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9200" dirty="0"/>
              <a:t>Commission review of </a:t>
            </a:r>
            <a:r>
              <a:rPr lang="en-US" sz="9200" dirty="0" smtClean="0"/>
              <a:t>an </a:t>
            </a:r>
            <a:r>
              <a:rPr lang="en-US" sz="9200" dirty="0"/>
              <a:t>application </a:t>
            </a:r>
            <a:r>
              <a:rPr lang="en-US" sz="9200" dirty="0" smtClean="0"/>
              <a:t>may be </a:t>
            </a:r>
            <a:r>
              <a:rPr lang="en-US" sz="9200" dirty="0"/>
              <a:t>warranted if significant policy issues are raised.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00200" y="6248400"/>
            <a:ext cx="21336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57" y="10041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Relevant Regulations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57" y="1781666"/>
            <a:ext cx="8229600" cy="435999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Part 110 </a:t>
            </a:r>
            <a:r>
              <a:rPr lang="en-US" sz="3100" dirty="0" smtClean="0"/>
              <a:t>Export </a:t>
            </a:r>
            <a:r>
              <a:rPr lang="en-US" sz="3100" dirty="0"/>
              <a:t>and import of nuclear equipment and material;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110.21-23 General License for Export of Special Nuclear Material, Source and Byproduct Material, not Waste;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110.27 General License for Import of Radioactive Material, not Waste;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Radioactive Waste (with six exceptions) requires a specific license;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110.31 Application for Specific License;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110.32 Application Contents/NRC Form 7;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Import and export licensing review criteria, specifically at Subpart D of Part 110.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49" y="100414"/>
            <a:ext cx="1696051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00200" y="6248400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42" t="10052" r="1209" b="13716"/>
          <a:stretch/>
        </p:blipFill>
        <p:spPr>
          <a:xfrm>
            <a:off x="96193" y="259260"/>
            <a:ext cx="1287624" cy="98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46" y="18275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Definition of Radioactive Waste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2031"/>
            <a:ext cx="8969605" cy="561970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sz="4000" i="1" dirty="0"/>
              <a:t>Radioactive waste</a:t>
            </a:r>
            <a:r>
              <a:rPr lang="en-US" sz="4000" dirty="0"/>
              <a:t>, for  the purposes of this part, </a:t>
            </a:r>
            <a:r>
              <a:rPr lang="en-US" sz="4000" b="1" dirty="0"/>
              <a:t>means any material that contains or is contaminated with source, byproduct, or special nuclear material </a:t>
            </a:r>
            <a:r>
              <a:rPr lang="en-US" sz="4000" dirty="0"/>
              <a:t>that by its possession would require a specific radioactive material license in accordance with this Chapter and is imported or exported for the purposes of </a:t>
            </a:r>
            <a:r>
              <a:rPr lang="en-US" sz="4000" b="1" dirty="0"/>
              <a:t>disposal in a land disposal facility </a:t>
            </a:r>
            <a:r>
              <a:rPr lang="en-US" sz="4000" dirty="0"/>
              <a:t>as defined in 10 CFR part 61, a disposal area as defined in Appendix A to 10 CFR part 40, or an equivalent facility; </a:t>
            </a:r>
            <a:r>
              <a:rPr lang="en-US" sz="4000" b="1" dirty="0"/>
              <a:t>or recycling, waste treatment or other waste management process</a:t>
            </a:r>
            <a:r>
              <a:rPr lang="en-US" sz="4000" dirty="0"/>
              <a:t> that generates radioactive material for disposal in a land disposal facility as defined in 10 CFR part 61, a disposal area as defined in Appendix A to 10 CFR part 40, or an equivalent facility. Radioactive waste does not include radioactive material that is—[covered in the following 6 exclusions] ”</a:t>
            </a:r>
          </a:p>
          <a:p>
            <a:pPr>
              <a:spcBef>
                <a:spcPts val="0"/>
              </a:spcBef>
            </a:pPr>
            <a:endParaRPr lang="en-US" sz="4000" dirty="0"/>
          </a:p>
          <a:p>
            <a:pPr>
              <a:spcBef>
                <a:spcPts val="0"/>
              </a:spcBef>
            </a:pPr>
            <a:r>
              <a:rPr lang="en-US" sz="4000" dirty="0"/>
              <a:t>Per July 28, 2010 revision of Part 110.</a:t>
            </a:r>
          </a:p>
          <a:p>
            <a:pPr>
              <a:spcBef>
                <a:spcPts val="0"/>
              </a:spcBef>
            </a:pPr>
            <a:endParaRPr lang="en-US" sz="4000" dirty="0"/>
          </a:p>
          <a:p>
            <a:pPr>
              <a:spcBef>
                <a:spcPts val="0"/>
              </a:spcBef>
            </a:pPr>
            <a:r>
              <a:rPr lang="en-US" sz="4000" dirty="0"/>
              <a:t>Amended to align licensing of imports and exports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/>
              <a:t>more with the U.S. domestic licensing program.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00200" y="6248400"/>
            <a:ext cx="21336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548"/>
            <a:ext cx="8969605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Specific License Requirements </a:t>
            </a:r>
            <a:r>
              <a:rPr lang="en-US" sz="4000" b="1" dirty="0" smtClean="0"/>
              <a:t>for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Radioactive Waste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57" y="1781666"/>
            <a:ext cx="8229600" cy="43599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Specific license required if a specific radioactive material license is required to possess the material domestically.</a:t>
            </a:r>
          </a:p>
          <a:p>
            <a:r>
              <a:rPr lang="en-US" sz="2400" dirty="0" smtClean="0"/>
              <a:t>Specific license required if it is exported or imported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disposal in a land disposal facility defined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as defined in 10 CFR Part 61 or  in an Appendix A to Part 40 disposal area, or an equivalent facility;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recycling, waste treatment or other waste management process that generates radioactive material for disposal in a land disposal facility defined in Appendix A to Part 40 or an equivalent facility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00200" y="6248400"/>
            <a:ext cx="21336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31" y="219839"/>
            <a:ext cx="8229600" cy="1036257"/>
          </a:xfrm>
        </p:spPr>
        <p:txBody>
          <a:bodyPr>
            <a:normAutofit/>
          </a:bodyPr>
          <a:lstStyle/>
          <a:p>
            <a:r>
              <a:rPr lang="en-US" b="1" dirty="0" smtClean="0"/>
              <a:t>Exclusions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57" y="1383548"/>
            <a:ext cx="8229600" cy="47581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Of U.S. origin and contained in a sealed source, or device.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contaminant on any non-radioactive material  if goal is recovery and reuse of non-radioactive material.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Exempted from regulation by NRC or Agreement State.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Generated or used in U.S. government R&amp;D.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Being returned by or for U.S. government to authorized facility.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Imported for recycling, not waste management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514669" y="6248400"/>
            <a:ext cx="21336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Specific Licenses for Exports (</a:t>
            </a:r>
            <a:r>
              <a:rPr lang="en-US" b="1" dirty="0" err="1"/>
              <a:t>con’t</a:t>
            </a:r>
            <a:r>
              <a:rPr lang="en-US" b="1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640" y="1122363"/>
            <a:ext cx="1788240" cy="234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11" y="1122363"/>
            <a:ext cx="6950729" cy="512603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If favorable responses are received from the Executive Branch, State(s) and Waste Compact(s), the license is drafted and reviewed by </a:t>
            </a:r>
            <a:r>
              <a:rPr lang="en-US" sz="2600" dirty="0" smtClean="0"/>
              <a:t>applicant before issuance.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Licenses </a:t>
            </a:r>
            <a:r>
              <a:rPr lang="en-US" sz="2600" dirty="0"/>
              <a:t>authorizing the export the material or equipment</a:t>
            </a:r>
            <a:r>
              <a:rPr lang="en-US" sz="26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Are </a:t>
            </a:r>
            <a:r>
              <a:rPr lang="en-US" sz="2600" dirty="0"/>
              <a:t>signed by OIP Deputy Director</a:t>
            </a:r>
            <a:r>
              <a:rPr lang="en-US" sz="2600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</a:t>
            </a:r>
            <a:r>
              <a:rPr lang="en-US" sz="2600" dirty="0"/>
              <a:t>Name parties, identify end users and end uses</a:t>
            </a:r>
            <a:r>
              <a:rPr lang="en-US" sz="2600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</a:t>
            </a:r>
            <a:r>
              <a:rPr lang="en-US" sz="2600" dirty="0"/>
              <a:t>Identify commodities and amounts authorized for </a:t>
            </a:r>
            <a:r>
              <a:rPr lang="en-US" sz="2600" dirty="0" smtClean="0"/>
              <a:t>export </a:t>
            </a:r>
            <a:endParaRPr lang="en-US" sz="26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 </a:t>
            </a:r>
            <a:r>
              <a:rPr lang="en-US" sz="2600" dirty="0"/>
              <a:t>Set expiration dates; </a:t>
            </a:r>
            <a:r>
              <a:rPr lang="en-US" sz="2600" dirty="0" smtClean="0"/>
              <a:t>and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 Can </a:t>
            </a:r>
            <a:r>
              <a:rPr lang="en-US" sz="2600" dirty="0"/>
              <a:t>be amended and renewed prior to </a:t>
            </a:r>
            <a:r>
              <a:rPr lang="en-US" sz="2600" dirty="0" smtClean="0"/>
              <a:t>expiration date.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Applications may be returned without action or withdrawn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Licenses </a:t>
            </a:r>
            <a:r>
              <a:rPr lang="en-US" sz="2600" dirty="0"/>
              <a:t>may be issued or denied.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00200" y="6248400"/>
            <a:ext cx="21336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74257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General Licenses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0678"/>
            <a:ext cx="8783914" cy="5684837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Calibri (Body)"/>
              </a:rPr>
              <a:t>In most cases, </a:t>
            </a:r>
            <a:r>
              <a:rPr lang="en-US" sz="7600" dirty="0" smtClean="0">
                <a:latin typeface="Calibri (Body)"/>
              </a:rPr>
              <a:t>imports are covered </a:t>
            </a:r>
            <a:r>
              <a:rPr lang="en-US" sz="7600" dirty="0">
                <a:latin typeface="Calibri (Body)"/>
              </a:rPr>
              <a:t>under NRC’s general license provisions for byproduct material</a:t>
            </a:r>
            <a:r>
              <a:rPr lang="en-US" sz="7600" dirty="0" smtClean="0">
                <a:latin typeface="Calibri (Body)"/>
              </a:rPr>
              <a:t>.</a:t>
            </a:r>
            <a:endParaRPr lang="en-US" sz="7600" dirty="0" smtClean="0">
              <a:latin typeface="Calibri (Body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 smtClean="0">
                <a:latin typeface="Calibri (Body)"/>
              </a:rPr>
              <a:t>The </a:t>
            </a:r>
            <a:r>
              <a:rPr lang="en-US" sz="7600" dirty="0">
                <a:latin typeface="Calibri (Body)"/>
              </a:rPr>
              <a:t>general license allows entities that are authorized to receive and possess material to import it without a specific license, so long as (1) the shipment contains no more than 100 kg of source and/or special nuclear </a:t>
            </a:r>
            <a:r>
              <a:rPr lang="en-US" sz="7600" dirty="0" smtClean="0">
                <a:latin typeface="Calibri (Body)"/>
              </a:rPr>
              <a:t>material in the form of irradiated fuel, </a:t>
            </a:r>
            <a:r>
              <a:rPr lang="en-US" sz="7600" dirty="0">
                <a:latin typeface="Calibri (Body)"/>
              </a:rPr>
              <a:t>(2) the imported material </a:t>
            </a:r>
            <a:r>
              <a:rPr lang="en-US" sz="7600" dirty="0" smtClean="0">
                <a:latin typeface="Calibri (Body)"/>
              </a:rPr>
              <a:t>does not constitute radioactive waste under the NRC’s definition, or (3) if the imported material does constitute radioactive waste under the NRC’s definition, the </a:t>
            </a:r>
            <a:r>
              <a:rPr lang="en-US" sz="7600" dirty="0">
                <a:latin typeface="Calibri (Body)"/>
              </a:rPr>
              <a:t>imported material meets any of six exclusions applying to radioactive waste. </a:t>
            </a:r>
            <a:endParaRPr lang="en-US" sz="7600" dirty="0" smtClean="0">
              <a:latin typeface="Calibri (Body)"/>
            </a:endParaRPr>
          </a:p>
          <a:p>
            <a:pPr lvl="0"/>
            <a:r>
              <a:rPr lang="en-US" sz="7600" dirty="0" smtClean="0">
                <a:latin typeface="Calibri (Body)"/>
              </a:rPr>
              <a:t>The </a:t>
            </a:r>
            <a:r>
              <a:rPr lang="en-US" sz="7600" dirty="0">
                <a:latin typeface="Calibri (Body)"/>
              </a:rPr>
              <a:t>NRC will not </a:t>
            </a:r>
            <a:r>
              <a:rPr lang="en-US" sz="7600" dirty="0" smtClean="0">
                <a:latin typeface="Calibri (Body)"/>
              </a:rPr>
              <a:t>accept for review </a:t>
            </a:r>
            <a:r>
              <a:rPr lang="en-US" sz="7600" dirty="0">
                <a:latin typeface="Calibri (Body)"/>
              </a:rPr>
              <a:t>license applications to import byproduct material or low level radioactive waste that meet the requirements for import under a general license under 10 CFR Part 110</a:t>
            </a:r>
            <a:r>
              <a:rPr lang="en-US" sz="7600" dirty="0" smtClean="0">
                <a:latin typeface="Calibri (Body)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 smtClean="0">
                <a:latin typeface="Calibri (Body)"/>
              </a:rPr>
              <a:t>Cannot </a:t>
            </a:r>
            <a:r>
              <a:rPr lang="en-US" sz="7600" dirty="0">
                <a:latin typeface="Calibri (Body)"/>
              </a:rPr>
              <a:t>be used if the contaminated material is </a:t>
            </a:r>
            <a:r>
              <a:rPr lang="en-US" sz="7600" dirty="0" smtClean="0">
                <a:latin typeface="Calibri (Body)"/>
              </a:rPr>
              <a:t>imported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600" dirty="0" smtClean="0">
                <a:latin typeface="Calibri (Body)"/>
              </a:rPr>
              <a:t> “for </a:t>
            </a:r>
            <a:r>
              <a:rPr lang="en-US" sz="7600" dirty="0">
                <a:latin typeface="Calibri (Body)"/>
              </a:rPr>
              <a:t>the purposes of disposal in a land disposal </a:t>
            </a:r>
            <a:r>
              <a:rPr lang="en-US" sz="7600" dirty="0" smtClean="0">
                <a:latin typeface="Calibri (Body)"/>
              </a:rPr>
              <a:t>facility </a:t>
            </a:r>
            <a:r>
              <a:rPr lang="en-US" sz="7600" dirty="0">
                <a:latin typeface="Calibri (Body)"/>
              </a:rPr>
              <a:t>as defined in 10 CFR part 61, a disposal </a:t>
            </a:r>
            <a:r>
              <a:rPr lang="en-US" sz="7600" dirty="0" smtClean="0">
                <a:latin typeface="Calibri (Body)"/>
              </a:rPr>
              <a:t>area </a:t>
            </a:r>
            <a:r>
              <a:rPr lang="en-US" sz="7600" dirty="0">
                <a:latin typeface="Calibri (Body)"/>
              </a:rPr>
              <a:t>as defined in Appendix A to 10 CFR part 40, </a:t>
            </a:r>
            <a:r>
              <a:rPr lang="en-US" sz="7600" dirty="0" smtClean="0">
                <a:latin typeface="Calibri (Body)"/>
              </a:rPr>
              <a:t>or </a:t>
            </a:r>
            <a:r>
              <a:rPr lang="en-US" sz="7600" dirty="0">
                <a:latin typeface="Calibri (Body)"/>
              </a:rPr>
              <a:t>an equivalent facility”, </a:t>
            </a:r>
            <a:r>
              <a:rPr lang="en-US" sz="7600" dirty="0" smtClean="0">
                <a:latin typeface="Calibri (Body)"/>
              </a:rPr>
              <a:t>unless one of the six exclusions is satisfied.</a:t>
            </a:r>
            <a:endParaRPr lang="en-US" sz="7600" dirty="0">
              <a:latin typeface="Calibri (Body)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600" dirty="0" smtClean="0">
                <a:latin typeface="Calibri (Body)"/>
              </a:rPr>
              <a:t>If </a:t>
            </a:r>
            <a:r>
              <a:rPr lang="en-US" sz="7600" dirty="0">
                <a:latin typeface="Calibri (Body)"/>
              </a:rPr>
              <a:t>imports of radioactive contaminated material do not meet one of the six exclusions in 10 CFR Part 110.2</a:t>
            </a:r>
            <a:r>
              <a:rPr lang="en-US" sz="7600" dirty="0" smtClean="0">
                <a:latin typeface="Calibri (Body)"/>
              </a:rPr>
              <a:t>.</a:t>
            </a:r>
          </a:p>
          <a:p>
            <a:pPr lvl="0"/>
            <a:r>
              <a:rPr lang="en-US" sz="7600" dirty="0" smtClean="0">
                <a:latin typeface="Calibri (Body)"/>
              </a:rPr>
              <a:t>The </a:t>
            </a:r>
            <a:r>
              <a:rPr lang="en-US" sz="7600" dirty="0">
                <a:latin typeface="Calibri (Body)"/>
              </a:rPr>
              <a:t>public will still have the opportunity to comment on export applications for the U.S. consignee to return </a:t>
            </a:r>
            <a:r>
              <a:rPr lang="en-US" sz="7600" dirty="0" smtClean="0">
                <a:latin typeface="Calibri (Body)"/>
              </a:rPr>
              <a:t>to the country of origin material that is imported under general license</a:t>
            </a:r>
            <a:endParaRPr lang="en-US" sz="7600" dirty="0">
              <a:latin typeface="Calibri (Body)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6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Remember finger"/>
          <p:cNvSpPr>
            <a:spLocks noChangeAspect="1" noChangeArrowheads="1"/>
          </p:cNvSpPr>
          <p:nvPr/>
        </p:nvSpPr>
        <p:spPr bwMode="auto">
          <a:xfrm>
            <a:off x="63500" y="-852488"/>
            <a:ext cx="15525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00200" y="6248400"/>
            <a:ext cx="21336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9EA4A7059244B340F57587CB66CA" ma:contentTypeVersion="0" ma:contentTypeDescription="Create a new document." ma:contentTypeScope="" ma:versionID="73989d10166fed90d004a4adb5f7b0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71B46-FDBC-4D7C-88EC-4928D79D07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AAC7EE-9C45-444D-987C-B32CDB710661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2C659EF-B2FE-4EE8-BA42-FE983369E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1233</Words>
  <Application>Microsoft Office PowerPoint</Application>
  <PresentationFormat>On-screen Show (4:3)</PresentationFormat>
  <Paragraphs>98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(Body)</vt:lpstr>
      <vt:lpstr>Wingdings</vt:lpstr>
      <vt:lpstr>Office Theme</vt:lpstr>
      <vt:lpstr>NRC Export and Import Licensing 10 CFR Part 110 </vt:lpstr>
      <vt:lpstr> Objective</vt:lpstr>
      <vt:lpstr>Key Information</vt:lpstr>
      <vt:lpstr>Relevant Regulations</vt:lpstr>
      <vt:lpstr>Definition of Radioactive Waste</vt:lpstr>
      <vt:lpstr>Specific License Requirements for  Radioactive Waste</vt:lpstr>
      <vt:lpstr>Exclusions</vt:lpstr>
      <vt:lpstr>Specific Licenses for Exports (con’t)</vt:lpstr>
      <vt:lpstr>General Licenses</vt:lpstr>
      <vt:lpstr>Recent Petitions Received </vt:lpstr>
      <vt:lpstr>NRC Export/Import and Contact Information</vt:lpstr>
    </vt:vector>
  </TitlesOfParts>
  <Company>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darrin raaum</dc:creator>
  <cp:lastModifiedBy>Wong, Melanie</cp:lastModifiedBy>
  <cp:revision>79</cp:revision>
  <dcterms:created xsi:type="dcterms:W3CDTF">2015-10-07T17:05:19Z</dcterms:created>
  <dcterms:modified xsi:type="dcterms:W3CDTF">2017-09-28T10:40:05Z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0x010100F6CA9EA4A7059244B340F57587CB66CA</vt:lpwstr>
  </property>
</Properties>
</file>