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27"/>
  </p:notesMasterIdLst>
  <p:handoutMasterIdLst>
    <p:handoutMasterId r:id="rId28"/>
  </p:handoutMasterIdLst>
  <p:sldIdLst>
    <p:sldId id="257" r:id="rId2"/>
    <p:sldId id="570" r:id="rId3"/>
    <p:sldId id="569" r:id="rId4"/>
    <p:sldId id="573" r:id="rId5"/>
    <p:sldId id="575" r:id="rId6"/>
    <p:sldId id="576" r:id="rId7"/>
    <p:sldId id="593" r:id="rId8"/>
    <p:sldId id="578" r:id="rId9"/>
    <p:sldId id="595" r:id="rId10"/>
    <p:sldId id="606" r:id="rId11"/>
    <p:sldId id="598" r:id="rId12"/>
    <p:sldId id="600" r:id="rId13"/>
    <p:sldId id="597" r:id="rId14"/>
    <p:sldId id="594" r:id="rId15"/>
    <p:sldId id="599" r:id="rId16"/>
    <p:sldId id="580" r:id="rId17"/>
    <p:sldId id="581" r:id="rId18"/>
    <p:sldId id="601" r:id="rId19"/>
    <p:sldId id="605" r:id="rId20"/>
    <p:sldId id="602" r:id="rId21"/>
    <p:sldId id="603" r:id="rId22"/>
    <p:sldId id="604" r:id="rId23"/>
    <p:sldId id="584" r:id="rId24"/>
    <p:sldId id="585" r:id="rId25"/>
    <p:sldId id="591" r:id="rId26"/>
  </p:sldIdLst>
  <p:sldSz cx="9144000" cy="6858000" type="screen4x3"/>
  <p:notesSz cx="7010400" cy="9296400"/>
  <p:defaultTextStyle>
    <a:defPPr>
      <a:defRPr lang="en-US"/>
    </a:defPPr>
    <a:lvl1pPr algn="l" rtl="0" fontAlgn="base">
      <a:spcBef>
        <a:spcPct val="0"/>
      </a:spcBef>
      <a:spcAft>
        <a:spcPct val="0"/>
      </a:spcAft>
      <a:defRPr sz="2400" b="1" kern="1200">
        <a:solidFill>
          <a:schemeClr val="tx2"/>
        </a:solidFill>
        <a:latin typeface="Arial" pitchFamily="34" charset="0"/>
        <a:ea typeface="+mn-ea"/>
        <a:cs typeface="+mn-cs"/>
      </a:defRPr>
    </a:lvl1pPr>
    <a:lvl2pPr marL="457200" algn="l" rtl="0" fontAlgn="base">
      <a:spcBef>
        <a:spcPct val="0"/>
      </a:spcBef>
      <a:spcAft>
        <a:spcPct val="0"/>
      </a:spcAft>
      <a:defRPr sz="2400" b="1" kern="1200">
        <a:solidFill>
          <a:schemeClr val="tx2"/>
        </a:solidFill>
        <a:latin typeface="Arial" pitchFamily="34" charset="0"/>
        <a:ea typeface="+mn-ea"/>
        <a:cs typeface="+mn-cs"/>
      </a:defRPr>
    </a:lvl2pPr>
    <a:lvl3pPr marL="914400" algn="l" rtl="0" fontAlgn="base">
      <a:spcBef>
        <a:spcPct val="0"/>
      </a:spcBef>
      <a:spcAft>
        <a:spcPct val="0"/>
      </a:spcAft>
      <a:defRPr sz="2400" b="1" kern="1200">
        <a:solidFill>
          <a:schemeClr val="tx2"/>
        </a:solidFill>
        <a:latin typeface="Arial" pitchFamily="34" charset="0"/>
        <a:ea typeface="+mn-ea"/>
        <a:cs typeface="+mn-cs"/>
      </a:defRPr>
    </a:lvl3pPr>
    <a:lvl4pPr marL="1371600" algn="l" rtl="0" fontAlgn="base">
      <a:spcBef>
        <a:spcPct val="0"/>
      </a:spcBef>
      <a:spcAft>
        <a:spcPct val="0"/>
      </a:spcAft>
      <a:defRPr sz="2400" b="1" kern="1200">
        <a:solidFill>
          <a:schemeClr val="tx2"/>
        </a:solidFill>
        <a:latin typeface="Arial" pitchFamily="34" charset="0"/>
        <a:ea typeface="+mn-ea"/>
        <a:cs typeface="+mn-cs"/>
      </a:defRPr>
    </a:lvl4pPr>
    <a:lvl5pPr marL="1828800" algn="l" rtl="0" fontAlgn="base">
      <a:spcBef>
        <a:spcPct val="0"/>
      </a:spcBef>
      <a:spcAft>
        <a:spcPct val="0"/>
      </a:spcAft>
      <a:defRPr sz="2400" b="1" kern="1200">
        <a:solidFill>
          <a:schemeClr val="tx2"/>
        </a:solidFill>
        <a:latin typeface="Arial" pitchFamily="34" charset="0"/>
        <a:ea typeface="+mn-ea"/>
        <a:cs typeface="+mn-cs"/>
      </a:defRPr>
    </a:lvl5pPr>
    <a:lvl6pPr marL="2286000" algn="l" defTabSz="914400" rtl="0" eaLnBrk="1" latinLnBrk="0" hangingPunct="1">
      <a:defRPr sz="2400" b="1" kern="1200">
        <a:solidFill>
          <a:schemeClr val="tx2"/>
        </a:solidFill>
        <a:latin typeface="Arial" pitchFamily="34" charset="0"/>
        <a:ea typeface="+mn-ea"/>
        <a:cs typeface="+mn-cs"/>
      </a:defRPr>
    </a:lvl6pPr>
    <a:lvl7pPr marL="2743200" algn="l" defTabSz="914400" rtl="0" eaLnBrk="1" latinLnBrk="0" hangingPunct="1">
      <a:defRPr sz="2400" b="1" kern="1200">
        <a:solidFill>
          <a:schemeClr val="tx2"/>
        </a:solidFill>
        <a:latin typeface="Arial" pitchFamily="34" charset="0"/>
        <a:ea typeface="+mn-ea"/>
        <a:cs typeface="+mn-cs"/>
      </a:defRPr>
    </a:lvl7pPr>
    <a:lvl8pPr marL="3200400" algn="l" defTabSz="914400" rtl="0" eaLnBrk="1" latinLnBrk="0" hangingPunct="1">
      <a:defRPr sz="2400" b="1" kern="1200">
        <a:solidFill>
          <a:schemeClr val="tx2"/>
        </a:solidFill>
        <a:latin typeface="Arial" pitchFamily="34" charset="0"/>
        <a:ea typeface="+mn-ea"/>
        <a:cs typeface="+mn-cs"/>
      </a:defRPr>
    </a:lvl8pPr>
    <a:lvl9pPr marL="3657600" algn="l" defTabSz="914400" rtl="0" eaLnBrk="1" latinLnBrk="0" hangingPunct="1">
      <a:defRPr sz="2400" b="1"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9C9"/>
    <a:srgbClr val="C7C7F1"/>
    <a:srgbClr val="99FF99"/>
    <a:srgbClr val="FFFF66"/>
    <a:srgbClr val="FF0000"/>
    <a:srgbClr val="4D4D4D"/>
    <a:srgbClr val="777777"/>
    <a:srgbClr val="29292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7101" autoAdjust="0"/>
  </p:normalViewPr>
  <p:slideViewPr>
    <p:cSldViewPr snapToObjects="1">
      <p:cViewPr varScale="1">
        <p:scale>
          <a:sx n="63" d="100"/>
          <a:sy n="63" d="100"/>
        </p:scale>
        <p:origin x="-2864"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napToObjects="1">
      <p:cViewPr>
        <p:scale>
          <a:sx n="100" d="100"/>
          <a:sy n="100" d="100"/>
        </p:scale>
        <p:origin x="-73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488CE-B8DB-45BA-84A7-C855EC0773ED}" type="doc">
      <dgm:prSet loTypeId="urn:microsoft.com/office/officeart/2005/8/layout/arrow2" loCatId="process" qsTypeId="urn:microsoft.com/office/officeart/2005/8/quickstyle/simple1" qsCatId="simple" csTypeId="urn:microsoft.com/office/officeart/2005/8/colors/accent0_3" csCatId="mainScheme" phldr="1"/>
      <dgm:spPr/>
    </dgm:pt>
    <dgm:pt modelId="{FE245D27-2DFD-4D10-913C-F306411B4EC2}">
      <dgm:prSet phldrT="[Text]" custT="1"/>
      <dgm:spPr/>
      <dgm:t>
        <a:bodyPr/>
        <a:lstStyle/>
        <a:p>
          <a:r>
            <a:rPr lang="en-US" sz="1800" b="1" smtClean="0">
              <a:latin typeface="Goudy Old Style" pitchFamily="18" charset="0"/>
            </a:rPr>
            <a:t>6-12</a:t>
          </a:r>
          <a:endParaRPr lang="en-US" sz="1800" b="1" dirty="0">
            <a:latin typeface="Goudy Old Style" pitchFamily="18" charset="0"/>
          </a:endParaRPr>
        </a:p>
      </dgm:t>
    </dgm:pt>
    <dgm:pt modelId="{4334C14E-8561-437A-B8E8-A43B0D1C70DE}" type="sibTrans" cxnId="{FD193423-C5FE-48D8-9F03-8731CAC188C1}">
      <dgm:prSet/>
      <dgm:spPr/>
      <dgm:t>
        <a:bodyPr/>
        <a:lstStyle/>
        <a:p>
          <a:endParaRPr lang="en-US"/>
        </a:p>
      </dgm:t>
    </dgm:pt>
    <dgm:pt modelId="{4919A48B-FD71-4AA9-A5F4-2D66EAA0E360}" type="parTrans" cxnId="{FD193423-C5FE-48D8-9F03-8731CAC188C1}">
      <dgm:prSet/>
      <dgm:spPr/>
      <dgm:t>
        <a:bodyPr/>
        <a:lstStyle/>
        <a:p>
          <a:endParaRPr lang="en-US"/>
        </a:p>
      </dgm:t>
    </dgm:pt>
    <dgm:pt modelId="{621BE1E1-61DB-4B09-A472-38BDD82A669B}">
      <dgm:prSet phldrT="[Text]" custT="1"/>
      <dgm:spPr/>
      <dgm:t>
        <a:bodyPr/>
        <a:lstStyle/>
        <a:p>
          <a:r>
            <a:rPr lang="en-US" sz="1800" b="1" smtClean="0">
              <a:latin typeface="Goudy Old Style" pitchFamily="18" charset="0"/>
            </a:rPr>
            <a:t>0-6</a:t>
          </a:r>
          <a:endParaRPr lang="en-US" sz="1800" b="1" dirty="0">
            <a:latin typeface="Goudy Old Style" pitchFamily="18" charset="0"/>
          </a:endParaRPr>
        </a:p>
      </dgm:t>
    </dgm:pt>
    <dgm:pt modelId="{DC37421B-BFBB-436F-B606-3429F0EE3327}" type="sibTrans" cxnId="{2D66AF8A-8FA1-44B6-B182-0DD3F56D4D1E}">
      <dgm:prSet/>
      <dgm:spPr/>
      <dgm:t>
        <a:bodyPr/>
        <a:lstStyle/>
        <a:p>
          <a:endParaRPr lang="en-US"/>
        </a:p>
      </dgm:t>
    </dgm:pt>
    <dgm:pt modelId="{9DDB2C4F-089E-4D6E-9930-F56744E8D3FE}" type="parTrans" cxnId="{2D66AF8A-8FA1-44B6-B182-0DD3F56D4D1E}">
      <dgm:prSet/>
      <dgm:spPr/>
      <dgm:t>
        <a:bodyPr/>
        <a:lstStyle/>
        <a:p>
          <a:endParaRPr lang="en-US"/>
        </a:p>
      </dgm:t>
    </dgm:pt>
    <dgm:pt modelId="{A71A4457-D46A-4AB7-A425-41EE33FC1072}">
      <dgm:prSet phldrT="[Text]" custT="1"/>
      <dgm:spPr/>
      <dgm:t>
        <a:bodyPr/>
        <a:lstStyle/>
        <a:p>
          <a:r>
            <a:rPr lang="en-US" sz="1800" b="1" smtClean="0">
              <a:latin typeface="Goudy Old Style" pitchFamily="18" charset="0"/>
            </a:rPr>
            <a:t>12 – 24</a:t>
          </a:r>
          <a:endParaRPr lang="en-US" sz="1800" b="1" dirty="0">
            <a:latin typeface="Goudy Old Style" pitchFamily="18" charset="0"/>
          </a:endParaRPr>
        </a:p>
      </dgm:t>
    </dgm:pt>
    <dgm:pt modelId="{9E931990-3B25-4D0B-9050-945CD1EC42CB}" type="parTrans" cxnId="{ABCDE845-747F-4827-A878-F6D3A627828D}">
      <dgm:prSet/>
      <dgm:spPr/>
      <dgm:t>
        <a:bodyPr/>
        <a:lstStyle/>
        <a:p>
          <a:endParaRPr lang="en-US"/>
        </a:p>
      </dgm:t>
    </dgm:pt>
    <dgm:pt modelId="{E75A0647-7292-4104-A279-4E10EA5C60B0}" type="sibTrans" cxnId="{ABCDE845-747F-4827-A878-F6D3A627828D}">
      <dgm:prSet/>
      <dgm:spPr/>
      <dgm:t>
        <a:bodyPr/>
        <a:lstStyle/>
        <a:p>
          <a:endParaRPr lang="en-US"/>
        </a:p>
      </dgm:t>
    </dgm:pt>
    <dgm:pt modelId="{A3F07639-F656-4A19-BE55-49813F372139}">
      <dgm:prSet phldrT="[Text]" custT="1"/>
      <dgm:spPr/>
      <dgm:t>
        <a:bodyPr/>
        <a:lstStyle/>
        <a:p>
          <a:r>
            <a:rPr lang="en-US" sz="1800" b="1" smtClean="0">
              <a:latin typeface="Goudy Old Style" pitchFamily="18" charset="0"/>
            </a:rPr>
            <a:t>24 – 48</a:t>
          </a:r>
          <a:endParaRPr lang="en-US" sz="1800" b="1" dirty="0">
            <a:latin typeface="Goudy Old Style" pitchFamily="18" charset="0"/>
          </a:endParaRPr>
        </a:p>
      </dgm:t>
    </dgm:pt>
    <dgm:pt modelId="{8A5F7E5B-31C6-4357-966E-C78EC9F2AA09}" type="parTrans" cxnId="{D6B3B526-766D-4356-BB4E-3AC0821FD74D}">
      <dgm:prSet/>
      <dgm:spPr/>
      <dgm:t>
        <a:bodyPr/>
        <a:lstStyle/>
        <a:p>
          <a:endParaRPr lang="en-US"/>
        </a:p>
      </dgm:t>
    </dgm:pt>
    <dgm:pt modelId="{15EDE1F8-7251-46AA-8F03-D1F6D82425F0}" type="sibTrans" cxnId="{D6B3B526-766D-4356-BB4E-3AC0821FD74D}">
      <dgm:prSet/>
      <dgm:spPr/>
      <dgm:t>
        <a:bodyPr/>
        <a:lstStyle/>
        <a:p>
          <a:endParaRPr lang="en-US"/>
        </a:p>
      </dgm:t>
    </dgm:pt>
    <dgm:pt modelId="{39214170-584F-4D01-97D0-57EABBDE30C3}" type="pres">
      <dgm:prSet presAssocID="{ED5488CE-B8DB-45BA-84A7-C855EC0773ED}" presName="arrowDiagram" presStyleCnt="0">
        <dgm:presLayoutVars>
          <dgm:chMax val="5"/>
          <dgm:dir/>
          <dgm:resizeHandles val="exact"/>
        </dgm:presLayoutVars>
      </dgm:prSet>
      <dgm:spPr/>
    </dgm:pt>
    <dgm:pt modelId="{7A746AF7-70FD-4500-8BD5-2724022A2A02}" type="pres">
      <dgm:prSet presAssocID="{ED5488CE-B8DB-45BA-84A7-C855EC0773ED}" presName="arrow" presStyleLbl="bgShp" presStyleIdx="0" presStyleCnt="1"/>
      <dgm:spPr/>
      <dgm:t>
        <a:bodyPr/>
        <a:lstStyle/>
        <a:p>
          <a:endParaRPr lang="en-US"/>
        </a:p>
      </dgm:t>
    </dgm:pt>
    <dgm:pt modelId="{E62912AC-AA0E-4597-B6B7-82A9F2988F87}" type="pres">
      <dgm:prSet presAssocID="{ED5488CE-B8DB-45BA-84A7-C855EC0773ED}" presName="arrowDiagram4" presStyleCnt="0"/>
      <dgm:spPr/>
    </dgm:pt>
    <dgm:pt modelId="{01B43A2D-5094-464E-99EF-3C223568DABC}" type="pres">
      <dgm:prSet presAssocID="{621BE1E1-61DB-4B09-A472-38BDD82A669B}" presName="bullet4a" presStyleLbl="node1" presStyleIdx="0" presStyleCnt="4"/>
      <dgm:spPr/>
    </dgm:pt>
    <dgm:pt modelId="{0EBEE80C-154A-42F5-822D-525274391412}" type="pres">
      <dgm:prSet presAssocID="{621BE1E1-61DB-4B09-A472-38BDD82A669B}" presName="textBox4a" presStyleLbl="revTx" presStyleIdx="0" presStyleCnt="4">
        <dgm:presLayoutVars>
          <dgm:bulletEnabled val="1"/>
        </dgm:presLayoutVars>
      </dgm:prSet>
      <dgm:spPr/>
      <dgm:t>
        <a:bodyPr/>
        <a:lstStyle/>
        <a:p>
          <a:endParaRPr lang="en-US"/>
        </a:p>
      </dgm:t>
    </dgm:pt>
    <dgm:pt modelId="{2477465C-59B7-4374-811D-DB9F3A7263F0}" type="pres">
      <dgm:prSet presAssocID="{FE245D27-2DFD-4D10-913C-F306411B4EC2}" presName="bullet4b" presStyleLbl="node1" presStyleIdx="1" presStyleCnt="4"/>
      <dgm:spPr/>
    </dgm:pt>
    <dgm:pt modelId="{DE1058CB-114B-4CC5-B4A3-EE6B2BA0FA20}" type="pres">
      <dgm:prSet presAssocID="{FE245D27-2DFD-4D10-913C-F306411B4EC2}" presName="textBox4b" presStyleLbl="revTx" presStyleIdx="1" presStyleCnt="4">
        <dgm:presLayoutVars>
          <dgm:bulletEnabled val="1"/>
        </dgm:presLayoutVars>
      </dgm:prSet>
      <dgm:spPr/>
      <dgm:t>
        <a:bodyPr/>
        <a:lstStyle/>
        <a:p>
          <a:endParaRPr lang="en-US"/>
        </a:p>
      </dgm:t>
    </dgm:pt>
    <dgm:pt modelId="{5A7458BD-4ADD-46A8-9408-B11F379B8BEA}" type="pres">
      <dgm:prSet presAssocID="{A71A4457-D46A-4AB7-A425-41EE33FC1072}" presName="bullet4c" presStyleLbl="node1" presStyleIdx="2" presStyleCnt="4"/>
      <dgm:spPr/>
    </dgm:pt>
    <dgm:pt modelId="{01EBA678-36C7-4599-9C3C-8FFD2E461C42}" type="pres">
      <dgm:prSet presAssocID="{A71A4457-D46A-4AB7-A425-41EE33FC1072}" presName="textBox4c" presStyleLbl="revTx" presStyleIdx="2" presStyleCnt="4">
        <dgm:presLayoutVars>
          <dgm:bulletEnabled val="1"/>
        </dgm:presLayoutVars>
      </dgm:prSet>
      <dgm:spPr/>
      <dgm:t>
        <a:bodyPr/>
        <a:lstStyle/>
        <a:p>
          <a:endParaRPr lang="en-US"/>
        </a:p>
      </dgm:t>
    </dgm:pt>
    <dgm:pt modelId="{48C793FF-AC1C-48B2-9353-2E863DC01231}" type="pres">
      <dgm:prSet presAssocID="{A3F07639-F656-4A19-BE55-49813F372139}" presName="bullet4d" presStyleLbl="node1" presStyleIdx="3" presStyleCnt="4"/>
      <dgm:spPr/>
    </dgm:pt>
    <dgm:pt modelId="{DF89A7FE-7A3D-4510-B8E2-68D42F2A68AA}" type="pres">
      <dgm:prSet presAssocID="{A3F07639-F656-4A19-BE55-49813F372139}" presName="textBox4d" presStyleLbl="revTx" presStyleIdx="3" presStyleCnt="4">
        <dgm:presLayoutVars>
          <dgm:bulletEnabled val="1"/>
        </dgm:presLayoutVars>
      </dgm:prSet>
      <dgm:spPr/>
      <dgm:t>
        <a:bodyPr/>
        <a:lstStyle/>
        <a:p>
          <a:endParaRPr lang="en-US"/>
        </a:p>
      </dgm:t>
    </dgm:pt>
  </dgm:ptLst>
  <dgm:cxnLst>
    <dgm:cxn modelId="{D6B3B526-766D-4356-BB4E-3AC0821FD74D}" srcId="{ED5488CE-B8DB-45BA-84A7-C855EC0773ED}" destId="{A3F07639-F656-4A19-BE55-49813F372139}" srcOrd="3" destOrd="0" parTransId="{8A5F7E5B-31C6-4357-966E-C78EC9F2AA09}" sibTransId="{15EDE1F8-7251-46AA-8F03-D1F6D82425F0}"/>
    <dgm:cxn modelId="{ABCDE845-747F-4827-A878-F6D3A627828D}" srcId="{ED5488CE-B8DB-45BA-84A7-C855EC0773ED}" destId="{A71A4457-D46A-4AB7-A425-41EE33FC1072}" srcOrd="2" destOrd="0" parTransId="{9E931990-3B25-4D0B-9050-945CD1EC42CB}" sibTransId="{E75A0647-7292-4104-A279-4E10EA5C60B0}"/>
    <dgm:cxn modelId="{FD193423-C5FE-48D8-9F03-8731CAC188C1}" srcId="{ED5488CE-B8DB-45BA-84A7-C855EC0773ED}" destId="{FE245D27-2DFD-4D10-913C-F306411B4EC2}" srcOrd="1" destOrd="0" parTransId="{4919A48B-FD71-4AA9-A5F4-2D66EAA0E360}" sibTransId="{4334C14E-8561-437A-B8E8-A43B0D1C70DE}"/>
    <dgm:cxn modelId="{C58DAE00-AC01-45E9-A315-D794707F2419}" type="presOf" srcId="{A3F07639-F656-4A19-BE55-49813F372139}" destId="{DF89A7FE-7A3D-4510-B8E2-68D42F2A68AA}" srcOrd="0" destOrd="0" presId="urn:microsoft.com/office/officeart/2005/8/layout/arrow2"/>
    <dgm:cxn modelId="{85CF069A-352B-4ABA-A6DA-501A684C9092}" type="presOf" srcId="{ED5488CE-B8DB-45BA-84A7-C855EC0773ED}" destId="{39214170-584F-4D01-97D0-57EABBDE30C3}" srcOrd="0" destOrd="0" presId="urn:microsoft.com/office/officeart/2005/8/layout/arrow2"/>
    <dgm:cxn modelId="{976B74EA-673B-4F8C-BE0E-66E9D4C701A9}" type="presOf" srcId="{FE245D27-2DFD-4D10-913C-F306411B4EC2}" destId="{DE1058CB-114B-4CC5-B4A3-EE6B2BA0FA20}" srcOrd="0" destOrd="0" presId="urn:microsoft.com/office/officeart/2005/8/layout/arrow2"/>
    <dgm:cxn modelId="{2D66AF8A-8FA1-44B6-B182-0DD3F56D4D1E}" srcId="{ED5488CE-B8DB-45BA-84A7-C855EC0773ED}" destId="{621BE1E1-61DB-4B09-A472-38BDD82A669B}" srcOrd="0" destOrd="0" parTransId="{9DDB2C4F-089E-4D6E-9930-F56744E8D3FE}" sibTransId="{DC37421B-BFBB-436F-B606-3429F0EE3327}"/>
    <dgm:cxn modelId="{FDE59FCE-9B88-49C3-8821-E3FD8EE77097}" type="presOf" srcId="{A71A4457-D46A-4AB7-A425-41EE33FC1072}" destId="{01EBA678-36C7-4599-9C3C-8FFD2E461C42}" srcOrd="0" destOrd="0" presId="urn:microsoft.com/office/officeart/2005/8/layout/arrow2"/>
    <dgm:cxn modelId="{D87D25D5-4965-4FB6-9325-8DD58724C0C7}" type="presOf" srcId="{621BE1E1-61DB-4B09-A472-38BDD82A669B}" destId="{0EBEE80C-154A-42F5-822D-525274391412}" srcOrd="0" destOrd="0" presId="urn:microsoft.com/office/officeart/2005/8/layout/arrow2"/>
    <dgm:cxn modelId="{7073263D-274B-4E56-B3F5-6C65D716D0B2}" type="presParOf" srcId="{39214170-584F-4D01-97D0-57EABBDE30C3}" destId="{7A746AF7-70FD-4500-8BD5-2724022A2A02}" srcOrd="0" destOrd="0" presId="urn:microsoft.com/office/officeart/2005/8/layout/arrow2"/>
    <dgm:cxn modelId="{FF257197-5475-44B4-8419-0A6DA84568BB}" type="presParOf" srcId="{39214170-584F-4D01-97D0-57EABBDE30C3}" destId="{E62912AC-AA0E-4597-B6B7-82A9F2988F87}" srcOrd="1" destOrd="0" presId="urn:microsoft.com/office/officeart/2005/8/layout/arrow2"/>
    <dgm:cxn modelId="{22B8D9CF-EBB8-4BD7-8D83-2DE95F82372C}" type="presParOf" srcId="{E62912AC-AA0E-4597-B6B7-82A9F2988F87}" destId="{01B43A2D-5094-464E-99EF-3C223568DABC}" srcOrd="0" destOrd="0" presId="urn:microsoft.com/office/officeart/2005/8/layout/arrow2"/>
    <dgm:cxn modelId="{E2EDEDA2-F3ED-4A24-95A5-B5BFB8958192}" type="presParOf" srcId="{E62912AC-AA0E-4597-B6B7-82A9F2988F87}" destId="{0EBEE80C-154A-42F5-822D-525274391412}" srcOrd="1" destOrd="0" presId="urn:microsoft.com/office/officeart/2005/8/layout/arrow2"/>
    <dgm:cxn modelId="{0B835301-F8A0-47CA-A6FE-570AF1D24820}" type="presParOf" srcId="{E62912AC-AA0E-4597-B6B7-82A9F2988F87}" destId="{2477465C-59B7-4374-811D-DB9F3A7263F0}" srcOrd="2" destOrd="0" presId="urn:microsoft.com/office/officeart/2005/8/layout/arrow2"/>
    <dgm:cxn modelId="{20DE9A7F-CFF1-4C16-86E1-A9D99F4BCEE1}" type="presParOf" srcId="{E62912AC-AA0E-4597-B6B7-82A9F2988F87}" destId="{DE1058CB-114B-4CC5-B4A3-EE6B2BA0FA20}" srcOrd="3" destOrd="0" presId="urn:microsoft.com/office/officeart/2005/8/layout/arrow2"/>
    <dgm:cxn modelId="{9F1C2BF9-98C6-410C-97CD-A7335FEDF27C}" type="presParOf" srcId="{E62912AC-AA0E-4597-B6B7-82A9F2988F87}" destId="{5A7458BD-4ADD-46A8-9408-B11F379B8BEA}" srcOrd="4" destOrd="0" presId="urn:microsoft.com/office/officeart/2005/8/layout/arrow2"/>
    <dgm:cxn modelId="{1A689E95-521A-4032-BD8A-C9F2D8644E64}" type="presParOf" srcId="{E62912AC-AA0E-4597-B6B7-82A9F2988F87}" destId="{01EBA678-36C7-4599-9C3C-8FFD2E461C42}" srcOrd="5" destOrd="0" presId="urn:microsoft.com/office/officeart/2005/8/layout/arrow2"/>
    <dgm:cxn modelId="{D696F9AA-4A87-4F76-A560-69A3183D8E9D}" type="presParOf" srcId="{E62912AC-AA0E-4597-B6B7-82A9F2988F87}" destId="{48C793FF-AC1C-48B2-9353-2E863DC01231}" srcOrd="6" destOrd="0" presId="urn:microsoft.com/office/officeart/2005/8/layout/arrow2"/>
    <dgm:cxn modelId="{EB7E7472-63E9-43D2-9FFB-00ECE41234A8}" type="presParOf" srcId="{E62912AC-AA0E-4597-B6B7-82A9F2988F87}" destId="{DF89A7FE-7A3D-4510-B8E2-68D42F2A68AA}"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805F7-7F13-41BA-8E9F-2F21A6F5F2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28958D2-C006-44A3-A0E2-64F80D584D56}">
      <dgm:prSet phldrT="[Text]"/>
      <dgm:spPr/>
      <dgm:t>
        <a:bodyPr/>
        <a:lstStyle/>
        <a:p>
          <a:r>
            <a:rPr lang="en-US" dirty="0" smtClean="0"/>
            <a:t>Model</a:t>
          </a:r>
          <a:endParaRPr lang="en-US" dirty="0"/>
        </a:p>
      </dgm:t>
    </dgm:pt>
    <dgm:pt modelId="{F8BFA913-ECF7-4947-970F-615C9DD1F103}" type="parTrans" cxnId="{DFE01C76-826A-4FAD-8AB4-18488B98A954}">
      <dgm:prSet/>
      <dgm:spPr/>
      <dgm:t>
        <a:bodyPr/>
        <a:lstStyle/>
        <a:p>
          <a:endParaRPr lang="en-US"/>
        </a:p>
      </dgm:t>
    </dgm:pt>
    <dgm:pt modelId="{AABBF645-E965-4B45-B3E6-3BB888B86304}" type="sibTrans" cxnId="{DFE01C76-826A-4FAD-8AB4-18488B98A954}">
      <dgm:prSet/>
      <dgm:spPr/>
      <dgm:t>
        <a:bodyPr/>
        <a:lstStyle/>
        <a:p>
          <a:endParaRPr lang="en-US"/>
        </a:p>
      </dgm:t>
    </dgm:pt>
    <dgm:pt modelId="{9FE8385E-171A-4953-AF1F-44716A7D85CC}">
      <dgm:prSet phldrT="[Text]"/>
      <dgm:spPr/>
      <dgm:t>
        <a:bodyPr/>
        <a:lstStyle/>
        <a:p>
          <a:r>
            <a:rPr lang="en-US" dirty="0" smtClean="0"/>
            <a:t>Predictions</a:t>
          </a:r>
          <a:endParaRPr lang="en-US" dirty="0"/>
        </a:p>
      </dgm:t>
    </dgm:pt>
    <dgm:pt modelId="{43EC28A1-2CAC-44FE-B34F-598BAFE269E2}" type="parTrans" cxnId="{C6030B78-CBFF-41F1-A4DC-C15FB12F8FDC}">
      <dgm:prSet/>
      <dgm:spPr/>
      <dgm:t>
        <a:bodyPr/>
        <a:lstStyle/>
        <a:p>
          <a:endParaRPr lang="en-US"/>
        </a:p>
      </dgm:t>
    </dgm:pt>
    <dgm:pt modelId="{00D13657-5E26-4343-ACAE-F3C85DF55BE9}" type="sibTrans" cxnId="{C6030B78-CBFF-41F1-A4DC-C15FB12F8FDC}">
      <dgm:prSet/>
      <dgm:spPr/>
      <dgm:t>
        <a:bodyPr/>
        <a:lstStyle/>
        <a:p>
          <a:endParaRPr lang="en-US"/>
        </a:p>
      </dgm:t>
    </dgm:pt>
    <dgm:pt modelId="{F4043D99-C42D-4BA9-9D83-0204AEB4EEFB}">
      <dgm:prSet phldrT="[Text]"/>
      <dgm:spPr/>
      <dgm:t>
        <a:bodyPr/>
        <a:lstStyle/>
        <a:p>
          <a:r>
            <a:rPr lang="en-US" dirty="0" smtClean="0"/>
            <a:t>Measure</a:t>
          </a:r>
          <a:endParaRPr lang="en-US" dirty="0"/>
        </a:p>
      </dgm:t>
    </dgm:pt>
    <dgm:pt modelId="{DC20B538-DDC0-4911-AB56-A0E33BA9885A}" type="parTrans" cxnId="{D3A3BCC4-D6B7-4A6C-9785-DCB2F0B10B11}">
      <dgm:prSet/>
      <dgm:spPr/>
      <dgm:t>
        <a:bodyPr/>
        <a:lstStyle/>
        <a:p>
          <a:endParaRPr lang="en-US"/>
        </a:p>
      </dgm:t>
    </dgm:pt>
    <dgm:pt modelId="{5C1037E9-88FA-4CEF-89C3-BEE0FAF83B79}" type="sibTrans" cxnId="{D3A3BCC4-D6B7-4A6C-9785-DCB2F0B10B11}">
      <dgm:prSet/>
      <dgm:spPr/>
      <dgm:t>
        <a:bodyPr/>
        <a:lstStyle/>
        <a:p>
          <a:endParaRPr lang="en-US"/>
        </a:p>
      </dgm:t>
    </dgm:pt>
    <dgm:pt modelId="{6E7B223D-9597-4F2E-9EDF-6ABC6565E756}">
      <dgm:prSet phldrT="[Text]"/>
      <dgm:spPr/>
      <dgm:t>
        <a:bodyPr/>
        <a:lstStyle/>
        <a:p>
          <a:r>
            <a:rPr lang="en-US" dirty="0" smtClean="0"/>
            <a:t>Ground truth</a:t>
          </a:r>
          <a:endParaRPr lang="en-US" dirty="0"/>
        </a:p>
      </dgm:t>
    </dgm:pt>
    <dgm:pt modelId="{3880769D-5679-443B-8B45-0D2EC8AC2C8A}" type="parTrans" cxnId="{A155A4E9-89BB-4B9B-822A-72141581F820}">
      <dgm:prSet/>
      <dgm:spPr/>
      <dgm:t>
        <a:bodyPr/>
        <a:lstStyle/>
        <a:p>
          <a:endParaRPr lang="en-US"/>
        </a:p>
      </dgm:t>
    </dgm:pt>
    <dgm:pt modelId="{CB55896C-CE92-47BC-965A-EC190DC1313B}" type="sibTrans" cxnId="{A155A4E9-89BB-4B9B-822A-72141581F820}">
      <dgm:prSet/>
      <dgm:spPr/>
      <dgm:t>
        <a:bodyPr/>
        <a:lstStyle/>
        <a:p>
          <a:endParaRPr lang="en-US"/>
        </a:p>
      </dgm:t>
    </dgm:pt>
    <dgm:pt modelId="{3D650A1B-F942-4F82-B6F0-C6E725091B69}">
      <dgm:prSet phldrT="[Text]"/>
      <dgm:spPr/>
      <dgm:t>
        <a:bodyPr/>
        <a:lstStyle/>
        <a:p>
          <a:r>
            <a:rPr lang="en-US" dirty="0" smtClean="0"/>
            <a:t>Refined decision making</a:t>
          </a:r>
          <a:endParaRPr lang="en-US" dirty="0"/>
        </a:p>
      </dgm:t>
    </dgm:pt>
    <dgm:pt modelId="{0E1E9181-F470-4161-8107-A0E7108FAC24}" type="parTrans" cxnId="{EC3FB2BC-2A6E-408F-B229-2D944A9512D1}">
      <dgm:prSet/>
      <dgm:spPr/>
      <dgm:t>
        <a:bodyPr/>
        <a:lstStyle/>
        <a:p>
          <a:endParaRPr lang="en-US"/>
        </a:p>
      </dgm:t>
    </dgm:pt>
    <dgm:pt modelId="{909173F1-6D87-416F-816D-FDC47E9CDFB3}" type="sibTrans" cxnId="{EC3FB2BC-2A6E-408F-B229-2D944A9512D1}">
      <dgm:prSet/>
      <dgm:spPr/>
      <dgm:t>
        <a:bodyPr/>
        <a:lstStyle/>
        <a:p>
          <a:endParaRPr lang="en-US"/>
        </a:p>
      </dgm:t>
    </dgm:pt>
    <dgm:pt modelId="{D6499208-66ED-4D1F-A9BF-90346FEE6240}">
      <dgm:prSet phldrT="[Text]"/>
      <dgm:spPr/>
      <dgm:t>
        <a:bodyPr/>
        <a:lstStyle/>
        <a:p>
          <a:r>
            <a:rPr lang="en-US" dirty="0" smtClean="0"/>
            <a:t>Map</a:t>
          </a:r>
          <a:endParaRPr lang="en-US" dirty="0"/>
        </a:p>
      </dgm:t>
    </dgm:pt>
    <dgm:pt modelId="{B390B2F9-0EA4-41CC-9D57-418816CDE2A5}" type="parTrans" cxnId="{D89BBDE5-7677-43F9-897B-B87EC7AA9E05}">
      <dgm:prSet/>
      <dgm:spPr/>
      <dgm:t>
        <a:bodyPr/>
        <a:lstStyle/>
        <a:p>
          <a:endParaRPr lang="en-US"/>
        </a:p>
      </dgm:t>
    </dgm:pt>
    <dgm:pt modelId="{11BC1481-5B13-4DD4-B685-93297FA99144}" type="sibTrans" cxnId="{D89BBDE5-7677-43F9-897B-B87EC7AA9E05}">
      <dgm:prSet/>
      <dgm:spPr/>
      <dgm:t>
        <a:bodyPr/>
        <a:lstStyle/>
        <a:p>
          <a:endParaRPr lang="en-US"/>
        </a:p>
      </dgm:t>
    </dgm:pt>
    <dgm:pt modelId="{5449D8E4-DC3E-4241-A41D-2867CE7C19D7}">
      <dgm:prSet phldrT="[Text]"/>
      <dgm:spPr/>
      <dgm:t>
        <a:bodyPr/>
        <a:lstStyle/>
        <a:p>
          <a:r>
            <a:rPr lang="en-US" dirty="0" smtClean="0"/>
            <a:t>Scale and scope</a:t>
          </a:r>
          <a:endParaRPr lang="en-US" dirty="0"/>
        </a:p>
      </dgm:t>
    </dgm:pt>
    <dgm:pt modelId="{3EEE94D9-CA44-49CA-ABD9-A071AFC2035A}" type="parTrans" cxnId="{BEA9B921-9656-4F96-8935-23768E4F3A10}">
      <dgm:prSet/>
      <dgm:spPr/>
      <dgm:t>
        <a:bodyPr/>
        <a:lstStyle/>
        <a:p>
          <a:endParaRPr lang="en-US"/>
        </a:p>
      </dgm:t>
    </dgm:pt>
    <dgm:pt modelId="{BEB141FD-06BE-46A0-83AB-018E31A4EECF}" type="sibTrans" cxnId="{BEA9B921-9656-4F96-8935-23768E4F3A10}">
      <dgm:prSet/>
      <dgm:spPr/>
      <dgm:t>
        <a:bodyPr/>
        <a:lstStyle/>
        <a:p>
          <a:endParaRPr lang="en-US"/>
        </a:p>
      </dgm:t>
    </dgm:pt>
    <dgm:pt modelId="{08E295F7-E28B-48DF-B978-B8975318C7CB}">
      <dgm:prSet phldrT="[Text]"/>
      <dgm:spPr/>
      <dgm:t>
        <a:bodyPr/>
        <a:lstStyle/>
        <a:p>
          <a:r>
            <a:rPr lang="en-US" dirty="0" smtClean="0"/>
            <a:t>Early decision making</a:t>
          </a:r>
          <a:endParaRPr lang="en-US" dirty="0"/>
        </a:p>
      </dgm:t>
    </dgm:pt>
    <dgm:pt modelId="{9FF33209-DCA6-4F99-8788-03CD45DE6C40}" type="parTrans" cxnId="{84E797DD-B33B-4995-9056-C97667FE4130}">
      <dgm:prSet/>
      <dgm:spPr/>
      <dgm:t>
        <a:bodyPr/>
        <a:lstStyle/>
        <a:p>
          <a:endParaRPr lang="en-US"/>
        </a:p>
      </dgm:t>
    </dgm:pt>
    <dgm:pt modelId="{A2450B1C-F5BF-4DAC-957D-6943EEAE2CD0}" type="sibTrans" cxnId="{84E797DD-B33B-4995-9056-C97667FE4130}">
      <dgm:prSet/>
      <dgm:spPr/>
      <dgm:t>
        <a:bodyPr/>
        <a:lstStyle/>
        <a:p>
          <a:endParaRPr lang="en-US"/>
        </a:p>
      </dgm:t>
    </dgm:pt>
    <dgm:pt modelId="{F9BB6067-86A3-4E65-8E95-6930C5E3FDE9}" type="pres">
      <dgm:prSet presAssocID="{1FF805F7-7F13-41BA-8E9F-2F21A6F5F2A8}" presName="linearFlow" presStyleCnt="0">
        <dgm:presLayoutVars>
          <dgm:dir/>
          <dgm:animLvl val="lvl"/>
          <dgm:resizeHandles val="exact"/>
        </dgm:presLayoutVars>
      </dgm:prSet>
      <dgm:spPr/>
      <dgm:t>
        <a:bodyPr/>
        <a:lstStyle/>
        <a:p>
          <a:endParaRPr lang="en-US"/>
        </a:p>
      </dgm:t>
    </dgm:pt>
    <dgm:pt modelId="{8FDF8E45-BA4C-4494-8ACD-D9692DFDA888}" type="pres">
      <dgm:prSet presAssocID="{128958D2-C006-44A3-A0E2-64F80D584D56}" presName="composite" presStyleCnt="0"/>
      <dgm:spPr/>
    </dgm:pt>
    <dgm:pt modelId="{3E2DA419-7189-4F58-B17C-D899DB1AC409}" type="pres">
      <dgm:prSet presAssocID="{128958D2-C006-44A3-A0E2-64F80D584D56}" presName="parentText" presStyleLbl="alignNode1" presStyleIdx="0" presStyleCnt="3">
        <dgm:presLayoutVars>
          <dgm:chMax val="1"/>
          <dgm:bulletEnabled val="1"/>
        </dgm:presLayoutVars>
      </dgm:prSet>
      <dgm:spPr/>
      <dgm:t>
        <a:bodyPr/>
        <a:lstStyle/>
        <a:p>
          <a:endParaRPr lang="en-US"/>
        </a:p>
      </dgm:t>
    </dgm:pt>
    <dgm:pt modelId="{3666FD97-E4BF-4291-9343-A90297669607}" type="pres">
      <dgm:prSet presAssocID="{128958D2-C006-44A3-A0E2-64F80D584D56}" presName="descendantText" presStyleLbl="alignAcc1" presStyleIdx="0" presStyleCnt="3">
        <dgm:presLayoutVars>
          <dgm:bulletEnabled val="1"/>
        </dgm:presLayoutVars>
      </dgm:prSet>
      <dgm:spPr/>
      <dgm:t>
        <a:bodyPr/>
        <a:lstStyle/>
        <a:p>
          <a:endParaRPr lang="en-US"/>
        </a:p>
      </dgm:t>
    </dgm:pt>
    <dgm:pt modelId="{56DD5AF4-8B65-496C-A0FF-187F3713303D}" type="pres">
      <dgm:prSet presAssocID="{AABBF645-E965-4B45-B3E6-3BB888B86304}" presName="sp" presStyleCnt="0"/>
      <dgm:spPr/>
    </dgm:pt>
    <dgm:pt modelId="{0A56D595-1748-4317-81A5-584BBA51D9D4}" type="pres">
      <dgm:prSet presAssocID="{F4043D99-C42D-4BA9-9D83-0204AEB4EEFB}" presName="composite" presStyleCnt="0"/>
      <dgm:spPr/>
    </dgm:pt>
    <dgm:pt modelId="{A43616C4-157A-49F0-AD48-761ACD42500C}" type="pres">
      <dgm:prSet presAssocID="{F4043D99-C42D-4BA9-9D83-0204AEB4EEFB}" presName="parentText" presStyleLbl="alignNode1" presStyleIdx="1" presStyleCnt="3">
        <dgm:presLayoutVars>
          <dgm:chMax val="1"/>
          <dgm:bulletEnabled val="1"/>
        </dgm:presLayoutVars>
      </dgm:prSet>
      <dgm:spPr/>
      <dgm:t>
        <a:bodyPr/>
        <a:lstStyle/>
        <a:p>
          <a:endParaRPr lang="en-US"/>
        </a:p>
      </dgm:t>
    </dgm:pt>
    <dgm:pt modelId="{33CF882B-C0A3-4B41-A2DE-AFD6498BC142}" type="pres">
      <dgm:prSet presAssocID="{F4043D99-C42D-4BA9-9D83-0204AEB4EEFB}" presName="descendantText" presStyleLbl="alignAcc1" presStyleIdx="1" presStyleCnt="3">
        <dgm:presLayoutVars>
          <dgm:bulletEnabled val="1"/>
        </dgm:presLayoutVars>
      </dgm:prSet>
      <dgm:spPr/>
      <dgm:t>
        <a:bodyPr/>
        <a:lstStyle/>
        <a:p>
          <a:endParaRPr lang="en-US"/>
        </a:p>
      </dgm:t>
    </dgm:pt>
    <dgm:pt modelId="{AB504B17-97D7-4F31-ADFC-00134BEB2ADE}" type="pres">
      <dgm:prSet presAssocID="{5C1037E9-88FA-4CEF-89C3-BEE0FAF83B79}" presName="sp" presStyleCnt="0"/>
      <dgm:spPr/>
    </dgm:pt>
    <dgm:pt modelId="{1E87AFA2-DE3A-454D-A628-3FDE75A5A009}" type="pres">
      <dgm:prSet presAssocID="{D6499208-66ED-4D1F-A9BF-90346FEE6240}" presName="composite" presStyleCnt="0"/>
      <dgm:spPr/>
    </dgm:pt>
    <dgm:pt modelId="{AB91C441-B6DE-48EA-87B4-B5C3D229DAF2}" type="pres">
      <dgm:prSet presAssocID="{D6499208-66ED-4D1F-A9BF-90346FEE6240}" presName="parentText" presStyleLbl="alignNode1" presStyleIdx="2" presStyleCnt="3">
        <dgm:presLayoutVars>
          <dgm:chMax val="1"/>
          <dgm:bulletEnabled val="1"/>
        </dgm:presLayoutVars>
      </dgm:prSet>
      <dgm:spPr/>
      <dgm:t>
        <a:bodyPr/>
        <a:lstStyle/>
        <a:p>
          <a:endParaRPr lang="en-US"/>
        </a:p>
      </dgm:t>
    </dgm:pt>
    <dgm:pt modelId="{8349CE9F-17F0-4BDA-AA5C-365125253131}" type="pres">
      <dgm:prSet presAssocID="{D6499208-66ED-4D1F-A9BF-90346FEE6240}" presName="descendantText" presStyleLbl="alignAcc1" presStyleIdx="2" presStyleCnt="3">
        <dgm:presLayoutVars>
          <dgm:bulletEnabled val="1"/>
        </dgm:presLayoutVars>
      </dgm:prSet>
      <dgm:spPr/>
      <dgm:t>
        <a:bodyPr/>
        <a:lstStyle/>
        <a:p>
          <a:endParaRPr lang="en-US"/>
        </a:p>
      </dgm:t>
    </dgm:pt>
  </dgm:ptLst>
  <dgm:cxnLst>
    <dgm:cxn modelId="{D961E226-643B-414B-898C-0D5B640E4062}" type="presOf" srcId="{6E7B223D-9597-4F2E-9EDF-6ABC6565E756}" destId="{33CF882B-C0A3-4B41-A2DE-AFD6498BC142}" srcOrd="0" destOrd="0" presId="urn:microsoft.com/office/officeart/2005/8/layout/chevron2"/>
    <dgm:cxn modelId="{84E797DD-B33B-4995-9056-C97667FE4130}" srcId="{128958D2-C006-44A3-A0E2-64F80D584D56}" destId="{08E295F7-E28B-48DF-B978-B8975318C7CB}" srcOrd="1" destOrd="0" parTransId="{9FF33209-DCA6-4F99-8788-03CD45DE6C40}" sibTransId="{A2450B1C-F5BF-4DAC-957D-6943EEAE2CD0}"/>
    <dgm:cxn modelId="{EC3FB2BC-2A6E-408F-B229-2D944A9512D1}" srcId="{F4043D99-C42D-4BA9-9D83-0204AEB4EEFB}" destId="{3D650A1B-F942-4F82-B6F0-C6E725091B69}" srcOrd="1" destOrd="0" parTransId="{0E1E9181-F470-4161-8107-A0E7108FAC24}" sibTransId="{909173F1-6D87-416F-816D-FDC47E9CDFB3}"/>
    <dgm:cxn modelId="{3AA965FE-56A5-422D-9AF9-2843CA68D9AE}" type="presOf" srcId="{9FE8385E-171A-4953-AF1F-44716A7D85CC}" destId="{3666FD97-E4BF-4291-9343-A90297669607}" srcOrd="0" destOrd="0" presId="urn:microsoft.com/office/officeart/2005/8/layout/chevron2"/>
    <dgm:cxn modelId="{5400F7BA-08D6-409B-B303-AEC798E00E35}" type="presOf" srcId="{F4043D99-C42D-4BA9-9D83-0204AEB4EEFB}" destId="{A43616C4-157A-49F0-AD48-761ACD42500C}" srcOrd="0" destOrd="0" presId="urn:microsoft.com/office/officeart/2005/8/layout/chevron2"/>
    <dgm:cxn modelId="{92A43068-5174-49A8-840A-7D176C3B2046}" type="presOf" srcId="{D6499208-66ED-4D1F-A9BF-90346FEE6240}" destId="{AB91C441-B6DE-48EA-87B4-B5C3D229DAF2}" srcOrd="0" destOrd="0" presId="urn:microsoft.com/office/officeart/2005/8/layout/chevron2"/>
    <dgm:cxn modelId="{16566938-5F34-4B73-827E-09947B9D2AF6}" type="presOf" srcId="{3D650A1B-F942-4F82-B6F0-C6E725091B69}" destId="{33CF882B-C0A3-4B41-A2DE-AFD6498BC142}" srcOrd="0" destOrd="1" presId="urn:microsoft.com/office/officeart/2005/8/layout/chevron2"/>
    <dgm:cxn modelId="{0E3C288C-5236-45C6-AA64-B21ED4F9981B}" type="presOf" srcId="{128958D2-C006-44A3-A0E2-64F80D584D56}" destId="{3E2DA419-7189-4F58-B17C-D899DB1AC409}" srcOrd="0" destOrd="0" presId="urn:microsoft.com/office/officeart/2005/8/layout/chevron2"/>
    <dgm:cxn modelId="{FDECA158-CC62-4A48-A38F-86BAFA1C211B}" type="presOf" srcId="{08E295F7-E28B-48DF-B978-B8975318C7CB}" destId="{3666FD97-E4BF-4291-9343-A90297669607}" srcOrd="0" destOrd="1" presId="urn:microsoft.com/office/officeart/2005/8/layout/chevron2"/>
    <dgm:cxn modelId="{BEA9B921-9656-4F96-8935-23768E4F3A10}" srcId="{D6499208-66ED-4D1F-A9BF-90346FEE6240}" destId="{5449D8E4-DC3E-4241-A41D-2867CE7C19D7}" srcOrd="0" destOrd="0" parTransId="{3EEE94D9-CA44-49CA-ABD9-A071AFC2035A}" sibTransId="{BEB141FD-06BE-46A0-83AB-018E31A4EECF}"/>
    <dgm:cxn modelId="{5EDC4754-9106-47F2-B218-045A5CA461AD}" type="presOf" srcId="{1FF805F7-7F13-41BA-8E9F-2F21A6F5F2A8}" destId="{F9BB6067-86A3-4E65-8E95-6930C5E3FDE9}" srcOrd="0" destOrd="0" presId="urn:microsoft.com/office/officeart/2005/8/layout/chevron2"/>
    <dgm:cxn modelId="{D3A3BCC4-D6B7-4A6C-9785-DCB2F0B10B11}" srcId="{1FF805F7-7F13-41BA-8E9F-2F21A6F5F2A8}" destId="{F4043D99-C42D-4BA9-9D83-0204AEB4EEFB}" srcOrd="1" destOrd="0" parTransId="{DC20B538-DDC0-4911-AB56-A0E33BA9885A}" sibTransId="{5C1037E9-88FA-4CEF-89C3-BEE0FAF83B79}"/>
    <dgm:cxn modelId="{C6030B78-CBFF-41F1-A4DC-C15FB12F8FDC}" srcId="{128958D2-C006-44A3-A0E2-64F80D584D56}" destId="{9FE8385E-171A-4953-AF1F-44716A7D85CC}" srcOrd="0" destOrd="0" parTransId="{43EC28A1-2CAC-44FE-B34F-598BAFE269E2}" sibTransId="{00D13657-5E26-4343-ACAE-F3C85DF55BE9}"/>
    <dgm:cxn modelId="{A155A4E9-89BB-4B9B-822A-72141581F820}" srcId="{F4043D99-C42D-4BA9-9D83-0204AEB4EEFB}" destId="{6E7B223D-9597-4F2E-9EDF-6ABC6565E756}" srcOrd="0" destOrd="0" parTransId="{3880769D-5679-443B-8B45-0D2EC8AC2C8A}" sibTransId="{CB55896C-CE92-47BC-965A-EC190DC1313B}"/>
    <dgm:cxn modelId="{D89BBDE5-7677-43F9-897B-B87EC7AA9E05}" srcId="{1FF805F7-7F13-41BA-8E9F-2F21A6F5F2A8}" destId="{D6499208-66ED-4D1F-A9BF-90346FEE6240}" srcOrd="2" destOrd="0" parTransId="{B390B2F9-0EA4-41CC-9D57-418816CDE2A5}" sibTransId="{11BC1481-5B13-4DD4-B685-93297FA99144}"/>
    <dgm:cxn modelId="{9CA95FC1-9AFD-4E33-9726-F171F5A90D95}" type="presOf" srcId="{5449D8E4-DC3E-4241-A41D-2867CE7C19D7}" destId="{8349CE9F-17F0-4BDA-AA5C-365125253131}" srcOrd="0" destOrd="0" presId="urn:microsoft.com/office/officeart/2005/8/layout/chevron2"/>
    <dgm:cxn modelId="{DFE01C76-826A-4FAD-8AB4-18488B98A954}" srcId="{1FF805F7-7F13-41BA-8E9F-2F21A6F5F2A8}" destId="{128958D2-C006-44A3-A0E2-64F80D584D56}" srcOrd="0" destOrd="0" parTransId="{F8BFA913-ECF7-4947-970F-615C9DD1F103}" sibTransId="{AABBF645-E965-4B45-B3E6-3BB888B86304}"/>
    <dgm:cxn modelId="{34B9A836-2251-4F10-9084-341BB2E625F5}" type="presParOf" srcId="{F9BB6067-86A3-4E65-8E95-6930C5E3FDE9}" destId="{8FDF8E45-BA4C-4494-8ACD-D9692DFDA888}" srcOrd="0" destOrd="0" presId="urn:microsoft.com/office/officeart/2005/8/layout/chevron2"/>
    <dgm:cxn modelId="{1B9C1B38-42B1-4E5B-81ED-F5E8ED42BD39}" type="presParOf" srcId="{8FDF8E45-BA4C-4494-8ACD-D9692DFDA888}" destId="{3E2DA419-7189-4F58-B17C-D899DB1AC409}" srcOrd="0" destOrd="0" presId="urn:microsoft.com/office/officeart/2005/8/layout/chevron2"/>
    <dgm:cxn modelId="{EA0A9BC6-760A-4D34-B96C-CF14EF961EC7}" type="presParOf" srcId="{8FDF8E45-BA4C-4494-8ACD-D9692DFDA888}" destId="{3666FD97-E4BF-4291-9343-A90297669607}" srcOrd="1" destOrd="0" presId="urn:microsoft.com/office/officeart/2005/8/layout/chevron2"/>
    <dgm:cxn modelId="{A8E71751-0FBD-4C3D-BD2F-9CE744CBB8CA}" type="presParOf" srcId="{F9BB6067-86A3-4E65-8E95-6930C5E3FDE9}" destId="{56DD5AF4-8B65-496C-A0FF-187F3713303D}" srcOrd="1" destOrd="0" presId="urn:microsoft.com/office/officeart/2005/8/layout/chevron2"/>
    <dgm:cxn modelId="{9E68C93D-9CAF-42A6-8E3B-375556E9EA2E}" type="presParOf" srcId="{F9BB6067-86A3-4E65-8E95-6930C5E3FDE9}" destId="{0A56D595-1748-4317-81A5-584BBA51D9D4}" srcOrd="2" destOrd="0" presId="urn:microsoft.com/office/officeart/2005/8/layout/chevron2"/>
    <dgm:cxn modelId="{B5A5E2EB-0CAB-4E76-B177-36053ED5829E}" type="presParOf" srcId="{0A56D595-1748-4317-81A5-584BBA51D9D4}" destId="{A43616C4-157A-49F0-AD48-761ACD42500C}" srcOrd="0" destOrd="0" presId="urn:microsoft.com/office/officeart/2005/8/layout/chevron2"/>
    <dgm:cxn modelId="{8701D65D-E224-467A-88CB-7186B39A7962}" type="presParOf" srcId="{0A56D595-1748-4317-81A5-584BBA51D9D4}" destId="{33CF882B-C0A3-4B41-A2DE-AFD6498BC142}" srcOrd="1" destOrd="0" presId="urn:microsoft.com/office/officeart/2005/8/layout/chevron2"/>
    <dgm:cxn modelId="{49238933-7FC0-4FFC-A8E9-C72BA2165F7C}" type="presParOf" srcId="{F9BB6067-86A3-4E65-8E95-6930C5E3FDE9}" destId="{AB504B17-97D7-4F31-ADFC-00134BEB2ADE}" srcOrd="3" destOrd="0" presId="urn:microsoft.com/office/officeart/2005/8/layout/chevron2"/>
    <dgm:cxn modelId="{C70062C9-D30B-4955-A039-F8C8D346F3B8}" type="presParOf" srcId="{F9BB6067-86A3-4E65-8E95-6930C5E3FDE9}" destId="{1E87AFA2-DE3A-454D-A628-3FDE75A5A009}" srcOrd="4" destOrd="0" presId="urn:microsoft.com/office/officeart/2005/8/layout/chevron2"/>
    <dgm:cxn modelId="{2DEDB0AA-73A2-4EF5-B4B3-A9006E324763}" type="presParOf" srcId="{1E87AFA2-DE3A-454D-A628-3FDE75A5A009}" destId="{AB91C441-B6DE-48EA-87B4-B5C3D229DAF2}" srcOrd="0" destOrd="0" presId="urn:microsoft.com/office/officeart/2005/8/layout/chevron2"/>
    <dgm:cxn modelId="{B3432B23-715A-40B5-A002-F6315D0048CF}" type="presParOf" srcId="{1E87AFA2-DE3A-454D-A628-3FDE75A5A009}" destId="{8349CE9F-17F0-4BDA-AA5C-3651252531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6AF7-70FD-4500-8BD5-2724022A2A02}">
      <dsp:nvSpPr>
        <dsp:cNvPr id="0" name=""/>
        <dsp:cNvSpPr/>
      </dsp:nvSpPr>
      <dsp:spPr>
        <a:xfrm>
          <a:off x="0" y="348885"/>
          <a:ext cx="4995218" cy="3122011"/>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43A2D-5094-464E-99EF-3C223568DABC}">
      <dsp:nvSpPr>
        <dsp:cNvPr id="0" name=""/>
        <dsp:cNvSpPr/>
      </dsp:nvSpPr>
      <dsp:spPr>
        <a:xfrm>
          <a:off x="492029" y="2670413"/>
          <a:ext cx="114890" cy="11489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EE80C-154A-42F5-822D-525274391412}">
      <dsp:nvSpPr>
        <dsp:cNvPr id="0" name=""/>
        <dsp:cNvSpPr/>
      </dsp:nvSpPr>
      <dsp:spPr>
        <a:xfrm>
          <a:off x="549474" y="2727858"/>
          <a:ext cx="854182" cy="74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78" tIns="0" rIns="0" bIns="0" numCol="1" spcCol="1270" anchor="t" anchorCtr="0">
          <a:noAutofit/>
        </a:bodyPr>
        <a:lstStyle/>
        <a:p>
          <a:pPr lvl="0" algn="l" defTabSz="800100">
            <a:lnSpc>
              <a:spcPct val="90000"/>
            </a:lnSpc>
            <a:spcBef>
              <a:spcPct val="0"/>
            </a:spcBef>
            <a:spcAft>
              <a:spcPct val="35000"/>
            </a:spcAft>
          </a:pPr>
          <a:r>
            <a:rPr lang="en-US" sz="1800" b="1" kern="1200" smtClean="0">
              <a:latin typeface="Goudy Old Style" pitchFamily="18" charset="0"/>
            </a:rPr>
            <a:t>0-6</a:t>
          </a:r>
          <a:endParaRPr lang="en-US" sz="1800" b="1" kern="1200" dirty="0">
            <a:latin typeface="Goudy Old Style" pitchFamily="18" charset="0"/>
          </a:endParaRPr>
        </a:p>
      </dsp:txBody>
      <dsp:txXfrm>
        <a:off x="549474" y="2727858"/>
        <a:ext cx="854182" cy="743038"/>
      </dsp:txXfrm>
    </dsp:sp>
    <dsp:sp modelId="{2477465C-59B7-4374-811D-DB9F3A7263F0}">
      <dsp:nvSpPr>
        <dsp:cNvPr id="0" name=""/>
        <dsp:cNvSpPr/>
      </dsp:nvSpPr>
      <dsp:spPr>
        <a:xfrm>
          <a:off x="1303752" y="1944233"/>
          <a:ext cx="199808" cy="199808"/>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058CB-114B-4CC5-B4A3-EE6B2BA0FA20}">
      <dsp:nvSpPr>
        <dsp:cNvPr id="0" name=""/>
        <dsp:cNvSpPr/>
      </dsp:nvSpPr>
      <dsp:spPr>
        <a:xfrm>
          <a:off x="1403656" y="2044137"/>
          <a:ext cx="1048995" cy="1426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75" tIns="0" rIns="0" bIns="0" numCol="1" spcCol="1270" anchor="t" anchorCtr="0">
          <a:noAutofit/>
        </a:bodyPr>
        <a:lstStyle/>
        <a:p>
          <a:pPr lvl="0" algn="l" defTabSz="800100">
            <a:lnSpc>
              <a:spcPct val="90000"/>
            </a:lnSpc>
            <a:spcBef>
              <a:spcPct val="0"/>
            </a:spcBef>
            <a:spcAft>
              <a:spcPct val="35000"/>
            </a:spcAft>
          </a:pPr>
          <a:r>
            <a:rPr lang="en-US" sz="1800" b="1" kern="1200" smtClean="0">
              <a:latin typeface="Goudy Old Style" pitchFamily="18" charset="0"/>
            </a:rPr>
            <a:t>6-12</a:t>
          </a:r>
          <a:endParaRPr lang="en-US" sz="1800" b="1" kern="1200" dirty="0">
            <a:latin typeface="Goudy Old Style" pitchFamily="18" charset="0"/>
          </a:endParaRPr>
        </a:p>
      </dsp:txBody>
      <dsp:txXfrm>
        <a:off x="1403656" y="2044137"/>
        <a:ext cx="1048995" cy="1426759"/>
      </dsp:txXfrm>
    </dsp:sp>
    <dsp:sp modelId="{5A7458BD-4ADD-46A8-9408-B11F379B8BEA}">
      <dsp:nvSpPr>
        <dsp:cNvPr id="0" name=""/>
        <dsp:cNvSpPr/>
      </dsp:nvSpPr>
      <dsp:spPr>
        <a:xfrm>
          <a:off x="2340260" y="1409120"/>
          <a:ext cx="264746" cy="26474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BA678-36C7-4599-9C3C-8FFD2E461C42}">
      <dsp:nvSpPr>
        <dsp:cNvPr id="0" name=""/>
        <dsp:cNvSpPr/>
      </dsp:nvSpPr>
      <dsp:spPr>
        <a:xfrm>
          <a:off x="2472633" y="1541493"/>
          <a:ext cx="1048995" cy="192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84" tIns="0" rIns="0" bIns="0" numCol="1" spcCol="1270" anchor="t" anchorCtr="0">
          <a:noAutofit/>
        </a:bodyPr>
        <a:lstStyle/>
        <a:p>
          <a:pPr lvl="0" algn="l" defTabSz="800100">
            <a:lnSpc>
              <a:spcPct val="90000"/>
            </a:lnSpc>
            <a:spcBef>
              <a:spcPct val="0"/>
            </a:spcBef>
            <a:spcAft>
              <a:spcPct val="35000"/>
            </a:spcAft>
          </a:pPr>
          <a:r>
            <a:rPr lang="en-US" sz="1800" b="1" kern="1200" smtClean="0">
              <a:latin typeface="Goudy Old Style" pitchFamily="18" charset="0"/>
            </a:rPr>
            <a:t>12 – 24</a:t>
          </a:r>
          <a:endParaRPr lang="en-US" sz="1800" b="1" kern="1200" dirty="0">
            <a:latin typeface="Goudy Old Style" pitchFamily="18" charset="0"/>
          </a:endParaRPr>
        </a:p>
      </dsp:txBody>
      <dsp:txXfrm>
        <a:off x="2472633" y="1541493"/>
        <a:ext cx="1048995" cy="1929403"/>
      </dsp:txXfrm>
    </dsp:sp>
    <dsp:sp modelId="{48C793FF-AC1C-48B2-9353-2E863DC01231}">
      <dsp:nvSpPr>
        <dsp:cNvPr id="0" name=""/>
        <dsp:cNvSpPr/>
      </dsp:nvSpPr>
      <dsp:spPr>
        <a:xfrm>
          <a:off x="3469179" y="1055084"/>
          <a:ext cx="354660" cy="35466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9A7FE-7A3D-4510-B8E2-68D42F2A68AA}">
      <dsp:nvSpPr>
        <dsp:cNvPr id="0" name=""/>
        <dsp:cNvSpPr/>
      </dsp:nvSpPr>
      <dsp:spPr>
        <a:xfrm>
          <a:off x="3646509" y="1232414"/>
          <a:ext cx="1048995" cy="223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27" tIns="0" rIns="0" bIns="0" numCol="1" spcCol="1270" anchor="t" anchorCtr="0">
          <a:noAutofit/>
        </a:bodyPr>
        <a:lstStyle/>
        <a:p>
          <a:pPr lvl="0" algn="l" defTabSz="800100">
            <a:lnSpc>
              <a:spcPct val="90000"/>
            </a:lnSpc>
            <a:spcBef>
              <a:spcPct val="0"/>
            </a:spcBef>
            <a:spcAft>
              <a:spcPct val="35000"/>
            </a:spcAft>
          </a:pPr>
          <a:r>
            <a:rPr lang="en-US" sz="1800" b="1" kern="1200" smtClean="0">
              <a:latin typeface="Goudy Old Style" pitchFamily="18" charset="0"/>
            </a:rPr>
            <a:t>24 – 48</a:t>
          </a:r>
          <a:endParaRPr lang="en-US" sz="1800" b="1" kern="1200" dirty="0">
            <a:latin typeface="Goudy Old Style" pitchFamily="18" charset="0"/>
          </a:endParaRPr>
        </a:p>
      </dsp:txBody>
      <dsp:txXfrm>
        <a:off x="3646509" y="1232414"/>
        <a:ext cx="1048995" cy="2238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fld id="{8A4E3FE1-A2A6-4F90-86D1-11303D23DF55}" type="slidenum">
              <a:rPr lang="en-US"/>
              <a:pPr>
                <a:defRPr/>
              </a:pPr>
              <a:t>‹#›</a:t>
            </a:fld>
            <a:endParaRPr lang="en-US"/>
          </a:p>
        </p:txBody>
      </p:sp>
    </p:spTree>
    <p:extLst>
      <p:ext uri="{BB962C8B-B14F-4D97-AF65-F5344CB8AC3E}">
        <p14:creationId xmlns:p14="http://schemas.microsoft.com/office/powerpoint/2010/main" val="238635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327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2415">
              <a:defRPr sz="1200" b="0">
                <a:solidFill>
                  <a:schemeClr val="tx1"/>
                </a:solidFill>
                <a:effectLst/>
                <a:latin typeface="Times New Roman" pitchFamily="18" charset="0"/>
              </a:defRPr>
            </a:lvl1pPr>
          </a:lstStyle>
          <a:p>
            <a:pPr>
              <a:defRPr/>
            </a:pPr>
            <a:endParaRPr lang="en-US"/>
          </a:p>
        </p:txBody>
      </p:sp>
      <p:sp>
        <p:nvSpPr>
          <p:cNvPr id="327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2415">
              <a:defRPr sz="1200" b="0">
                <a:solidFill>
                  <a:schemeClr val="tx1"/>
                </a:solidFill>
                <a:effectLst/>
                <a:latin typeface="Times New Roman" pitchFamily="18" charset="0"/>
              </a:defRPr>
            </a:lvl1pPr>
          </a:lstStyle>
          <a:p>
            <a:pPr>
              <a:defRPr/>
            </a:pPr>
            <a:fld id="{DA21A27B-B356-4AC6-B2FB-4E46F4EF36C4}" type="slidenum">
              <a:rPr lang="en-US"/>
              <a:pPr>
                <a:defRPr/>
              </a:pPr>
              <a:t>‹#›</a:t>
            </a:fld>
            <a:endParaRPr lang="en-US"/>
          </a:p>
        </p:txBody>
      </p:sp>
    </p:spTree>
    <p:extLst>
      <p:ext uri="{BB962C8B-B14F-4D97-AF65-F5344CB8AC3E}">
        <p14:creationId xmlns:p14="http://schemas.microsoft.com/office/powerpoint/2010/main" val="1124528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nnsa.energy.gov/aboutus/ourprograms/emergencyoperationscounterterrorism/respondingtoemergencies/consequencemanagem-1"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nnsa.energy.gov/aboutus/ourprograms/emergencyoperationscounterterrorism/respondingtoemergencies/consequencemanagem-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nnsa.energy.gov/aboutus/ourprograms/emergencyoperationscounterterrorism/respondingtoemergencies/consequencemanagem-3"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nnsa.energy.gov/aboutus/ourprograms/emergencyoperationscounterterrorism/respondingtoemergencies/consequencemanagem-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nnsa.energy.gov/aboutus/ourprograms/emergencyoperationscounterterrorism/respondingtoemergencies/consequencemanagem-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31863"/>
            <a:fld id="{BE44FE2C-2C26-42E7-A51F-FADAF7648C1B}" type="slidenum">
              <a:rPr lang="en-US" smtClean="0"/>
              <a:pPr defTabSz="931863"/>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223767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Fly Away Laboratory (FAL)</a:t>
            </a:r>
          </a:p>
          <a:p>
            <a:pPr lvl="1"/>
            <a:r>
              <a:rPr lang="en-US" dirty="0" smtClean="0"/>
              <a:t>Overview:</a:t>
            </a:r>
          </a:p>
          <a:p>
            <a:pPr lvl="2"/>
            <a:r>
              <a:rPr lang="en-US" dirty="0" smtClean="0"/>
              <a:t>The FAL fills an additional gap that is complementary to the EPA’s mobile lab.  It can get to the scene faster (since it can be flown in) and begin processing samples before the EPA mobile lab arrives on scene.  Once the EPA mobile lab arrives, the FAL will assist with the sample load.</a:t>
            </a:r>
          </a:p>
          <a:p>
            <a:pPr lvl="1"/>
            <a:r>
              <a:rPr lang="en-US" dirty="0" smtClean="0"/>
              <a:t>What they provide:</a:t>
            </a:r>
          </a:p>
          <a:p>
            <a:pPr lvl="2"/>
            <a:r>
              <a:rPr lang="en-US" dirty="0" smtClean="0"/>
              <a:t>Equipment is capable of analyzing samples for </a:t>
            </a:r>
          </a:p>
          <a:p>
            <a:pPr lvl="3"/>
            <a:r>
              <a:rPr lang="en-US" dirty="0" smtClean="0"/>
              <a:t>Alpha, beta, and gamma-emitting radionuclides</a:t>
            </a:r>
          </a:p>
          <a:p>
            <a:pPr lvl="3"/>
            <a:r>
              <a:rPr lang="en-US" dirty="0" smtClean="0"/>
              <a:t>Low energy beta-emitters such as Tritium.  </a:t>
            </a:r>
          </a:p>
          <a:p>
            <a:pPr lvl="2"/>
            <a:r>
              <a:rPr lang="en-US" dirty="0" smtClean="0"/>
              <a:t>Able to process multiple matrices including but not limited to:</a:t>
            </a:r>
          </a:p>
          <a:p>
            <a:pPr lvl="3"/>
            <a:r>
              <a:rPr lang="en-US" dirty="0" smtClean="0"/>
              <a:t>Soil, air filters, swipes, and liquid samples</a:t>
            </a:r>
          </a:p>
          <a:p>
            <a:pPr lvl="1"/>
            <a:r>
              <a:rPr lang="en-US" dirty="0" smtClean="0"/>
              <a:t>Rough number of responders:</a:t>
            </a:r>
          </a:p>
          <a:p>
            <a:pPr lvl="2"/>
            <a:r>
              <a:rPr lang="en-US" dirty="0" smtClean="0"/>
              <a:t>As few as six responders and up to around twenty.</a:t>
            </a:r>
          </a:p>
          <a:p>
            <a:pPr lvl="1"/>
            <a:r>
              <a:rPr lang="en-US" dirty="0" smtClean="0"/>
              <a:t>When they get there:</a:t>
            </a:r>
          </a:p>
          <a:p>
            <a:pPr lvl="2"/>
            <a:r>
              <a:rPr lang="en-US" dirty="0" smtClean="0"/>
              <a:t>The FAL can be flown in component pieces on commercial air, and could arrive on site as early as day two of the response.</a:t>
            </a:r>
          </a:p>
          <a:p>
            <a:pPr lvl="1"/>
            <a:r>
              <a:rPr lang="en-US" dirty="0" smtClean="0"/>
              <a:t>How they fit into the BIG picture:</a:t>
            </a:r>
          </a:p>
          <a:p>
            <a:pPr lvl="2"/>
            <a:r>
              <a:rPr lang="en-US" dirty="0" smtClean="0"/>
              <a:t>The FAL folds into FRMAC operations.</a:t>
            </a:r>
          </a:p>
          <a:p>
            <a:pPr lvl="1"/>
            <a:r>
              <a:rPr lang="en-US" dirty="0" smtClean="0"/>
              <a:t>Where to find more information:</a:t>
            </a:r>
          </a:p>
          <a:p>
            <a:pPr lvl="2"/>
            <a:r>
              <a:rPr lang="en-US" dirty="0" smtClean="0"/>
              <a:t>No websites have been created as of yet for the FAL.  Additional information can be obtained through the FRMAC contacts listed during this training.</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12</a:t>
            </a:fld>
            <a:endParaRPr lang="en-US"/>
          </a:p>
        </p:txBody>
      </p:sp>
    </p:spTree>
    <p:extLst>
      <p:ext uri="{BB962C8B-B14F-4D97-AF65-F5344CB8AC3E}">
        <p14:creationId xmlns:p14="http://schemas.microsoft.com/office/powerpoint/2010/main" val="32603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Consequence Management Response Team (CMRT)</a:t>
            </a:r>
          </a:p>
          <a:p>
            <a:pPr lvl="1"/>
            <a:r>
              <a:rPr lang="en-US" dirty="0" smtClean="0"/>
              <a:t>Overview:</a:t>
            </a:r>
          </a:p>
          <a:p>
            <a:pPr lvl="2"/>
            <a:r>
              <a:rPr lang="en-US" dirty="0" smtClean="0"/>
              <a:t>CMRT consists of technical and management personnel that provide support with radiation sampling and monitoring as well as analysis of data collected.</a:t>
            </a:r>
          </a:p>
          <a:p>
            <a:pPr lvl="1"/>
            <a:r>
              <a:rPr lang="en-US" dirty="0" smtClean="0"/>
              <a:t>What they provide:</a:t>
            </a:r>
          </a:p>
          <a:p>
            <a:pPr lvl="2"/>
            <a:r>
              <a:rPr lang="en-US" sz="2300" dirty="0" smtClean="0"/>
              <a:t>Assessment scientists to assist in creating data products</a:t>
            </a:r>
          </a:p>
          <a:p>
            <a:pPr lvl="2"/>
            <a:r>
              <a:rPr lang="en-US" sz="2300" dirty="0" smtClean="0"/>
              <a:t>Geographical Information Systems (GIS) equipment and personnel for creating map products </a:t>
            </a:r>
          </a:p>
          <a:p>
            <a:pPr lvl="2"/>
            <a:r>
              <a:rPr lang="en-US" sz="2300" dirty="0" smtClean="0"/>
              <a:t>Health &amp; Safety for supporting the FRMAC responders</a:t>
            </a:r>
          </a:p>
          <a:p>
            <a:pPr lvl="2"/>
            <a:r>
              <a:rPr lang="en-US" sz="2300" dirty="0" smtClean="0"/>
              <a:t>Monitoring &amp; Sampling personnel and equipment to support FRMAC field teams.</a:t>
            </a:r>
          </a:p>
          <a:p>
            <a:pPr lvl="2"/>
            <a:r>
              <a:rPr lang="en-US" sz="2300" dirty="0" smtClean="0"/>
              <a:t>Laboratory Analysis equipment and personnel</a:t>
            </a:r>
          </a:p>
          <a:p>
            <a:pPr lvl="2"/>
            <a:r>
              <a:rPr lang="en-US" sz="2300" dirty="0" smtClean="0"/>
              <a:t>Logistics support for FRMAC teams.</a:t>
            </a:r>
          </a:p>
          <a:p>
            <a:pPr lvl="1"/>
            <a:r>
              <a:rPr lang="en-US" dirty="0" smtClean="0"/>
              <a:t>Rough number of responders:</a:t>
            </a:r>
          </a:p>
          <a:p>
            <a:pPr lvl="2"/>
            <a:r>
              <a:rPr lang="en-US" dirty="0" smtClean="0"/>
              <a:t>CMRT, like all of the FRMAC components, is scalable.  As few as 25, and more than 100 (with augmentation) could support a response.</a:t>
            </a:r>
          </a:p>
          <a:p>
            <a:pPr lvl="1"/>
            <a:r>
              <a:rPr lang="en-US" dirty="0" smtClean="0"/>
              <a:t>When they get there:</a:t>
            </a:r>
          </a:p>
          <a:p>
            <a:pPr lvl="2"/>
            <a:r>
              <a:rPr lang="en-US" dirty="0" smtClean="0"/>
              <a:t>CMRT is activated in several phases.  </a:t>
            </a:r>
          </a:p>
          <a:p>
            <a:pPr lvl="3"/>
            <a:r>
              <a:rPr lang="en-US" dirty="0" smtClean="0"/>
              <a:t>Phase I deploys within 4 hours</a:t>
            </a:r>
          </a:p>
          <a:p>
            <a:pPr lvl="3"/>
            <a:r>
              <a:rPr lang="en-US" dirty="0" smtClean="0"/>
              <a:t>Phase II can deploy within 12 hours</a:t>
            </a:r>
          </a:p>
          <a:p>
            <a:pPr lvl="3"/>
            <a:r>
              <a:rPr lang="en-US" dirty="0" smtClean="0"/>
              <a:t>Augmentation would follow as needed.</a:t>
            </a:r>
          </a:p>
          <a:p>
            <a:pPr lvl="1"/>
            <a:r>
              <a:rPr lang="en-US" dirty="0" smtClean="0"/>
              <a:t>How they fit into the BIG picture:</a:t>
            </a:r>
          </a:p>
          <a:p>
            <a:pPr lvl="2"/>
            <a:r>
              <a:rPr lang="en-US" dirty="0" smtClean="0"/>
              <a:t>CMRT folds into FRMAC operations.</a:t>
            </a:r>
          </a:p>
          <a:p>
            <a:pPr lvl="1"/>
            <a:r>
              <a:rPr lang="en-US" dirty="0" smtClean="0"/>
              <a:t>Where to find more information:</a:t>
            </a:r>
          </a:p>
          <a:p>
            <a:pPr lvl="2"/>
            <a:r>
              <a:rPr lang="en-US" dirty="0" smtClean="0">
                <a:hlinkClick r:id="rId3"/>
              </a:rPr>
              <a:t>http://nnsa.energy.gov/aboutus/ourprograms/emergencyoperationscounterterrorism/respondingtoemergencies/consequencemanagem-1</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13</a:t>
            </a:fld>
            <a:endParaRPr lang="en-US"/>
          </a:p>
        </p:txBody>
      </p:sp>
    </p:spTree>
    <p:extLst>
      <p:ext uri="{BB962C8B-B14F-4D97-AF65-F5344CB8AC3E}">
        <p14:creationId xmlns:p14="http://schemas.microsoft.com/office/powerpoint/2010/main" val="21476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Consequence Management Home Team (CMHT)</a:t>
            </a:r>
          </a:p>
          <a:p>
            <a:pPr lvl="1"/>
            <a:r>
              <a:rPr lang="en-US" dirty="0" smtClean="0"/>
              <a:t>Overview:</a:t>
            </a:r>
          </a:p>
          <a:p>
            <a:pPr lvl="2"/>
            <a:r>
              <a:rPr lang="en-US" sz="1200" kern="1200" dirty="0" smtClean="0">
                <a:solidFill>
                  <a:schemeClr val="tx1"/>
                </a:solidFill>
                <a:latin typeface="+mn-lt"/>
                <a:ea typeface="+mn-ea"/>
                <a:cs typeface="+mn-cs"/>
              </a:rPr>
              <a:t>CMHT assists other NNSA field assets in the support of federal, state, tribal, and local response organizations with modeling, radiological operations planning, field monitoring techniques, and the analysis, interpretation and distribution of radiological data.</a:t>
            </a:r>
          </a:p>
          <a:p>
            <a:pPr lvl="2"/>
            <a:r>
              <a:rPr lang="en-US" sz="1200" kern="1200" dirty="0" smtClean="0">
                <a:solidFill>
                  <a:schemeClr val="tx1"/>
                </a:solidFill>
                <a:latin typeface="+mn-lt"/>
                <a:ea typeface="+mn-ea"/>
                <a:cs typeface="+mn-cs"/>
              </a:rPr>
              <a:t>CMHT folds into FRMAC operations.</a:t>
            </a:r>
          </a:p>
          <a:p>
            <a:pPr lvl="1"/>
            <a:r>
              <a:rPr lang="en-US" dirty="0" smtClean="0"/>
              <a:t>What they provide:</a:t>
            </a:r>
          </a:p>
          <a:p>
            <a:pPr lvl="2"/>
            <a:r>
              <a:rPr lang="en-US" dirty="0" smtClean="0"/>
              <a:t>Conference line to coordinate communications</a:t>
            </a:r>
          </a:p>
          <a:p>
            <a:pPr lvl="2"/>
            <a:r>
              <a:rPr lang="en-US" dirty="0" smtClean="0"/>
              <a:t>Technical guidance</a:t>
            </a:r>
          </a:p>
          <a:p>
            <a:pPr lvl="2"/>
            <a:r>
              <a:rPr lang="en-US" dirty="0" smtClean="0"/>
              <a:t>Data and GIS map products that give meaning to the current and projected radiological conditions</a:t>
            </a:r>
          </a:p>
          <a:p>
            <a:pPr lvl="2"/>
            <a:r>
              <a:rPr lang="en-US" dirty="0" smtClean="0"/>
              <a:t>Atmospheric  plume and deposition modeling (via NARAC)</a:t>
            </a:r>
          </a:p>
          <a:p>
            <a:pPr lvl="2"/>
            <a:r>
              <a:rPr lang="en-US" dirty="0" smtClean="0"/>
              <a:t>Event status, logistics, and contact information to authorized personnel</a:t>
            </a:r>
          </a:p>
          <a:p>
            <a:pPr lvl="1"/>
            <a:r>
              <a:rPr lang="en-US" dirty="0" smtClean="0"/>
              <a:t>Rough number of responders:</a:t>
            </a:r>
          </a:p>
          <a:p>
            <a:pPr lvl="2"/>
            <a:r>
              <a:rPr lang="en-US" dirty="0" smtClean="0"/>
              <a:t>CMHT can be scaled to the response.  There can be as few as two or three team members and, in a large response, up to around one hundred (with support from across the country).</a:t>
            </a:r>
          </a:p>
          <a:p>
            <a:pPr lvl="1"/>
            <a:r>
              <a:rPr lang="en-US" dirty="0" smtClean="0"/>
              <a:t>When they get there:</a:t>
            </a:r>
          </a:p>
          <a:p>
            <a:pPr lvl="2"/>
            <a:r>
              <a:rPr lang="en-US" dirty="0" smtClean="0"/>
              <a:t>CMHT is a remote response asset.  They are available in the first hours of the response.</a:t>
            </a:r>
          </a:p>
          <a:p>
            <a:pPr lvl="1"/>
            <a:r>
              <a:rPr lang="en-US" dirty="0" smtClean="0"/>
              <a:t>How they fit into the BIG picture:</a:t>
            </a:r>
          </a:p>
          <a:p>
            <a:pPr lvl="2"/>
            <a:r>
              <a:rPr lang="en-US" dirty="0" smtClean="0"/>
              <a:t>CMHT supports all of the various components of the response.  This includes headquarters, the FRMAC responders in the field, all of the other federal agencies, and the state and locals, among others.  They provide access to data and create products.  They also provide a central bridge line        for coordinating communications with responders that may be in many locations.</a:t>
            </a:r>
          </a:p>
          <a:p>
            <a:pPr lvl="1"/>
            <a:r>
              <a:rPr lang="en-US" dirty="0" smtClean="0"/>
              <a:t>Where to find more information:</a:t>
            </a:r>
          </a:p>
          <a:p>
            <a:pPr lvl="2"/>
            <a:r>
              <a:rPr lang="en-US" dirty="0" smtClean="0">
                <a:hlinkClick r:id="rId3"/>
              </a:rPr>
              <a:t>http://nnsa.energy.gov/aboutus/ourprograms/emergencyoperationscounterterrorism/respondingtoemergencies/consequencemanagem-1</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14</a:t>
            </a:fld>
            <a:endParaRPr lang="en-US"/>
          </a:p>
        </p:txBody>
      </p:sp>
    </p:spTree>
    <p:extLst>
      <p:ext uri="{BB962C8B-B14F-4D97-AF65-F5344CB8AC3E}">
        <p14:creationId xmlns:p14="http://schemas.microsoft.com/office/powerpoint/2010/main" val="376599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dirty="0" smtClean="0"/>
              <a:t>Radiation Emergency Assistance Center/Training Site (REAC/TS)</a:t>
            </a:r>
          </a:p>
          <a:p>
            <a:pPr lvl="1"/>
            <a:r>
              <a:rPr lang="en-US" dirty="0" smtClean="0"/>
              <a:t>Overview:</a:t>
            </a:r>
          </a:p>
          <a:p>
            <a:pPr lvl="2"/>
            <a:r>
              <a:rPr lang="en-US" dirty="0" smtClean="0"/>
              <a:t>REAC/TS’s mission is to maintain 24 hour response operations to provide assistance and/or deploy personnel and equipment for provision of direct medical care in support of a radiological emergency.  In addition, they provide consultative services over the telephone or via email (reacts@orau.gov).  The team supports federal, state, and local government organizations</a:t>
            </a:r>
          </a:p>
          <a:p>
            <a:pPr lvl="1"/>
            <a:r>
              <a:rPr lang="en-US" dirty="0" smtClean="0"/>
              <a:t>What they provide:</a:t>
            </a:r>
          </a:p>
          <a:p>
            <a:pPr lvl="2"/>
            <a:r>
              <a:rPr lang="en-US" dirty="0" smtClean="0"/>
              <a:t>Advice and possible medical care in cases of human radiation exposure. </a:t>
            </a:r>
          </a:p>
          <a:p>
            <a:pPr lvl="2"/>
            <a:r>
              <a:rPr lang="en-US" dirty="0" smtClean="0"/>
              <a:t>Facilitating and creating a network of available equipment and staff specializing in human </a:t>
            </a:r>
            <a:r>
              <a:rPr lang="en-US" dirty="0" err="1" smtClean="0"/>
              <a:t>radiopathology</a:t>
            </a:r>
            <a:r>
              <a:rPr lang="en-US" dirty="0" smtClean="0"/>
              <a:t>. </a:t>
            </a:r>
          </a:p>
          <a:p>
            <a:pPr lvl="2"/>
            <a:r>
              <a:rPr lang="en-US" dirty="0" smtClean="0"/>
              <a:t>Operating the REAC/TS Cytogenetic </a:t>
            </a:r>
            <a:r>
              <a:rPr lang="en-US" dirty="0" err="1" smtClean="0"/>
              <a:t>Biodosimetry</a:t>
            </a:r>
            <a:r>
              <a:rPr lang="en-US" dirty="0" smtClean="0"/>
              <a:t> Laboratory (REAC/TS CBL) </a:t>
            </a:r>
          </a:p>
          <a:p>
            <a:pPr lvl="2"/>
            <a:r>
              <a:rPr lang="en-US" dirty="0" smtClean="0"/>
              <a:t>Assisting in the development of medical emergency plans to address large-scale radiation incidents. </a:t>
            </a:r>
          </a:p>
          <a:p>
            <a:pPr lvl="2"/>
            <a:r>
              <a:rPr lang="en-US" dirty="0" smtClean="0"/>
              <a:t>Assisting in the preparation of relevant documents and guidelines. </a:t>
            </a:r>
          </a:p>
          <a:p>
            <a:pPr lvl="2"/>
            <a:r>
              <a:rPr lang="en-US" dirty="0" smtClean="0"/>
              <a:t>Maintaining a stockpile and registry of internal dose countermeasures. </a:t>
            </a:r>
          </a:p>
          <a:p>
            <a:pPr lvl="2"/>
            <a:r>
              <a:rPr lang="en-US" dirty="0" smtClean="0"/>
              <a:t>Maintaining a radiation accident registry pertaining to the medical response and treatment of victims.</a:t>
            </a:r>
          </a:p>
          <a:p>
            <a:pPr lvl="1"/>
            <a:r>
              <a:rPr lang="en-US" dirty="0" smtClean="0"/>
              <a:t>Rough number of responders:</a:t>
            </a:r>
          </a:p>
          <a:p>
            <a:pPr lvl="2"/>
            <a:r>
              <a:rPr lang="en-US" dirty="0" smtClean="0"/>
              <a:t>The responders to the scene could be less than five people and expand as needed.</a:t>
            </a:r>
          </a:p>
          <a:p>
            <a:pPr lvl="1"/>
            <a:r>
              <a:rPr lang="en-US" dirty="0" smtClean="0"/>
              <a:t>When they get there:</a:t>
            </a:r>
          </a:p>
          <a:p>
            <a:pPr lvl="2"/>
            <a:r>
              <a:rPr lang="en-US" dirty="0" smtClean="0"/>
              <a:t>REAC/TS can be onsite during the first day of the response.</a:t>
            </a:r>
          </a:p>
          <a:p>
            <a:pPr lvl="1"/>
            <a:r>
              <a:rPr lang="en-US" dirty="0" smtClean="0"/>
              <a:t>How they fit into the BIG picture:</a:t>
            </a:r>
          </a:p>
          <a:p>
            <a:pPr lvl="2"/>
            <a:r>
              <a:rPr lang="en-US" dirty="0" smtClean="0"/>
              <a:t>REAC/TS folds into FRMAC operations.</a:t>
            </a:r>
          </a:p>
          <a:p>
            <a:pPr lvl="1"/>
            <a:r>
              <a:rPr lang="en-US" dirty="0" smtClean="0"/>
              <a:t>Where to find more information:</a:t>
            </a:r>
          </a:p>
          <a:p>
            <a:pPr lvl="2"/>
            <a:r>
              <a:rPr lang="en-US" dirty="0" smtClean="0">
                <a:hlinkClick r:id="rId3"/>
              </a:rPr>
              <a:t>http://nnsa.energy.gov/aboutus/ourprograms/emergencyoperationscounterterrorism/respondingtoemergencies/consequencemanagem-3</a:t>
            </a:r>
            <a:r>
              <a:rPr lang="en-US" dirty="0" smtClean="0"/>
              <a:t> </a:t>
            </a:r>
          </a:p>
        </p:txBody>
      </p:sp>
      <p:sp>
        <p:nvSpPr>
          <p:cNvPr id="4" name="Slide Number Placeholder 3"/>
          <p:cNvSpPr>
            <a:spLocks noGrp="1"/>
          </p:cNvSpPr>
          <p:nvPr>
            <p:ph type="sldNum" sz="quarter" idx="10"/>
          </p:nvPr>
        </p:nvSpPr>
        <p:spPr/>
        <p:txBody>
          <a:bodyPr/>
          <a:lstStyle/>
          <a:p>
            <a:pPr>
              <a:defRPr/>
            </a:pPr>
            <a:fld id="{2D0BC255-17BF-48FD-A59B-B6CE8A183C6B}" type="slidenum">
              <a:rPr lang="en-US" smtClean="0"/>
              <a:pPr>
                <a:defRPr/>
              </a:pPr>
              <a:t>15</a:t>
            </a:fld>
            <a:endParaRPr lang="en-US"/>
          </a:p>
        </p:txBody>
      </p:sp>
    </p:spTree>
    <p:extLst>
      <p:ext uri="{BB962C8B-B14F-4D97-AF65-F5344CB8AC3E}">
        <p14:creationId xmlns:p14="http://schemas.microsoft.com/office/powerpoint/2010/main" val="323758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47500" lnSpcReduction="20000"/>
          </a:bodyPr>
          <a:lstStyle/>
          <a:p>
            <a:r>
              <a:rPr lang="en-US" dirty="0" smtClean="0"/>
              <a:t>Give general</a:t>
            </a:r>
            <a:r>
              <a:rPr lang="en-US" baseline="0" dirty="0" smtClean="0"/>
              <a:t> overview of timeline</a:t>
            </a:r>
          </a:p>
          <a:p>
            <a:r>
              <a:rPr lang="en-US" baseline="0" dirty="0" smtClean="0"/>
              <a:t>Define the teams at each level (names and a general description of each)</a:t>
            </a:r>
          </a:p>
          <a:p>
            <a:r>
              <a:rPr lang="en-US" baseline="0" dirty="0" smtClean="0"/>
              <a:t>CMHT </a:t>
            </a:r>
          </a:p>
          <a:p>
            <a:r>
              <a:rPr lang="en-US" baseline="0" dirty="0" smtClean="0"/>
              <a:t>Consequence Management Home Team – staffed by technical and logistics personnel from DOE.  Responsible for deploying other DOE CM assets to support a FRMAC and/or RAP.  Responds within 1 – 2 hours after notification and capable of providing:</a:t>
            </a:r>
          </a:p>
          <a:p>
            <a:pPr>
              <a:buFont typeface="Arial" charset="0"/>
              <a:buChar char="•"/>
            </a:pPr>
            <a:r>
              <a:rPr lang="en-US" baseline="0" dirty="0" smtClean="0"/>
              <a:t>Radiation dose assessment</a:t>
            </a:r>
          </a:p>
          <a:p>
            <a:pPr>
              <a:buFont typeface="Arial" charset="0"/>
              <a:buChar char="•"/>
            </a:pPr>
            <a:r>
              <a:rPr lang="en-US" baseline="0" dirty="0" smtClean="0"/>
              <a:t>Atmospheric modeling via NARAC (who will be described in more detail shortly)</a:t>
            </a:r>
          </a:p>
          <a:p>
            <a:pPr>
              <a:buFont typeface="Arial" charset="0"/>
              <a:buChar char="•"/>
            </a:pPr>
            <a:r>
              <a:rPr lang="en-US" baseline="0" dirty="0" smtClean="0"/>
              <a:t>Map product support</a:t>
            </a:r>
          </a:p>
          <a:p>
            <a:pPr>
              <a:buFont typeface="Arial" charset="0"/>
              <a:buChar char="•"/>
            </a:pPr>
            <a:r>
              <a:rPr lang="en-US" baseline="0" dirty="0" smtClean="0"/>
              <a:t>Aerial data </a:t>
            </a:r>
            <a:r>
              <a:rPr lang="en-US" baseline="0" dirty="0" err="1" smtClean="0"/>
              <a:t>reachback</a:t>
            </a:r>
            <a:r>
              <a:rPr lang="en-US" baseline="0" dirty="0" smtClean="0"/>
              <a:t> support</a:t>
            </a:r>
          </a:p>
          <a:p>
            <a:pPr>
              <a:buFont typeface="Arial" charset="0"/>
              <a:buChar char="•"/>
            </a:pPr>
            <a:r>
              <a:rPr lang="en-US" baseline="0" dirty="0" smtClean="0"/>
              <a:t>Connectivity with other federal home teams </a:t>
            </a:r>
          </a:p>
          <a:p>
            <a:pPr>
              <a:buFont typeface="Arial" charset="0"/>
              <a:buNone/>
            </a:pPr>
            <a:r>
              <a:rPr lang="en-US" baseline="0" dirty="0" smtClean="0"/>
              <a:t>Advisory Team for the Environment, Food, and Health (A-Team)</a:t>
            </a:r>
          </a:p>
          <a:p>
            <a:pPr>
              <a:buFont typeface="Arial" charset="0"/>
              <a:buChar char="•"/>
            </a:pPr>
            <a:r>
              <a:rPr lang="en-US" baseline="0" dirty="0" smtClean="0"/>
              <a:t>Combination of federal agencies who authored several regulatory and guidance documents</a:t>
            </a:r>
          </a:p>
          <a:p>
            <a:pPr lvl="1">
              <a:buFont typeface="Arial" charset="0"/>
              <a:buChar char="•"/>
            </a:pPr>
            <a:r>
              <a:rPr lang="en-US" baseline="0" dirty="0" smtClean="0"/>
              <a:t>FDA</a:t>
            </a:r>
          </a:p>
          <a:p>
            <a:pPr lvl="1">
              <a:buFont typeface="Arial" charset="0"/>
              <a:buChar char="•"/>
            </a:pPr>
            <a:r>
              <a:rPr lang="en-US" baseline="0" dirty="0" smtClean="0"/>
              <a:t>USDA</a:t>
            </a:r>
          </a:p>
          <a:p>
            <a:pPr lvl="1">
              <a:buFont typeface="Arial" charset="0"/>
              <a:buChar char="•"/>
            </a:pPr>
            <a:r>
              <a:rPr lang="en-US" baseline="0" dirty="0" smtClean="0"/>
              <a:t>CDC</a:t>
            </a:r>
          </a:p>
          <a:p>
            <a:pPr lvl="1">
              <a:buFont typeface="Arial" charset="0"/>
              <a:buChar char="•"/>
            </a:pPr>
            <a:r>
              <a:rPr lang="en-US" baseline="0" dirty="0" smtClean="0"/>
              <a:t>EPA</a:t>
            </a:r>
          </a:p>
          <a:p>
            <a:pPr lvl="0">
              <a:buFont typeface="Arial" charset="0"/>
              <a:buChar char="•"/>
            </a:pPr>
            <a:r>
              <a:rPr lang="en-US" baseline="0" dirty="0" smtClean="0"/>
              <a:t>Can provide recommendations to the states and locals for their decision making processes</a:t>
            </a:r>
          </a:p>
          <a:p>
            <a:pPr lvl="0">
              <a:buFont typeface="Arial" charset="0"/>
              <a:buChar char="•"/>
            </a:pPr>
            <a:r>
              <a:rPr lang="en-US" baseline="0" dirty="0" smtClean="0"/>
              <a:t>CMHT can </a:t>
            </a:r>
            <a:r>
              <a:rPr lang="en-US" baseline="0" dirty="0" err="1" smtClean="0"/>
              <a:t>reachback</a:t>
            </a:r>
            <a:r>
              <a:rPr lang="en-US" baseline="0" dirty="0" smtClean="0"/>
              <a:t> to the A-Team to connect responders with additional guidance until the on-site team arrives or in the case there are not enough A-Team staffers to support every operations center involved in a response</a:t>
            </a:r>
          </a:p>
          <a:p>
            <a:pPr lvl="0">
              <a:buFont typeface="Arial" charset="0"/>
              <a:buNone/>
            </a:pPr>
            <a:r>
              <a:rPr lang="en-US" baseline="0" dirty="0" smtClean="0"/>
              <a:t>REAC/TS</a:t>
            </a:r>
          </a:p>
          <a:p>
            <a:pPr lvl="0">
              <a:buFont typeface="Arial" charset="0"/>
              <a:buNone/>
            </a:pPr>
            <a:r>
              <a:rPr lang="en-US" baseline="0" dirty="0" smtClean="0"/>
              <a:t>Radiation Emergency Assistance Center/Training Site – group  out of Oak Ridge, TN who serve as medical advisors during radiological emergencies.  REAC/TS members are trained physicians, nurses, and other medical professionals who can provide guidance related to prophylactic medications available to potential victims of contamination and treatment for overly exposed individuals.</a:t>
            </a:r>
          </a:p>
          <a:p>
            <a:pPr lvl="0">
              <a:buFont typeface="Arial" charset="0"/>
              <a:buNone/>
            </a:pPr>
            <a:endParaRPr lang="en-US" baseline="0" dirty="0" smtClean="0"/>
          </a:p>
          <a:p>
            <a:pPr lvl="0">
              <a:buFont typeface="Arial" charset="0"/>
              <a:buNone/>
            </a:pPr>
            <a:r>
              <a:rPr lang="en-US" baseline="0" dirty="0" smtClean="0"/>
              <a:t>RAP – Radiological Assistance Program (will be covered later)</a:t>
            </a:r>
          </a:p>
          <a:p>
            <a:pPr lvl="0">
              <a:buFont typeface="Arial" charset="0"/>
              <a:buNone/>
            </a:pPr>
            <a:endParaRPr lang="en-US" baseline="0" dirty="0" smtClean="0"/>
          </a:p>
          <a:p>
            <a:pPr lvl="0">
              <a:buFont typeface="Arial" charset="0"/>
              <a:buNone/>
            </a:pPr>
            <a:r>
              <a:rPr lang="en-US" baseline="0" dirty="0" smtClean="0"/>
              <a:t>CST</a:t>
            </a:r>
          </a:p>
          <a:p>
            <a:pPr lvl="0">
              <a:buFont typeface="Arial" charset="0"/>
              <a:buNone/>
            </a:pPr>
            <a:r>
              <a:rPr lang="en-US" baseline="0" dirty="0" smtClean="0"/>
              <a:t>Civil Support Teams – National Guard teams who receive specialized training in WMD response.  These are state assets which can be called upon to support at the request of a governor.  Can work with FRMAC teams if allowed.</a:t>
            </a:r>
          </a:p>
          <a:p>
            <a:pPr lvl="0">
              <a:buFont typeface="Arial" charset="0"/>
              <a:buNone/>
            </a:pPr>
            <a:endParaRPr lang="en-US" baseline="0" dirty="0" smtClean="0"/>
          </a:p>
          <a:p>
            <a:pPr lvl="0">
              <a:buFont typeface="Arial" charset="0"/>
              <a:buNone/>
            </a:pPr>
            <a:r>
              <a:rPr lang="en-US" baseline="0" dirty="0" smtClean="0"/>
              <a:t>CMRT I/II</a:t>
            </a:r>
          </a:p>
          <a:p>
            <a:pPr lvl="0">
              <a:buFont typeface="Arial" charse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Consequence Response Teams I and II – these are DOE response teams deployed from Las Vegas, NV and are the on-site version of the CMHT. They maintain a full complement of field team support and equipment as well as laboratory analysis and sample collection resources.  Phase I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25 personnel (management team, field team members (up to 5 teams), GIS, assessment scientists, and database specialists. With a few thousand pounds of equipment.  Wheels up within 4 hours of request.  This team is on recall 24/7/365.</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Phase II</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38 personnel (augmentation of the above mentioned staff plus lab analysis and hotline support)</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20,000 lbs of equipment</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Can be recalled and wheels up within 12 hours.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CERFP and HRF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err="1" smtClean="0"/>
              <a:t>DoD</a:t>
            </a:r>
            <a:r>
              <a:rPr lang="en-US" baseline="0" dirty="0" smtClean="0"/>
              <a:t> support assets which boasts a number of field assets as well as additional command control staffers</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EPA</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Environmental Protection Agency – responsible for radiation support as well as other hazards during the event (consider Fukushima: near the plant there were several other large production companies along the coast whose materials were at risk.  Chemical and other fuels potentially could have been carried away in flood waters creating additional hazards.)</a:t>
            </a:r>
          </a:p>
        </p:txBody>
      </p:sp>
      <p:sp>
        <p:nvSpPr>
          <p:cNvPr id="4" name="Slide Number Placeholder 3"/>
          <p:cNvSpPr>
            <a:spLocks noGrp="1"/>
          </p:cNvSpPr>
          <p:nvPr>
            <p:ph type="sldNum" sz="quarter" idx="10"/>
          </p:nvPr>
        </p:nvSpPr>
        <p:spPr/>
        <p:txBody>
          <a:bodyPr/>
          <a:lstStyle/>
          <a:p>
            <a:fld id="{7F954A2E-8C18-4DF1-B833-53D88467A2A1}" type="slidenum">
              <a:rPr lang="en-US" smtClean="0"/>
              <a:pPr/>
              <a:t>16</a:t>
            </a:fld>
            <a:endParaRPr lang="en-US" dirty="0"/>
          </a:p>
        </p:txBody>
      </p:sp>
    </p:spTree>
    <p:extLst>
      <p:ext uri="{BB962C8B-B14F-4D97-AF65-F5344CB8AC3E}">
        <p14:creationId xmlns:p14="http://schemas.microsoft.com/office/powerpoint/2010/main" val="304886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national standard and Whole Community solution for the management of radiological data.</a:t>
            </a:r>
          </a:p>
          <a:p>
            <a:pPr lvl="1"/>
            <a:r>
              <a:rPr lang="en-US" dirty="0" smtClean="0"/>
              <a:t>collaboration between Federal Emergency Management Agency (FEMA), Department of Energy (DOE) / National Nuclear Security Administration (NNSA), and the Environmental Protection Agency (EPA)</a:t>
            </a:r>
          </a:p>
          <a:p>
            <a:pPr lvl="1"/>
            <a:r>
              <a:rPr lang="en-US" dirty="0" smtClean="0"/>
              <a:t>flexible architecture enables organizations to rapidly and securely record, share and aggregate large quantities of data while managing their equipment, personnel, interagency partnerships, and multijurisdictional event space. </a:t>
            </a:r>
          </a:p>
          <a:p>
            <a:pPr lvl="1"/>
            <a:r>
              <a:rPr lang="en-US" dirty="0" smtClean="0"/>
              <a:t>Can be accessed on smartphones, tablets, and via the web</a:t>
            </a:r>
          </a:p>
          <a:p>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19</a:t>
            </a:fld>
            <a:endParaRPr lang="en-US"/>
          </a:p>
        </p:txBody>
      </p:sp>
    </p:spTree>
    <p:extLst>
      <p:ext uri="{BB962C8B-B14F-4D97-AF65-F5344CB8AC3E}">
        <p14:creationId xmlns:p14="http://schemas.microsoft.com/office/powerpoint/2010/main" val="51485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2264">
              <a:defRPr/>
            </a:pPr>
            <a:r>
              <a:rPr lang="en-US" u="sng" dirty="0" smtClean="0"/>
              <a:t>Factors to Consider: </a:t>
            </a:r>
            <a:r>
              <a:rPr lang="en-US" dirty="0" smtClean="0"/>
              <a:t>Immediately </a:t>
            </a:r>
            <a:r>
              <a:rPr lang="en-US" dirty="0"/>
              <a:t>post-event, it may be more effective to shelter-in-place </a:t>
            </a:r>
            <a:r>
              <a:rPr lang="en-US" dirty="0" smtClean="0"/>
              <a:t>initially</a:t>
            </a:r>
            <a:r>
              <a:rPr lang="en-US" baseline="0" dirty="0" smtClean="0"/>
              <a:t> than evacuate the area until a safe corridor can be established with decontamination areas.</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8EB421A-5614-42FD-A085-270F82DF8E0A}" type="slidenum">
              <a:rPr lang="en-US" smtClean="0"/>
              <a:t>20</a:t>
            </a:fld>
            <a:endParaRPr lang="en-US" dirty="0"/>
          </a:p>
        </p:txBody>
      </p:sp>
      <p:sp>
        <p:nvSpPr>
          <p:cNvPr id="5" name="Date Placeholder 4"/>
          <p:cNvSpPr>
            <a:spLocks noGrp="1"/>
          </p:cNvSpPr>
          <p:nvPr>
            <p:ph type="dt" idx="11"/>
          </p:nvPr>
        </p:nvSpPr>
        <p:spPr/>
        <p:txBody>
          <a:bodyPr/>
          <a:lstStyle/>
          <a:p>
            <a:fld id="{6045C282-816E-4EB2-AA37-848D0F79C74D}" type="datetime8">
              <a:rPr lang="en-US" smtClean="0"/>
              <a:t>9/27/17 14:30</a:t>
            </a:fld>
            <a:endParaRPr lang="en-US" dirty="0"/>
          </a:p>
        </p:txBody>
      </p:sp>
      <p:sp>
        <p:nvSpPr>
          <p:cNvPr id="6" name="Footer Placeholder 5"/>
          <p:cNvSpPr>
            <a:spLocks noGrp="1"/>
          </p:cNvSpPr>
          <p:nvPr>
            <p:ph type="ftr" sz="quarter" idx="12"/>
          </p:nvPr>
        </p:nvSpPr>
        <p:spPr/>
        <p:txBody>
          <a:bodyPr/>
          <a:lstStyle/>
          <a:p>
            <a:r>
              <a:rPr lang="en-US" dirty="0" smtClean="0"/>
              <a:t>Policy Decision Briefing</a:t>
            </a:r>
            <a:endParaRPr lang="en-US" dirty="0"/>
          </a:p>
        </p:txBody>
      </p:sp>
    </p:spTree>
    <p:extLst>
      <p:ext uri="{BB962C8B-B14F-4D97-AF65-F5344CB8AC3E}">
        <p14:creationId xmlns:p14="http://schemas.microsoft.com/office/powerpoint/2010/main" val="1920955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a:t>Comments to possibly still address:</a:t>
            </a:r>
          </a:p>
          <a:p>
            <a:pPr marL="172924" indent="-172924" defTabSz="922264">
              <a:buFont typeface="Arial" panose="020B0604020202020204" pitchFamily="34" charset="0"/>
              <a:buChar char="•"/>
              <a:defRPr/>
            </a:pPr>
            <a:r>
              <a:rPr lang="en-US" dirty="0" smtClean="0"/>
              <a:t>Agricultural</a:t>
            </a:r>
            <a:r>
              <a:rPr lang="en-US" baseline="0" dirty="0" smtClean="0"/>
              <a:t> monitoring and water monitoring areas may be different…still need to evaluate this</a:t>
            </a:r>
            <a:endParaRPr lang="en-US" dirty="0" smtClean="0"/>
          </a:p>
          <a:p>
            <a:pPr marL="172924" indent="-172924" defTabSz="922264">
              <a:buFont typeface="Arial" panose="020B0604020202020204" pitchFamily="34" charset="0"/>
              <a:buChar char="•"/>
              <a:defRPr/>
            </a:pPr>
            <a:r>
              <a:rPr lang="en-US" dirty="0" smtClean="0"/>
              <a:t>Use </a:t>
            </a:r>
            <a:r>
              <a:rPr lang="en-US" dirty="0"/>
              <a:t>of the “Lower Risk Area”, AKA “Hot Zone”, is problematic. Initially (first day) the Hot Zone may be impractically large for it’s intended use, both as a controlled area and sheltering/evacuation area. Second, for the shelter area, it is initially much larger than the “Elevated Cancer Risk from Fallout Area”...so, the two areas give conflicting guidance on areas where sheltering is needed. This seems to be an issue unique to an IND, with high initial fallout radiation that rapidly decays, so the logical place to resolve it may be and update to the Federal Planning Guidance for Response to a Nuclear Detonation. Showing how the Hot Zone quickly shrinks (see later slide) can help with this</a:t>
            </a:r>
            <a:r>
              <a:rPr lang="en-US" dirty="0" smtClean="0"/>
              <a:t>.</a:t>
            </a:r>
          </a:p>
          <a:p>
            <a:pPr marL="172924" indent="-172924" defTabSz="922264">
              <a:buFont typeface="Arial" panose="020B0604020202020204" pitchFamily="34" charset="0"/>
              <a:buChar char="•"/>
              <a:defRPr/>
            </a:pPr>
            <a:r>
              <a:rPr lang="en-US" dirty="0" smtClean="0"/>
              <a:t>However, some indication of the</a:t>
            </a:r>
            <a:r>
              <a:rPr lang="en-US" baseline="0" dirty="0" smtClean="0"/>
              <a:t> size of the areas with lower risk, and with measurable radiation, is likely going to be needed. How to communicate this the public is being studied in a FEMA-DOE NIRT project.</a:t>
            </a:r>
            <a:endParaRPr lang="en-US" dirty="0"/>
          </a:p>
          <a:p>
            <a:pPr marL="172924" indent="-172924">
              <a:buFont typeface="Arial" panose="020B0604020202020204" pitchFamily="34" charset="0"/>
              <a:buChar char="•"/>
            </a:pPr>
            <a:r>
              <a:rPr lang="en-US" dirty="0"/>
              <a:t>Maybe we want to make the Lower-Risk Hot Zone plot a field-staff-only product. Even then, should the controlled area be chosen based on the predicted Hot Zone at H+24hrs or other time, in order to be more representative of the quickly shrinking size of the Hot Zone.</a:t>
            </a:r>
          </a:p>
          <a:p>
            <a:pPr marL="172924" indent="-172924">
              <a:buFont typeface="Arial" panose="020B0604020202020204" pitchFamily="34" charset="0"/>
              <a:buChar char="•"/>
            </a:pPr>
            <a:r>
              <a:rPr lang="en-US" dirty="0"/>
              <a:t>There is a need for senior leaders to understand how many responders are required to actually do the work during a real event. </a:t>
            </a:r>
          </a:p>
          <a:p>
            <a:endParaRPr lang="en-US" u="sng" dirty="0"/>
          </a:p>
        </p:txBody>
      </p:sp>
      <p:sp>
        <p:nvSpPr>
          <p:cNvPr id="4" name="Slide Number Placeholder 3"/>
          <p:cNvSpPr>
            <a:spLocks noGrp="1"/>
          </p:cNvSpPr>
          <p:nvPr>
            <p:ph type="sldNum" sz="quarter" idx="10"/>
          </p:nvPr>
        </p:nvSpPr>
        <p:spPr/>
        <p:txBody>
          <a:bodyPr/>
          <a:lstStyle/>
          <a:p>
            <a:fld id="{98EB421A-5614-42FD-A085-270F82DF8E0A}" type="slidenum">
              <a:rPr lang="en-US" smtClean="0"/>
              <a:t>21</a:t>
            </a:fld>
            <a:endParaRPr lang="en-US" dirty="0"/>
          </a:p>
        </p:txBody>
      </p:sp>
      <p:sp>
        <p:nvSpPr>
          <p:cNvPr id="5" name="Date Placeholder 4"/>
          <p:cNvSpPr>
            <a:spLocks noGrp="1"/>
          </p:cNvSpPr>
          <p:nvPr>
            <p:ph type="dt" idx="11"/>
          </p:nvPr>
        </p:nvSpPr>
        <p:spPr/>
        <p:txBody>
          <a:bodyPr/>
          <a:lstStyle/>
          <a:p>
            <a:fld id="{536BDE40-D88C-4426-B1B6-1B0608BA934F}" type="datetime8">
              <a:rPr lang="en-US" smtClean="0"/>
              <a:t>9/27/17 14:30</a:t>
            </a:fld>
            <a:endParaRPr lang="en-US" dirty="0"/>
          </a:p>
        </p:txBody>
      </p:sp>
      <p:sp>
        <p:nvSpPr>
          <p:cNvPr id="6" name="Footer Placeholder 5"/>
          <p:cNvSpPr>
            <a:spLocks noGrp="1"/>
          </p:cNvSpPr>
          <p:nvPr>
            <p:ph type="ftr" sz="quarter" idx="12"/>
          </p:nvPr>
        </p:nvSpPr>
        <p:spPr/>
        <p:txBody>
          <a:bodyPr/>
          <a:lstStyle/>
          <a:p>
            <a:r>
              <a:rPr lang="en-US" dirty="0" smtClean="0"/>
              <a:t>Policy Decision Briefing</a:t>
            </a:r>
            <a:endParaRPr lang="en-US" dirty="0"/>
          </a:p>
        </p:txBody>
      </p:sp>
    </p:spTree>
    <p:extLst>
      <p:ext uri="{BB962C8B-B14F-4D97-AF65-F5344CB8AC3E}">
        <p14:creationId xmlns:p14="http://schemas.microsoft.com/office/powerpoint/2010/main" val="65521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Comments </a:t>
            </a:r>
            <a:r>
              <a:rPr lang="en-US" u="sng" dirty="0"/>
              <a:t>to possibly still address</a:t>
            </a:r>
            <a:r>
              <a:rPr lang="en-US" dirty="0" smtClean="0"/>
              <a:t>: Do we want to pick the time step which shows MAXIMUM extent? </a:t>
            </a:r>
            <a:r>
              <a:rPr lang="en-US" baseline="0" dirty="0" smtClean="0"/>
              <a:t> </a:t>
            </a:r>
            <a:r>
              <a:rPr lang="en-US" dirty="0"/>
              <a:t>First quadrant might be tailored to depict the maximum downwind extent (which will vary according to the ambient conditions at the time of the detonation) prior to the “shrinkage” of the downwind fallout zone (due to the rapid radiological decay of the fallout isotopes). The maximum downwind extent will not necessarily occur at 12 hours post-detonation. </a:t>
            </a:r>
          </a:p>
        </p:txBody>
      </p:sp>
      <p:sp>
        <p:nvSpPr>
          <p:cNvPr id="4" name="Slide Number Placeholder 3"/>
          <p:cNvSpPr>
            <a:spLocks noGrp="1"/>
          </p:cNvSpPr>
          <p:nvPr>
            <p:ph type="sldNum" sz="quarter" idx="10"/>
          </p:nvPr>
        </p:nvSpPr>
        <p:spPr/>
        <p:txBody>
          <a:bodyPr/>
          <a:lstStyle/>
          <a:p>
            <a:fld id="{98EB421A-5614-42FD-A085-270F82DF8E0A}" type="slidenum">
              <a:rPr lang="en-US" smtClean="0"/>
              <a:t>22</a:t>
            </a:fld>
            <a:endParaRPr lang="en-US" dirty="0"/>
          </a:p>
        </p:txBody>
      </p:sp>
      <p:sp>
        <p:nvSpPr>
          <p:cNvPr id="5" name="Date Placeholder 4"/>
          <p:cNvSpPr>
            <a:spLocks noGrp="1"/>
          </p:cNvSpPr>
          <p:nvPr>
            <p:ph type="dt" idx="11"/>
          </p:nvPr>
        </p:nvSpPr>
        <p:spPr/>
        <p:txBody>
          <a:bodyPr/>
          <a:lstStyle/>
          <a:p>
            <a:fld id="{2873BA52-8366-4418-8949-39BB69838A5C}" type="datetime8">
              <a:rPr lang="en-US" smtClean="0"/>
              <a:t>9/27/17 14:30</a:t>
            </a:fld>
            <a:endParaRPr lang="en-US" dirty="0"/>
          </a:p>
        </p:txBody>
      </p:sp>
      <p:sp>
        <p:nvSpPr>
          <p:cNvPr id="6" name="Footer Placeholder 5"/>
          <p:cNvSpPr>
            <a:spLocks noGrp="1"/>
          </p:cNvSpPr>
          <p:nvPr>
            <p:ph type="ftr" sz="quarter" idx="12"/>
          </p:nvPr>
        </p:nvSpPr>
        <p:spPr/>
        <p:txBody>
          <a:bodyPr/>
          <a:lstStyle/>
          <a:p>
            <a:r>
              <a:rPr lang="en-US" dirty="0" smtClean="0"/>
              <a:t>Policy Decision Briefing</a:t>
            </a:r>
            <a:endParaRPr lang="en-US" dirty="0"/>
          </a:p>
        </p:txBody>
      </p:sp>
    </p:spTree>
    <p:extLst>
      <p:ext uri="{BB962C8B-B14F-4D97-AF65-F5344CB8AC3E}">
        <p14:creationId xmlns:p14="http://schemas.microsoft.com/office/powerpoint/2010/main" val="190359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Data ownership:</a:t>
            </a:r>
          </a:p>
          <a:p>
            <a:pPr>
              <a:buFont typeface="Arial" charset="0"/>
              <a:buChar char="•"/>
            </a:pPr>
            <a:r>
              <a:rPr lang="en-US" baseline="0" dirty="0" smtClean="0"/>
              <a:t>DOE will collect the data</a:t>
            </a:r>
          </a:p>
          <a:p>
            <a:pPr>
              <a:buFont typeface="Arial" charset="0"/>
              <a:buChar char="•"/>
            </a:pPr>
            <a:r>
              <a:rPr lang="en-US" baseline="0" dirty="0" smtClean="0"/>
              <a:t>The state/local organizations are ultimate owners and have say about sharing on the local level</a:t>
            </a:r>
          </a:p>
          <a:p>
            <a:pPr>
              <a:buFont typeface="Arial" charset="0"/>
              <a:buChar char="•"/>
            </a:pPr>
            <a:endParaRPr lang="en-US" baseline="0" dirty="0" smtClean="0"/>
          </a:p>
          <a:p>
            <a:pPr>
              <a:buFont typeface="Arial" charset="0"/>
              <a:buNone/>
            </a:pPr>
            <a:r>
              <a:rPr lang="en-US" baseline="0" dirty="0" smtClean="0"/>
              <a:t>Markings/Classification</a:t>
            </a:r>
          </a:p>
          <a:p>
            <a:pPr>
              <a:buFont typeface="Arial" charset="0"/>
              <a:buChar char="•"/>
            </a:pPr>
            <a:r>
              <a:rPr lang="en-US" baseline="0" dirty="0" smtClean="0"/>
              <a:t>In most cases CM responses are unclassified </a:t>
            </a:r>
          </a:p>
          <a:p>
            <a:pPr>
              <a:buFont typeface="Arial" charset="0"/>
              <a:buChar char="•"/>
            </a:pPr>
            <a:r>
              <a:rPr lang="en-US" baseline="0" dirty="0" smtClean="0"/>
              <a:t>In the rare cases where an upgrade of classification must be made considerations must be given about how to protect the data</a:t>
            </a:r>
          </a:p>
        </p:txBody>
      </p:sp>
      <p:sp>
        <p:nvSpPr>
          <p:cNvPr id="4" name="Slide Number Placeholder 3"/>
          <p:cNvSpPr>
            <a:spLocks noGrp="1"/>
          </p:cNvSpPr>
          <p:nvPr>
            <p:ph type="sldNum" sz="quarter" idx="10"/>
          </p:nvPr>
        </p:nvSpPr>
        <p:spPr/>
        <p:txBody>
          <a:bodyPr/>
          <a:lstStyle/>
          <a:p>
            <a:fld id="{7F954A2E-8C18-4DF1-B833-53D88467A2A1}" type="slidenum">
              <a:rPr lang="en-US" smtClean="0"/>
              <a:pPr/>
              <a:t>23</a:t>
            </a:fld>
            <a:endParaRPr lang="en-US" dirty="0"/>
          </a:p>
        </p:txBody>
      </p:sp>
    </p:spTree>
    <p:extLst>
      <p:ext uri="{BB962C8B-B14F-4D97-AF65-F5344CB8AC3E}">
        <p14:creationId xmlns:p14="http://schemas.microsoft.com/office/powerpoint/2010/main" val="237641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 DOE/NNSA makes full use of all the resources at its disposal to fulfill its Nuclear Threat Reduction mission by:</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Developing and implementing policy and technical solutions to eliminate proliferation-sensitive materials and limit or prevent the spread of materials, technology, and expertise related to nuclear and radiological weapons and programs around the world.</a:t>
            </a:r>
          </a:p>
          <a:p>
            <a:pPr lvl="0"/>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Providing expertise, practical tools, and technically informed policy recommendations required to advance U.S. nuclear counterterrorism and </a:t>
            </a:r>
            <a:r>
              <a:rPr lang="en-US" sz="1200" kern="1200" dirty="0" err="1" smtClean="0">
                <a:solidFill>
                  <a:schemeClr val="tx1"/>
                </a:solidFill>
                <a:effectLst/>
                <a:latin typeface="Times New Roman" pitchFamily="18" charset="0"/>
                <a:ea typeface="+mn-ea"/>
                <a:cs typeface="+mn-cs"/>
              </a:rPr>
              <a:t>counterproliferation</a:t>
            </a:r>
            <a:r>
              <a:rPr lang="en-US" sz="1200" kern="1200" dirty="0" smtClean="0">
                <a:solidFill>
                  <a:schemeClr val="tx1"/>
                </a:solidFill>
                <a:effectLst/>
                <a:latin typeface="Times New Roman" pitchFamily="18" charset="0"/>
                <a:ea typeface="+mn-ea"/>
                <a:cs typeface="+mn-cs"/>
              </a:rPr>
              <a:t> objectives.</a:t>
            </a:r>
          </a:p>
          <a:p>
            <a:pPr lvl="0"/>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Maintaining essential components of the U.S. capability to respond to nuclear or radiological crises and manage the consequences (domestically or internationally) of civilian radiation exposure resulting from a nuclear or radiological incident, especially those involving terrorism.</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2</a:t>
            </a:fld>
            <a:endParaRPr lang="en-US"/>
          </a:p>
        </p:txBody>
      </p:sp>
    </p:spTree>
    <p:extLst>
      <p:ext uri="{BB962C8B-B14F-4D97-AF65-F5344CB8AC3E}">
        <p14:creationId xmlns:p14="http://schemas.microsoft.com/office/powerpoint/2010/main" val="3896374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All paths lead to FRMAC, there is no “right” or “wrong” way here</a:t>
            </a:r>
            <a:endParaRPr lang="en-US" dirty="0"/>
          </a:p>
        </p:txBody>
      </p:sp>
      <p:sp>
        <p:nvSpPr>
          <p:cNvPr id="4" name="Slide Number Placeholder 3"/>
          <p:cNvSpPr>
            <a:spLocks noGrp="1"/>
          </p:cNvSpPr>
          <p:nvPr>
            <p:ph type="sldNum" sz="quarter" idx="10"/>
          </p:nvPr>
        </p:nvSpPr>
        <p:spPr/>
        <p:txBody>
          <a:bodyPr/>
          <a:lstStyle/>
          <a:p>
            <a:fld id="{7F954A2E-8C18-4DF1-B833-53D88467A2A1}" type="slidenum">
              <a:rPr lang="en-US" smtClean="0"/>
              <a:pPr/>
              <a:t>24</a:t>
            </a:fld>
            <a:endParaRPr lang="en-US" dirty="0"/>
          </a:p>
        </p:txBody>
      </p:sp>
    </p:spTree>
    <p:extLst>
      <p:ext uri="{BB962C8B-B14F-4D97-AF65-F5344CB8AC3E}">
        <p14:creationId xmlns:p14="http://schemas.microsoft.com/office/powerpoint/2010/main" val="3186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DOE/NNSA applies its nuclear nonproliferation, counterterrorism, </a:t>
            </a:r>
            <a:r>
              <a:rPr lang="en-US" sz="1200" kern="1200" dirty="0" err="1" smtClean="0">
                <a:solidFill>
                  <a:schemeClr val="tx1"/>
                </a:solidFill>
                <a:effectLst/>
                <a:latin typeface="Times New Roman" pitchFamily="18" charset="0"/>
                <a:ea typeface="+mn-ea"/>
                <a:cs typeface="+mn-cs"/>
              </a:rPr>
              <a:t>counterproliferation</a:t>
            </a:r>
            <a:r>
              <a:rPr lang="en-US" sz="1200" kern="1200" dirty="0" smtClean="0">
                <a:solidFill>
                  <a:schemeClr val="tx1"/>
                </a:solidFill>
                <a:effectLst/>
                <a:latin typeface="Times New Roman" pitchFamily="18" charset="0"/>
                <a:ea typeface="+mn-ea"/>
                <a:cs typeface="+mn-cs"/>
              </a:rPr>
              <a:t>, and emergency response capabilities across the entire nuclear threat spectrum, from intent through crisis response, by following three general philosophies :</a:t>
            </a:r>
          </a:p>
          <a:p>
            <a:pPr lvl="0"/>
            <a:endParaRPr lang="en-US" sz="1200" b="1" u="sng" kern="1200" dirty="0" smtClean="0">
              <a:solidFill>
                <a:schemeClr val="tx1"/>
              </a:solidFill>
              <a:effectLst/>
              <a:latin typeface="Times New Roman" pitchFamily="18" charset="0"/>
              <a:ea typeface="+mn-ea"/>
              <a:cs typeface="+mn-cs"/>
            </a:endParaRPr>
          </a:p>
          <a:p>
            <a:pPr lvl="0"/>
            <a:r>
              <a:rPr lang="en-US" sz="1200" b="1" u="sng" kern="1200" dirty="0" smtClean="0">
                <a:solidFill>
                  <a:schemeClr val="tx1"/>
                </a:solidFill>
                <a:effectLst/>
                <a:latin typeface="Times New Roman" pitchFamily="18" charset="0"/>
                <a:ea typeface="+mn-ea"/>
                <a:cs typeface="+mn-cs"/>
              </a:rPr>
              <a:t>Prevent</a:t>
            </a:r>
            <a:r>
              <a:rPr lang="en-US" sz="1200" kern="1200" dirty="0" smtClean="0">
                <a:solidFill>
                  <a:schemeClr val="tx1"/>
                </a:solidFill>
                <a:effectLst/>
                <a:latin typeface="Times New Roman" pitchFamily="18" charset="0"/>
                <a:ea typeface="+mn-ea"/>
                <a:cs typeface="+mn-cs"/>
              </a:rPr>
              <a:t> non-state actors and additional countries from developing nuclear weapons or acquiring weapons-usable nuclear materials, equipment, technology, and expertise; and prevent non-state actors from acquiring radiological materials for a radiological threat device. </a:t>
            </a:r>
          </a:p>
          <a:p>
            <a:pPr lvl="0"/>
            <a:endParaRPr lang="en-US" sz="1200" b="1" u="sng" kern="1200" dirty="0" smtClean="0">
              <a:solidFill>
                <a:schemeClr val="tx1"/>
              </a:solidFill>
              <a:effectLst/>
              <a:latin typeface="Times New Roman" pitchFamily="18" charset="0"/>
              <a:ea typeface="+mn-ea"/>
              <a:cs typeface="+mn-cs"/>
            </a:endParaRPr>
          </a:p>
          <a:p>
            <a:pPr lvl="0"/>
            <a:r>
              <a:rPr lang="en-US" sz="1200" b="1" u="sng" kern="1200" dirty="0" smtClean="0">
                <a:solidFill>
                  <a:schemeClr val="tx1"/>
                </a:solidFill>
                <a:effectLst/>
                <a:latin typeface="Times New Roman" pitchFamily="18" charset="0"/>
                <a:ea typeface="+mn-ea"/>
                <a:cs typeface="+mn-cs"/>
              </a:rPr>
              <a:t>Counter</a:t>
            </a:r>
            <a:r>
              <a:rPr lang="en-US" sz="1200" kern="1200" dirty="0" smtClean="0">
                <a:solidFill>
                  <a:schemeClr val="tx1"/>
                </a:solidFill>
                <a:effectLst/>
                <a:latin typeface="Times New Roman" pitchFamily="18" charset="0"/>
                <a:ea typeface="+mn-ea"/>
                <a:cs typeface="+mn-cs"/>
              </a:rPr>
              <a:t> the efforts of both </a:t>
            </a:r>
            <a:r>
              <a:rPr lang="en-US" sz="1200" kern="1200" dirty="0" err="1" smtClean="0">
                <a:solidFill>
                  <a:schemeClr val="tx1"/>
                </a:solidFill>
                <a:effectLst/>
                <a:latin typeface="Times New Roman" pitchFamily="18" charset="0"/>
                <a:ea typeface="+mn-ea"/>
                <a:cs typeface="+mn-cs"/>
              </a:rPr>
              <a:t>proliferant</a:t>
            </a:r>
            <a:r>
              <a:rPr lang="en-US" sz="1200" kern="1200" dirty="0" smtClean="0">
                <a:solidFill>
                  <a:schemeClr val="tx1"/>
                </a:solidFill>
                <a:effectLst/>
                <a:latin typeface="Times New Roman" pitchFamily="18" charset="0"/>
                <a:ea typeface="+mn-ea"/>
                <a:cs typeface="+mn-cs"/>
              </a:rPr>
              <a:t> states and non-state actors to steal, acquire, develop, disseminate, transport, or deliver the materials, expertise, or components necessary for a nuclear or radiological threat device or the devices themselves.</a:t>
            </a:r>
          </a:p>
          <a:p>
            <a:endParaRPr lang="en-US" sz="1200" b="1" u="sng"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rPr>
              <a:t>Respond</a:t>
            </a:r>
            <a:r>
              <a:rPr lang="en-US" sz="1200" kern="1200" dirty="0" smtClean="0">
                <a:solidFill>
                  <a:schemeClr val="tx1"/>
                </a:solidFill>
                <a:effectLst/>
                <a:latin typeface="Times New Roman" pitchFamily="18" charset="0"/>
                <a:ea typeface="+mn-ea"/>
                <a:cs typeface="+mn-cs"/>
              </a:rPr>
              <a:t> to nuclear or radiological terrorist acts, or accidental/unintentional incidents by searching for and rendering safe threat devices, components, and/or radiological and nuclear materials; conducting consequence management actions following an event to save lives and protect property and the environment; and enabling the provision of emergency services through close coordination and operational integration with the Department of Energy’s emergency management enterprise system.</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3</a:t>
            </a:fld>
            <a:endParaRPr lang="en-US"/>
          </a:p>
        </p:txBody>
      </p:sp>
    </p:spTree>
    <p:extLst>
      <p:ext uri="{BB962C8B-B14F-4D97-AF65-F5344CB8AC3E}">
        <p14:creationId xmlns:p14="http://schemas.microsoft.com/office/powerpoint/2010/main" val="379178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DOE complex of national laboratories, plants, and sites are central to DOE/NNSA’s ability to prevent proliferation and nuclear terrorism.  The DOE complex provides the science, technology, engineering, and manufacturing capabilities that are the tools by which DOE/NNSA solves the technical challenges of combating nuclear terrorism and proliferation, verifying treaty compliance, and guarding against threats posed by nuclear technological surprise.  All parts of the DOE scientific enterprise contribute to the DOE/NNSA nonproliferation and counterterrorism mission.  Additionally, the national laboratories, sites, and plants of the NNSA Nuclear Security Enterprise (NSE) have unique and extensive science, technology, engineering, and manufacturing capabilities developed over decades of nuclear weapons research, development, and stockpile management, which enables the DOE complex to play a critical role in the nation’s ability to understand nuclear proliferation and terrorism threats worldwide.  The elements of the NNSA NSE are also U.S. national assets, contributing directly to the missions of DOD, DOS, DHS, the U.S. Intelligence Community, and other agencies and government entities.  They also support broader international efforts through Mutual Defense Agreements (MDAs) and agreements with other countries as part of the collective goal to ensure nuclear</a:t>
            </a:r>
            <a:r>
              <a:rPr lang="en-US" sz="1200" kern="1200" baseline="0" dirty="0" smtClean="0">
                <a:solidFill>
                  <a:schemeClr val="tx1"/>
                </a:solidFill>
                <a:effectLst/>
                <a:latin typeface="Times New Roman" pitchFamily="18" charset="0"/>
                <a:ea typeface="+mn-ea"/>
                <a:cs typeface="+mn-cs"/>
              </a:rPr>
              <a:t> deterrence and reduce the threat of nuclear terrorism.</a:t>
            </a:r>
          </a:p>
          <a:p>
            <a:endParaRPr lang="en-US" sz="120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DOE scientific complex and NNSA NSE will only become more important in the future as DOE/NNSA faces the evolving technical challenges of verifying treaty compliance under more complex treaty obligations, assessing foreign nuclear weapons activities that are more easily hidden and enabled in today’s information environment, combating ever-adapting tactics and pathways to nuclear terrorism and proliferation, and guarding against technological surprise.  </a:t>
            </a:r>
          </a:p>
          <a:p>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4</a:t>
            </a:fld>
            <a:endParaRPr lang="en-US"/>
          </a:p>
        </p:txBody>
      </p:sp>
    </p:spTree>
    <p:extLst>
      <p:ext uri="{BB962C8B-B14F-4D97-AF65-F5344CB8AC3E}">
        <p14:creationId xmlns:p14="http://schemas.microsoft.com/office/powerpoint/2010/main" val="45948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the U.S. leader in nuclear security, DOE is a primary U.S. Governmental department for implementing the U.S. nuclear nonproliferation agenda and works in partnership with other U.S. Governmental agencies involved in nuclear nonproliferation and nuclear counterterrorism activities</a:t>
            </a:r>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5</a:t>
            </a:fld>
            <a:endParaRPr lang="en-US"/>
          </a:p>
        </p:txBody>
      </p:sp>
    </p:spTree>
    <p:extLst>
      <p:ext uri="{BB962C8B-B14F-4D97-AF65-F5344CB8AC3E}">
        <p14:creationId xmlns:p14="http://schemas.microsoft.com/office/powerpoint/2010/main" val="309189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U.S. national security strategy makes international cooperative partnerships a critical and necessary element in achieving U.S. nuclear/radiological security objectives.  DOE/NNSA is the U.S. lead or co-lead in many key international engagements to cooperatively strengthen the global nuclear security regime.  These partnerships extend the reach of DOE/NNSA programs and play a key role in demonstrating international support for action against the global nuclear proliferation and terrorism threat.  Further, this broader and ongoing engagement helps establish a level of confidence and trust that bolsters DOE/NNSA’s ability to quickly engage the support of regional partners whenever a transformative event suddenly occurs.  </a:t>
            </a:r>
          </a:p>
          <a:p>
            <a:r>
              <a:rPr lang="en-US" sz="1200" kern="1200" dirty="0" smtClean="0">
                <a:solidFill>
                  <a:schemeClr val="tx1"/>
                </a:solidFill>
                <a:effectLst/>
                <a:latin typeface="Times New Roman" pitchFamily="18" charset="0"/>
                <a:ea typeface="+mn-ea"/>
                <a:cs typeface="+mn-cs"/>
              </a:rPr>
              <a:t>Further, U.S. foreign partners recognize NNSA and other parts of DOE as possessing world-leading expertise and infrastructure for strengthening nuclear security around the globe, and thus share the cost of program actions in pursuit of common nuclear security objectives and priorities with NNSA.  Since 2005, DOE/NNSA has had Congressional authorization to receive direct financial contributions from foreign partners.   Nuclear nonproliferation programs have received nearly $95 million (in U.S. dollars) for designated projects from eight foreign countries, enabling DOE/NNSA programs to implement cooperative nuclear security work that advances the mutual nonproliferation objectives of both the foreign partner and the United States.     </a:t>
            </a:r>
          </a:p>
          <a:p>
            <a:endParaRPr lang="en-US" dirty="0"/>
          </a:p>
        </p:txBody>
      </p:sp>
      <p:sp>
        <p:nvSpPr>
          <p:cNvPr id="4" name="Slide Number Placeholder 3"/>
          <p:cNvSpPr>
            <a:spLocks noGrp="1"/>
          </p:cNvSpPr>
          <p:nvPr>
            <p:ph type="sldNum" sz="quarter" idx="10"/>
          </p:nvPr>
        </p:nvSpPr>
        <p:spPr/>
        <p:txBody>
          <a:bodyPr/>
          <a:lstStyle/>
          <a:p>
            <a:pPr>
              <a:defRPr/>
            </a:pPr>
            <a:fld id="{DA21A27B-B356-4AC6-B2FB-4E46F4EF36C4}" type="slidenum">
              <a:rPr lang="en-US" smtClean="0"/>
              <a:pPr>
                <a:defRPr/>
              </a:pPr>
              <a:t>6</a:t>
            </a:fld>
            <a:endParaRPr lang="en-US"/>
          </a:p>
        </p:txBody>
      </p:sp>
    </p:spTree>
    <p:extLst>
      <p:ext uri="{BB962C8B-B14F-4D97-AF65-F5344CB8AC3E}">
        <p14:creationId xmlns:p14="http://schemas.microsoft.com/office/powerpoint/2010/main" val="395864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85000" lnSpcReduction="20000"/>
          </a:bodyPr>
          <a:lstStyle/>
          <a:p>
            <a:r>
              <a:rPr lang="en-US" dirty="0" smtClean="0"/>
              <a:t>National Atmospheric Release Advisory Center (NARAC)</a:t>
            </a:r>
          </a:p>
          <a:p>
            <a:pPr lvl="1"/>
            <a:r>
              <a:rPr lang="en-US" dirty="0" smtClean="0"/>
              <a:t>Overview:</a:t>
            </a:r>
          </a:p>
          <a:p>
            <a:pPr lvl="2"/>
            <a:r>
              <a:rPr lang="en-US" dirty="0" smtClean="0"/>
              <a:t>The NARAC's mission is to provide timely and accurate real-time assessment advisories to emergency managers for rapid decision-making, during an emergency response involving a nuclear or chemical release.   The NARAC’s computer-based system provides realistic plots and maps of radiation dose and exposure assessments, and estimates the amount of radiation contaminants released into the environment. </a:t>
            </a:r>
          </a:p>
          <a:p>
            <a:pPr lvl="1"/>
            <a:r>
              <a:rPr lang="en-US" dirty="0" smtClean="0"/>
              <a:t>What they provide:</a:t>
            </a:r>
          </a:p>
          <a:p>
            <a:pPr lvl="2"/>
            <a:r>
              <a:rPr lang="en-US" dirty="0" smtClean="0"/>
              <a:t>Transport and diffusion models simulate the release and predict the extent of the hazard. </a:t>
            </a:r>
          </a:p>
          <a:p>
            <a:pPr lvl="2"/>
            <a:r>
              <a:rPr lang="en-US" dirty="0" smtClean="0"/>
              <a:t>The NARAC uses a 3-D modeling system with continuous representation of terrain.</a:t>
            </a:r>
          </a:p>
          <a:p>
            <a:pPr lvl="2"/>
            <a:r>
              <a:rPr lang="en-US" dirty="0" smtClean="0"/>
              <a:t>NARAC is able to combine the model with data collected from the field and real-time meteorological conditions to refine the model.  </a:t>
            </a:r>
          </a:p>
          <a:p>
            <a:pPr lvl="3"/>
            <a:r>
              <a:rPr lang="en-US" dirty="0" smtClean="0"/>
              <a:t>This is an iterative process that will eventually end when the model represents the actual condition on the ground.</a:t>
            </a:r>
          </a:p>
          <a:p>
            <a:pPr lvl="1"/>
            <a:r>
              <a:rPr lang="en-US" dirty="0" smtClean="0"/>
              <a:t>Rough number of responders:</a:t>
            </a:r>
          </a:p>
          <a:p>
            <a:pPr lvl="2"/>
            <a:r>
              <a:rPr lang="en-US" dirty="0" smtClean="0"/>
              <a:t>As few as less than five responders and up to approximately twenty.</a:t>
            </a:r>
          </a:p>
          <a:p>
            <a:pPr lvl="1"/>
            <a:r>
              <a:rPr lang="en-US" dirty="0" smtClean="0"/>
              <a:t>When they get there:</a:t>
            </a:r>
          </a:p>
          <a:p>
            <a:pPr lvl="2"/>
            <a:r>
              <a:rPr lang="en-US" dirty="0" smtClean="0"/>
              <a:t>NARAC is a remote response asset.  They are available in the first hours of the response.</a:t>
            </a:r>
          </a:p>
          <a:p>
            <a:pPr lvl="1"/>
            <a:r>
              <a:rPr lang="en-US" dirty="0" smtClean="0"/>
              <a:t>How they fit into the BIG picture:</a:t>
            </a:r>
          </a:p>
          <a:p>
            <a:pPr lvl="2"/>
            <a:r>
              <a:rPr lang="en-US" dirty="0" smtClean="0"/>
              <a:t>NARAC folds into FRMAC operations.</a:t>
            </a:r>
          </a:p>
          <a:p>
            <a:pPr lvl="1"/>
            <a:r>
              <a:rPr lang="en-US" dirty="0" smtClean="0"/>
              <a:t>Where to find more information:</a:t>
            </a:r>
          </a:p>
          <a:p>
            <a:pPr lvl="2"/>
            <a:r>
              <a:rPr lang="en-US" dirty="0" smtClean="0">
                <a:hlinkClick r:id="rId3"/>
              </a:rPr>
              <a:t>http://nnsa.energy.gov/aboutus/ourprograms/emergencyoperationscounterterrorism/respondingtoemergencies/consequencemanagem-2</a:t>
            </a:r>
            <a:r>
              <a:rPr lang="en-US" dirty="0" smtClean="0"/>
              <a:t> </a:t>
            </a:r>
          </a:p>
        </p:txBody>
      </p:sp>
      <p:sp>
        <p:nvSpPr>
          <p:cNvPr id="4" name="Slide Number Placeholder 3"/>
          <p:cNvSpPr>
            <a:spLocks noGrp="1"/>
          </p:cNvSpPr>
          <p:nvPr>
            <p:ph type="sldNum" sz="quarter" idx="10"/>
          </p:nvPr>
        </p:nvSpPr>
        <p:spPr/>
        <p:txBody>
          <a:bodyPr/>
          <a:lstStyle/>
          <a:p>
            <a:pPr>
              <a:defRPr/>
            </a:pPr>
            <a:fld id="{2D0BC255-17BF-48FD-A59B-B6CE8A183C6B}" type="slidenum">
              <a:rPr lang="en-US" smtClean="0"/>
              <a:pPr>
                <a:defRPr/>
              </a:pPr>
              <a:t>9</a:t>
            </a:fld>
            <a:endParaRPr lang="en-US"/>
          </a:p>
        </p:txBody>
      </p:sp>
    </p:spTree>
    <p:extLst>
      <p:ext uri="{BB962C8B-B14F-4D97-AF65-F5344CB8AC3E}">
        <p14:creationId xmlns:p14="http://schemas.microsoft.com/office/powerpoint/2010/main" val="290334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49" name="Rectangle 7"/>
          <p:cNvSpPr>
            <a:spLocks noGrp="1" noChangeArrowheads="1"/>
          </p:cNvSpPr>
          <p:nvPr>
            <p:ph type="sldNum" sz="quarter" idx="5"/>
          </p:nvPr>
        </p:nvSpPr>
        <p:spPr>
          <a:noFill/>
        </p:spPr>
        <p:txBody>
          <a:bodyPr/>
          <a:lstStyle/>
          <a:p>
            <a:fld id="{518B6BCF-7062-44D8-9027-3E8E9931B4BE}" type="slidenum">
              <a:rPr lang="en-US" smtClean="0"/>
              <a:pPr/>
              <a:t>10</a:t>
            </a:fld>
            <a:endParaRPr lang="en-US" dirty="0" smtClean="0"/>
          </a:p>
        </p:txBody>
      </p:sp>
      <p:sp>
        <p:nvSpPr>
          <p:cNvPr id="1154050" name="Rectangle 2"/>
          <p:cNvSpPr>
            <a:spLocks noGrp="1" noRot="1" noChangeAspect="1" noChangeArrowheads="1" noTextEdit="1"/>
          </p:cNvSpPr>
          <p:nvPr>
            <p:ph type="sldImg"/>
          </p:nvPr>
        </p:nvSpPr>
        <p:spPr>
          <a:xfrm>
            <a:off x="1182688" y="698500"/>
            <a:ext cx="4648200" cy="3486150"/>
          </a:xfrm>
          <a:ln/>
        </p:spPr>
      </p:sp>
      <p:sp>
        <p:nvSpPr>
          <p:cNvPr id="1154051" name="Rectangle 3"/>
          <p:cNvSpPr>
            <a:spLocks noGrp="1" noChangeArrowheads="1"/>
          </p:cNvSpPr>
          <p:nvPr>
            <p:ph type="body" idx="1"/>
          </p:nvPr>
        </p:nvSpPr>
        <p:spPr>
          <a:xfrm>
            <a:off x="936625" y="4416425"/>
            <a:ext cx="5137150" cy="4181475"/>
          </a:xfrm>
          <a:noFill/>
          <a:ln/>
        </p:spPr>
        <p:txBody>
          <a:bodyPr/>
          <a:lstStyle/>
          <a:p>
            <a:pPr eaLnBrk="1" hangingPunct="1"/>
            <a:endParaRPr lang="en-US" dirty="0" smtClean="0"/>
          </a:p>
        </p:txBody>
      </p:sp>
    </p:spTree>
    <p:extLst>
      <p:ext uri="{BB962C8B-B14F-4D97-AF65-F5344CB8AC3E}">
        <p14:creationId xmlns:p14="http://schemas.microsoft.com/office/powerpoint/2010/main" val="347866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Aerial Measuring Systems (AMS)</a:t>
            </a:r>
          </a:p>
          <a:p>
            <a:pPr lvl="1"/>
            <a:r>
              <a:rPr lang="en-US" dirty="0" smtClean="0"/>
              <a:t>Overview:</a:t>
            </a:r>
          </a:p>
          <a:p>
            <a:pPr lvl="2"/>
            <a:r>
              <a:rPr lang="en-US" dirty="0" smtClean="0"/>
              <a:t>AMS provides specialized airborne radiation detection systems to provide real-time measurements of low levels of air and ground contamination.</a:t>
            </a:r>
          </a:p>
          <a:p>
            <a:pPr lvl="1"/>
            <a:r>
              <a:rPr lang="en-US" dirty="0" smtClean="0"/>
              <a:t>What they provide:</a:t>
            </a:r>
          </a:p>
          <a:p>
            <a:pPr lvl="2"/>
            <a:r>
              <a:rPr lang="en-US" dirty="0" smtClean="0"/>
              <a:t>The fixed-wing aircraft is deployed with the radiation detection system to collect information and determine the location of ground contamination. </a:t>
            </a:r>
          </a:p>
          <a:p>
            <a:pPr lvl="2"/>
            <a:r>
              <a:rPr lang="en-US" dirty="0" smtClean="0"/>
              <a:t>The helicopters are used to perform detailed surveys of ground contamination. </a:t>
            </a:r>
          </a:p>
          <a:p>
            <a:pPr lvl="2"/>
            <a:r>
              <a:rPr lang="en-US" dirty="0" smtClean="0"/>
              <a:t>Scientists are then able to rapidly develop maps of the radiological materials deposited on the ground and the potential radiation exposure to personnel in the affected areas.  </a:t>
            </a:r>
          </a:p>
          <a:p>
            <a:pPr lvl="1"/>
            <a:r>
              <a:rPr lang="en-US" dirty="0" smtClean="0"/>
              <a:t>Rough number of responders:</a:t>
            </a:r>
          </a:p>
          <a:p>
            <a:pPr lvl="2"/>
            <a:r>
              <a:rPr lang="en-US" dirty="0" smtClean="0"/>
              <a:t>As few as three responders and up to approximately twenty.</a:t>
            </a:r>
          </a:p>
          <a:p>
            <a:pPr lvl="1"/>
            <a:r>
              <a:rPr lang="en-US" dirty="0" smtClean="0"/>
              <a:t>When they get there:</a:t>
            </a:r>
          </a:p>
          <a:p>
            <a:pPr lvl="2"/>
            <a:r>
              <a:rPr lang="en-US" dirty="0" smtClean="0"/>
              <a:t>The fixed wing aircraft could be onsite during the first day, and the rotary wing would follow (potentially could arrive on day two).</a:t>
            </a:r>
          </a:p>
          <a:p>
            <a:pPr lvl="1"/>
            <a:r>
              <a:rPr lang="en-US" dirty="0" smtClean="0"/>
              <a:t>How they fit into the BIG picture:</a:t>
            </a:r>
          </a:p>
          <a:p>
            <a:pPr lvl="2"/>
            <a:r>
              <a:rPr lang="en-US" dirty="0" smtClean="0"/>
              <a:t>AMS folds into FRMAC operations.</a:t>
            </a:r>
          </a:p>
          <a:p>
            <a:pPr lvl="1"/>
            <a:r>
              <a:rPr lang="en-US" dirty="0" smtClean="0"/>
              <a:t>Where to find more information:</a:t>
            </a:r>
          </a:p>
          <a:p>
            <a:pPr lvl="2"/>
            <a:r>
              <a:rPr lang="en-US" dirty="0" smtClean="0">
                <a:hlinkClick r:id="rId3"/>
              </a:rPr>
              <a:t>http://nnsa.energy.gov/aboutus/ourprograms/emergencyoperationscounterterrorism/respondingtoemergencies/consequencemanagem-0</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56C1577-A7DF-40D6-B48D-54C1C5479BD3}" type="slidenum">
              <a:rPr lang="en-US" smtClean="0"/>
              <a:t>11</a:t>
            </a:fld>
            <a:endParaRPr lang="en-US"/>
          </a:p>
        </p:txBody>
      </p:sp>
    </p:spTree>
    <p:extLst>
      <p:ext uri="{BB962C8B-B14F-4D97-AF65-F5344CB8AC3E}">
        <p14:creationId xmlns:p14="http://schemas.microsoft.com/office/powerpoint/2010/main" val="392241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487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64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525"/>
            <a:ext cx="1943100" cy="6086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525"/>
            <a:ext cx="5676900" cy="608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38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5588" y="9525"/>
            <a:ext cx="6094412" cy="1187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47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5588" y="9525"/>
            <a:ext cx="6094412" cy="1187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81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023915"/>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15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005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066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43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68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38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3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483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2306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1" descr="NNSA"/>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600122" y="205582"/>
            <a:ext cx="1495425" cy="427037"/>
          </a:xfrm>
          <a:prstGeom prst="rect">
            <a:avLst/>
          </a:prstGeom>
          <a:noFill/>
          <a:ln w="9525">
            <a:noFill/>
            <a:miter lim="800000"/>
            <a:headEnd/>
            <a:tailEnd/>
          </a:ln>
        </p:spPr>
      </p:pic>
      <p:pic>
        <p:nvPicPr>
          <p:cNvPr id="1028" name="Picture 12" descr="DOE"/>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52399" y="63137"/>
            <a:ext cx="698863" cy="698863"/>
          </a:xfrm>
          <a:prstGeom prst="rect">
            <a:avLst/>
          </a:prstGeom>
          <a:noFill/>
          <a:ln w="9525">
            <a:noFill/>
            <a:miter lim="800000"/>
            <a:headEnd/>
            <a:tailEnd/>
          </a:ln>
        </p:spPr>
      </p:pic>
      <p:sp>
        <p:nvSpPr>
          <p:cNvPr id="1029" name="Rectangle 13"/>
          <p:cNvSpPr>
            <a:spLocks noGrp="1" noChangeArrowheads="1"/>
          </p:cNvSpPr>
          <p:nvPr>
            <p:ph type="title"/>
          </p:nvPr>
        </p:nvSpPr>
        <p:spPr bwMode="auto">
          <a:xfrm>
            <a:off x="838200" y="188268"/>
            <a:ext cx="716438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38" name="Rectangle 14"/>
          <p:cNvSpPr>
            <a:spLocks noChangeArrowheads="1"/>
          </p:cNvSpPr>
          <p:nvPr/>
        </p:nvSpPr>
        <p:spPr bwMode="auto">
          <a:xfrm>
            <a:off x="0" y="762000"/>
            <a:ext cx="9144000" cy="81343"/>
          </a:xfrm>
          <a:prstGeom prst="rect">
            <a:avLst/>
          </a:prstGeom>
          <a:gradFill rotWithShape="0">
            <a:gsLst>
              <a:gs pos="0">
                <a:srgbClr val="FFFFFF"/>
              </a:gs>
              <a:gs pos="100000">
                <a:srgbClr val="000066"/>
              </a:gs>
            </a:gsLst>
            <a:lin ang="0" scaled="1"/>
          </a:gradFill>
          <a:ln w="9525">
            <a:noFill/>
            <a:miter lim="800000"/>
            <a:headEnd/>
            <a:tailEnd/>
          </a:ln>
          <a:effectLst/>
        </p:spPr>
        <p:txBody>
          <a:bodyPr wrap="none" anchor="ctr"/>
          <a:lstStyle/>
          <a:p>
            <a:pPr>
              <a:defRPr/>
            </a:pPr>
            <a:endParaRPr lang="en-US" b="0" dirty="0">
              <a:solidFill>
                <a:srgbClr val="000000"/>
              </a:solidFill>
              <a:latin typeface="Times New Roman" pitchFamily="18" charset="0"/>
            </a:endParaRPr>
          </a:p>
        </p:txBody>
      </p:sp>
      <p:sp>
        <p:nvSpPr>
          <p:cNvPr id="1040" name="Text Box 16"/>
          <p:cNvSpPr txBox="1">
            <a:spLocks noChangeArrowheads="1"/>
          </p:cNvSpPr>
          <p:nvPr/>
        </p:nvSpPr>
        <p:spPr bwMode="auto">
          <a:xfrm>
            <a:off x="8610600" y="6597650"/>
            <a:ext cx="457200" cy="184150"/>
          </a:xfrm>
          <a:prstGeom prst="rect">
            <a:avLst/>
          </a:prstGeom>
          <a:noFill/>
          <a:ln w="9525">
            <a:noFill/>
            <a:miter lim="800000"/>
            <a:headEnd/>
            <a:tailEnd/>
          </a:ln>
          <a:effectLst/>
        </p:spPr>
        <p:txBody>
          <a:bodyPr>
            <a:spAutoFit/>
          </a:bodyPr>
          <a:lstStyle/>
          <a:p>
            <a:pPr algn="r" eaLnBrk="0" hangingPunct="0">
              <a:spcBef>
                <a:spcPct val="50000"/>
              </a:spcBef>
              <a:defRPr/>
            </a:pPr>
            <a:fld id="{33DF493E-C88E-4813-8BA4-9CAB5DFBFDE8}" type="slidenum">
              <a:rPr lang="en-US" sz="600" b="0">
                <a:solidFill>
                  <a:srgbClr val="000000"/>
                </a:solidFill>
                <a:latin typeface="Times New Roman" pitchFamily="18" charset="0"/>
              </a:rPr>
              <a:pPr algn="r" eaLnBrk="0" hangingPunct="0">
                <a:spcBef>
                  <a:spcPct val="50000"/>
                </a:spcBef>
                <a:defRPr/>
              </a:pPr>
              <a:t>‹#›</a:t>
            </a:fld>
            <a:endParaRPr lang="en-US" b="0" dirty="0">
              <a:solidFill>
                <a:srgbClr val="000000"/>
              </a:solidFill>
              <a:latin typeface="Times New Roman" pitchFamily="18" charset="0"/>
            </a:endParaRPr>
          </a:p>
        </p:txBody>
      </p:sp>
    </p:spTree>
    <p:extLst>
      <p:ext uri="{BB962C8B-B14F-4D97-AF65-F5344CB8AC3E}">
        <p14:creationId xmlns:p14="http://schemas.microsoft.com/office/powerpoint/2010/main" val="5059693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7.png"/><Relationship Id="rId9"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2940"/>
            <a:ext cx="7772400" cy="1384995"/>
          </a:xfrm>
        </p:spPr>
        <p:txBody>
          <a:bodyPr/>
          <a:lstStyle/>
          <a:p>
            <a:r>
              <a:rPr lang="en-US" sz="2800" dirty="0">
                <a:solidFill>
                  <a:srgbClr val="37348E"/>
                </a:solidFill>
                <a:cs typeface="Arial" pitchFamily="34" charset="0"/>
              </a:rPr>
              <a:t>Prevent, Counter &amp; Respond – A Strategic Approach to Reduce Global Nuclear Threats</a:t>
            </a:r>
            <a:br>
              <a:rPr lang="en-US" sz="2800" dirty="0">
                <a:solidFill>
                  <a:srgbClr val="37348E"/>
                </a:solidFill>
                <a:cs typeface="Arial" pitchFamily="34" charset="0"/>
              </a:rPr>
            </a:br>
            <a:endParaRPr lang="en-US" sz="2800" dirty="0"/>
          </a:p>
        </p:txBody>
      </p:sp>
      <p:sp>
        <p:nvSpPr>
          <p:cNvPr id="3" name="Subtitle 2"/>
          <p:cNvSpPr>
            <a:spLocks noGrp="1"/>
          </p:cNvSpPr>
          <p:nvPr>
            <p:ph type="subTitle" idx="1"/>
          </p:nvPr>
        </p:nvSpPr>
        <p:spPr/>
        <p:txBody>
          <a:bodyPr/>
          <a:lstStyle/>
          <a:p>
            <a:r>
              <a:rPr lang="en-US" sz="2400" dirty="0" smtClean="0">
                <a:solidFill>
                  <a:srgbClr val="37348E"/>
                </a:solidFill>
                <a:cs typeface="Arial" pitchFamily="34" charset="0"/>
              </a:rPr>
              <a:t>John </a:t>
            </a:r>
            <a:r>
              <a:rPr lang="en-US" sz="2400" dirty="0">
                <a:solidFill>
                  <a:srgbClr val="37348E"/>
                </a:solidFill>
                <a:cs typeface="Arial" pitchFamily="34" charset="0"/>
              </a:rPr>
              <a:t>Crapo</a:t>
            </a:r>
          </a:p>
          <a:p>
            <a:r>
              <a:rPr lang="en-US" sz="2400" dirty="0">
                <a:solidFill>
                  <a:srgbClr val="37348E"/>
                </a:solidFill>
                <a:cs typeface="Arial" pitchFamily="34" charset="0"/>
              </a:rPr>
              <a:t>National Nuclear Security Administration</a:t>
            </a:r>
          </a:p>
          <a:p>
            <a:r>
              <a:rPr lang="en-US" sz="2400" dirty="0">
                <a:solidFill>
                  <a:srgbClr val="37348E"/>
                </a:solidFill>
                <a:cs typeface="Arial" pitchFamily="34" charset="0"/>
              </a:rPr>
              <a:t>U. S. Department of </a:t>
            </a:r>
            <a:r>
              <a:rPr lang="en-US" sz="2400" dirty="0" smtClean="0">
                <a:solidFill>
                  <a:srgbClr val="37348E"/>
                </a:solidFill>
                <a:cs typeface="Arial" pitchFamily="34" charset="0"/>
              </a:rPr>
              <a:t>Energy</a:t>
            </a:r>
            <a:endParaRPr lang="en-US" sz="2400" dirty="0">
              <a:solidFill>
                <a:srgbClr val="37348E"/>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50" name="Text Box 6"/>
          <p:cNvSpPr txBox="1">
            <a:spLocks noChangeArrowheads="1"/>
          </p:cNvSpPr>
          <p:nvPr/>
        </p:nvSpPr>
        <p:spPr bwMode="auto">
          <a:xfrm>
            <a:off x="228600" y="4876800"/>
            <a:ext cx="8686800" cy="1477328"/>
          </a:xfrm>
          <a:prstGeom prst="rect">
            <a:avLst/>
          </a:prstGeom>
          <a:solidFill>
            <a:schemeClr val="accent1">
              <a:lumMod val="60000"/>
              <a:lumOff val="40000"/>
            </a:schemeClr>
          </a:solidFill>
          <a:ln w="9525">
            <a:noFill/>
            <a:miter lim="800000"/>
            <a:headEnd/>
            <a:tailEnd/>
          </a:ln>
          <a:effectLst/>
        </p:spPr>
        <p:txBody>
          <a:bodyPr wrap="square">
            <a:spAutoFit/>
          </a:bodyPr>
          <a:lstStyle/>
          <a:p>
            <a:pPr marL="285750" lvl="0" indent="-285750">
              <a:buFont typeface="Arial" panose="020B0604020202020204" pitchFamily="34" charset="0"/>
              <a:buChar char="•"/>
            </a:pPr>
            <a:r>
              <a:rPr lang="en-US" sz="1800" b="0" dirty="0" smtClean="0"/>
              <a:t>Regionally-based </a:t>
            </a:r>
            <a:r>
              <a:rPr lang="en-US" sz="1800" b="0" dirty="0"/>
              <a:t>asset located at 9 DOE and NNSA sites throughout the </a:t>
            </a:r>
            <a:r>
              <a:rPr lang="en-US" sz="1800" b="0" dirty="0" smtClean="0"/>
              <a:t>country</a:t>
            </a:r>
          </a:p>
          <a:p>
            <a:pPr marL="285750" lvl="0" indent="-285750">
              <a:buFont typeface="Arial" panose="020B0604020202020204" pitchFamily="34" charset="0"/>
              <a:buChar char="•"/>
            </a:pPr>
            <a:r>
              <a:rPr lang="en-US" sz="1800" b="0" dirty="0" smtClean="0"/>
              <a:t>Provides </a:t>
            </a:r>
            <a:r>
              <a:rPr lang="en-US" sz="1800" b="0" dirty="0"/>
              <a:t>advice and radiological assistance for incidents involving radioactive materials that pose a threat to the public or the environment.  </a:t>
            </a:r>
            <a:endParaRPr lang="en-US" sz="1800" b="0" dirty="0" smtClean="0"/>
          </a:p>
          <a:p>
            <a:pPr marL="285750" lvl="0" indent="-285750">
              <a:buFont typeface="Arial" panose="020B0604020202020204" pitchFamily="34" charset="0"/>
              <a:buChar char="•"/>
            </a:pPr>
            <a:r>
              <a:rPr lang="en-US" sz="1800" b="0" dirty="0" smtClean="0"/>
              <a:t>Provides </a:t>
            </a:r>
            <a:r>
              <a:rPr lang="en-US" sz="1800" b="0" dirty="0"/>
              <a:t>field deployable teams of health physics professionals equipped to conduct radiological search, monitoring, and assessment activities.</a:t>
            </a:r>
          </a:p>
        </p:txBody>
      </p:sp>
      <p:pic>
        <p:nvPicPr>
          <p:cNvPr id="1153034" name="Picture 8" descr="RAP Map"/>
          <p:cNvPicPr>
            <a:picLocks noChangeAspect="1" noChangeArrowheads="1"/>
          </p:cNvPicPr>
          <p:nvPr/>
        </p:nvPicPr>
        <p:blipFill>
          <a:blip r:embed="rId4" cstate="print"/>
          <a:srcRect/>
          <a:stretch>
            <a:fillRect/>
          </a:stretch>
        </p:blipFill>
        <p:spPr bwMode="auto">
          <a:xfrm>
            <a:off x="1828800" y="1600200"/>
            <a:ext cx="5562600" cy="3095837"/>
          </a:xfrm>
          <a:prstGeom prst="rect">
            <a:avLst/>
          </a:prstGeom>
          <a:noFill/>
          <a:ln w="9525">
            <a:noFill/>
            <a:miter lim="800000"/>
            <a:headEnd/>
            <a:tailEnd/>
          </a:ln>
        </p:spPr>
      </p:pic>
      <p:pic>
        <p:nvPicPr>
          <p:cNvPr id="1153037" name="Picture 11" descr="rapnatllogo"/>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74488" y="1404724"/>
            <a:ext cx="996950" cy="531812"/>
          </a:xfrm>
          <a:prstGeom prst="rect">
            <a:avLst/>
          </a:prstGeom>
          <a:noFill/>
          <a:ln w="9525">
            <a:noFill/>
            <a:miter lim="800000"/>
            <a:headEnd/>
            <a:tailEnd/>
          </a:ln>
        </p:spPr>
      </p:pic>
      <p:sp>
        <p:nvSpPr>
          <p:cNvPr id="2" name="TextBox 1"/>
          <p:cNvSpPr txBox="1"/>
          <p:nvPr/>
        </p:nvSpPr>
        <p:spPr>
          <a:xfrm>
            <a:off x="1569511" y="943059"/>
            <a:ext cx="6004977" cy="461665"/>
          </a:xfrm>
          <a:prstGeom prst="rect">
            <a:avLst/>
          </a:prstGeom>
          <a:noFill/>
        </p:spPr>
        <p:txBody>
          <a:bodyPr wrap="none" rtlCol="0">
            <a:spAutoFit/>
          </a:bodyPr>
          <a:lstStyle/>
          <a:p>
            <a:pPr algn="ctr"/>
            <a:r>
              <a:rPr lang="en-US" b="1" dirty="0" smtClean="0"/>
              <a:t>Radiological Assistance Program (RAP)</a:t>
            </a:r>
            <a:endParaRPr lang="en-US" b="1" dirty="0"/>
          </a:p>
        </p:txBody>
      </p:sp>
      <p:sp>
        <p:nvSpPr>
          <p:cNvPr id="4" name="Title 3"/>
          <p:cNvSpPr>
            <a:spLocks noGrp="1"/>
          </p:cNvSpPr>
          <p:nvPr>
            <p:ph type="title"/>
          </p:nvPr>
        </p:nvSpPr>
        <p:spPr>
          <a:xfrm>
            <a:off x="609600" y="126713"/>
            <a:ext cx="7164388" cy="584775"/>
          </a:xfrm>
        </p:spPr>
        <p:txBody>
          <a:bodyPr/>
          <a:lstStyle/>
          <a:p>
            <a:r>
              <a:rPr lang="en-US" sz="3200" dirty="0" smtClean="0"/>
              <a:t>Measure/Preliminary Assessment</a:t>
            </a:r>
            <a:endParaRPr lang="en-US" sz="3200" dirty="0"/>
          </a:p>
        </p:txBody>
      </p:sp>
    </p:spTree>
    <p:custDataLst>
      <p:tags r:id="rId1"/>
    </p:custDataLst>
    <p:extLst>
      <p:ext uri="{BB962C8B-B14F-4D97-AF65-F5344CB8AC3E}">
        <p14:creationId xmlns:p14="http://schemas.microsoft.com/office/powerpoint/2010/main" val="2726876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88268"/>
            <a:ext cx="7164388" cy="461665"/>
          </a:xfrm>
        </p:spPr>
        <p:txBody>
          <a:bodyPr>
            <a:normAutofit fontScale="90000"/>
          </a:bodyPr>
          <a:lstStyle/>
          <a:p>
            <a:r>
              <a:rPr lang="en-US" sz="3600" dirty="0" smtClean="0"/>
              <a:t>Measure</a:t>
            </a:r>
            <a:endParaRPr lang="en-US" sz="3000" dirty="0"/>
          </a:p>
        </p:txBody>
      </p:sp>
      <p:sp>
        <p:nvSpPr>
          <p:cNvPr id="4" name="Content Placeholder 3"/>
          <p:cNvSpPr>
            <a:spLocks noGrp="1"/>
          </p:cNvSpPr>
          <p:nvPr>
            <p:ph idx="1"/>
          </p:nvPr>
        </p:nvSpPr>
        <p:spPr>
          <a:xfrm>
            <a:off x="685800" y="2286000"/>
            <a:ext cx="3733800" cy="4343400"/>
          </a:xfrm>
          <a:solidFill>
            <a:schemeClr val="accent1">
              <a:lumMod val="40000"/>
              <a:lumOff val="60000"/>
            </a:schemeClr>
          </a:solidFill>
          <a:ln>
            <a:solidFill>
              <a:schemeClr val="tx2"/>
            </a:solidFill>
          </a:ln>
        </p:spPr>
        <p:txBody>
          <a:bodyPr>
            <a:noAutofit/>
          </a:bodyPr>
          <a:lstStyle/>
          <a:p>
            <a:r>
              <a:rPr lang="en-US" sz="1800" b="0" dirty="0"/>
              <a:t>The fixed-wing aircraft </a:t>
            </a:r>
            <a:r>
              <a:rPr lang="en-US" sz="1800" b="0" dirty="0" smtClean="0"/>
              <a:t>are </a:t>
            </a:r>
            <a:r>
              <a:rPr lang="en-US" sz="1800" b="0" dirty="0"/>
              <a:t>deployed with the radiation detection system to collect information and determine the location of ground contamination. </a:t>
            </a:r>
          </a:p>
          <a:p>
            <a:r>
              <a:rPr lang="en-US" sz="1800" b="0" dirty="0"/>
              <a:t>The helicopters are used to perform detailed surveys of ground contamination. </a:t>
            </a:r>
          </a:p>
          <a:p>
            <a:r>
              <a:rPr lang="en-US" sz="1800" b="0" dirty="0"/>
              <a:t>Scientists are then able to rapidly develop maps of the radiological materials deposited on the ground and the potential radiation exposure to personnel in the affected areas.  </a:t>
            </a:r>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0915" y="3315080"/>
            <a:ext cx="4242205" cy="3278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522" y="2286216"/>
            <a:ext cx="2109215" cy="55366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8055" y="2102312"/>
            <a:ext cx="2202729" cy="921476"/>
          </a:xfrm>
          <a:prstGeom prst="rect">
            <a:avLst/>
          </a:prstGeom>
        </p:spPr>
      </p:pic>
      <p:sp>
        <p:nvSpPr>
          <p:cNvPr id="3" name="Rectangle 2"/>
          <p:cNvSpPr/>
          <p:nvPr/>
        </p:nvSpPr>
        <p:spPr>
          <a:xfrm>
            <a:off x="2057400" y="1237026"/>
            <a:ext cx="5105400" cy="461665"/>
          </a:xfrm>
          <a:prstGeom prst="rect">
            <a:avLst/>
          </a:prstGeom>
        </p:spPr>
        <p:txBody>
          <a:bodyPr wrap="square">
            <a:spAutoFit/>
          </a:bodyPr>
          <a:lstStyle/>
          <a:p>
            <a:pPr algn="ctr"/>
            <a:r>
              <a:rPr lang="en-US" dirty="0"/>
              <a:t>Aerial Measuring System (AMS)</a:t>
            </a:r>
          </a:p>
        </p:txBody>
      </p:sp>
    </p:spTree>
    <p:extLst>
      <p:ext uri="{BB962C8B-B14F-4D97-AF65-F5344CB8AC3E}">
        <p14:creationId xmlns:p14="http://schemas.microsoft.com/office/powerpoint/2010/main" val="1538803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88268"/>
            <a:ext cx="7164388" cy="461665"/>
          </a:xfrm>
        </p:spPr>
        <p:txBody>
          <a:bodyPr>
            <a:noAutofit/>
          </a:bodyPr>
          <a:lstStyle/>
          <a:p>
            <a:r>
              <a:rPr lang="en-US" sz="3200" dirty="0" smtClean="0"/>
              <a:t>Measure</a:t>
            </a:r>
            <a:endParaRPr lang="en-US" sz="3200" dirty="0"/>
          </a:p>
        </p:txBody>
      </p:sp>
      <p:sp>
        <p:nvSpPr>
          <p:cNvPr id="3" name="Content Placeholder 2"/>
          <p:cNvSpPr>
            <a:spLocks noGrp="1"/>
          </p:cNvSpPr>
          <p:nvPr>
            <p:ph idx="1"/>
          </p:nvPr>
        </p:nvSpPr>
        <p:spPr>
          <a:xfrm>
            <a:off x="685800" y="1600200"/>
            <a:ext cx="3886200" cy="4419600"/>
          </a:xfrm>
          <a:solidFill>
            <a:schemeClr val="accent1">
              <a:lumMod val="40000"/>
              <a:lumOff val="60000"/>
            </a:schemeClr>
          </a:solidFill>
          <a:ln>
            <a:solidFill>
              <a:schemeClr val="tx2"/>
            </a:solidFill>
          </a:ln>
        </p:spPr>
        <p:txBody>
          <a:bodyPr>
            <a:noAutofit/>
          </a:bodyPr>
          <a:lstStyle/>
          <a:p>
            <a:r>
              <a:rPr lang="en-US" sz="1800" b="0" dirty="0" smtClean="0"/>
              <a:t>On-Site </a:t>
            </a:r>
            <a:r>
              <a:rPr lang="en-US" sz="1800" b="0" dirty="0" err="1" smtClean="0"/>
              <a:t>Radioanalytical</a:t>
            </a:r>
            <a:r>
              <a:rPr lang="en-US" sz="1800" b="0" dirty="0" smtClean="0"/>
              <a:t> Support for</a:t>
            </a:r>
          </a:p>
          <a:p>
            <a:pPr lvl="1"/>
            <a:r>
              <a:rPr lang="en-US" sz="1600" b="0" dirty="0" smtClean="0"/>
              <a:t>Health &amp; Safety Measurements</a:t>
            </a:r>
          </a:p>
          <a:p>
            <a:pPr lvl="1"/>
            <a:r>
              <a:rPr lang="en-US" sz="1600" b="0" dirty="0" smtClean="0"/>
              <a:t>Sample Screening &amp; Prioritization</a:t>
            </a:r>
          </a:p>
          <a:p>
            <a:pPr lvl="1"/>
            <a:r>
              <a:rPr lang="en-US" sz="1600" b="0" dirty="0" smtClean="0">
                <a:solidFill>
                  <a:srgbClr val="FF0000"/>
                </a:solidFill>
              </a:rPr>
              <a:t>LIMITED</a:t>
            </a:r>
            <a:r>
              <a:rPr lang="en-US" sz="1600" b="0" dirty="0" smtClean="0"/>
              <a:t> sample analysis</a:t>
            </a:r>
          </a:p>
          <a:p>
            <a:r>
              <a:rPr lang="en-US" sz="1800" b="0" dirty="0" smtClean="0"/>
              <a:t>Analytical Capabilities: </a:t>
            </a:r>
            <a:endParaRPr lang="en-US" sz="1800" b="0" dirty="0"/>
          </a:p>
          <a:p>
            <a:pPr lvl="1"/>
            <a:r>
              <a:rPr lang="en-US" sz="1600" b="0" dirty="0" smtClean="0"/>
              <a:t>Gamma Spectroscopy</a:t>
            </a:r>
          </a:p>
          <a:p>
            <a:pPr lvl="1"/>
            <a:r>
              <a:rPr lang="en-US" sz="1600" b="0" dirty="0" smtClean="0"/>
              <a:t>Gross Alpha/Beta Counting</a:t>
            </a:r>
          </a:p>
          <a:p>
            <a:pPr lvl="1"/>
            <a:r>
              <a:rPr lang="en-US" sz="1600" b="0" dirty="0" smtClean="0">
                <a:solidFill>
                  <a:srgbClr val="FF0000"/>
                </a:solidFill>
              </a:rPr>
              <a:t>NO</a:t>
            </a:r>
            <a:r>
              <a:rPr lang="en-US" sz="1600" b="0" dirty="0" smtClean="0"/>
              <a:t> Radiochemistry capabilities </a:t>
            </a:r>
            <a:endParaRPr lang="en-US" sz="1600" b="0" dirty="0"/>
          </a:p>
          <a:p>
            <a:r>
              <a:rPr lang="en-US" sz="1800" b="0" dirty="0" smtClean="0"/>
              <a:t>Acceptable Matrices:</a:t>
            </a:r>
            <a:endParaRPr lang="en-US" sz="1800" b="0" dirty="0"/>
          </a:p>
          <a:p>
            <a:pPr lvl="1"/>
            <a:r>
              <a:rPr lang="en-US" sz="1600" b="0" dirty="0" smtClean="0"/>
              <a:t>Gamma Spec – Any sample size/geometry</a:t>
            </a:r>
          </a:p>
          <a:p>
            <a:pPr lvl="1"/>
            <a:r>
              <a:rPr lang="en-US" sz="1600" b="0" dirty="0" smtClean="0"/>
              <a:t>α/</a:t>
            </a:r>
            <a:r>
              <a:rPr lang="el-GR" sz="1600" b="0" dirty="0" smtClean="0"/>
              <a:t>β</a:t>
            </a:r>
            <a:r>
              <a:rPr lang="en-US" sz="1600" b="0" dirty="0" smtClean="0"/>
              <a:t> – Air Filters, Swipes, Soil (limited)</a:t>
            </a:r>
            <a:endParaRPr lang="en-US" sz="1600" b="0" dirty="0"/>
          </a:p>
          <a:p>
            <a:pPr marL="0" indent="0">
              <a:buNone/>
            </a:pPr>
            <a:endParaRPr lang="en-US" sz="1800" b="0" dirty="0"/>
          </a:p>
        </p:txBody>
      </p:sp>
      <p:pic>
        <p:nvPicPr>
          <p:cNvPr id="8" name="Picture 7" descr="ISOL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0013" y="3256521"/>
            <a:ext cx="3684372" cy="2763279"/>
          </a:xfrm>
          <a:prstGeom prst="rect">
            <a:avLst/>
          </a:prstGeom>
          <a:noFill/>
          <a:ln w="9525">
            <a:solidFill>
              <a:schemeClr val="tx2"/>
            </a:solidFill>
            <a:miter lim="800000"/>
            <a:headEnd/>
            <a:tailEnd/>
          </a:ln>
        </p:spPr>
      </p:pic>
      <p:sp>
        <p:nvSpPr>
          <p:cNvPr id="4" name="Rectangle 3"/>
          <p:cNvSpPr/>
          <p:nvPr/>
        </p:nvSpPr>
        <p:spPr>
          <a:xfrm>
            <a:off x="5265127" y="1620253"/>
            <a:ext cx="3194144" cy="830997"/>
          </a:xfrm>
          <a:prstGeom prst="rect">
            <a:avLst/>
          </a:prstGeom>
        </p:spPr>
        <p:txBody>
          <a:bodyPr wrap="none">
            <a:spAutoFit/>
          </a:bodyPr>
          <a:lstStyle/>
          <a:p>
            <a:pPr algn="ctr"/>
            <a:r>
              <a:rPr lang="en-US" dirty="0"/>
              <a:t>Fly Away </a:t>
            </a:r>
            <a:r>
              <a:rPr lang="en-US" dirty="0" smtClean="0"/>
              <a:t>Laboratory</a:t>
            </a:r>
          </a:p>
          <a:p>
            <a:pPr algn="ctr"/>
            <a:r>
              <a:rPr lang="en-US" dirty="0" smtClean="0"/>
              <a:t> </a:t>
            </a:r>
            <a:r>
              <a:rPr lang="en-US" dirty="0"/>
              <a:t>(FAL)</a:t>
            </a:r>
          </a:p>
        </p:txBody>
      </p:sp>
    </p:spTree>
    <p:extLst>
      <p:ext uri="{BB962C8B-B14F-4D97-AF65-F5344CB8AC3E}">
        <p14:creationId xmlns:p14="http://schemas.microsoft.com/office/powerpoint/2010/main" val="27183156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88268"/>
            <a:ext cx="7164388" cy="461665"/>
          </a:xfrm>
        </p:spPr>
        <p:txBody>
          <a:bodyPr>
            <a:noAutofit/>
          </a:bodyPr>
          <a:lstStyle/>
          <a:p>
            <a:r>
              <a:rPr lang="en-US" sz="3200" dirty="0" smtClean="0"/>
              <a:t>Measure/Sample/Assess</a:t>
            </a:r>
            <a:endParaRPr lang="en-US" sz="3200" dirty="0"/>
          </a:p>
        </p:txBody>
      </p:sp>
      <p:sp>
        <p:nvSpPr>
          <p:cNvPr id="3" name="Content Placeholder 2"/>
          <p:cNvSpPr>
            <a:spLocks noGrp="1"/>
          </p:cNvSpPr>
          <p:nvPr>
            <p:ph sz="half" idx="1"/>
          </p:nvPr>
        </p:nvSpPr>
        <p:spPr>
          <a:xfrm>
            <a:off x="560688" y="2000463"/>
            <a:ext cx="3886200" cy="3562137"/>
          </a:xfrm>
          <a:solidFill>
            <a:schemeClr val="accent1">
              <a:lumMod val="40000"/>
              <a:lumOff val="60000"/>
            </a:schemeClr>
          </a:solidFill>
          <a:ln>
            <a:solidFill>
              <a:schemeClr val="tx2"/>
            </a:solidFill>
          </a:ln>
        </p:spPr>
        <p:txBody>
          <a:bodyPr>
            <a:noAutofit/>
          </a:bodyPr>
          <a:lstStyle/>
          <a:p>
            <a:r>
              <a:rPr lang="en-US" sz="1600" b="0" dirty="0"/>
              <a:t>Assessment scientists to assist in creating data products</a:t>
            </a:r>
          </a:p>
          <a:p>
            <a:r>
              <a:rPr lang="en-US" sz="1600" b="0" dirty="0"/>
              <a:t>Geographical Information Systems (GIS) equipment and personnel for creating map products </a:t>
            </a:r>
          </a:p>
          <a:p>
            <a:r>
              <a:rPr lang="en-US" sz="1600" b="0" dirty="0"/>
              <a:t>Health &amp; Safety for supporting the FRMAC responders</a:t>
            </a:r>
          </a:p>
          <a:p>
            <a:r>
              <a:rPr lang="en-US" sz="1600" b="0" dirty="0"/>
              <a:t>Monitoring &amp; Sampling personnel and equipment to support FRMAC field teams.</a:t>
            </a:r>
          </a:p>
          <a:p>
            <a:r>
              <a:rPr lang="en-US" sz="1600" b="0" dirty="0"/>
              <a:t>Laboratory Analysis equipment and personnel</a:t>
            </a:r>
          </a:p>
          <a:p>
            <a:r>
              <a:rPr lang="en-US" sz="1600" b="0" dirty="0"/>
              <a:t>Logistics support for FRMAC </a:t>
            </a:r>
            <a:r>
              <a:rPr lang="en-US" sz="1600" b="0" dirty="0" smtClean="0"/>
              <a:t>teams</a:t>
            </a:r>
            <a:endParaRPr lang="en-US" sz="1600" b="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2918" y="2082607"/>
            <a:ext cx="3304073" cy="3403794"/>
          </a:xfrm>
          <a:prstGeom prst="rect">
            <a:avLst/>
          </a:prstGeom>
        </p:spPr>
      </p:pic>
      <p:sp>
        <p:nvSpPr>
          <p:cNvPr id="4" name="Rectangle 3"/>
          <p:cNvSpPr/>
          <p:nvPr/>
        </p:nvSpPr>
        <p:spPr>
          <a:xfrm>
            <a:off x="0" y="1219200"/>
            <a:ext cx="9144000" cy="461665"/>
          </a:xfrm>
          <a:prstGeom prst="rect">
            <a:avLst/>
          </a:prstGeom>
        </p:spPr>
        <p:txBody>
          <a:bodyPr wrap="square">
            <a:spAutoFit/>
          </a:bodyPr>
          <a:lstStyle/>
          <a:p>
            <a:pPr algn="ctr"/>
            <a:r>
              <a:rPr lang="en-US" kern="0" dirty="0">
                <a:solidFill>
                  <a:srgbClr val="000000"/>
                </a:solidFill>
                <a:latin typeface="Arial"/>
                <a:ea typeface="+mj-ea"/>
                <a:cs typeface="+mj-cs"/>
              </a:rPr>
              <a:t>Consequence Management Response Team (CMRT)</a:t>
            </a:r>
            <a:endParaRPr lang="en-US" dirty="0"/>
          </a:p>
        </p:txBody>
      </p:sp>
      <p:sp>
        <p:nvSpPr>
          <p:cNvPr id="5" name="TextBox 4"/>
          <p:cNvSpPr txBox="1"/>
          <p:nvPr/>
        </p:nvSpPr>
        <p:spPr>
          <a:xfrm>
            <a:off x="671896" y="5943600"/>
            <a:ext cx="7786304" cy="584775"/>
          </a:xfrm>
          <a:prstGeom prst="rect">
            <a:avLst/>
          </a:prstGeom>
          <a:noFill/>
        </p:spPr>
        <p:txBody>
          <a:bodyPr wrap="square" rtlCol="0">
            <a:spAutoFit/>
          </a:bodyPr>
          <a:lstStyle/>
          <a:p>
            <a:r>
              <a:rPr lang="en-US" sz="1600" b="0" i="1" dirty="0" smtClean="0"/>
              <a:t>A Consequence Management Advance Command (CMAC) deploys in advance of the CMRT to provide for early assessment and leadership</a:t>
            </a:r>
            <a:endParaRPr lang="en-US" b="0" i="1" dirty="0"/>
          </a:p>
        </p:txBody>
      </p:sp>
    </p:spTree>
    <p:extLst>
      <p:ext uri="{BB962C8B-B14F-4D97-AF65-F5344CB8AC3E}">
        <p14:creationId xmlns:p14="http://schemas.microsoft.com/office/powerpoint/2010/main" val="17570354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706" y="0"/>
            <a:ext cx="6638094" cy="685800"/>
          </a:xfrm>
        </p:spPr>
        <p:txBody>
          <a:bodyPr>
            <a:normAutofit/>
          </a:bodyPr>
          <a:lstStyle/>
          <a:p>
            <a:r>
              <a:rPr lang="en-US" sz="3200" dirty="0" smtClean="0"/>
              <a:t>Assess</a:t>
            </a:r>
            <a:endParaRPr lang="en-US" sz="3200" dirty="0"/>
          </a:p>
        </p:txBody>
      </p:sp>
      <p:sp>
        <p:nvSpPr>
          <p:cNvPr id="5" name="Rectangle 3"/>
          <p:cNvSpPr txBox="1">
            <a:spLocks noChangeArrowheads="1"/>
          </p:cNvSpPr>
          <p:nvPr/>
        </p:nvSpPr>
        <p:spPr>
          <a:xfrm>
            <a:off x="617347" y="1550735"/>
            <a:ext cx="3138617" cy="4431474"/>
          </a:xfrm>
          <a:prstGeom prst="rect">
            <a:avLst/>
          </a:prstGeom>
          <a:solidFill>
            <a:schemeClr val="accent1">
              <a:lumMod val="40000"/>
              <a:lumOff val="60000"/>
            </a:schemeClr>
          </a:solidFill>
          <a:ln>
            <a:solidFill>
              <a:schemeClr val="tx2"/>
            </a:solidFill>
          </a:ln>
        </p:spPr>
        <p:txBody>
          <a:bodyPr vert="horz" lIns="68580" tIns="34290" rIns="68580" bIns="3429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ts val="225"/>
              </a:spcAft>
            </a:pPr>
            <a:r>
              <a:rPr lang="en-US" altLang="en-US" sz="2100" dirty="0"/>
              <a:t>Remote Sensing Lab (RSL)</a:t>
            </a:r>
          </a:p>
          <a:p>
            <a:pPr lvl="1">
              <a:spcBef>
                <a:spcPct val="0"/>
              </a:spcBef>
              <a:spcAft>
                <a:spcPts val="225"/>
              </a:spcAft>
            </a:pPr>
            <a:r>
              <a:rPr lang="en-US" altLang="en-US" sz="1200" dirty="0"/>
              <a:t>Technical and Federal Team Leaders</a:t>
            </a:r>
          </a:p>
          <a:p>
            <a:pPr lvl="1">
              <a:spcAft>
                <a:spcPts val="225"/>
              </a:spcAft>
            </a:pPr>
            <a:r>
              <a:rPr lang="en-US" altLang="en-US" sz="1200" dirty="0"/>
              <a:t>Bridge Line Coordinators</a:t>
            </a:r>
          </a:p>
          <a:p>
            <a:pPr lvl="1">
              <a:spcAft>
                <a:spcPts val="225"/>
              </a:spcAft>
            </a:pPr>
            <a:r>
              <a:rPr lang="en-US" altLang="en-US" sz="1200" dirty="0"/>
              <a:t>Operations Specialists </a:t>
            </a:r>
          </a:p>
          <a:p>
            <a:pPr lvl="1">
              <a:spcAft>
                <a:spcPts val="225"/>
              </a:spcAft>
            </a:pPr>
            <a:r>
              <a:rPr lang="en-US" altLang="en-US" sz="1200" dirty="0"/>
              <a:t>GIS Specialist</a:t>
            </a:r>
          </a:p>
          <a:p>
            <a:pPr lvl="1">
              <a:spcAft>
                <a:spcPts val="225"/>
              </a:spcAft>
            </a:pPr>
            <a:r>
              <a:rPr lang="en-US" altLang="en-US" sz="1200" dirty="0" err="1"/>
              <a:t>eFRMAC</a:t>
            </a:r>
            <a:r>
              <a:rPr lang="en-US" altLang="en-US" sz="1200" dirty="0"/>
              <a:t> Home Team Admin</a:t>
            </a:r>
          </a:p>
          <a:p>
            <a:pPr lvl="1">
              <a:spcAft>
                <a:spcPts val="225"/>
              </a:spcAft>
            </a:pPr>
            <a:r>
              <a:rPr lang="en-US" altLang="en-US" sz="1200" dirty="0"/>
              <a:t>AMS HT Scientist</a:t>
            </a:r>
          </a:p>
          <a:p>
            <a:pPr lvl="1">
              <a:spcAft>
                <a:spcPts val="225"/>
              </a:spcAft>
            </a:pPr>
            <a:r>
              <a:rPr lang="en-US" altLang="en-US" sz="1200" dirty="0"/>
              <a:t>Product Scientists</a:t>
            </a:r>
          </a:p>
          <a:p>
            <a:pPr lvl="1">
              <a:spcAft>
                <a:spcPts val="225"/>
              </a:spcAft>
            </a:pPr>
            <a:r>
              <a:rPr lang="en-US" altLang="en-US" sz="1200" dirty="0"/>
              <a:t>Logistics specialists</a:t>
            </a:r>
          </a:p>
          <a:p>
            <a:pPr>
              <a:spcBef>
                <a:spcPct val="0"/>
              </a:spcBef>
              <a:spcAft>
                <a:spcPts val="225"/>
              </a:spcAft>
            </a:pPr>
            <a:r>
              <a:rPr lang="en-US" altLang="en-US" sz="2100" dirty="0"/>
              <a:t>LLNL/NARAC Support</a:t>
            </a:r>
          </a:p>
          <a:p>
            <a:pPr>
              <a:spcBef>
                <a:spcPct val="0"/>
              </a:spcBef>
              <a:spcAft>
                <a:spcPts val="225"/>
              </a:spcAft>
            </a:pPr>
            <a:r>
              <a:rPr lang="en-US" altLang="en-US" sz="2100" dirty="0"/>
              <a:t>Assessment Scientists from</a:t>
            </a:r>
          </a:p>
          <a:p>
            <a:pPr lvl="1">
              <a:spcBef>
                <a:spcPct val="0"/>
              </a:spcBef>
              <a:spcAft>
                <a:spcPts val="225"/>
              </a:spcAft>
            </a:pPr>
            <a:r>
              <a:rPr lang="en-US" altLang="en-US" sz="1200" dirty="0"/>
              <a:t>Sandia National Laboratories</a:t>
            </a:r>
          </a:p>
          <a:p>
            <a:pPr lvl="1">
              <a:spcBef>
                <a:spcPct val="0"/>
              </a:spcBef>
              <a:spcAft>
                <a:spcPts val="225"/>
              </a:spcAft>
            </a:pPr>
            <a:r>
              <a:rPr lang="en-US" altLang="en-US" sz="1200" dirty="0"/>
              <a:t>Lawrence Livermore National Laboratory</a:t>
            </a:r>
          </a:p>
          <a:p>
            <a:pPr lvl="1">
              <a:spcBef>
                <a:spcPct val="0"/>
              </a:spcBef>
            </a:pPr>
            <a:r>
              <a:rPr lang="en-US" altLang="en-US" sz="1200" dirty="0"/>
              <a:t>Los Alamos National </a:t>
            </a:r>
            <a:r>
              <a:rPr lang="en-US" altLang="en-US" sz="1200" dirty="0" smtClean="0"/>
              <a:t>Laboratory</a:t>
            </a:r>
            <a:endParaRPr lang="en-US" altLang="en-US" sz="1200" dirty="0"/>
          </a:p>
        </p:txBody>
      </p:sp>
      <p:pic>
        <p:nvPicPr>
          <p:cNvPr id="1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8595" y="3097029"/>
            <a:ext cx="4336805" cy="2885180"/>
          </a:xfrm>
          <a:prstGeom prst="rect">
            <a:avLst/>
          </a:prstGeom>
          <a:noFill/>
          <a:ln w="9525">
            <a:solidFill>
              <a:schemeClr val="tx2"/>
            </a:solidFill>
            <a:miter lim="800000"/>
            <a:headEnd/>
            <a:tailEnd/>
          </a:ln>
          <a:effectLst/>
        </p:spPr>
      </p:pic>
      <p:sp>
        <p:nvSpPr>
          <p:cNvPr id="3" name="Rectangle 2"/>
          <p:cNvSpPr/>
          <p:nvPr/>
        </p:nvSpPr>
        <p:spPr>
          <a:xfrm>
            <a:off x="4572000" y="1600200"/>
            <a:ext cx="4572000" cy="830997"/>
          </a:xfrm>
          <a:prstGeom prst="rect">
            <a:avLst/>
          </a:prstGeom>
        </p:spPr>
        <p:txBody>
          <a:bodyPr>
            <a:spAutoFit/>
          </a:bodyPr>
          <a:lstStyle/>
          <a:p>
            <a:r>
              <a:rPr lang="en-US" kern="0" dirty="0">
                <a:solidFill>
                  <a:srgbClr val="000000"/>
                </a:solidFill>
                <a:latin typeface="Arial"/>
                <a:ea typeface="+mj-ea"/>
                <a:cs typeface="+mj-cs"/>
              </a:rPr>
              <a:t>Consequence Management Home Team (CMHT)</a:t>
            </a:r>
            <a:endParaRPr lang="en-US" dirty="0"/>
          </a:p>
        </p:txBody>
      </p:sp>
    </p:spTree>
    <p:extLst>
      <p:ext uri="{BB962C8B-B14F-4D97-AF65-F5344CB8AC3E}">
        <p14:creationId xmlns:p14="http://schemas.microsoft.com/office/powerpoint/2010/main" val="35950819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Medical</a:t>
            </a:r>
            <a:endParaRPr lang="en-US" sz="3200" dirty="0"/>
          </a:p>
        </p:txBody>
      </p:sp>
      <p:sp>
        <p:nvSpPr>
          <p:cNvPr id="3" name="Content Placeholder 2"/>
          <p:cNvSpPr>
            <a:spLocks noGrp="1"/>
          </p:cNvSpPr>
          <p:nvPr>
            <p:ph idx="1"/>
          </p:nvPr>
        </p:nvSpPr>
        <p:spPr>
          <a:xfrm>
            <a:off x="533400" y="1676400"/>
            <a:ext cx="3745523" cy="4572000"/>
          </a:xfrm>
          <a:solidFill>
            <a:schemeClr val="accent1">
              <a:lumMod val="40000"/>
              <a:lumOff val="60000"/>
            </a:schemeClr>
          </a:solidFill>
          <a:ln>
            <a:solidFill>
              <a:schemeClr val="tx2"/>
            </a:solidFill>
          </a:ln>
        </p:spPr>
        <p:txBody>
          <a:bodyPr>
            <a:normAutofit fontScale="92500" lnSpcReduction="10000"/>
          </a:bodyPr>
          <a:lstStyle/>
          <a:p>
            <a:r>
              <a:rPr lang="en-US" sz="1950" b="0" dirty="0"/>
              <a:t>Advice and possible medical care in cases of human radiation exposure. </a:t>
            </a:r>
            <a:endParaRPr lang="en-US" sz="1950" b="0" dirty="0" smtClean="0"/>
          </a:p>
          <a:p>
            <a:r>
              <a:rPr lang="en-US" sz="1950" b="0" dirty="0" smtClean="0"/>
              <a:t>Retrospective dose assessment</a:t>
            </a:r>
            <a:endParaRPr lang="en-US" sz="1950" b="0" dirty="0"/>
          </a:p>
          <a:p>
            <a:r>
              <a:rPr lang="en-US" sz="1950" b="0" dirty="0"/>
              <a:t>Facilitating and creating a network of available equipment and staff specializing in human </a:t>
            </a:r>
            <a:r>
              <a:rPr lang="en-US" sz="1950" b="0" dirty="0" err="1"/>
              <a:t>radiopathology</a:t>
            </a:r>
            <a:r>
              <a:rPr lang="en-US" sz="1950" b="0" dirty="0"/>
              <a:t>. </a:t>
            </a:r>
          </a:p>
          <a:p>
            <a:r>
              <a:rPr lang="en-US" sz="1950" b="0" dirty="0"/>
              <a:t>Assisting in the development of medical emergency plans to address large-scale radiation incidents. </a:t>
            </a:r>
          </a:p>
          <a:p>
            <a:r>
              <a:rPr lang="en-US" sz="1950" b="0" dirty="0"/>
              <a:t>Assisting in the preparation of relevant documents and guidelines. </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33941" y="3792405"/>
            <a:ext cx="4165997" cy="2445568"/>
          </a:xfrm>
          <a:prstGeom prst="rect">
            <a:avLst/>
          </a:prstGeom>
        </p:spPr>
      </p:pic>
      <p:sp>
        <p:nvSpPr>
          <p:cNvPr id="4" name="Rectangle 3"/>
          <p:cNvSpPr/>
          <p:nvPr/>
        </p:nvSpPr>
        <p:spPr>
          <a:xfrm>
            <a:off x="4586726" y="1707995"/>
            <a:ext cx="4114800" cy="1569660"/>
          </a:xfrm>
          <a:prstGeom prst="rect">
            <a:avLst/>
          </a:prstGeom>
        </p:spPr>
        <p:txBody>
          <a:bodyPr wrap="square">
            <a:spAutoFit/>
          </a:bodyPr>
          <a:lstStyle/>
          <a:p>
            <a:pPr algn="ctr"/>
            <a:r>
              <a:rPr lang="en-US" kern="0" dirty="0">
                <a:solidFill>
                  <a:srgbClr val="000000"/>
                </a:solidFill>
                <a:latin typeface="Arial"/>
                <a:ea typeface="+mj-ea"/>
                <a:cs typeface="+mj-cs"/>
              </a:rPr>
              <a:t>Radiation Emergency Assistance Center/Training Site (</a:t>
            </a:r>
            <a:r>
              <a:rPr lang="en-US" kern="0" dirty="0" smtClean="0">
                <a:solidFill>
                  <a:srgbClr val="000000"/>
                </a:solidFill>
                <a:latin typeface="Arial"/>
                <a:ea typeface="+mj-ea"/>
                <a:cs typeface="+mj-cs"/>
              </a:rPr>
              <a:t>REAC/TS</a:t>
            </a:r>
            <a:r>
              <a:rPr lang="en-US" kern="0" dirty="0">
                <a:solidFill>
                  <a:srgbClr val="000000"/>
                </a:solidFill>
                <a:latin typeface="Arial"/>
                <a:ea typeface="+mj-ea"/>
                <a:cs typeface="+mj-cs"/>
              </a:rPr>
              <a:t>)</a:t>
            </a:r>
            <a:endParaRPr lang="en-US" dirty="0"/>
          </a:p>
        </p:txBody>
      </p:sp>
    </p:spTree>
    <p:extLst>
      <p:ext uri="{BB962C8B-B14F-4D97-AF65-F5344CB8AC3E}">
        <p14:creationId xmlns:p14="http://schemas.microsoft.com/office/powerpoint/2010/main" val="19808194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6538" y="111685"/>
            <a:ext cx="7886700" cy="993775"/>
          </a:xfrm>
        </p:spPr>
        <p:txBody>
          <a:bodyPr vert="horz" lIns="68580" tIns="34290" rIns="68580" bIns="34290" rtlCol="0" anchor="ctr">
            <a:normAutofit/>
          </a:bodyPr>
          <a:lstStyle/>
          <a:p>
            <a:r>
              <a:rPr lang="en-US" b="1" dirty="0"/>
              <a:t>Asset Response Timeline</a:t>
            </a:r>
          </a:p>
        </p:txBody>
      </p:sp>
      <p:sp>
        <p:nvSpPr>
          <p:cNvPr id="10" name="TextBox 9"/>
          <p:cNvSpPr txBox="1"/>
          <p:nvPr/>
        </p:nvSpPr>
        <p:spPr>
          <a:xfrm>
            <a:off x="555380" y="4987499"/>
            <a:ext cx="2000250" cy="923330"/>
          </a:xfrm>
          <a:prstGeom prst="rect">
            <a:avLst/>
          </a:prstGeom>
          <a:noFill/>
        </p:spPr>
        <p:txBody>
          <a:bodyPr wrap="square" rtlCol="0">
            <a:spAutoFit/>
          </a:bodyPr>
          <a:lstStyle/>
          <a:p>
            <a:r>
              <a:rPr lang="en-US" sz="1350" b="1" dirty="0">
                <a:latin typeface="Goudy Old Style" pitchFamily="18" charset="0"/>
              </a:rPr>
              <a:t>CMHT</a:t>
            </a:r>
          </a:p>
          <a:p>
            <a:r>
              <a:rPr lang="en-US" sz="1350" b="1" dirty="0">
                <a:latin typeface="Goudy Old Style" pitchFamily="18" charset="0"/>
              </a:rPr>
              <a:t>NARAC</a:t>
            </a:r>
          </a:p>
          <a:p>
            <a:r>
              <a:rPr lang="en-US" sz="1350" b="1" dirty="0">
                <a:latin typeface="Goudy Old Style" pitchFamily="18" charset="0"/>
              </a:rPr>
              <a:t>Remote </a:t>
            </a:r>
            <a:r>
              <a:rPr lang="en-US" sz="1350" b="1" dirty="0" smtClean="0">
                <a:latin typeface="Goudy Old Style" pitchFamily="18" charset="0"/>
              </a:rPr>
              <a:t>Advisory Team</a:t>
            </a:r>
            <a:endParaRPr lang="en-US" sz="1350" b="1" dirty="0">
              <a:latin typeface="Goudy Old Style" pitchFamily="18" charset="0"/>
            </a:endParaRPr>
          </a:p>
          <a:p>
            <a:r>
              <a:rPr lang="en-US" sz="1350" b="1" dirty="0">
                <a:latin typeface="Goudy Old Style" pitchFamily="18" charset="0"/>
              </a:rPr>
              <a:t>REAC/TS</a:t>
            </a:r>
          </a:p>
        </p:txBody>
      </p:sp>
      <p:graphicFrame>
        <p:nvGraphicFramePr>
          <p:cNvPr id="11" name="Diagram 10"/>
          <p:cNvGraphicFramePr/>
          <p:nvPr>
            <p:extLst/>
          </p:nvPr>
        </p:nvGraphicFramePr>
        <p:xfrm>
          <a:off x="1291283" y="905134"/>
          <a:ext cx="4995219" cy="381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1898307" y="3829053"/>
            <a:ext cx="1085850" cy="715581"/>
          </a:xfrm>
          <a:prstGeom prst="rect">
            <a:avLst/>
          </a:prstGeom>
          <a:noFill/>
        </p:spPr>
        <p:txBody>
          <a:bodyPr wrap="square" rtlCol="0">
            <a:spAutoFit/>
          </a:bodyPr>
          <a:lstStyle/>
          <a:p>
            <a:r>
              <a:rPr lang="en-US" sz="1350" b="1" dirty="0">
                <a:latin typeface="Goudy Old Style" pitchFamily="18" charset="0"/>
              </a:rPr>
              <a:t>State/Local </a:t>
            </a:r>
          </a:p>
          <a:p>
            <a:r>
              <a:rPr lang="en-US" sz="1350" b="1" dirty="0">
                <a:latin typeface="Goudy Old Style" pitchFamily="18" charset="0"/>
              </a:rPr>
              <a:t>RAP</a:t>
            </a:r>
          </a:p>
          <a:p>
            <a:r>
              <a:rPr lang="en-US" sz="1350" b="1" dirty="0">
                <a:latin typeface="Goudy Old Style" pitchFamily="18" charset="0"/>
              </a:rPr>
              <a:t>CST</a:t>
            </a:r>
          </a:p>
        </p:txBody>
      </p:sp>
      <p:sp>
        <p:nvSpPr>
          <p:cNvPr id="18" name="TextBox 17"/>
          <p:cNvSpPr txBox="1"/>
          <p:nvPr/>
        </p:nvSpPr>
        <p:spPr>
          <a:xfrm>
            <a:off x="2930868" y="3144538"/>
            <a:ext cx="971550" cy="923330"/>
          </a:xfrm>
          <a:prstGeom prst="rect">
            <a:avLst/>
          </a:prstGeom>
          <a:noFill/>
        </p:spPr>
        <p:txBody>
          <a:bodyPr wrap="square" rtlCol="0">
            <a:spAutoFit/>
          </a:bodyPr>
          <a:lstStyle/>
          <a:p>
            <a:r>
              <a:rPr lang="en-US" sz="1350" b="1" dirty="0">
                <a:latin typeface="Goudy Old Style" pitchFamily="18" charset="0"/>
              </a:rPr>
              <a:t>CMAC</a:t>
            </a:r>
            <a:endParaRPr lang="en-US" sz="1350" b="1" dirty="0">
              <a:latin typeface="Goudy Old Style" pitchFamily="18" charset="0"/>
              <a:cs typeface="Times New Roman" pitchFamily="18" charset="0"/>
            </a:endParaRPr>
          </a:p>
          <a:p>
            <a:r>
              <a:rPr lang="en-US" sz="1350" b="1" dirty="0">
                <a:latin typeface="Goudy Old Style" pitchFamily="18" charset="0"/>
                <a:cs typeface="Times New Roman" pitchFamily="18" charset="0"/>
              </a:rPr>
              <a:t>REAC/TS</a:t>
            </a:r>
          </a:p>
          <a:p>
            <a:r>
              <a:rPr lang="en-US" sz="1350" b="1" dirty="0" smtClean="0">
                <a:latin typeface="Goudy Old Style" pitchFamily="18" charset="0"/>
                <a:cs typeface="Times New Roman" pitchFamily="18" charset="0"/>
              </a:rPr>
              <a:t>CERFP</a:t>
            </a:r>
          </a:p>
          <a:p>
            <a:r>
              <a:rPr lang="en-US" sz="1350" dirty="0" smtClean="0">
                <a:latin typeface="Goudy Old Style" pitchFamily="18" charset="0"/>
                <a:cs typeface="Times New Roman" pitchFamily="18" charset="0"/>
              </a:rPr>
              <a:t>AMS</a:t>
            </a:r>
            <a:endParaRPr lang="en-US" sz="1350" b="1" dirty="0">
              <a:latin typeface="Goudy Old Style" pitchFamily="18" charset="0"/>
              <a:cs typeface="Times New Roman" pitchFamily="18" charset="0"/>
            </a:endParaRPr>
          </a:p>
        </p:txBody>
      </p:sp>
      <p:sp>
        <p:nvSpPr>
          <p:cNvPr id="19" name="TextBox 18"/>
          <p:cNvSpPr txBox="1"/>
          <p:nvPr/>
        </p:nvSpPr>
        <p:spPr>
          <a:xfrm>
            <a:off x="3914775" y="2696478"/>
            <a:ext cx="1085850" cy="715581"/>
          </a:xfrm>
          <a:prstGeom prst="rect">
            <a:avLst/>
          </a:prstGeom>
          <a:noFill/>
        </p:spPr>
        <p:txBody>
          <a:bodyPr wrap="square" rtlCol="0">
            <a:spAutoFit/>
          </a:bodyPr>
          <a:lstStyle/>
          <a:p>
            <a:r>
              <a:rPr lang="en-US" sz="1350" b="1" dirty="0">
                <a:latin typeface="Goudy Old Style" pitchFamily="18" charset="0"/>
              </a:rPr>
              <a:t>CMRT  </a:t>
            </a:r>
          </a:p>
          <a:p>
            <a:r>
              <a:rPr lang="en-US" sz="1350" b="1" dirty="0">
                <a:latin typeface="Goudy Old Style" pitchFamily="18" charset="0"/>
              </a:rPr>
              <a:t>EPA</a:t>
            </a:r>
          </a:p>
          <a:p>
            <a:r>
              <a:rPr lang="en-US" sz="1350" b="1" dirty="0">
                <a:latin typeface="Goudy Old Style" pitchFamily="18" charset="0"/>
              </a:rPr>
              <a:t>HRF</a:t>
            </a:r>
          </a:p>
        </p:txBody>
      </p:sp>
      <p:sp>
        <p:nvSpPr>
          <p:cNvPr id="20" name="TextBox 19"/>
          <p:cNvSpPr txBox="1"/>
          <p:nvPr/>
        </p:nvSpPr>
        <p:spPr>
          <a:xfrm>
            <a:off x="4957763" y="2696476"/>
            <a:ext cx="1371600" cy="300082"/>
          </a:xfrm>
          <a:prstGeom prst="rect">
            <a:avLst/>
          </a:prstGeom>
          <a:noFill/>
        </p:spPr>
        <p:txBody>
          <a:bodyPr wrap="square" rtlCol="0">
            <a:spAutoFit/>
          </a:bodyPr>
          <a:lstStyle/>
          <a:p>
            <a:r>
              <a:rPr lang="en-US" sz="1350" b="1" dirty="0">
                <a:latin typeface="Goudy Old Style" pitchFamily="18" charset="0"/>
              </a:rPr>
              <a:t>Advisory Team</a:t>
            </a:r>
          </a:p>
        </p:txBody>
      </p:sp>
      <p:graphicFrame>
        <p:nvGraphicFramePr>
          <p:cNvPr id="15" name="Table 14"/>
          <p:cNvGraphicFramePr>
            <a:graphicFrameLocks noGrp="1"/>
          </p:cNvGraphicFramePr>
          <p:nvPr>
            <p:extLst>
              <p:ext uri="{D42A27DB-BD31-4B8C-83A1-F6EECF244321}">
                <p14:modId xmlns:p14="http://schemas.microsoft.com/office/powerpoint/2010/main" val="896155624"/>
              </p:ext>
            </p:extLst>
          </p:nvPr>
        </p:nvGraphicFramePr>
        <p:xfrm>
          <a:off x="4045489" y="3704284"/>
          <a:ext cx="4509248" cy="2295524"/>
        </p:xfrm>
        <a:graphic>
          <a:graphicData uri="http://schemas.openxmlformats.org/drawingml/2006/table">
            <a:tbl>
              <a:tblPr firstRow="1" bandRow="1">
                <a:tableStyleId>{2D5ABB26-0587-4C30-8999-92F81FD0307C}</a:tableStyleId>
              </a:tblPr>
              <a:tblGrid>
                <a:gridCol w="800028"/>
                <a:gridCol w="3709220"/>
              </a:tblGrid>
              <a:tr h="205740">
                <a:tc>
                  <a:txBody>
                    <a:bodyPr/>
                    <a:lstStyle/>
                    <a:p>
                      <a:pPr algn="r"/>
                      <a:r>
                        <a:rPr lang="en-US" sz="1000" b="1" dirty="0" smtClean="0"/>
                        <a:t>AMS - </a:t>
                      </a:r>
                    </a:p>
                    <a:p>
                      <a:pPr algn="r"/>
                      <a:r>
                        <a:rPr lang="en-US" sz="1000" b="1" dirty="0" smtClean="0"/>
                        <a:t>CMHT -</a:t>
                      </a:r>
                      <a:endParaRPr lang="en-US" sz="1000" b="1" dirty="0"/>
                    </a:p>
                  </a:txBody>
                  <a:tcPr marL="68580" marR="68580" marT="34290" marB="34290"/>
                </a:tc>
                <a:tc>
                  <a:txBody>
                    <a:bodyPr/>
                    <a:lstStyle/>
                    <a:p>
                      <a:r>
                        <a:rPr lang="en-US" sz="1000" b="1" dirty="0" smtClean="0"/>
                        <a:t>Aerial Measuring</a:t>
                      </a:r>
                      <a:r>
                        <a:rPr lang="en-US" sz="1000" b="1" baseline="0" dirty="0" smtClean="0"/>
                        <a:t> System</a:t>
                      </a:r>
                      <a:endParaRPr lang="en-US" sz="1000" b="1" dirty="0" smtClean="0"/>
                    </a:p>
                    <a:p>
                      <a:r>
                        <a:rPr lang="en-US" sz="1000" b="1" dirty="0" smtClean="0"/>
                        <a:t>Consequence Management Home Team</a:t>
                      </a:r>
                      <a:endParaRPr lang="en-US" sz="1000" b="1" dirty="0"/>
                    </a:p>
                  </a:txBody>
                  <a:tcPr marL="68580" marR="68580" marT="34290" marB="34290"/>
                </a:tc>
              </a:tr>
              <a:tr h="205740">
                <a:tc>
                  <a:txBody>
                    <a:bodyPr/>
                    <a:lstStyle/>
                    <a:p>
                      <a:pPr algn="r"/>
                      <a:r>
                        <a:rPr lang="en-US" sz="1000" b="1" dirty="0" smtClean="0"/>
                        <a:t>CMAC -</a:t>
                      </a:r>
                      <a:endParaRPr lang="en-US" sz="1000" b="1" dirty="0"/>
                    </a:p>
                  </a:txBody>
                  <a:tcPr marL="68580" marR="68580" marT="34290" marB="34290"/>
                </a:tc>
                <a:tc>
                  <a:txBody>
                    <a:bodyPr/>
                    <a:lstStyle/>
                    <a:p>
                      <a:r>
                        <a:rPr lang="en-US" sz="1000" b="1" dirty="0" smtClean="0"/>
                        <a:t>Consequence Management Advance Command</a:t>
                      </a:r>
                      <a:endParaRPr lang="en-US" sz="1000" b="1" dirty="0"/>
                    </a:p>
                  </a:txBody>
                  <a:tcPr marL="68580" marR="68580" marT="34290" marB="34290"/>
                </a:tc>
              </a:tr>
              <a:tr h="205740">
                <a:tc>
                  <a:txBody>
                    <a:bodyPr/>
                    <a:lstStyle/>
                    <a:p>
                      <a:pPr algn="r"/>
                      <a:r>
                        <a:rPr lang="en-US" sz="1000" b="1" dirty="0" smtClean="0"/>
                        <a:t>CMRT - </a:t>
                      </a:r>
                      <a:endParaRPr lang="en-US" sz="1000" b="1" dirty="0"/>
                    </a:p>
                  </a:txBody>
                  <a:tcPr marL="68580" marR="68580" marT="34290" marB="34290"/>
                </a:tc>
                <a:tc>
                  <a:txBody>
                    <a:bodyPr/>
                    <a:lstStyle/>
                    <a:p>
                      <a:r>
                        <a:rPr lang="en-US" sz="1000" b="1" dirty="0" smtClean="0"/>
                        <a:t>Consequence Management Response Team</a:t>
                      </a:r>
                      <a:endParaRPr lang="en-US" sz="1000" b="1" dirty="0"/>
                    </a:p>
                  </a:txBody>
                  <a:tcPr marL="68580" marR="68580" marT="34290" marB="34290"/>
                </a:tc>
              </a:tr>
              <a:tr h="205740">
                <a:tc>
                  <a:txBody>
                    <a:bodyPr/>
                    <a:lstStyle/>
                    <a:p>
                      <a:pPr algn="r"/>
                      <a:r>
                        <a:rPr lang="en-US" sz="1000" b="1" dirty="0" smtClean="0"/>
                        <a:t>NARAC -</a:t>
                      </a:r>
                      <a:endParaRPr lang="en-US" sz="1000" b="1" dirty="0"/>
                    </a:p>
                  </a:txBody>
                  <a:tcPr marL="68580" marR="68580" marT="34290" marB="34290"/>
                </a:tc>
                <a:tc>
                  <a:txBody>
                    <a:bodyPr/>
                    <a:lstStyle/>
                    <a:p>
                      <a:r>
                        <a:rPr lang="en-US" sz="1000" b="1" dirty="0" smtClean="0"/>
                        <a:t>National Atmospheric Release Advisory Center</a:t>
                      </a:r>
                      <a:endParaRPr lang="en-US" sz="1000" b="1" dirty="0"/>
                    </a:p>
                  </a:txBody>
                  <a:tcPr marL="68580" marR="68580" marT="34290" marB="34290"/>
                </a:tc>
              </a:tr>
              <a:tr h="221456">
                <a:tc>
                  <a:txBody>
                    <a:bodyPr/>
                    <a:lstStyle/>
                    <a:p>
                      <a:pPr algn="r"/>
                      <a:r>
                        <a:rPr lang="en-US" sz="1000" b="1" dirty="0" smtClean="0"/>
                        <a:t>REAC/TS -</a:t>
                      </a:r>
                      <a:endParaRPr lang="en-US" sz="1000" b="1" dirty="0"/>
                    </a:p>
                  </a:txBody>
                  <a:tcPr marL="68580" marR="68580" marT="34290" marB="34290"/>
                </a:tc>
                <a:tc>
                  <a:txBody>
                    <a:bodyPr/>
                    <a:lstStyle/>
                    <a:p>
                      <a:r>
                        <a:rPr lang="en-US" sz="1000" b="1" dirty="0" smtClean="0"/>
                        <a:t>Radiation Emergency Assistance Center/Training Site</a:t>
                      </a:r>
                      <a:endParaRPr lang="en-US" sz="1000" b="1" dirty="0"/>
                    </a:p>
                  </a:txBody>
                  <a:tcPr marL="68580" marR="68580" marT="34290" marB="34290"/>
                </a:tc>
              </a:tr>
              <a:tr h="221456">
                <a:tc>
                  <a:txBody>
                    <a:bodyPr/>
                    <a:lstStyle/>
                    <a:p>
                      <a:pPr algn="r"/>
                      <a:r>
                        <a:rPr lang="en-US" sz="1000" b="1" dirty="0" smtClean="0"/>
                        <a:t>RAP -</a:t>
                      </a:r>
                      <a:endParaRPr lang="en-US" sz="1000" b="1" dirty="0"/>
                    </a:p>
                  </a:txBody>
                  <a:tcPr marL="68580" marR="68580" marT="34290" marB="34290"/>
                </a:tc>
                <a:tc>
                  <a:txBody>
                    <a:bodyPr/>
                    <a:lstStyle/>
                    <a:p>
                      <a:r>
                        <a:rPr lang="en-US" sz="1000" b="1" dirty="0" smtClean="0"/>
                        <a:t>Radiological Assistance Program</a:t>
                      </a:r>
                    </a:p>
                    <a:p>
                      <a:endParaRPr lang="en-US" sz="1000" b="1" dirty="0"/>
                    </a:p>
                  </a:txBody>
                  <a:tcPr marL="68580" marR="68580" marT="34290" marB="34290"/>
                </a:tc>
              </a:tr>
              <a:tr h="221456">
                <a:tc>
                  <a:txBody>
                    <a:bodyPr/>
                    <a:lstStyle/>
                    <a:p>
                      <a:pPr algn="r"/>
                      <a:r>
                        <a:rPr lang="en-US" sz="1000" b="1" dirty="0" smtClean="0"/>
                        <a:t>CERFP -</a:t>
                      </a:r>
                      <a:endParaRPr lang="en-US" sz="1000" b="1" dirty="0"/>
                    </a:p>
                  </a:txBody>
                  <a:tcPr marL="68580" marR="68580" marT="34290" marB="34290"/>
                </a:tc>
                <a:tc>
                  <a:txBody>
                    <a:bodyPr/>
                    <a:lstStyle/>
                    <a:p>
                      <a:r>
                        <a:rPr lang="en-US" sz="1000" b="1" dirty="0" smtClean="0"/>
                        <a:t>CBRNE Enhanced Response Force Package</a:t>
                      </a:r>
                      <a:endParaRPr lang="en-US" sz="1000" b="1" dirty="0"/>
                    </a:p>
                  </a:txBody>
                  <a:tcPr marL="68580" marR="68580" marT="34290" marB="34290"/>
                </a:tc>
              </a:tr>
              <a:tr h="221456">
                <a:tc>
                  <a:txBody>
                    <a:bodyPr/>
                    <a:lstStyle/>
                    <a:p>
                      <a:pPr algn="r"/>
                      <a:r>
                        <a:rPr lang="en-US" sz="1000" b="1" dirty="0" smtClean="0"/>
                        <a:t>CST -</a:t>
                      </a:r>
                      <a:endParaRPr lang="en-US" sz="1000" b="1" dirty="0"/>
                    </a:p>
                  </a:txBody>
                  <a:tcPr marL="68580" marR="68580" marT="34290" marB="34290"/>
                </a:tc>
                <a:tc>
                  <a:txBody>
                    <a:bodyPr/>
                    <a:lstStyle/>
                    <a:p>
                      <a:r>
                        <a:rPr lang="en-US" sz="1000" b="1" dirty="0" smtClean="0"/>
                        <a:t>Civil Support Team</a:t>
                      </a:r>
                      <a:endParaRPr lang="en-US" sz="1000" b="1" dirty="0"/>
                    </a:p>
                  </a:txBody>
                  <a:tcPr marL="68580" marR="68580" marT="34290" marB="34290"/>
                </a:tc>
              </a:tr>
              <a:tr h="221456">
                <a:tc>
                  <a:txBody>
                    <a:bodyPr/>
                    <a:lstStyle/>
                    <a:p>
                      <a:pPr algn="r"/>
                      <a:r>
                        <a:rPr lang="en-US" sz="1000" b="1" dirty="0" smtClean="0"/>
                        <a:t>HRF -</a:t>
                      </a:r>
                      <a:endParaRPr lang="en-US" sz="1000" b="1" dirty="0"/>
                    </a:p>
                  </a:txBody>
                  <a:tcPr marL="68580" marR="68580" marT="34290" marB="34290"/>
                </a:tc>
                <a:tc>
                  <a:txBody>
                    <a:bodyPr/>
                    <a:lstStyle/>
                    <a:p>
                      <a:r>
                        <a:rPr lang="en-US" sz="1000" b="1" dirty="0" smtClean="0"/>
                        <a:t>Homeland Response Force</a:t>
                      </a:r>
                      <a:endParaRPr lang="en-US" sz="1000" b="1" dirty="0"/>
                    </a:p>
                  </a:txBody>
                  <a:tcPr marL="68580" marR="68580" marT="34290" marB="34290"/>
                </a:tc>
              </a:tr>
            </a:tbl>
          </a:graphicData>
        </a:graphic>
      </p:graphicFrame>
      <p:sp>
        <p:nvSpPr>
          <p:cNvPr id="14" name="TextBox 13"/>
          <p:cNvSpPr txBox="1"/>
          <p:nvPr/>
        </p:nvSpPr>
        <p:spPr>
          <a:xfrm>
            <a:off x="7297437" y="2823033"/>
            <a:ext cx="1257300" cy="507831"/>
          </a:xfrm>
          <a:prstGeom prst="rect">
            <a:avLst/>
          </a:prstGeom>
          <a:noFill/>
        </p:spPr>
        <p:txBody>
          <a:bodyPr wrap="square" rtlCol="0">
            <a:spAutoFit/>
          </a:bodyPr>
          <a:lstStyle/>
          <a:p>
            <a:pPr algn="ctr"/>
            <a:r>
              <a:rPr lang="en-US" sz="1350" b="1" dirty="0">
                <a:latin typeface="Goudy Old Style" pitchFamily="18" charset="0"/>
              </a:rPr>
              <a:t>FRMAC Established</a:t>
            </a:r>
          </a:p>
        </p:txBody>
      </p:sp>
      <p:pic>
        <p:nvPicPr>
          <p:cNvPr id="27651" name="Picture 3" descr="C:\Documents and Settings\menarm\Local Settings\Temporary Internet Files\Content.IE5\GJ41D91Q\MC900431627[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627" y="3657602"/>
            <a:ext cx="1285875" cy="1285875"/>
          </a:xfrm>
          <a:prstGeom prst="rect">
            <a:avLst/>
          </a:prstGeom>
          <a:noFill/>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1649" y="1021292"/>
            <a:ext cx="2694282" cy="1773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67232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Data and Technical Products</a:t>
            </a:r>
            <a:endParaRPr lang="en-US" dirty="0"/>
          </a:p>
        </p:txBody>
      </p:sp>
    </p:spTree>
    <p:extLst>
      <p:ext uri="{BB962C8B-B14F-4D97-AF65-F5344CB8AC3E}">
        <p14:creationId xmlns:p14="http://schemas.microsoft.com/office/powerpoint/2010/main" val="9642895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6713"/>
            <a:ext cx="7164388" cy="584775"/>
          </a:xfrm>
        </p:spPr>
        <p:txBody>
          <a:bodyPr/>
          <a:lstStyle/>
          <a:p>
            <a:r>
              <a:rPr lang="en-US" sz="3200" dirty="0" smtClean="0"/>
              <a:t>GOALS</a:t>
            </a:r>
            <a:endParaRPr lang="en-US" sz="3200" dirty="0"/>
          </a:p>
        </p:txBody>
      </p:sp>
      <p:graphicFrame>
        <p:nvGraphicFramePr>
          <p:cNvPr id="10" name="Diagram 9"/>
          <p:cNvGraphicFramePr/>
          <p:nvPr>
            <p:extLst>
              <p:ext uri="{D42A27DB-BD31-4B8C-83A1-F6EECF244321}">
                <p14:modId xmlns:p14="http://schemas.microsoft.com/office/powerpoint/2010/main" val="2531866880"/>
              </p:ext>
            </p:extLst>
          </p:nvPr>
        </p:nvGraphicFramePr>
        <p:xfrm>
          <a:off x="1524000" y="1143000"/>
          <a:ext cx="6096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990600" y="6131017"/>
            <a:ext cx="7162800" cy="400110"/>
          </a:xfrm>
          <a:prstGeom prst="rect">
            <a:avLst/>
          </a:prstGeom>
          <a:noFill/>
          <a:ln>
            <a:solidFill>
              <a:schemeClr val="tx1"/>
            </a:solidFill>
          </a:ln>
        </p:spPr>
        <p:txBody>
          <a:bodyPr wrap="square" rtlCol="0">
            <a:spAutoFit/>
          </a:bodyPr>
          <a:lstStyle/>
          <a:p>
            <a:pPr algn="ctr"/>
            <a:r>
              <a:rPr lang="en-US" sz="2000" b="1" i="1" dirty="0" smtClean="0"/>
              <a:t>Situational awareness of the radiological environment</a:t>
            </a:r>
          </a:p>
        </p:txBody>
      </p:sp>
    </p:spTree>
    <p:extLst>
      <p:ext uri="{BB962C8B-B14F-4D97-AF65-F5344CB8AC3E}">
        <p14:creationId xmlns:p14="http://schemas.microsoft.com/office/powerpoint/2010/main" val="1056270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713"/>
            <a:ext cx="7164388" cy="584775"/>
          </a:xfrm>
        </p:spPr>
        <p:txBody>
          <a:bodyPr/>
          <a:lstStyle/>
          <a:p>
            <a:r>
              <a:rPr lang="en-US" sz="3200" dirty="0" smtClean="0"/>
              <a:t>Data Flow</a:t>
            </a:r>
            <a:endParaRPr lang="en-US" sz="3200" dirty="0"/>
          </a:p>
        </p:txBody>
      </p:sp>
      <p:sp>
        <p:nvSpPr>
          <p:cNvPr id="5" name="Content Placeholder 4"/>
          <p:cNvSpPr>
            <a:spLocks noGrp="1"/>
          </p:cNvSpPr>
          <p:nvPr>
            <p:ph idx="1"/>
          </p:nvPr>
        </p:nvSpPr>
        <p:spPr/>
        <p:txBody>
          <a:bodyPr/>
          <a:lstStyle/>
          <a:p>
            <a:r>
              <a:rPr lang="en-US" sz="2400" b="0" dirty="0" err="1" smtClean="0"/>
              <a:t>RadResponder</a:t>
            </a:r>
            <a:r>
              <a:rPr lang="en-US" sz="2400" b="0" dirty="0" smtClean="0"/>
              <a:t> Network</a:t>
            </a:r>
          </a:p>
          <a:p>
            <a:pPr lvl="1"/>
            <a:r>
              <a:rPr lang="en-US" sz="2200" b="0" dirty="0"/>
              <a:t>https://www.radresponder.net</a:t>
            </a:r>
            <a:r>
              <a:rPr lang="en-US" sz="2200" b="0" dirty="0" smtClean="0"/>
              <a:t>/</a:t>
            </a:r>
          </a:p>
          <a:p>
            <a:pPr lvl="1"/>
            <a:r>
              <a:rPr lang="en-US" sz="2200" b="0" dirty="0" smtClean="0"/>
              <a:t>Mobile app</a:t>
            </a:r>
          </a:p>
          <a:p>
            <a:r>
              <a:rPr lang="en-US" sz="2400" b="0" dirty="0"/>
              <a:t>Email to: cmht@nnsa.doe.gov</a:t>
            </a:r>
          </a:p>
          <a:p>
            <a:r>
              <a:rPr lang="en-US" sz="2400" b="0" dirty="0"/>
              <a:t>Fax to CMHT at 702-794-1039</a:t>
            </a:r>
          </a:p>
          <a:p>
            <a:r>
              <a:rPr lang="en-US" sz="2400" b="0" dirty="0"/>
              <a:t>Call in data on CMHT bridge </a:t>
            </a:r>
            <a:r>
              <a:rPr lang="en-US" sz="2400" b="0" dirty="0" smtClean="0"/>
              <a:t>line</a:t>
            </a:r>
          </a:p>
          <a:p>
            <a:r>
              <a:rPr lang="en-US" sz="2400" b="0" dirty="0" smtClean="0"/>
              <a:t>Radiological Response Data Portal</a:t>
            </a:r>
          </a:p>
          <a:p>
            <a:pPr lvl="1"/>
            <a:r>
              <a:rPr lang="en-US" sz="2400" b="0" dirty="0" smtClean="0"/>
              <a:t>FRMAC Radiological Assessment &amp; Monitoring System (RAMS)</a:t>
            </a:r>
          </a:p>
          <a:p>
            <a:pPr lvl="1"/>
            <a:r>
              <a:rPr lang="en-US" sz="2400" b="0" dirty="0" smtClean="0"/>
              <a:t>AMS </a:t>
            </a:r>
            <a:r>
              <a:rPr lang="en-US" sz="2400" b="0" dirty="0" err="1" smtClean="0"/>
              <a:t>Reachback</a:t>
            </a:r>
            <a:endParaRPr lang="en-US" sz="2400" b="0" dirty="0"/>
          </a:p>
        </p:txBody>
      </p:sp>
    </p:spTree>
    <p:extLst>
      <p:ext uri="{BB962C8B-B14F-4D97-AF65-F5344CB8AC3E}">
        <p14:creationId xmlns:p14="http://schemas.microsoft.com/office/powerpoint/2010/main" val="23993407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242755"/>
            <a:ext cx="6781800" cy="671645"/>
          </a:xfrm>
        </p:spPr>
        <p:txBody>
          <a:bodyPr/>
          <a:lstStyle/>
          <a:p>
            <a:r>
              <a:rPr lang="en-US" dirty="0"/>
              <a:t>DOE/NNSA - Applying Technical Capabilities to National Security Challenges</a:t>
            </a:r>
            <a:br>
              <a:rPr lang="en-US" dirty="0"/>
            </a:br>
            <a:endParaRPr lang="en-US" dirty="0"/>
          </a:p>
        </p:txBody>
      </p:sp>
      <p:pic>
        <p:nvPicPr>
          <p:cNvPr id="6" name="Picture 5" title="jlc"/>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809" y="984821"/>
            <a:ext cx="7350791" cy="5720779"/>
          </a:xfrm>
          <a:prstGeom prst="rect">
            <a:avLst/>
          </a:prstGeom>
          <a:ln>
            <a:noFill/>
          </a:ln>
        </p:spPr>
      </p:pic>
    </p:spTree>
    <p:extLst>
      <p:ext uri="{BB962C8B-B14F-4D97-AF65-F5344CB8AC3E}">
        <p14:creationId xmlns:p14="http://schemas.microsoft.com/office/powerpoint/2010/main" val="325262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8320" y="1645920"/>
            <a:ext cx="4983480" cy="4983480"/>
          </a:xfrm>
          <a:prstGeom prst="rect">
            <a:avLst/>
          </a:prstGeom>
          <a:ln w="19050">
            <a:solidFill>
              <a:schemeClr val="tx1"/>
            </a:solidFill>
          </a:ln>
        </p:spPr>
      </p:pic>
      <p:cxnSp>
        <p:nvCxnSpPr>
          <p:cNvPr id="29" name="Straight Arrow Connector 28"/>
          <p:cNvCxnSpPr/>
          <p:nvPr/>
        </p:nvCxnSpPr>
        <p:spPr>
          <a:xfrm flipH="1">
            <a:off x="4450080" y="2000096"/>
            <a:ext cx="2484120" cy="1713468"/>
          </a:xfrm>
          <a:prstGeom prst="straightConnector1">
            <a:avLst/>
          </a:prstGeom>
          <a:ln w="57150">
            <a:solidFill>
              <a:schemeClr val="tx1"/>
            </a:solidFill>
            <a:tailEnd type="oval"/>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H="1">
            <a:off x="5791200" y="3535764"/>
            <a:ext cx="1143000" cy="137160"/>
          </a:xfrm>
          <a:prstGeom prst="straightConnector1">
            <a:avLst/>
          </a:prstGeom>
          <a:ln w="57150">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1600200" y="1783164"/>
            <a:ext cx="2473960" cy="3048000"/>
          </a:xfrm>
          <a:prstGeom prst="straightConnector1">
            <a:avLst/>
          </a:prstGeom>
          <a:ln w="57150">
            <a:solidFill>
              <a:schemeClr val="tx1"/>
            </a:solidFill>
            <a:tailEnd type="oval"/>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a:off x="1600200" y="2901613"/>
            <a:ext cx="2250440" cy="1919391"/>
          </a:xfrm>
          <a:prstGeom prst="straightConnector1">
            <a:avLst/>
          </a:prstGeom>
          <a:ln w="57150">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p:nvPr/>
        </p:nvCxnSpPr>
        <p:spPr>
          <a:xfrm>
            <a:off x="1662216" y="4851018"/>
            <a:ext cx="989544" cy="51266"/>
          </a:xfrm>
          <a:prstGeom prst="straightConnector1">
            <a:avLst/>
          </a:prstGeom>
          <a:ln w="57150">
            <a:solidFill>
              <a:schemeClr val="tx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1256738" y="177225"/>
            <a:ext cx="6591862" cy="584775"/>
          </a:xfrm>
          <a:prstGeom prst="rect">
            <a:avLst/>
          </a:prstGeom>
          <a:noFill/>
          <a:ln>
            <a:noFill/>
          </a:ln>
        </p:spPr>
        <p:txBody>
          <a:bodyPr wrap="square" rtlCol="0">
            <a:spAutoFit/>
          </a:bodyPr>
          <a:lstStyle/>
          <a:p>
            <a:pPr algn="ctr"/>
            <a:r>
              <a:rPr lang="en-US" sz="3200" b="1" i="1" dirty="0" smtClean="0"/>
              <a:t>Post-detonation product</a:t>
            </a:r>
            <a:endParaRPr lang="en-US" sz="3200" dirty="0"/>
          </a:p>
        </p:txBody>
      </p:sp>
      <p:sp>
        <p:nvSpPr>
          <p:cNvPr id="16" name="TextBox 15"/>
          <p:cNvSpPr txBox="1"/>
          <p:nvPr/>
        </p:nvSpPr>
        <p:spPr>
          <a:xfrm>
            <a:off x="227477" y="1637967"/>
            <a:ext cx="1448923" cy="830997"/>
          </a:xfrm>
          <a:prstGeom prst="rect">
            <a:avLst/>
          </a:prstGeom>
          <a:solidFill>
            <a:schemeClr val="bg1"/>
          </a:solidFill>
          <a:ln w="28575">
            <a:solidFill>
              <a:srgbClr val="C00000"/>
            </a:solidFill>
          </a:ln>
          <a:effectLst>
            <a:outerShdw blurRad="50800" dist="38100" dir="2700000" algn="tl" rotWithShape="0">
              <a:prstClr val="black">
                <a:alpha val="40000"/>
              </a:prstClr>
            </a:outerShdw>
          </a:effectLst>
        </p:spPr>
        <p:txBody>
          <a:bodyPr wrap="square" rtlCol="0">
            <a:spAutoFit/>
          </a:bodyPr>
          <a:lstStyle/>
          <a:p>
            <a:r>
              <a:rPr lang="en-US" sz="1200" b="1" dirty="0" smtClean="0"/>
              <a:t>Severe Damage Zone:</a:t>
            </a:r>
            <a:r>
              <a:rPr lang="en-US" sz="1200" dirty="0" smtClean="0"/>
              <a:t> Survival unlikely. </a:t>
            </a:r>
            <a:br>
              <a:rPr lang="en-US" sz="1200" dirty="0" smtClean="0"/>
            </a:br>
            <a:r>
              <a:rPr lang="en-US" sz="1200" dirty="0" smtClean="0"/>
              <a:t>Pop: 1,250</a:t>
            </a:r>
          </a:p>
        </p:txBody>
      </p:sp>
      <p:sp>
        <p:nvSpPr>
          <p:cNvPr id="14" name="TextBox 13"/>
          <p:cNvSpPr txBox="1"/>
          <p:nvPr/>
        </p:nvSpPr>
        <p:spPr>
          <a:xfrm>
            <a:off x="6779415" y="4678764"/>
            <a:ext cx="2288384" cy="1938992"/>
          </a:xfrm>
          <a:prstGeom prst="rect">
            <a:avLst/>
          </a:prstGeom>
          <a:noFill/>
          <a:ln w="28575">
            <a:solidFill>
              <a:srgbClr val="FFFF00"/>
            </a:solidFill>
          </a:ln>
        </p:spPr>
        <p:txBody>
          <a:bodyPr wrap="square" rtlCol="0">
            <a:spAutoFit/>
          </a:bodyPr>
          <a:lstStyle/>
          <a:p>
            <a:pPr marL="109538" indent="-109538">
              <a:buFont typeface="Arial" panose="020B0604020202020204" pitchFamily="34" charset="0"/>
              <a:buChar char="•"/>
            </a:pPr>
            <a:r>
              <a:rPr lang="en-US" altLang="en-US" sz="1200" dirty="0" smtClean="0">
                <a:solidFill>
                  <a:srgbClr val="000000"/>
                </a:solidFill>
              </a:rPr>
              <a:t>Model prediction at 12 hours post-detonation</a:t>
            </a:r>
          </a:p>
          <a:p>
            <a:pPr marL="109538" indent="-109538">
              <a:buFont typeface="Arial" panose="020B0604020202020204" pitchFamily="34" charset="0"/>
              <a:buChar char="•"/>
            </a:pPr>
            <a:r>
              <a:rPr lang="en-US" altLang="en-US" sz="1200" dirty="0" smtClean="0">
                <a:solidFill>
                  <a:srgbClr val="000000"/>
                </a:solidFill>
              </a:rPr>
              <a:t>No </a:t>
            </a:r>
            <a:r>
              <a:rPr lang="en-US" altLang="en-US" sz="1200" dirty="0">
                <a:solidFill>
                  <a:srgbClr val="000000"/>
                </a:solidFill>
              </a:rPr>
              <a:t>measurements </a:t>
            </a:r>
            <a:r>
              <a:rPr lang="en-US" altLang="en-US" sz="1200" dirty="0" smtClean="0">
                <a:solidFill>
                  <a:srgbClr val="000000"/>
                </a:solidFill>
              </a:rPr>
              <a:t>available yet</a:t>
            </a:r>
            <a:endParaRPr lang="en-US" altLang="en-US" sz="1200" dirty="0">
              <a:solidFill>
                <a:srgbClr val="000000"/>
              </a:solidFill>
            </a:endParaRPr>
          </a:p>
          <a:p>
            <a:pPr marL="109538" indent="-109538">
              <a:buFont typeface="Arial" panose="020B0604020202020204" pitchFamily="34" charset="0"/>
              <a:buChar char="•"/>
            </a:pPr>
            <a:r>
              <a:rPr lang="en-US" altLang="en-US" sz="1200" dirty="0" smtClean="0">
                <a:solidFill>
                  <a:srgbClr val="000000"/>
                </a:solidFill>
              </a:rPr>
              <a:t>Model assumes 1kt yield</a:t>
            </a:r>
            <a:endParaRPr lang="en-US" altLang="en-US" sz="1200" dirty="0">
              <a:solidFill>
                <a:srgbClr val="000000"/>
              </a:solidFill>
            </a:endParaRPr>
          </a:p>
          <a:p>
            <a:pPr marL="109538" indent="-109538">
              <a:buFont typeface="Arial" panose="020B0604020202020204" pitchFamily="34" charset="0"/>
              <a:buChar char="•"/>
            </a:pPr>
            <a:r>
              <a:rPr lang="en-US" altLang="en-US" sz="1200" dirty="0">
                <a:solidFill>
                  <a:srgbClr val="000000"/>
                </a:solidFill>
              </a:rPr>
              <a:t>Blast damage est. 1.5 miles from detonation location</a:t>
            </a:r>
          </a:p>
          <a:p>
            <a:pPr marL="109538" indent="-109538">
              <a:buFont typeface="Arial" panose="020B0604020202020204" pitchFamily="34" charset="0"/>
              <a:buChar char="•"/>
            </a:pPr>
            <a:r>
              <a:rPr lang="en-US" altLang="en-US" sz="1200" dirty="0" smtClean="0">
                <a:solidFill>
                  <a:srgbClr val="000000"/>
                </a:solidFill>
              </a:rPr>
              <a:t>Population </a:t>
            </a:r>
            <a:r>
              <a:rPr lang="en-US" altLang="en-US" sz="1200" dirty="0">
                <a:solidFill>
                  <a:srgbClr val="000000"/>
                </a:solidFill>
              </a:rPr>
              <a:t>and areas are cumulative and include all smaller areas</a:t>
            </a:r>
          </a:p>
        </p:txBody>
      </p:sp>
      <p:sp>
        <p:nvSpPr>
          <p:cNvPr id="19" name="TextBox 18"/>
          <p:cNvSpPr txBox="1"/>
          <p:nvPr/>
        </p:nvSpPr>
        <p:spPr>
          <a:xfrm>
            <a:off x="6858000" y="1645920"/>
            <a:ext cx="2209799" cy="1015663"/>
          </a:xfrm>
          <a:prstGeom prst="rect">
            <a:avLst/>
          </a:prstGeom>
          <a:solidFill>
            <a:schemeClr val="bg1"/>
          </a:solidFill>
          <a:ln w="28575">
            <a:solidFill>
              <a:srgbClr val="C00000"/>
            </a:solidFill>
          </a:ln>
          <a:effectLst>
            <a:outerShdw blurRad="50800" dist="38100" dir="2700000" algn="tl" rotWithShape="0">
              <a:prstClr val="black">
                <a:alpha val="40000"/>
              </a:prstClr>
            </a:outerShdw>
          </a:effectLst>
        </p:spPr>
        <p:txBody>
          <a:bodyPr wrap="square" rtlCol="0">
            <a:spAutoFit/>
          </a:bodyPr>
          <a:lstStyle/>
          <a:p>
            <a:r>
              <a:rPr lang="en-US" sz="1200" b="1" dirty="0" smtClean="0"/>
              <a:t>Lethal fallout radiation: </a:t>
            </a:r>
            <a:r>
              <a:rPr lang="en-US" sz="1200" dirty="0" smtClean="0"/>
              <a:t>Shelter-in-place </a:t>
            </a:r>
            <a:r>
              <a:rPr lang="en-US" sz="1200" dirty="0"/>
              <a:t>for 12-24 hours for greatest chance of survival. </a:t>
            </a:r>
            <a:r>
              <a:rPr lang="en-US" sz="1200" dirty="0" smtClean="0"/>
              <a:t/>
            </a:r>
            <a:br>
              <a:rPr lang="en-US" sz="1200" dirty="0" smtClean="0"/>
            </a:br>
            <a:r>
              <a:rPr lang="en-US" sz="1200" dirty="0" smtClean="0"/>
              <a:t>Pop: 3,140</a:t>
            </a:r>
          </a:p>
        </p:txBody>
      </p:sp>
      <p:sp>
        <p:nvSpPr>
          <p:cNvPr id="17" name="TextBox 16"/>
          <p:cNvSpPr txBox="1"/>
          <p:nvPr/>
        </p:nvSpPr>
        <p:spPr>
          <a:xfrm>
            <a:off x="197871" y="2836569"/>
            <a:ext cx="1448923" cy="1384995"/>
          </a:xfrm>
          <a:prstGeom prst="rect">
            <a:avLst/>
          </a:prstGeom>
          <a:solidFill>
            <a:schemeClr val="bg1"/>
          </a:solidFill>
          <a:ln w="38100">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200" b="1" dirty="0" smtClean="0"/>
              <a:t>Moderate Damage  Zone: </a:t>
            </a:r>
            <a:r>
              <a:rPr lang="en-US" sz="1200" dirty="0" smtClean="0"/>
              <a:t>Focus life saving operations to  mitigate blast injuries </a:t>
            </a:r>
            <a:br>
              <a:rPr lang="en-US" sz="1200" dirty="0" smtClean="0"/>
            </a:br>
            <a:r>
              <a:rPr lang="en-US" sz="1200" dirty="0" smtClean="0"/>
              <a:t>Pop: 8,100</a:t>
            </a:r>
            <a:endParaRPr lang="en-US" sz="1200" dirty="0"/>
          </a:p>
        </p:txBody>
      </p:sp>
      <p:sp>
        <p:nvSpPr>
          <p:cNvPr id="18" name="TextBox 17"/>
          <p:cNvSpPr txBox="1"/>
          <p:nvPr/>
        </p:nvSpPr>
        <p:spPr>
          <a:xfrm>
            <a:off x="197871" y="4373964"/>
            <a:ext cx="1448924" cy="830997"/>
          </a:xfrm>
          <a:prstGeom prst="rect">
            <a:avLst/>
          </a:prstGeom>
          <a:solidFill>
            <a:schemeClr val="bg1"/>
          </a:solidFill>
          <a:ln w="38100">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1200" b="1" dirty="0" smtClean="0"/>
              <a:t>Light Damage Zone: </a:t>
            </a:r>
            <a:r>
              <a:rPr lang="en-US" sz="1200" dirty="0"/>
              <a:t>Triage </a:t>
            </a:r>
            <a:r>
              <a:rPr lang="en-US" sz="1200" dirty="0" smtClean="0"/>
              <a:t>and treat injured</a:t>
            </a:r>
            <a:r>
              <a:rPr lang="en-US" sz="1200" dirty="0"/>
              <a:t>. </a:t>
            </a:r>
            <a:r>
              <a:rPr lang="en-US" sz="1200" dirty="0" smtClean="0"/>
              <a:t/>
            </a:r>
            <a:br>
              <a:rPr lang="en-US" sz="1200" dirty="0" smtClean="0"/>
            </a:br>
            <a:r>
              <a:rPr lang="en-US" sz="1200" dirty="0" smtClean="0"/>
              <a:t>Pop: 81,200</a:t>
            </a:r>
          </a:p>
        </p:txBody>
      </p:sp>
      <p:sp>
        <p:nvSpPr>
          <p:cNvPr id="15" name="TextBox 14"/>
          <p:cNvSpPr txBox="1"/>
          <p:nvPr/>
        </p:nvSpPr>
        <p:spPr>
          <a:xfrm>
            <a:off x="6858000" y="2901613"/>
            <a:ext cx="2209800" cy="1569660"/>
          </a:xfrm>
          <a:prstGeom prst="rect">
            <a:avLst/>
          </a:prstGeom>
          <a:solidFill>
            <a:schemeClr val="bg1"/>
          </a:solidFill>
          <a:ln w="38100">
            <a:solidFill>
              <a:srgbClr val="FFC000"/>
            </a:solidFill>
          </a:ln>
          <a:effectLst>
            <a:outerShdw blurRad="50800" dist="38100" dir="2700000" algn="tl" rotWithShape="0">
              <a:prstClr val="black">
                <a:alpha val="40000"/>
              </a:prstClr>
            </a:outerShdw>
          </a:effectLst>
        </p:spPr>
        <p:txBody>
          <a:bodyPr wrap="square" rtlCol="0">
            <a:spAutoFit/>
          </a:bodyPr>
          <a:lstStyle/>
          <a:p>
            <a:r>
              <a:rPr lang="en-US" sz="1200" b="1" dirty="0" smtClean="0"/>
              <a:t>Dangerous fallout radiation: </a:t>
            </a:r>
          </a:p>
          <a:p>
            <a:pPr>
              <a:buFont typeface="Arial" panose="020B0604020202020204" pitchFamily="34" charset="0"/>
              <a:buChar char="•"/>
            </a:pPr>
            <a:r>
              <a:rPr lang="en-US" sz="1200" b="1" dirty="0"/>
              <a:t> </a:t>
            </a:r>
            <a:r>
              <a:rPr lang="en-US" sz="1200" dirty="0" smtClean="0"/>
              <a:t>Initiate life saving operations to minimize radiation exposure</a:t>
            </a:r>
          </a:p>
          <a:p>
            <a:pPr>
              <a:buFont typeface="Arial" panose="020B0604020202020204" pitchFamily="34" charset="0"/>
              <a:buChar char="•"/>
            </a:pPr>
            <a:r>
              <a:rPr lang="en-US" sz="1200" dirty="0"/>
              <a:t> </a:t>
            </a:r>
            <a:r>
              <a:rPr lang="en-US" sz="1200" dirty="0" smtClean="0"/>
              <a:t>Direct population remain </a:t>
            </a:r>
            <a:r>
              <a:rPr lang="en-US" sz="1200" dirty="0"/>
              <a:t>sheltered </a:t>
            </a:r>
            <a:r>
              <a:rPr lang="en-US" sz="1200" dirty="0" smtClean="0"/>
              <a:t>for 12-24 hours. Pop: 19, 600</a:t>
            </a:r>
          </a:p>
        </p:txBody>
      </p:sp>
      <p:sp>
        <p:nvSpPr>
          <p:cNvPr id="3" name="Rectangle 2"/>
          <p:cNvSpPr/>
          <p:nvPr/>
        </p:nvSpPr>
        <p:spPr>
          <a:xfrm>
            <a:off x="76200" y="863025"/>
            <a:ext cx="8946129" cy="584775"/>
          </a:xfrm>
          <a:prstGeom prst="rect">
            <a:avLst/>
          </a:prstGeom>
        </p:spPr>
        <p:txBody>
          <a:bodyPr wrap="square">
            <a:spAutoFit/>
          </a:bodyPr>
          <a:lstStyle/>
          <a:p>
            <a:pPr algn="ctr"/>
            <a:r>
              <a:rPr lang="en-US" sz="1600" dirty="0" smtClean="0"/>
              <a:t>Immediate </a:t>
            </a:r>
            <a:r>
              <a:rPr lang="en-US" sz="1600" dirty="0"/>
              <a:t>Shelter-in-place and Life-saving Activities Needed Following a Nuclear Detonation Impacting over 80,000 in Washington DC</a:t>
            </a:r>
          </a:p>
        </p:txBody>
      </p:sp>
    </p:spTree>
    <p:extLst>
      <p:ext uri="{BB962C8B-B14F-4D97-AF65-F5344CB8AC3E}">
        <p14:creationId xmlns:p14="http://schemas.microsoft.com/office/powerpoint/2010/main" val="301599086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1554480"/>
            <a:ext cx="4970477" cy="4846320"/>
          </a:xfrm>
          <a:prstGeom prst="rect">
            <a:avLst/>
          </a:prstGeom>
          <a:ln w="19050">
            <a:solidFill>
              <a:schemeClr val="tx1"/>
            </a:solidFill>
          </a:ln>
        </p:spPr>
      </p:pic>
      <p:sp>
        <p:nvSpPr>
          <p:cNvPr id="4" name="TextBox 3"/>
          <p:cNvSpPr txBox="1"/>
          <p:nvPr/>
        </p:nvSpPr>
        <p:spPr>
          <a:xfrm>
            <a:off x="0" y="806266"/>
            <a:ext cx="9144000" cy="830997"/>
          </a:xfrm>
          <a:prstGeom prst="rect">
            <a:avLst/>
          </a:prstGeom>
          <a:noFill/>
          <a:ln>
            <a:noFill/>
          </a:ln>
        </p:spPr>
        <p:txBody>
          <a:bodyPr wrap="square" rtlCol="0">
            <a:spAutoFit/>
          </a:bodyPr>
          <a:lstStyle/>
          <a:p>
            <a:pPr algn="ctr"/>
            <a:r>
              <a:rPr lang="en-US" sz="1600" dirty="0" smtClean="0"/>
              <a:t>Consider precautions </a:t>
            </a:r>
            <a:r>
              <a:rPr lang="en-US" sz="1600" dirty="0"/>
              <a:t>to reduce </a:t>
            </a:r>
            <a:r>
              <a:rPr lang="en-US" sz="1600" dirty="0" smtClean="0"/>
              <a:t>exposure to fallout radiation; </a:t>
            </a:r>
            <a:r>
              <a:rPr lang="en-US" sz="1600" dirty="0"/>
              <a:t>Advise </a:t>
            </a:r>
            <a:r>
              <a:rPr lang="en-US" sz="1600" dirty="0" smtClean="0"/>
              <a:t>public</a:t>
            </a:r>
          </a:p>
          <a:p>
            <a:pPr algn="ctr"/>
            <a:r>
              <a:rPr lang="en-US" sz="1600" b="1" i="1" dirty="0" smtClean="0"/>
              <a:t> </a:t>
            </a:r>
            <a:r>
              <a:rPr lang="en-US" sz="1100" b="1" dirty="0" smtClean="0"/>
              <a:t>12 </a:t>
            </a:r>
            <a:r>
              <a:rPr lang="en-US" sz="1100" b="1" dirty="0"/>
              <a:t>hours </a:t>
            </a:r>
            <a:r>
              <a:rPr lang="en-US" sz="1100" b="1" dirty="0" smtClean="0"/>
              <a:t>Post-Detonation of Nuclear </a:t>
            </a:r>
            <a:r>
              <a:rPr lang="en-US" sz="1100" b="1" dirty="0"/>
              <a:t>Detonation</a:t>
            </a:r>
          </a:p>
          <a:p>
            <a:pPr algn="ctr"/>
            <a:endParaRPr lang="en-US" sz="1600" b="1" i="1" dirty="0"/>
          </a:p>
        </p:txBody>
      </p:sp>
      <p:sp>
        <p:nvSpPr>
          <p:cNvPr id="8" name="TextBox 7"/>
          <p:cNvSpPr txBox="1"/>
          <p:nvPr/>
        </p:nvSpPr>
        <p:spPr>
          <a:xfrm>
            <a:off x="5751914" y="2895600"/>
            <a:ext cx="3252661" cy="2123658"/>
          </a:xfrm>
          <a:prstGeom prst="rect">
            <a:avLst/>
          </a:prstGeom>
          <a:solidFill>
            <a:schemeClr val="bg1"/>
          </a:solidFill>
          <a:ln w="38100">
            <a:solidFill>
              <a:schemeClr val="tx1"/>
            </a:solidFill>
            <a:prstDash val="sysDash"/>
          </a:ln>
        </p:spPr>
        <p:txBody>
          <a:bodyPr wrap="square" rtlCol="0">
            <a:spAutoFit/>
          </a:bodyPr>
          <a:lstStyle/>
          <a:p>
            <a:r>
              <a:rPr lang="en-US" sz="1200" b="1" dirty="0" smtClean="0"/>
              <a:t>Lower-risk Precautionary Area: </a:t>
            </a:r>
          </a:p>
          <a:p>
            <a:pPr>
              <a:buFont typeface="Arial" panose="020B0604020202020204" pitchFamily="34" charset="0"/>
              <a:buChar char="•"/>
            </a:pPr>
            <a:r>
              <a:rPr lang="en-US" sz="1200" b="1" dirty="0"/>
              <a:t> </a:t>
            </a:r>
            <a:r>
              <a:rPr lang="en-US" sz="1200" dirty="0" smtClean="0"/>
              <a:t>Consider and weigh risks, benefits and costs of implementing p</a:t>
            </a:r>
            <a:r>
              <a:rPr lang="en-US" sz="1200" dirty="0" smtClean="0">
                <a:solidFill>
                  <a:srgbClr val="000000"/>
                </a:solidFill>
              </a:rPr>
              <a:t>recautions that </a:t>
            </a:r>
            <a:r>
              <a:rPr lang="en-US" sz="1200" dirty="0">
                <a:solidFill>
                  <a:srgbClr val="000000"/>
                </a:solidFill>
              </a:rPr>
              <a:t>reduce </a:t>
            </a:r>
            <a:r>
              <a:rPr lang="en-US" sz="1200" dirty="0" smtClean="0">
                <a:solidFill>
                  <a:srgbClr val="000000"/>
                </a:solidFill>
              </a:rPr>
              <a:t>public exposure </a:t>
            </a:r>
            <a:r>
              <a:rPr lang="en-US" sz="1200" dirty="0">
                <a:solidFill>
                  <a:srgbClr val="000000"/>
                </a:solidFill>
              </a:rPr>
              <a:t>to fallout </a:t>
            </a:r>
            <a:r>
              <a:rPr lang="en-US" sz="1200" dirty="0" smtClean="0">
                <a:solidFill>
                  <a:srgbClr val="000000"/>
                </a:solidFill>
              </a:rPr>
              <a:t>radiation</a:t>
            </a:r>
            <a:r>
              <a:rPr lang="en-US" sz="1200" dirty="0">
                <a:solidFill>
                  <a:srgbClr val="000000"/>
                </a:solidFill>
              </a:rPr>
              <a:t> </a:t>
            </a:r>
            <a:endParaRPr lang="en-US" sz="1200" dirty="0" smtClean="0">
              <a:solidFill>
                <a:srgbClr val="000000"/>
              </a:solidFill>
            </a:endParaRPr>
          </a:p>
          <a:p>
            <a:pPr>
              <a:buFont typeface="Arial" panose="020B0604020202020204" pitchFamily="34" charset="0"/>
              <a:buChar char="•"/>
            </a:pPr>
            <a:r>
              <a:rPr lang="en-US" sz="1200" dirty="0" smtClean="0">
                <a:solidFill>
                  <a:srgbClr val="000000"/>
                </a:solidFill>
              </a:rPr>
              <a:t> This area will shrink significantly each day (see accompanying map)</a:t>
            </a:r>
          </a:p>
          <a:p>
            <a:pPr>
              <a:buFont typeface="Arial" panose="020B0604020202020204" pitchFamily="34" charset="0"/>
              <a:buChar char="•"/>
            </a:pPr>
            <a:r>
              <a:rPr lang="en-US" sz="1200" dirty="0">
                <a:solidFill>
                  <a:srgbClr val="000000"/>
                </a:solidFill>
                <a:cs typeface="Arial" panose="020B0604020202020204" pitchFamily="34" charset="0"/>
              </a:rPr>
              <a:t>Focus initial protective actions on smaller, higher risk areas nearer the </a:t>
            </a:r>
            <a:r>
              <a:rPr lang="en-US" sz="1200" dirty="0" smtClean="0">
                <a:solidFill>
                  <a:srgbClr val="000000"/>
                </a:solidFill>
                <a:cs typeface="Arial" panose="020B0604020202020204" pitchFamily="34" charset="0"/>
              </a:rPr>
              <a:t>incident</a:t>
            </a:r>
            <a:endParaRPr lang="en-US" sz="1200" dirty="0" smtClean="0">
              <a:solidFill>
                <a:srgbClr val="000000"/>
              </a:solidFill>
            </a:endParaRPr>
          </a:p>
          <a:p>
            <a:pPr>
              <a:buFont typeface="Arial" panose="020B0604020202020204" pitchFamily="34" charset="0"/>
              <a:buChar char="•"/>
            </a:pPr>
            <a:r>
              <a:rPr lang="en-US" sz="1200" dirty="0">
                <a:solidFill>
                  <a:srgbClr val="000000"/>
                </a:solidFill>
              </a:rPr>
              <a:t> </a:t>
            </a:r>
            <a:r>
              <a:rPr lang="en-US" sz="1200" dirty="0" smtClean="0">
                <a:solidFill>
                  <a:srgbClr val="000000"/>
                </a:solidFill>
              </a:rPr>
              <a:t>Over 1.5 Million people, 600 sq. miles</a:t>
            </a:r>
            <a:endParaRPr lang="en-US" sz="1200" dirty="0"/>
          </a:p>
        </p:txBody>
      </p:sp>
      <p:sp>
        <p:nvSpPr>
          <p:cNvPr id="9" name="TextBox 8"/>
          <p:cNvSpPr txBox="1"/>
          <p:nvPr/>
        </p:nvSpPr>
        <p:spPr>
          <a:xfrm>
            <a:off x="5638800" y="5179874"/>
            <a:ext cx="3505200" cy="1569660"/>
          </a:xfrm>
          <a:prstGeom prst="rect">
            <a:avLst/>
          </a:prstGeom>
          <a:noFill/>
        </p:spPr>
        <p:txBody>
          <a:bodyPr wrap="square" rtlCol="0">
            <a:spAutoFit/>
          </a:bodyPr>
          <a:lstStyle/>
          <a:p>
            <a:pPr>
              <a:buFont typeface="Arial" panose="020B0604020202020204" pitchFamily="34" charset="0"/>
              <a:buChar char="•"/>
            </a:pPr>
            <a:r>
              <a:rPr lang="en-US" altLang="en-US" sz="1200" dirty="0">
                <a:solidFill>
                  <a:srgbClr val="000000"/>
                </a:solidFill>
              </a:rPr>
              <a:t> </a:t>
            </a:r>
            <a:r>
              <a:rPr lang="en-US" sz="1200" dirty="0" smtClean="0"/>
              <a:t>Appropriate </a:t>
            </a:r>
            <a:r>
              <a:rPr lang="en-US" sz="1200" dirty="0"/>
              <a:t>protective actions for the public are to be determined and directed by state and local public health and safety officials</a:t>
            </a:r>
            <a:endParaRPr lang="en-US" altLang="en-US" sz="1200" dirty="0">
              <a:solidFill>
                <a:srgbClr val="000000"/>
              </a:solidFill>
            </a:endParaRPr>
          </a:p>
          <a:p>
            <a:pPr>
              <a:buFont typeface="Arial" panose="020B0604020202020204" pitchFamily="34" charset="0"/>
              <a:buChar char="•"/>
            </a:pPr>
            <a:r>
              <a:rPr lang="en-US" altLang="en-US" sz="1200" dirty="0" smtClean="0">
                <a:solidFill>
                  <a:srgbClr val="000000"/>
                </a:solidFill>
              </a:rPr>
              <a:t> Model based on 1kt yield</a:t>
            </a:r>
          </a:p>
          <a:p>
            <a:pPr>
              <a:buFont typeface="Arial" panose="020B0604020202020204" pitchFamily="34" charset="0"/>
              <a:buChar char="•"/>
            </a:pPr>
            <a:r>
              <a:rPr lang="en-US" altLang="en-US" sz="1200" dirty="0" smtClean="0">
                <a:solidFill>
                  <a:srgbClr val="000000"/>
                </a:solidFill>
              </a:rPr>
              <a:t> No </a:t>
            </a:r>
            <a:r>
              <a:rPr lang="en-US" altLang="en-US" sz="1200" dirty="0">
                <a:solidFill>
                  <a:srgbClr val="000000"/>
                </a:solidFill>
              </a:rPr>
              <a:t>measurements available </a:t>
            </a:r>
            <a:r>
              <a:rPr lang="en-US" altLang="en-US" sz="1200" dirty="0" smtClean="0">
                <a:solidFill>
                  <a:srgbClr val="000000"/>
                </a:solidFill>
              </a:rPr>
              <a:t>yet</a:t>
            </a:r>
          </a:p>
          <a:p>
            <a:pPr>
              <a:buFont typeface="Arial" panose="020B0604020202020204" pitchFamily="34" charset="0"/>
              <a:buChar char="•"/>
            </a:pPr>
            <a:r>
              <a:rPr lang="en-US" altLang="en-US" sz="1200" dirty="0">
                <a:solidFill>
                  <a:srgbClr val="000000"/>
                </a:solidFill>
              </a:rPr>
              <a:t> Population </a:t>
            </a:r>
            <a:r>
              <a:rPr lang="en-US" altLang="en-US" sz="1200" dirty="0" smtClean="0">
                <a:solidFill>
                  <a:srgbClr val="000000"/>
                </a:solidFill>
              </a:rPr>
              <a:t>and areas are </a:t>
            </a:r>
            <a:r>
              <a:rPr lang="en-US" altLang="en-US" sz="1200" dirty="0">
                <a:solidFill>
                  <a:srgbClr val="000000"/>
                </a:solidFill>
              </a:rPr>
              <a:t>cumulative and include all smaller areas</a:t>
            </a:r>
          </a:p>
          <a:p>
            <a:pPr>
              <a:buFont typeface="Arial" panose="020B0604020202020204" pitchFamily="34" charset="0"/>
              <a:buChar char="•"/>
            </a:pPr>
            <a:endParaRPr lang="en-US" altLang="en-US" sz="1200" dirty="0" smtClean="0">
              <a:solidFill>
                <a:srgbClr val="000000"/>
              </a:solidFill>
            </a:endParaRPr>
          </a:p>
        </p:txBody>
      </p:sp>
      <p:cxnSp>
        <p:nvCxnSpPr>
          <p:cNvPr id="10" name="Straight Arrow Connector 9"/>
          <p:cNvCxnSpPr/>
          <p:nvPr/>
        </p:nvCxnSpPr>
        <p:spPr>
          <a:xfrm flipH="1">
            <a:off x="4097551" y="3890626"/>
            <a:ext cx="1637114" cy="750093"/>
          </a:xfrm>
          <a:prstGeom prst="straightConnector1">
            <a:avLst/>
          </a:prstGeom>
          <a:ln w="57150">
            <a:tailEnd type="oval"/>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2163314" y="2141887"/>
            <a:ext cx="3612664" cy="3420713"/>
          </a:xfrm>
          <a:prstGeom prst="straightConnector1">
            <a:avLst/>
          </a:prstGeom>
          <a:ln w="57150">
            <a:solidFill>
              <a:schemeClr val="tx1"/>
            </a:solidFill>
            <a:headEnd type="none" w="med" len="med"/>
            <a:tailEnd type="oval" w="med" len="med"/>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5734665" y="1524000"/>
            <a:ext cx="3180736" cy="1200329"/>
          </a:xfrm>
          <a:prstGeom prst="rect">
            <a:avLst/>
          </a:prstGeom>
          <a:solidFill>
            <a:schemeClr val="bg1"/>
          </a:solidFill>
          <a:ln w="38100">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1200" b="1" dirty="0" smtClean="0"/>
              <a:t>Elevated Cancer </a:t>
            </a:r>
            <a:r>
              <a:rPr lang="en-US" sz="1200" b="1" dirty="0"/>
              <a:t>R</a:t>
            </a:r>
            <a:r>
              <a:rPr lang="en-US" sz="1200" b="1" dirty="0" smtClean="0"/>
              <a:t>isk from Fallout: </a:t>
            </a:r>
            <a:r>
              <a:rPr lang="en-US" sz="1200" dirty="0" smtClean="0"/>
              <a:t> </a:t>
            </a:r>
          </a:p>
          <a:p>
            <a:pPr>
              <a:buFont typeface="Arial" panose="020B0604020202020204" pitchFamily="34" charset="0"/>
              <a:buChar char="•"/>
            </a:pPr>
            <a:r>
              <a:rPr lang="en-US" sz="1200" dirty="0"/>
              <a:t> </a:t>
            </a:r>
            <a:r>
              <a:rPr lang="en-US" sz="1200" dirty="0" smtClean="0"/>
              <a:t>Shelter-in-place </a:t>
            </a:r>
            <a:r>
              <a:rPr lang="en-US" sz="1200" dirty="0"/>
              <a:t>for 12-24 </a:t>
            </a:r>
            <a:r>
              <a:rPr lang="en-US" sz="1200" dirty="0" smtClean="0"/>
              <a:t>hours</a:t>
            </a:r>
          </a:p>
          <a:p>
            <a:pPr>
              <a:buFont typeface="Arial" panose="020B0604020202020204" pitchFamily="34" charset="0"/>
              <a:buChar char="•"/>
            </a:pPr>
            <a:r>
              <a:rPr lang="en-US" sz="1200" dirty="0" smtClean="0"/>
              <a:t> </a:t>
            </a:r>
            <a:r>
              <a:rPr lang="en-US" sz="1200" dirty="0"/>
              <a:t>Evacuation subject to confirming measurements and balancing of risks caused by evacuation </a:t>
            </a:r>
            <a:r>
              <a:rPr lang="en-US" sz="1200" dirty="0" smtClean="0"/>
              <a:t>itself</a:t>
            </a:r>
            <a:r>
              <a:rPr lang="en-US" sz="1200" dirty="0"/>
              <a:t/>
            </a:r>
            <a:br>
              <a:rPr lang="en-US" sz="1200" dirty="0"/>
            </a:br>
            <a:r>
              <a:rPr lang="en-US" sz="1200" dirty="0" smtClean="0"/>
              <a:t>(over 200,000 people, 32 sq. miles )</a:t>
            </a:r>
            <a:endParaRPr lang="en-US" sz="1400" dirty="0"/>
          </a:p>
        </p:txBody>
      </p:sp>
      <p:sp>
        <p:nvSpPr>
          <p:cNvPr id="3" name="Title 2"/>
          <p:cNvSpPr>
            <a:spLocks noGrp="1"/>
          </p:cNvSpPr>
          <p:nvPr>
            <p:ph type="title"/>
          </p:nvPr>
        </p:nvSpPr>
        <p:spPr>
          <a:xfrm>
            <a:off x="989012" y="126713"/>
            <a:ext cx="7164388" cy="584775"/>
          </a:xfrm>
        </p:spPr>
        <p:txBody>
          <a:bodyPr/>
          <a:lstStyle/>
          <a:p>
            <a:r>
              <a:rPr lang="en-US" sz="3200" i="1" dirty="0"/>
              <a:t>Regional </a:t>
            </a:r>
            <a:r>
              <a:rPr lang="en-US" sz="3200" i="1" dirty="0" smtClean="0"/>
              <a:t>Impacts Product</a:t>
            </a:r>
            <a:endParaRPr lang="en-US" sz="3200" dirty="0"/>
          </a:p>
        </p:txBody>
      </p:sp>
    </p:spTree>
    <p:extLst>
      <p:ext uri="{BB962C8B-B14F-4D97-AF65-F5344CB8AC3E}">
        <p14:creationId xmlns:p14="http://schemas.microsoft.com/office/powerpoint/2010/main" val="224079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353" y="1191027"/>
            <a:ext cx="3135085" cy="2743200"/>
          </a:xfrm>
          <a:prstGeom prst="rect">
            <a:avLst/>
          </a:prstGeom>
          <a:ln w="25400">
            <a:solidFill>
              <a:schemeClr val="tx1">
                <a:lumMod val="65000"/>
                <a:lumOff val="35000"/>
              </a:schemeClr>
            </a:solidFill>
          </a:ln>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67492" y="1198422"/>
            <a:ext cx="3135085" cy="2743200"/>
          </a:xfrm>
          <a:prstGeom prst="rect">
            <a:avLst/>
          </a:prstGeom>
          <a:ln w="25400">
            <a:solidFill>
              <a:schemeClr val="tx1">
                <a:lumMod val="65000"/>
                <a:lumOff val="35000"/>
              </a:schemeClr>
            </a:solidFill>
          </a:ln>
        </p:spPr>
      </p:pic>
      <p:pic>
        <p:nvPicPr>
          <p:cNvPr id="28" name="Picture 2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350" y="4031205"/>
            <a:ext cx="3139248" cy="2743200"/>
          </a:xfrm>
          <a:prstGeom prst="rect">
            <a:avLst/>
          </a:prstGeom>
          <a:ln w="25400">
            <a:solidFill>
              <a:schemeClr val="tx1">
                <a:lumMod val="65000"/>
                <a:lumOff val="35000"/>
              </a:schemeClr>
            </a:solidFill>
          </a:ln>
        </p:spPr>
      </p:pic>
      <p:pic>
        <p:nvPicPr>
          <p:cNvPr id="29" name="Picture 2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67492" y="4038600"/>
            <a:ext cx="3172647" cy="2743200"/>
          </a:xfrm>
          <a:prstGeom prst="rect">
            <a:avLst/>
          </a:prstGeom>
          <a:ln w="25400">
            <a:solidFill>
              <a:schemeClr val="tx1">
                <a:lumMod val="65000"/>
                <a:lumOff val="35000"/>
              </a:schemeClr>
            </a:solidFill>
          </a:ln>
        </p:spPr>
      </p:pic>
      <p:sp>
        <p:nvSpPr>
          <p:cNvPr id="8" name="TextBox 7"/>
          <p:cNvSpPr txBox="1"/>
          <p:nvPr/>
        </p:nvSpPr>
        <p:spPr>
          <a:xfrm>
            <a:off x="275403" y="1207849"/>
            <a:ext cx="2194832" cy="292388"/>
          </a:xfrm>
          <a:prstGeom prst="rect">
            <a:avLst/>
          </a:prstGeom>
          <a:solidFill>
            <a:schemeClr val="bg1"/>
          </a:solidFill>
          <a:ln w="25400">
            <a:solidFill>
              <a:srgbClr val="FFC000"/>
            </a:solidFill>
          </a:ln>
        </p:spPr>
        <p:txBody>
          <a:bodyPr wrap="none" rtlCol="0">
            <a:spAutoFit/>
          </a:bodyPr>
          <a:lstStyle/>
          <a:p>
            <a:r>
              <a:rPr lang="en-US" sz="1300" dirty="0" smtClean="0"/>
              <a:t>12 hours after detonation</a:t>
            </a:r>
            <a:endParaRPr lang="en-US" sz="1300" dirty="0"/>
          </a:p>
        </p:txBody>
      </p:sp>
      <p:sp>
        <p:nvSpPr>
          <p:cNvPr id="9" name="TextBox 8"/>
          <p:cNvSpPr txBox="1"/>
          <p:nvPr/>
        </p:nvSpPr>
        <p:spPr>
          <a:xfrm>
            <a:off x="3493093" y="1218841"/>
            <a:ext cx="2194832" cy="292388"/>
          </a:xfrm>
          <a:prstGeom prst="rect">
            <a:avLst/>
          </a:prstGeom>
          <a:solidFill>
            <a:schemeClr val="bg1"/>
          </a:solidFill>
          <a:ln w="25400">
            <a:solidFill>
              <a:srgbClr val="FFC000"/>
            </a:solidFill>
          </a:ln>
        </p:spPr>
        <p:txBody>
          <a:bodyPr wrap="none" rtlCol="0">
            <a:spAutoFit/>
          </a:bodyPr>
          <a:lstStyle/>
          <a:p>
            <a:r>
              <a:rPr lang="en-US" sz="1300" dirty="0" smtClean="0"/>
              <a:t>24 hours after detonation</a:t>
            </a:r>
            <a:endParaRPr lang="en-US" sz="1300" dirty="0"/>
          </a:p>
        </p:txBody>
      </p:sp>
      <p:sp>
        <p:nvSpPr>
          <p:cNvPr id="10" name="TextBox 9"/>
          <p:cNvSpPr txBox="1"/>
          <p:nvPr/>
        </p:nvSpPr>
        <p:spPr>
          <a:xfrm>
            <a:off x="287129" y="4047967"/>
            <a:ext cx="2018501" cy="292388"/>
          </a:xfrm>
          <a:prstGeom prst="rect">
            <a:avLst/>
          </a:prstGeom>
          <a:solidFill>
            <a:schemeClr val="bg1"/>
          </a:solidFill>
          <a:ln w="25400">
            <a:solidFill>
              <a:srgbClr val="FFC000"/>
            </a:solidFill>
          </a:ln>
        </p:spPr>
        <p:txBody>
          <a:bodyPr wrap="none" rtlCol="0">
            <a:spAutoFit/>
          </a:bodyPr>
          <a:lstStyle/>
          <a:p>
            <a:r>
              <a:rPr lang="en-US" sz="1300" dirty="0" smtClean="0"/>
              <a:t>2 days after detonation</a:t>
            </a:r>
            <a:endParaRPr lang="en-US" sz="1300" dirty="0"/>
          </a:p>
        </p:txBody>
      </p:sp>
      <p:sp>
        <p:nvSpPr>
          <p:cNvPr id="11" name="TextBox 10"/>
          <p:cNvSpPr txBox="1"/>
          <p:nvPr/>
        </p:nvSpPr>
        <p:spPr>
          <a:xfrm>
            <a:off x="3505592" y="4067055"/>
            <a:ext cx="2018501" cy="292388"/>
          </a:xfrm>
          <a:prstGeom prst="rect">
            <a:avLst/>
          </a:prstGeom>
          <a:solidFill>
            <a:schemeClr val="bg1"/>
          </a:solidFill>
          <a:ln w="25400">
            <a:solidFill>
              <a:srgbClr val="FFC000"/>
            </a:solidFill>
          </a:ln>
        </p:spPr>
        <p:txBody>
          <a:bodyPr wrap="none" rtlCol="0">
            <a:spAutoFit/>
          </a:bodyPr>
          <a:lstStyle/>
          <a:p>
            <a:r>
              <a:rPr lang="en-US" sz="1300" dirty="0" smtClean="0"/>
              <a:t>4 days after detonation</a:t>
            </a:r>
            <a:endParaRPr lang="en-US" sz="1300" dirty="0"/>
          </a:p>
        </p:txBody>
      </p:sp>
      <p:sp>
        <p:nvSpPr>
          <p:cNvPr id="24" name="TextBox 23"/>
          <p:cNvSpPr txBox="1"/>
          <p:nvPr/>
        </p:nvSpPr>
        <p:spPr>
          <a:xfrm>
            <a:off x="761999" y="147935"/>
            <a:ext cx="7696201" cy="584775"/>
          </a:xfrm>
          <a:prstGeom prst="rect">
            <a:avLst/>
          </a:prstGeom>
          <a:noFill/>
          <a:ln>
            <a:noFill/>
          </a:ln>
        </p:spPr>
        <p:txBody>
          <a:bodyPr wrap="square" rtlCol="0">
            <a:spAutoFit/>
          </a:bodyPr>
          <a:lstStyle/>
          <a:p>
            <a:pPr algn="ctr"/>
            <a:r>
              <a:rPr lang="en-US" sz="3200" b="1" i="1" dirty="0"/>
              <a:t>Regional </a:t>
            </a:r>
            <a:r>
              <a:rPr lang="en-US" sz="3200" b="1" i="1" dirty="0" smtClean="0"/>
              <a:t>Impacts Produ</a:t>
            </a:r>
            <a:r>
              <a:rPr lang="en-US" sz="3200" i="1" dirty="0" smtClean="0"/>
              <a:t>ct</a:t>
            </a:r>
            <a:endParaRPr lang="en-US" sz="3200" dirty="0" smtClean="0"/>
          </a:p>
        </p:txBody>
      </p:sp>
      <p:sp>
        <p:nvSpPr>
          <p:cNvPr id="15" name="TextBox 14"/>
          <p:cNvSpPr txBox="1"/>
          <p:nvPr/>
        </p:nvSpPr>
        <p:spPr>
          <a:xfrm>
            <a:off x="6781800" y="1207849"/>
            <a:ext cx="2243328" cy="2492990"/>
          </a:xfrm>
          <a:prstGeom prst="rect">
            <a:avLst/>
          </a:prstGeom>
          <a:solidFill>
            <a:schemeClr val="bg1"/>
          </a:solidFill>
          <a:ln w="38100">
            <a:solidFill>
              <a:schemeClr val="tx1"/>
            </a:solidFill>
            <a:prstDash val="sysDash"/>
          </a:ln>
        </p:spPr>
        <p:txBody>
          <a:bodyPr wrap="square" rtlCol="0">
            <a:spAutoFit/>
          </a:bodyPr>
          <a:lstStyle/>
          <a:p>
            <a:r>
              <a:rPr lang="en-US" sz="1200" b="1" dirty="0" smtClean="0"/>
              <a:t>Lower-risk Precautionary Area: </a:t>
            </a:r>
          </a:p>
          <a:p>
            <a:pPr>
              <a:buFont typeface="Arial" panose="020B0604020202020204" pitchFamily="34" charset="0"/>
              <a:buChar char="•"/>
            </a:pPr>
            <a:r>
              <a:rPr lang="en-US" sz="1200" b="1" dirty="0"/>
              <a:t> </a:t>
            </a:r>
            <a:r>
              <a:rPr lang="en-US" sz="1200" dirty="0" smtClean="0"/>
              <a:t>Consider and weigh risks, benefits and costs of implementing p</a:t>
            </a:r>
            <a:r>
              <a:rPr lang="en-US" sz="1200" dirty="0" smtClean="0">
                <a:solidFill>
                  <a:srgbClr val="000000"/>
                </a:solidFill>
              </a:rPr>
              <a:t>recautions that </a:t>
            </a:r>
            <a:r>
              <a:rPr lang="en-US" sz="1200" dirty="0">
                <a:solidFill>
                  <a:srgbClr val="000000"/>
                </a:solidFill>
              </a:rPr>
              <a:t>reduce </a:t>
            </a:r>
            <a:r>
              <a:rPr lang="en-US" sz="1200" dirty="0" smtClean="0">
                <a:solidFill>
                  <a:srgbClr val="000000"/>
                </a:solidFill>
              </a:rPr>
              <a:t>public exposure </a:t>
            </a:r>
            <a:r>
              <a:rPr lang="en-US" sz="1200" dirty="0">
                <a:solidFill>
                  <a:srgbClr val="000000"/>
                </a:solidFill>
              </a:rPr>
              <a:t>to fallout </a:t>
            </a:r>
            <a:r>
              <a:rPr lang="en-US" sz="1200" dirty="0" smtClean="0">
                <a:solidFill>
                  <a:srgbClr val="000000"/>
                </a:solidFill>
              </a:rPr>
              <a:t>radiation</a:t>
            </a:r>
            <a:r>
              <a:rPr lang="en-US" sz="1200" dirty="0">
                <a:solidFill>
                  <a:srgbClr val="000000"/>
                </a:solidFill>
              </a:rPr>
              <a:t> </a:t>
            </a:r>
            <a:endParaRPr lang="en-US" sz="1200" dirty="0" smtClean="0">
              <a:solidFill>
                <a:srgbClr val="000000"/>
              </a:solidFill>
            </a:endParaRPr>
          </a:p>
          <a:p>
            <a:pPr>
              <a:buFont typeface="Arial" panose="020B0604020202020204" pitchFamily="34" charset="0"/>
              <a:buChar char="•"/>
            </a:pPr>
            <a:r>
              <a:rPr lang="en-US" sz="1200" dirty="0" smtClean="0">
                <a:solidFill>
                  <a:srgbClr val="000000"/>
                </a:solidFill>
              </a:rPr>
              <a:t> This area will shrink significantly each day </a:t>
            </a:r>
          </a:p>
          <a:p>
            <a:pPr>
              <a:buFont typeface="Arial" panose="020B0604020202020204" pitchFamily="34" charset="0"/>
              <a:buChar char="•"/>
            </a:pPr>
            <a:r>
              <a:rPr lang="en-US" sz="1200" dirty="0" smtClean="0">
                <a:solidFill>
                  <a:srgbClr val="000000"/>
                </a:solidFill>
                <a:cs typeface="Arial" panose="020B0604020202020204" pitchFamily="34" charset="0"/>
              </a:rPr>
              <a:t> Focus </a:t>
            </a:r>
            <a:r>
              <a:rPr lang="en-US" sz="1200" dirty="0">
                <a:solidFill>
                  <a:srgbClr val="000000"/>
                </a:solidFill>
                <a:cs typeface="Arial" panose="020B0604020202020204" pitchFamily="34" charset="0"/>
              </a:rPr>
              <a:t>initial protective actions on smaller, higher risk areas nearer the </a:t>
            </a:r>
            <a:r>
              <a:rPr lang="en-US" sz="1200" dirty="0" smtClean="0">
                <a:solidFill>
                  <a:srgbClr val="000000"/>
                </a:solidFill>
                <a:cs typeface="Arial" panose="020B0604020202020204" pitchFamily="34" charset="0"/>
              </a:rPr>
              <a:t>incident</a:t>
            </a:r>
            <a:endParaRPr lang="en-US" sz="1200" dirty="0" smtClean="0">
              <a:solidFill>
                <a:srgbClr val="000000"/>
              </a:solidFill>
            </a:endParaRPr>
          </a:p>
        </p:txBody>
      </p:sp>
      <p:sp>
        <p:nvSpPr>
          <p:cNvPr id="16" name="TextBox 15"/>
          <p:cNvSpPr txBox="1"/>
          <p:nvPr/>
        </p:nvSpPr>
        <p:spPr>
          <a:xfrm>
            <a:off x="6723888" y="4041100"/>
            <a:ext cx="2301240" cy="2123658"/>
          </a:xfrm>
          <a:prstGeom prst="rect">
            <a:avLst/>
          </a:prstGeom>
          <a:noFill/>
        </p:spPr>
        <p:txBody>
          <a:bodyPr wrap="square" rtlCol="0">
            <a:spAutoFit/>
          </a:bodyPr>
          <a:lstStyle/>
          <a:p>
            <a:pPr>
              <a:buFont typeface="Arial" panose="020B0604020202020204" pitchFamily="34" charset="0"/>
              <a:buChar char="•"/>
            </a:pPr>
            <a:r>
              <a:rPr lang="en-US" altLang="en-US" sz="1200" dirty="0">
                <a:solidFill>
                  <a:srgbClr val="000000"/>
                </a:solidFill>
              </a:rPr>
              <a:t> </a:t>
            </a:r>
            <a:r>
              <a:rPr lang="en-US" sz="1200" dirty="0" smtClean="0"/>
              <a:t>Appropriate </a:t>
            </a:r>
            <a:r>
              <a:rPr lang="en-US" sz="1200" dirty="0"/>
              <a:t>protective actions for the public are to be determined and directed by state and local public health and safety officials</a:t>
            </a:r>
            <a:endParaRPr lang="en-US" altLang="en-US" sz="1200" dirty="0">
              <a:solidFill>
                <a:srgbClr val="000000"/>
              </a:solidFill>
            </a:endParaRPr>
          </a:p>
          <a:p>
            <a:pPr>
              <a:buFont typeface="Arial" panose="020B0604020202020204" pitchFamily="34" charset="0"/>
              <a:buChar char="•"/>
            </a:pPr>
            <a:r>
              <a:rPr lang="en-US" altLang="en-US" sz="1200" dirty="0" smtClean="0">
                <a:solidFill>
                  <a:srgbClr val="000000"/>
                </a:solidFill>
              </a:rPr>
              <a:t> Model based on 1kt yield</a:t>
            </a:r>
          </a:p>
          <a:p>
            <a:pPr>
              <a:buFont typeface="Arial" panose="020B0604020202020204" pitchFamily="34" charset="0"/>
              <a:buChar char="•"/>
            </a:pPr>
            <a:r>
              <a:rPr lang="en-US" altLang="en-US" sz="1200" dirty="0" smtClean="0">
                <a:solidFill>
                  <a:srgbClr val="000000"/>
                </a:solidFill>
              </a:rPr>
              <a:t> No </a:t>
            </a:r>
            <a:r>
              <a:rPr lang="en-US" altLang="en-US" sz="1200" dirty="0">
                <a:solidFill>
                  <a:srgbClr val="000000"/>
                </a:solidFill>
              </a:rPr>
              <a:t>measurements available </a:t>
            </a:r>
            <a:r>
              <a:rPr lang="en-US" altLang="en-US" sz="1200" dirty="0" smtClean="0">
                <a:solidFill>
                  <a:srgbClr val="000000"/>
                </a:solidFill>
              </a:rPr>
              <a:t>yet</a:t>
            </a:r>
          </a:p>
          <a:p>
            <a:pPr>
              <a:buFont typeface="Arial" panose="020B0604020202020204" pitchFamily="34" charset="0"/>
              <a:buChar char="•"/>
            </a:pPr>
            <a:r>
              <a:rPr lang="en-US" altLang="en-US" sz="1200" dirty="0">
                <a:solidFill>
                  <a:srgbClr val="000000"/>
                </a:solidFill>
              </a:rPr>
              <a:t> Population </a:t>
            </a:r>
            <a:r>
              <a:rPr lang="en-US" altLang="en-US" sz="1200" dirty="0" smtClean="0">
                <a:solidFill>
                  <a:srgbClr val="000000"/>
                </a:solidFill>
              </a:rPr>
              <a:t>and areas are </a:t>
            </a:r>
            <a:r>
              <a:rPr lang="en-US" altLang="en-US" sz="1200" dirty="0">
                <a:solidFill>
                  <a:srgbClr val="000000"/>
                </a:solidFill>
              </a:rPr>
              <a:t>cumulative and include all smaller </a:t>
            </a:r>
            <a:r>
              <a:rPr lang="en-US" altLang="en-US" sz="1200" dirty="0" smtClean="0">
                <a:solidFill>
                  <a:srgbClr val="000000"/>
                </a:solidFill>
              </a:rPr>
              <a:t>areas</a:t>
            </a:r>
            <a:endParaRPr lang="en-US" altLang="en-US" sz="1200" dirty="0">
              <a:solidFill>
                <a:srgbClr val="000000"/>
              </a:solidFill>
            </a:endParaRPr>
          </a:p>
        </p:txBody>
      </p:sp>
      <p:sp>
        <p:nvSpPr>
          <p:cNvPr id="3" name="Rectangle 2"/>
          <p:cNvSpPr/>
          <p:nvPr/>
        </p:nvSpPr>
        <p:spPr>
          <a:xfrm>
            <a:off x="0" y="849868"/>
            <a:ext cx="9143999" cy="369332"/>
          </a:xfrm>
          <a:prstGeom prst="rect">
            <a:avLst/>
          </a:prstGeom>
        </p:spPr>
        <p:txBody>
          <a:bodyPr wrap="square">
            <a:spAutoFit/>
          </a:bodyPr>
          <a:lstStyle/>
          <a:p>
            <a:pPr algn="ctr"/>
            <a:r>
              <a:rPr lang="en-US" sz="1800" dirty="0"/>
              <a:t>Lower-risk Area Shrinks With Time Due to Decay of Fallout Radioactivity</a:t>
            </a:r>
          </a:p>
        </p:txBody>
      </p:sp>
    </p:spTree>
    <p:extLst>
      <p:ext uri="{BB962C8B-B14F-4D97-AF65-F5344CB8AC3E}">
        <p14:creationId xmlns:p14="http://schemas.microsoft.com/office/powerpoint/2010/main" val="397626829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7700" y="204698"/>
            <a:ext cx="7886700" cy="584775"/>
          </a:xfrm>
        </p:spPr>
        <p:txBody>
          <a:bodyPr/>
          <a:lstStyle/>
          <a:p>
            <a:r>
              <a:rPr lang="en-US" sz="3200" b="1" dirty="0" smtClean="0"/>
              <a:t>Distribution of Products</a:t>
            </a:r>
            <a:endParaRPr lang="en-US" sz="3200" b="1" dirty="0"/>
          </a:p>
        </p:txBody>
      </p:sp>
      <p:pic>
        <p:nvPicPr>
          <p:cNvPr id="4" name="Picture 3"/>
          <p:cNvPicPr>
            <a:picLocks noChangeAspect="1"/>
          </p:cNvPicPr>
          <p:nvPr/>
        </p:nvPicPr>
        <p:blipFill rotWithShape="1">
          <a:blip r:embed="rId3"/>
          <a:srcRect l="7931" t="11111" r="10269" b="22222"/>
          <a:stretch/>
        </p:blipFill>
        <p:spPr>
          <a:xfrm>
            <a:off x="1905000" y="1143000"/>
            <a:ext cx="5410200" cy="5359467"/>
          </a:xfrm>
          <a:prstGeom prst="rect">
            <a:avLst/>
          </a:prstGeom>
        </p:spPr>
      </p:pic>
      <p:pic>
        <p:nvPicPr>
          <p:cNvPr id="6" name="Picture 5"/>
          <p:cNvPicPr>
            <a:picLocks noChangeAspect="1"/>
          </p:cNvPicPr>
          <p:nvPr/>
        </p:nvPicPr>
        <p:blipFill rotWithShape="1">
          <a:blip r:embed="rId4"/>
          <a:srcRect l="10269" t="11111" r="11437"/>
          <a:stretch/>
        </p:blipFill>
        <p:spPr>
          <a:xfrm>
            <a:off x="1981200" y="990600"/>
            <a:ext cx="5257800" cy="5716404"/>
          </a:xfrm>
          <a:prstGeom prst="rect">
            <a:avLst/>
          </a:prstGeom>
        </p:spPr>
      </p:pic>
    </p:spTree>
    <p:extLst>
      <p:ext uri="{BB962C8B-B14F-4D97-AF65-F5344CB8AC3E}">
        <p14:creationId xmlns:p14="http://schemas.microsoft.com/office/powerpoint/2010/main" val="616764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143000" y="857250"/>
            <a:ext cx="6858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lIns="68580" tIns="34290" rIns="68580" bIns="34290" rtlCol="0" anchor="ctr">
            <a:normAutofit fontScale="90000"/>
          </a:bodyPr>
          <a:lstStyle/>
          <a:p>
            <a:r>
              <a:rPr lang="en-US" sz="3200" b="1" dirty="0"/>
              <a:t>How to </a:t>
            </a:r>
            <a:r>
              <a:rPr lang="en-US" sz="3200" b="1" dirty="0" smtClean="0"/>
              <a:t>Request Assistance</a:t>
            </a:r>
            <a:endParaRPr lang="en-US" sz="3200" b="1" dirty="0"/>
          </a:p>
        </p:txBody>
      </p:sp>
      <p:sp>
        <p:nvSpPr>
          <p:cNvPr id="4" name="Content Placeholder 3"/>
          <p:cNvSpPr>
            <a:spLocks noGrp="1"/>
          </p:cNvSpPr>
          <p:nvPr>
            <p:ph idx="1"/>
          </p:nvPr>
        </p:nvSpPr>
        <p:spPr/>
        <p:txBody>
          <a:bodyPr/>
          <a:lstStyle/>
          <a:p>
            <a:r>
              <a:rPr lang="en-US" sz="1800" dirty="0" smtClean="0"/>
              <a:t>DOE Watch Office: 202-586-8100 (Primary)</a:t>
            </a:r>
          </a:p>
          <a:p>
            <a:r>
              <a:rPr lang="en-US" sz="1800" dirty="0" smtClean="0"/>
              <a:t>Radiological Assistance Program Regional Offices:</a:t>
            </a:r>
          </a:p>
          <a:p>
            <a:pPr lvl="1"/>
            <a:r>
              <a:rPr lang="en-US" sz="1800" dirty="0" smtClean="0"/>
              <a:t>Region 0 (Washington, DC): 1-800-405-1140</a:t>
            </a:r>
          </a:p>
          <a:p>
            <a:pPr lvl="1"/>
            <a:r>
              <a:rPr lang="en-US" sz="1800" dirty="0" smtClean="0"/>
              <a:t>Region 1 (Brookhaven, NY): 1-631-344-2200</a:t>
            </a:r>
          </a:p>
          <a:p>
            <a:pPr lvl="1"/>
            <a:r>
              <a:rPr lang="en-US" sz="1800" dirty="0" smtClean="0"/>
              <a:t>Region 2 (Oak Ridge, TN): 1-865-576-1005</a:t>
            </a:r>
          </a:p>
          <a:p>
            <a:pPr lvl="1"/>
            <a:r>
              <a:rPr lang="en-US" sz="1800" dirty="0" smtClean="0"/>
              <a:t>Region 3 (Savannah River, GA): 1-803-725-3333</a:t>
            </a:r>
          </a:p>
          <a:p>
            <a:pPr lvl="1"/>
            <a:r>
              <a:rPr lang="en-US" sz="1800" dirty="0" smtClean="0"/>
              <a:t>Region 4 (Albuquerque, NM): 1-505-845-4667</a:t>
            </a:r>
          </a:p>
          <a:p>
            <a:pPr lvl="1"/>
            <a:r>
              <a:rPr lang="en-US" sz="1800" dirty="0" smtClean="0"/>
              <a:t>Region 5 (Chicago, IL): 1-630-252-4800</a:t>
            </a:r>
          </a:p>
          <a:p>
            <a:pPr lvl="1"/>
            <a:r>
              <a:rPr lang="en-US" sz="1800" dirty="0" smtClean="0"/>
              <a:t>Region 6 (Idaho Falls, ID): 1-208-526-1515</a:t>
            </a:r>
          </a:p>
          <a:p>
            <a:pPr lvl="1"/>
            <a:r>
              <a:rPr lang="en-US" sz="1800" dirty="0" smtClean="0"/>
              <a:t>Region 7 (Livermore, CA): 1-925-422-6306</a:t>
            </a:r>
          </a:p>
          <a:p>
            <a:pPr lvl="1"/>
            <a:r>
              <a:rPr lang="en-US" sz="1800" dirty="0" smtClean="0"/>
              <a:t>Region 8 (Richland, WA): 1-509-373-3800</a:t>
            </a:r>
          </a:p>
          <a:p>
            <a:r>
              <a:rPr lang="en-US" sz="1800" dirty="0" smtClean="0"/>
              <a:t>NARAC Operations: 1-925-424-6465</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3277180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713"/>
            <a:ext cx="7164388" cy="584775"/>
          </a:xfrm>
        </p:spPr>
        <p:txBody>
          <a:bodyPr/>
          <a:lstStyle/>
          <a:p>
            <a:r>
              <a:rPr lang="en-US" sz="3200" dirty="0" smtClean="0"/>
              <a:t>Additional Questions</a:t>
            </a:r>
            <a:endParaRPr lang="en-US" sz="3200" dirty="0"/>
          </a:p>
        </p:txBody>
      </p:sp>
      <p:sp>
        <p:nvSpPr>
          <p:cNvPr id="3" name="Content Placeholder 2"/>
          <p:cNvSpPr>
            <a:spLocks noGrp="1"/>
          </p:cNvSpPr>
          <p:nvPr>
            <p:ph idx="1"/>
          </p:nvPr>
        </p:nvSpPr>
        <p:spPr>
          <a:xfrm>
            <a:off x="2286000" y="4800600"/>
            <a:ext cx="4572000" cy="1295400"/>
          </a:xfrm>
          <a:ln>
            <a:solidFill>
              <a:schemeClr val="tx1"/>
            </a:solidFill>
          </a:ln>
        </p:spPr>
        <p:txBody>
          <a:bodyPr>
            <a:normAutofit/>
          </a:bodyPr>
          <a:lstStyle/>
          <a:p>
            <a:pPr marL="0" indent="0" algn="ctr">
              <a:buNone/>
            </a:pPr>
            <a:r>
              <a:rPr lang="en-US" sz="2000" b="0" dirty="0" smtClean="0"/>
              <a:t>Alvin Morris</a:t>
            </a:r>
          </a:p>
          <a:p>
            <a:pPr marL="0" indent="0" algn="ctr">
              <a:buNone/>
            </a:pPr>
            <a:r>
              <a:rPr lang="en-US" sz="2000" b="0" dirty="0" smtClean="0"/>
              <a:t>Alvin.Morris@nnsa.doe.gov</a:t>
            </a:r>
          </a:p>
          <a:p>
            <a:pPr marL="0" indent="0" algn="ctr">
              <a:buNone/>
            </a:pPr>
            <a:r>
              <a:rPr lang="en-US" sz="2000" b="0" dirty="0" smtClean="0"/>
              <a:t>702-794-1539</a:t>
            </a:r>
            <a:endParaRPr lang="en-US" sz="2000" b="0" dirty="0"/>
          </a:p>
        </p:txBody>
      </p:sp>
      <p:sp>
        <p:nvSpPr>
          <p:cNvPr id="6" name="Content Placeholder 2"/>
          <p:cNvSpPr txBox="1">
            <a:spLocks/>
          </p:cNvSpPr>
          <p:nvPr/>
        </p:nvSpPr>
        <p:spPr>
          <a:xfrm>
            <a:off x="2286000" y="1424078"/>
            <a:ext cx="4572000" cy="1269502"/>
          </a:xfrm>
          <a:prstGeom prst="rect">
            <a:avLst/>
          </a:prstGeom>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a:t>Daniel Blumenthal</a:t>
            </a:r>
          </a:p>
          <a:p>
            <a:pPr marL="0" indent="0" algn="ctr">
              <a:buNone/>
            </a:pPr>
            <a:r>
              <a:rPr lang="en-US" sz="2000" b="0" dirty="0" smtClean="0"/>
              <a:t>Daniel.Blumenthal@nnsa.doe.gov</a:t>
            </a:r>
            <a:endParaRPr lang="en-US" sz="2000" b="0" dirty="0"/>
          </a:p>
          <a:p>
            <a:pPr marL="0" indent="0" algn="ctr">
              <a:buNone/>
            </a:pPr>
            <a:r>
              <a:rPr lang="en-US" sz="2000" b="0" dirty="0" smtClean="0"/>
              <a:t>202-287-5269</a:t>
            </a:r>
            <a:endParaRPr lang="en-US" sz="2000" b="0" dirty="0"/>
          </a:p>
        </p:txBody>
      </p:sp>
      <p:sp>
        <p:nvSpPr>
          <p:cNvPr id="5" name="Content Placeholder 2"/>
          <p:cNvSpPr txBox="1">
            <a:spLocks/>
          </p:cNvSpPr>
          <p:nvPr/>
        </p:nvSpPr>
        <p:spPr>
          <a:xfrm>
            <a:off x="2286000" y="3100478"/>
            <a:ext cx="4572000" cy="1293224"/>
          </a:xfrm>
          <a:prstGeom prst="rect">
            <a:avLst/>
          </a:prstGeom>
          <a:ln>
            <a:solidFill>
              <a:schemeClr val="tx1"/>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0" dirty="0" smtClean="0"/>
              <a:t>John Crapo</a:t>
            </a:r>
            <a:endParaRPr lang="en-US" sz="2000" b="0" dirty="0"/>
          </a:p>
          <a:p>
            <a:pPr marL="0" indent="0" algn="ctr">
              <a:buNone/>
            </a:pPr>
            <a:r>
              <a:rPr lang="en-US" sz="2000" b="0" dirty="0" smtClean="0"/>
              <a:t>John.Crapo@nnsa.doe.gov</a:t>
            </a:r>
            <a:endParaRPr lang="en-US" sz="2000" b="0" dirty="0"/>
          </a:p>
          <a:p>
            <a:pPr marL="0" indent="0" algn="ctr">
              <a:buNone/>
            </a:pPr>
            <a:r>
              <a:rPr lang="en-US" sz="2000" b="0" dirty="0" smtClean="0"/>
              <a:t>202-287-1035</a:t>
            </a:r>
            <a:endParaRPr lang="en-US" sz="2000" b="0" dirty="0"/>
          </a:p>
        </p:txBody>
      </p:sp>
    </p:spTree>
    <p:extLst>
      <p:ext uri="{BB962C8B-B14F-4D97-AF65-F5344CB8AC3E}">
        <p14:creationId xmlns:p14="http://schemas.microsoft.com/office/powerpoint/2010/main" val="42176114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011" y="3602"/>
            <a:ext cx="6650989" cy="830997"/>
          </a:xfrm>
        </p:spPr>
        <p:txBody>
          <a:bodyPr/>
          <a:lstStyle/>
          <a:p>
            <a:r>
              <a:rPr lang="en-US" dirty="0" smtClean="0"/>
              <a:t>Nuclear Proliferation &amp; Nuclear/Radiological Terrorism Threat Spectrum</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28600" y="1143000"/>
            <a:ext cx="8668953" cy="5303520"/>
          </a:xfrm>
          <a:prstGeom prst="rect">
            <a:avLst/>
          </a:prstGeom>
        </p:spPr>
      </p:pic>
    </p:spTree>
    <p:extLst>
      <p:ext uri="{BB962C8B-B14F-4D97-AF65-F5344CB8AC3E}">
        <p14:creationId xmlns:p14="http://schemas.microsoft.com/office/powerpoint/2010/main" val="50621523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02"/>
            <a:ext cx="7164388" cy="830997"/>
          </a:xfrm>
        </p:spPr>
        <p:txBody>
          <a:bodyPr/>
          <a:lstStyle/>
          <a:p>
            <a:r>
              <a:rPr lang="en-US" dirty="0" smtClean="0"/>
              <a:t>Enterprise Approach to the Nuclear </a:t>
            </a:r>
            <a:br>
              <a:rPr lang="en-US" dirty="0" smtClean="0"/>
            </a:br>
            <a:r>
              <a:rPr lang="en-US" dirty="0" smtClean="0"/>
              <a:t>Threat Reduction Mission</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939" y="1219200"/>
            <a:ext cx="8473261" cy="5212080"/>
          </a:xfrm>
          <a:prstGeom prst="rect">
            <a:avLst/>
          </a:prstGeom>
        </p:spPr>
      </p:pic>
    </p:spTree>
    <p:extLst>
      <p:ext uri="{BB962C8B-B14F-4D97-AF65-F5344CB8AC3E}">
        <p14:creationId xmlns:p14="http://schemas.microsoft.com/office/powerpoint/2010/main" val="119445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9012" y="162580"/>
            <a:ext cx="6402388" cy="523220"/>
          </a:xfrm>
        </p:spPr>
        <p:txBody>
          <a:bodyPr/>
          <a:lstStyle/>
          <a:p>
            <a:r>
              <a:rPr lang="en-US" sz="2800" dirty="0" smtClean="0"/>
              <a:t>Interagency Strategic Partners</a:t>
            </a:r>
            <a:endParaRPr lang="en-US" sz="2800" dirty="0"/>
          </a:p>
        </p:txBody>
      </p:sp>
      <p:sp>
        <p:nvSpPr>
          <p:cNvPr id="4" name="Content Placeholder 3"/>
          <p:cNvSpPr>
            <a:spLocks noGrp="1"/>
          </p:cNvSpPr>
          <p:nvPr>
            <p:ph sz="half" idx="1"/>
          </p:nvPr>
        </p:nvSpPr>
        <p:spPr>
          <a:xfrm>
            <a:off x="685800" y="1371600"/>
            <a:ext cx="3810000" cy="4114800"/>
          </a:xfrm>
        </p:spPr>
        <p:txBody>
          <a:bodyPr>
            <a:noAutofit/>
          </a:bodyPr>
          <a:lstStyle/>
          <a:p>
            <a:r>
              <a:rPr lang="en-US" sz="2400" b="0" dirty="0" smtClean="0"/>
              <a:t>Department of State</a:t>
            </a:r>
          </a:p>
          <a:p>
            <a:r>
              <a:rPr lang="en-US" sz="2400" b="0" dirty="0" smtClean="0"/>
              <a:t>Department of Defense</a:t>
            </a:r>
          </a:p>
          <a:p>
            <a:r>
              <a:rPr lang="en-US" sz="2400" b="0" dirty="0" smtClean="0"/>
              <a:t>Department of Homeland Security</a:t>
            </a:r>
          </a:p>
          <a:p>
            <a:r>
              <a:rPr lang="en-US" sz="2400" b="0" dirty="0" smtClean="0"/>
              <a:t>U. S. Intelligence Community</a:t>
            </a:r>
          </a:p>
          <a:p>
            <a:r>
              <a:rPr lang="en-US" sz="2400" b="0" dirty="0" smtClean="0"/>
              <a:t>U. S. Nuclear Regulatory Commission</a:t>
            </a:r>
          </a:p>
          <a:p>
            <a:r>
              <a:rPr lang="en-US" sz="2400" b="0" dirty="0"/>
              <a:t>Federal Bureau of Investigation</a:t>
            </a:r>
          </a:p>
          <a:p>
            <a:r>
              <a:rPr lang="en-US" sz="2400" b="0" dirty="0"/>
              <a:t>Federal Emergency Management </a:t>
            </a:r>
            <a:r>
              <a:rPr lang="en-US" sz="2400" b="0" dirty="0" smtClean="0"/>
              <a:t>Agency</a:t>
            </a:r>
            <a:endParaRPr lang="en-US" sz="2400" b="0" dirty="0"/>
          </a:p>
        </p:txBody>
      </p:sp>
      <p:sp>
        <p:nvSpPr>
          <p:cNvPr id="5" name="Content Placeholder 4"/>
          <p:cNvSpPr>
            <a:spLocks noGrp="1"/>
          </p:cNvSpPr>
          <p:nvPr>
            <p:ph sz="half" idx="2"/>
          </p:nvPr>
        </p:nvSpPr>
        <p:spPr>
          <a:xfrm>
            <a:off x="4648200" y="1371600"/>
            <a:ext cx="3810000" cy="4114800"/>
          </a:xfrm>
        </p:spPr>
        <p:txBody>
          <a:bodyPr>
            <a:noAutofit/>
          </a:bodyPr>
          <a:lstStyle/>
          <a:p>
            <a:r>
              <a:rPr lang="en-US" sz="2400" b="0" dirty="0" smtClean="0"/>
              <a:t>White House-led Interagency Policy Committee (IPC) and Sub-IPC meetings</a:t>
            </a:r>
          </a:p>
          <a:p>
            <a:r>
              <a:rPr lang="en-US" sz="2400" b="0" dirty="0" smtClean="0"/>
              <a:t>Program-level interagency working groups</a:t>
            </a:r>
            <a:endParaRPr lang="en-US" sz="2400" b="0" dirty="0"/>
          </a:p>
        </p:txBody>
      </p:sp>
    </p:spTree>
    <p:extLst>
      <p:ext uri="{BB962C8B-B14F-4D97-AF65-F5344CB8AC3E}">
        <p14:creationId xmlns:p14="http://schemas.microsoft.com/office/powerpoint/2010/main" val="340526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International Engagements</a:t>
            </a:r>
            <a:endParaRPr lang="en-US" dirty="0"/>
          </a:p>
        </p:txBody>
      </p:sp>
      <p:sp>
        <p:nvSpPr>
          <p:cNvPr id="6" name="Content Placeholder 5"/>
          <p:cNvSpPr>
            <a:spLocks noGrp="1"/>
          </p:cNvSpPr>
          <p:nvPr>
            <p:ph idx="1"/>
          </p:nvPr>
        </p:nvSpPr>
        <p:spPr>
          <a:xfrm>
            <a:off x="685800" y="1219200"/>
            <a:ext cx="7772400" cy="4876800"/>
          </a:xfrm>
        </p:spPr>
        <p:txBody>
          <a:bodyPr/>
          <a:lstStyle/>
          <a:p>
            <a:r>
              <a:rPr lang="en-US" sz="2400" b="0" dirty="0" smtClean="0"/>
              <a:t>International Atomic Energy Agency (IAEA)</a:t>
            </a:r>
          </a:p>
          <a:p>
            <a:r>
              <a:rPr lang="en-US" sz="2400" b="0" dirty="0" smtClean="0"/>
              <a:t>Multi-lateral consultations</a:t>
            </a:r>
          </a:p>
          <a:p>
            <a:pPr lvl="1"/>
            <a:r>
              <a:rPr lang="en-US" sz="2200" b="0" dirty="0" smtClean="0"/>
              <a:t>Nuclear Security Summits</a:t>
            </a:r>
          </a:p>
          <a:p>
            <a:pPr lvl="1"/>
            <a:r>
              <a:rPr lang="en-US" sz="2200" b="0" dirty="0" smtClean="0"/>
              <a:t>Global Initiative to Combat Nuclear Terrorism (GICNT)</a:t>
            </a:r>
          </a:p>
          <a:p>
            <a:pPr lvl="1"/>
            <a:r>
              <a:rPr lang="en-US" sz="2200" b="0" dirty="0" smtClean="0"/>
              <a:t>G7 Global Partnership Against the Spread of Weapons &amp; Materials of Mass Destruction (GP)</a:t>
            </a:r>
          </a:p>
          <a:p>
            <a:r>
              <a:rPr lang="en-US" sz="2400" b="0" dirty="0" smtClean="0"/>
              <a:t>Bi-lateral Cooperation Coordination Bodies</a:t>
            </a:r>
          </a:p>
          <a:p>
            <a:pPr lvl="1"/>
            <a:r>
              <a:rPr lang="en-US" sz="2200" b="0" dirty="0" smtClean="0"/>
              <a:t>U.S.-European Atomic Energy Community (EURATOM) Joint Coordination Committee</a:t>
            </a:r>
          </a:p>
          <a:p>
            <a:pPr lvl="1"/>
            <a:r>
              <a:rPr lang="en-US" sz="2200" b="0" dirty="0" smtClean="0"/>
              <a:t>U.S.-Japan Nuclear Security &amp; Emergency Management Working Group</a:t>
            </a:r>
          </a:p>
        </p:txBody>
      </p:sp>
    </p:spTree>
    <p:extLst>
      <p:ext uri="{BB962C8B-B14F-4D97-AF65-F5344CB8AC3E}">
        <p14:creationId xmlns:p14="http://schemas.microsoft.com/office/powerpoint/2010/main" val="137798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707886"/>
          </a:xfrm>
        </p:spPr>
        <p:txBody>
          <a:bodyPr/>
          <a:lstStyle/>
          <a:p>
            <a:r>
              <a:rPr lang="en-US" dirty="0" smtClean="0"/>
              <a:t>Cm Assets/capabilities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54856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2"/>
            <a:ext cx="6553200" cy="830997"/>
          </a:xfrm>
        </p:spPr>
        <p:txBody>
          <a:bodyPr/>
          <a:lstStyle/>
          <a:p>
            <a:r>
              <a:rPr lang="en-US" dirty="0" smtClean="0"/>
              <a:t>Responding to Nuclear/Radiological Threats &amp; Terrorism</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05000" y="1066800"/>
            <a:ext cx="5376120" cy="5486400"/>
          </a:xfrm>
          <a:prstGeom prst="rect">
            <a:avLst/>
          </a:prstGeom>
        </p:spPr>
      </p:pic>
    </p:spTree>
    <p:extLst>
      <p:ext uri="{BB962C8B-B14F-4D97-AF65-F5344CB8AC3E}">
        <p14:creationId xmlns:p14="http://schemas.microsoft.com/office/powerpoint/2010/main" val="6958732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88268"/>
            <a:ext cx="6629400" cy="461665"/>
          </a:xfrm>
        </p:spPr>
        <p:txBody>
          <a:bodyPr>
            <a:noAutofit/>
          </a:bodyPr>
          <a:lstStyle/>
          <a:p>
            <a:r>
              <a:rPr lang="en-US" sz="3200" dirty="0" smtClean="0"/>
              <a:t>Model</a:t>
            </a:r>
            <a:endParaRPr lang="en-US" sz="3200" dirty="0"/>
          </a:p>
        </p:txBody>
      </p:sp>
      <p:sp>
        <p:nvSpPr>
          <p:cNvPr id="3" name="Content Placeholder 2"/>
          <p:cNvSpPr>
            <a:spLocks noGrp="1"/>
          </p:cNvSpPr>
          <p:nvPr>
            <p:ph sz="half" idx="1"/>
          </p:nvPr>
        </p:nvSpPr>
        <p:spPr>
          <a:xfrm>
            <a:off x="507270" y="1905000"/>
            <a:ext cx="3886200" cy="2766808"/>
          </a:xfrm>
          <a:solidFill>
            <a:schemeClr val="accent1">
              <a:lumMod val="40000"/>
              <a:lumOff val="60000"/>
            </a:schemeClr>
          </a:solidFill>
          <a:ln>
            <a:solidFill>
              <a:schemeClr val="tx2"/>
            </a:solidFill>
          </a:ln>
        </p:spPr>
        <p:txBody>
          <a:bodyPr>
            <a:normAutofit/>
          </a:bodyPr>
          <a:lstStyle/>
          <a:p>
            <a:r>
              <a:rPr lang="en-US" sz="1800" b="0" dirty="0" smtClean="0"/>
              <a:t>Transport </a:t>
            </a:r>
            <a:r>
              <a:rPr lang="en-US" sz="1800" b="0" dirty="0"/>
              <a:t>and diffusion models simulate the release and predict the extent of the hazard. </a:t>
            </a:r>
          </a:p>
          <a:p>
            <a:r>
              <a:rPr lang="en-US" sz="1800" b="0" dirty="0" smtClean="0"/>
              <a:t>3-D </a:t>
            </a:r>
            <a:r>
              <a:rPr lang="en-US" sz="1800" b="0" dirty="0"/>
              <a:t>modeling system with continuous representation of terrain.</a:t>
            </a:r>
          </a:p>
          <a:p>
            <a:r>
              <a:rPr lang="en-US" sz="1800" b="0" dirty="0" smtClean="0"/>
              <a:t>Combines </a:t>
            </a:r>
            <a:r>
              <a:rPr lang="en-US" sz="1800" b="0" dirty="0"/>
              <a:t>the model with data collected from the field and real-time meteorological </a:t>
            </a:r>
            <a:r>
              <a:rPr lang="en-US" sz="1800" b="0" dirty="0" smtClean="0"/>
              <a:t>conditions.  </a:t>
            </a:r>
            <a:endParaRPr lang="en-US" sz="1800" b="0" dirty="0"/>
          </a:p>
          <a:p>
            <a:pPr marL="0" indent="0">
              <a:buNone/>
            </a:pPr>
            <a:endParaRPr lang="en-US" sz="1800" b="0" dirty="0"/>
          </a:p>
        </p:txBody>
      </p:sp>
      <p:pic>
        <p:nvPicPr>
          <p:cNvPr id="5" name="Picture 7" descr="NARACOpsCenterPhoto1"/>
          <p:cNvPicPr>
            <a:picLocks noChangeAspect="1" noChangeArrowheads="1"/>
          </p:cNvPicPr>
          <p:nvPr/>
        </p:nvPicPr>
        <p:blipFill>
          <a:blip r:embed="rId3" cstate="email">
            <a:lum bright="12000" contrast="12000"/>
            <a:extLst>
              <a:ext uri="{28A0092B-C50C-407E-A947-70E740481C1C}">
                <a14:useLocalDpi xmlns:a14="http://schemas.microsoft.com/office/drawing/2010/main"/>
              </a:ext>
            </a:extLst>
          </a:blip>
          <a:srcRect/>
          <a:stretch>
            <a:fillRect/>
          </a:stretch>
        </p:blipFill>
        <p:spPr bwMode="auto">
          <a:xfrm>
            <a:off x="4685401" y="1921154"/>
            <a:ext cx="4120743" cy="2727046"/>
          </a:xfrm>
          <a:prstGeom prst="rect">
            <a:avLst/>
          </a:prstGeom>
          <a:noFill/>
          <a:ln w="9525">
            <a:solidFill>
              <a:schemeClr val="tx2"/>
            </a:solidFill>
            <a:miter lim="800000"/>
            <a:headEnd/>
            <a:tailEnd/>
          </a:ln>
        </p:spPr>
      </p:pic>
      <p:sp>
        <p:nvSpPr>
          <p:cNvPr id="4" name="TextBox 3"/>
          <p:cNvSpPr txBox="1"/>
          <p:nvPr/>
        </p:nvSpPr>
        <p:spPr>
          <a:xfrm>
            <a:off x="507270" y="1219200"/>
            <a:ext cx="8298874" cy="461665"/>
          </a:xfrm>
          <a:prstGeom prst="rect">
            <a:avLst/>
          </a:prstGeom>
          <a:noFill/>
          <a:ln>
            <a:solidFill>
              <a:schemeClr val="bg1"/>
            </a:solidFill>
          </a:ln>
        </p:spPr>
        <p:txBody>
          <a:bodyPr wrap="square" rtlCol="0">
            <a:spAutoFit/>
          </a:bodyPr>
          <a:lstStyle/>
          <a:p>
            <a:pPr algn="ctr"/>
            <a:r>
              <a:rPr lang="en-US" dirty="0"/>
              <a:t>National Atmospheric Release </a:t>
            </a:r>
            <a:r>
              <a:rPr lang="en-US" dirty="0" smtClean="0"/>
              <a:t>Advisory </a:t>
            </a:r>
            <a:r>
              <a:rPr lang="en-US" dirty="0"/>
              <a:t>Center(NARAC)</a:t>
            </a:r>
          </a:p>
        </p:txBody>
      </p:sp>
      <p:sp>
        <p:nvSpPr>
          <p:cNvPr id="6" name="Rectangle 5"/>
          <p:cNvSpPr/>
          <p:nvPr/>
        </p:nvSpPr>
        <p:spPr>
          <a:xfrm>
            <a:off x="381000" y="4953000"/>
            <a:ext cx="8342018" cy="1815882"/>
          </a:xfrm>
          <a:prstGeom prst="rect">
            <a:avLst/>
          </a:prstGeom>
        </p:spPr>
        <p:txBody>
          <a:bodyPr wrap="square">
            <a:spAutoFit/>
          </a:bodyPr>
          <a:lstStyle/>
          <a:p>
            <a:pPr>
              <a:spcBef>
                <a:spcPts val="0"/>
              </a:spcBef>
              <a:spcAft>
                <a:spcPts val="0"/>
              </a:spcAft>
            </a:pPr>
            <a:r>
              <a:rPr lang="en-US" sz="1600" b="0" i="1" dirty="0" smtClean="0">
                <a:latin typeface="+mn-lt"/>
                <a:ea typeface="Times New Roman" panose="02020603050405020304" pitchFamily="18" charset="0"/>
              </a:rPr>
              <a:t>The </a:t>
            </a:r>
            <a:r>
              <a:rPr lang="en-US" sz="1600" b="0" i="1" dirty="0">
                <a:latin typeface="+mn-lt"/>
              </a:rPr>
              <a:t>Interagency Modeling and Atmospheric Assessment </a:t>
            </a:r>
            <a:r>
              <a:rPr lang="en-US" sz="1600" b="0" i="1" dirty="0" smtClean="0">
                <a:latin typeface="+mn-lt"/>
              </a:rPr>
              <a:t>Center (</a:t>
            </a:r>
            <a:r>
              <a:rPr lang="en-US" sz="1600" b="0" i="1" dirty="0" smtClean="0">
                <a:latin typeface="+mn-lt"/>
                <a:ea typeface="Times New Roman" panose="02020603050405020304" pitchFamily="18" charset="0"/>
              </a:rPr>
              <a:t>IMAAC) </a:t>
            </a:r>
            <a:r>
              <a:rPr lang="en-US" sz="1600" b="0" i="1" dirty="0">
                <a:latin typeface="+mn-lt"/>
                <a:ea typeface="Times New Roman" panose="02020603050405020304" pitchFamily="18" charset="0"/>
              </a:rPr>
              <a:t>is responsible for the production, coordination, and dissemination of consequence predictions for atmospheric hazardous material releases during</a:t>
            </a:r>
            <a:r>
              <a:rPr lang="en-US" sz="1600" b="0" i="1" dirty="0">
                <a:solidFill>
                  <a:srgbClr val="000000"/>
                </a:solidFill>
                <a:latin typeface="+mn-lt"/>
                <a:ea typeface="Times New Roman" panose="02020603050405020304" pitchFamily="18" charset="0"/>
              </a:rPr>
              <a:t> actual or potential incidents requiring Federal coordination.  Th</a:t>
            </a:r>
            <a:r>
              <a:rPr lang="en-US" sz="1600" b="0" i="1" dirty="0">
                <a:latin typeface="+mn-lt"/>
                <a:ea typeface="Times New Roman" panose="02020603050405020304" pitchFamily="18" charset="0"/>
              </a:rPr>
              <a:t>e IMAAC generates the single Federal prediction of atmospheric dispersions and their consequences utilizing the best available resources from the Federal </a:t>
            </a:r>
            <a:r>
              <a:rPr lang="en-US" sz="1600" b="0" i="1" dirty="0" smtClean="0">
                <a:latin typeface="+mn-lt"/>
                <a:ea typeface="Times New Roman" panose="02020603050405020304" pitchFamily="18" charset="0"/>
              </a:rPr>
              <a:t>Government.  </a:t>
            </a:r>
            <a:r>
              <a:rPr lang="en-US" sz="1600" b="0" i="1" dirty="0" smtClean="0">
                <a:latin typeface="+mn-lt"/>
              </a:rPr>
              <a:t>NARAC </a:t>
            </a:r>
            <a:r>
              <a:rPr lang="en-US" sz="1600" b="0" i="1" dirty="0">
                <a:latin typeface="+mn-lt"/>
              </a:rPr>
              <a:t>is the primary provider of radiological/nuclear plume modeling for the IMAAC</a:t>
            </a:r>
            <a:endParaRPr lang="en-US" sz="1600" b="0" i="1" dirty="0">
              <a:effectLst/>
              <a:latin typeface="+mn-lt"/>
              <a:ea typeface="Times New Roman" panose="02020603050405020304" pitchFamily="18" charset="0"/>
            </a:endParaRPr>
          </a:p>
        </p:txBody>
      </p:sp>
    </p:spTree>
    <p:extLst>
      <p:ext uri="{BB962C8B-B14F-4D97-AF65-F5344CB8AC3E}">
        <p14:creationId xmlns:p14="http://schemas.microsoft.com/office/powerpoint/2010/main" val="403432607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 name="POWER3D CRC" val="c8ded1a20150"/>
</p:tagLst>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12311</TotalTime>
  <Words>4864</Words>
  <Application>Microsoft Macintosh PowerPoint</Application>
  <PresentationFormat>On-screen Show (4:3)</PresentationFormat>
  <Paragraphs>429</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1_Default Design</vt:lpstr>
      <vt:lpstr>Prevent, Counter &amp; Respond – A Strategic Approach to Reduce Global Nuclear Threats </vt:lpstr>
      <vt:lpstr>DOE/NNSA - Applying Technical Capabilities to National Security Challenges </vt:lpstr>
      <vt:lpstr>Nuclear Proliferation &amp; Nuclear/Radiological Terrorism Threat Spectrum</vt:lpstr>
      <vt:lpstr>Enterprise Approach to the Nuclear  Threat Reduction Mission</vt:lpstr>
      <vt:lpstr>Interagency Strategic Partners</vt:lpstr>
      <vt:lpstr>International Engagements</vt:lpstr>
      <vt:lpstr>Cm Assets/capabilities</vt:lpstr>
      <vt:lpstr>Responding to Nuclear/Radiological Threats &amp; Terrorism</vt:lpstr>
      <vt:lpstr>Model</vt:lpstr>
      <vt:lpstr>Measure/Preliminary Assessment</vt:lpstr>
      <vt:lpstr>Measure</vt:lpstr>
      <vt:lpstr>Measure</vt:lpstr>
      <vt:lpstr>Measure/Sample/Assess</vt:lpstr>
      <vt:lpstr>Assess</vt:lpstr>
      <vt:lpstr>Medical</vt:lpstr>
      <vt:lpstr>Asset Response Timeline</vt:lpstr>
      <vt:lpstr>Data and Technical Products</vt:lpstr>
      <vt:lpstr>GOALS</vt:lpstr>
      <vt:lpstr>Data Flow</vt:lpstr>
      <vt:lpstr>PowerPoint Presentation</vt:lpstr>
      <vt:lpstr>Regional Impacts Product</vt:lpstr>
      <vt:lpstr>PowerPoint Presentation</vt:lpstr>
      <vt:lpstr>Distribution of Products</vt:lpstr>
      <vt:lpstr>How to Request Assistance</vt:lpstr>
      <vt:lpstr>Additional Questions</vt:lpstr>
    </vt:vector>
  </TitlesOfParts>
  <Company>DOE/NNSI/Wackenhut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CM Response</dc:subject>
  <dc:creator>Daniel Blumenthal</dc:creator>
  <cp:lastModifiedBy>todd lovinger</cp:lastModifiedBy>
  <cp:revision>876</cp:revision>
  <cp:lastPrinted>2002-08-12T21:04:47Z</cp:lastPrinted>
  <dcterms:created xsi:type="dcterms:W3CDTF">2002-05-16T19:23:10Z</dcterms:created>
  <dcterms:modified xsi:type="dcterms:W3CDTF">2017-09-27T18:32:05Z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