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notesMasterIdLst>
    <p:notesMasterId r:id="rId10"/>
  </p:notesMasterIdLst>
  <p:handoutMasterIdLst>
    <p:handoutMasterId r:id="rId11"/>
  </p:handoutMasterIdLst>
  <p:sldIdLst>
    <p:sldId id="291" r:id="rId2"/>
    <p:sldId id="292" r:id="rId3"/>
    <p:sldId id="293" r:id="rId4"/>
    <p:sldId id="294" r:id="rId5"/>
    <p:sldId id="295" r:id="rId6"/>
    <p:sldId id="296" r:id="rId7"/>
    <p:sldId id="297" r:id="rId8"/>
    <p:sldId id="298" r:id="rId9"/>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am Levin" initials="AL" lastIdx="3" clrIdx="0">
    <p:extLst/>
  </p:cmAuthor>
  <p:cmAuthor id="2" name="Paradis, Paul" initials="PP"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5280" autoAdjust="0"/>
    <p:restoredTop sz="95402" autoAdjust="0"/>
  </p:normalViewPr>
  <p:slideViewPr>
    <p:cSldViewPr snapToGrid="0">
      <p:cViewPr>
        <p:scale>
          <a:sx n="60" d="100"/>
          <a:sy n="60" d="100"/>
        </p:scale>
        <p:origin x="-3424" y="-392"/>
      </p:cViewPr>
      <p:guideLst>
        <p:guide orient="horz" pos="2160"/>
        <p:guide pos="2880"/>
      </p:guideLst>
    </p:cSldViewPr>
  </p:slideViewPr>
  <p:notesTextViewPr>
    <p:cViewPr>
      <p:scale>
        <a:sx n="1" d="1"/>
        <a:sy n="1" d="1"/>
      </p:scale>
      <p:origin x="0" y="0"/>
    </p:cViewPr>
  </p:notesTextViewPr>
  <p:sorterViewPr>
    <p:cViewPr>
      <p:scale>
        <a:sx n="100" d="100"/>
        <a:sy n="100" d="100"/>
      </p:scale>
      <p:origin x="0" y="7675"/>
    </p:cViewPr>
  </p:sorterViewPr>
  <p:notesViewPr>
    <p:cSldViewPr snapToGrid="0">
      <p:cViewPr varScale="1">
        <p:scale>
          <a:sx n="63" d="100"/>
          <a:sy n="63" d="100"/>
        </p:scale>
        <p:origin x="3067" y="38"/>
      </p:cViewPr>
      <p:guideLst/>
    </p:cSldViewPr>
  </p:notes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handoutMaster" Target="handoutMasters/handoutMaster1.xml"/><Relationship Id="rId12" Type="http://schemas.openxmlformats.org/officeDocument/2006/relationships/printerSettings" Target="printerSettings/printerSettings1.bin"/><Relationship Id="rId13" Type="http://schemas.openxmlformats.org/officeDocument/2006/relationships/commentAuthors" Target="commentAuthors.xml"/><Relationship Id="rId14" Type="http://schemas.openxmlformats.org/officeDocument/2006/relationships/presProps" Target="presProps.xml"/><Relationship Id="rId15" Type="http://schemas.openxmlformats.org/officeDocument/2006/relationships/viewProps" Target="viewProps.xml"/><Relationship Id="rId16" Type="http://schemas.openxmlformats.org/officeDocument/2006/relationships/theme" Target="theme/theme1.xml"/><Relationship Id="rId1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357" cy="480547"/>
          </a:xfrm>
          <a:prstGeom prst="rect">
            <a:avLst/>
          </a:prstGeom>
        </p:spPr>
        <p:txBody>
          <a:bodyPr vert="horz" lIns="93790" tIns="46895" rIns="93790" bIns="46895" rtlCol="0"/>
          <a:lstStyle>
            <a:lvl1pPr algn="l">
              <a:defRPr sz="1200"/>
            </a:lvl1pPr>
          </a:lstStyle>
          <a:p>
            <a:endParaRPr lang="en-US"/>
          </a:p>
        </p:txBody>
      </p:sp>
      <p:sp>
        <p:nvSpPr>
          <p:cNvPr id="3" name="Date Placeholder 2"/>
          <p:cNvSpPr>
            <a:spLocks noGrp="1"/>
          </p:cNvSpPr>
          <p:nvPr>
            <p:ph type="dt" sz="quarter" idx="1"/>
          </p:nvPr>
        </p:nvSpPr>
        <p:spPr>
          <a:xfrm>
            <a:off x="4143209" y="0"/>
            <a:ext cx="3170357" cy="480547"/>
          </a:xfrm>
          <a:prstGeom prst="rect">
            <a:avLst/>
          </a:prstGeom>
        </p:spPr>
        <p:txBody>
          <a:bodyPr vert="horz" lIns="93790" tIns="46895" rIns="93790" bIns="46895" rtlCol="0"/>
          <a:lstStyle>
            <a:lvl1pPr algn="r">
              <a:defRPr sz="1200"/>
            </a:lvl1pPr>
          </a:lstStyle>
          <a:p>
            <a:fld id="{7EE8F8A3-26EF-4725-A86F-B07392CD75F5}" type="datetimeFigureOut">
              <a:rPr lang="en-US" smtClean="0"/>
              <a:t>9/27/17</a:t>
            </a:fld>
            <a:endParaRPr lang="en-US"/>
          </a:p>
        </p:txBody>
      </p:sp>
      <p:sp>
        <p:nvSpPr>
          <p:cNvPr id="4" name="Footer Placeholder 3"/>
          <p:cNvSpPr>
            <a:spLocks noGrp="1"/>
          </p:cNvSpPr>
          <p:nvPr>
            <p:ph type="ftr" sz="quarter" idx="2"/>
          </p:nvPr>
        </p:nvSpPr>
        <p:spPr>
          <a:xfrm>
            <a:off x="0" y="9120653"/>
            <a:ext cx="3170357" cy="480547"/>
          </a:xfrm>
          <a:prstGeom prst="rect">
            <a:avLst/>
          </a:prstGeom>
        </p:spPr>
        <p:txBody>
          <a:bodyPr vert="horz" lIns="93790" tIns="46895" rIns="93790" bIns="46895" rtlCol="0" anchor="b"/>
          <a:lstStyle>
            <a:lvl1pPr algn="l">
              <a:defRPr sz="1200"/>
            </a:lvl1pPr>
          </a:lstStyle>
          <a:p>
            <a:endParaRPr lang="en-US"/>
          </a:p>
        </p:txBody>
      </p:sp>
      <p:sp>
        <p:nvSpPr>
          <p:cNvPr id="5" name="Slide Number Placeholder 4"/>
          <p:cNvSpPr>
            <a:spLocks noGrp="1"/>
          </p:cNvSpPr>
          <p:nvPr>
            <p:ph type="sldNum" sz="quarter" idx="3"/>
          </p:nvPr>
        </p:nvSpPr>
        <p:spPr>
          <a:xfrm>
            <a:off x="4143209" y="9120653"/>
            <a:ext cx="3170357" cy="480547"/>
          </a:xfrm>
          <a:prstGeom prst="rect">
            <a:avLst/>
          </a:prstGeom>
        </p:spPr>
        <p:txBody>
          <a:bodyPr vert="horz" lIns="93790" tIns="46895" rIns="93790" bIns="46895" rtlCol="0" anchor="b"/>
          <a:lstStyle>
            <a:lvl1pPr algn="r">
              <a:defRPr sz="1200"/>
            </a:lvl1pPr>
          </a:lstStyle>
          <a:p>
            <a:fld id="{177ED8DC-8C07-4499-9775-CFD0B6B9E4B7}" type="slidenum">
              <a:rPr lang="en-US" smtClean="0"/>
              <a:t>‹#›</a:t>
            </a:fld>
            <a:endParaRPr lang="en-US"/>
          </a:p>
        </p:txBody>
      </p:sp>
    </p:spTree>
    <p:extLst>
      <p:ext uri="{BB962C8B-B14F-4D97-AF65-F5344CB8AC3E}">
        <p14:creationId xmlns:p14="http://schemas.microsoft.com/office/powerpoint/2010/main" val="20383816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357" cy="480547"/>
          </a:xfrm>
          <a:prstGeom prst="rect">
            <a:avLst/>
          </a:prstGeom>
        </p:spPr>
        <p:txBody>
          <a:bodyPr vert="horz" lIns="93790" tIns="46895" rIns="93790" bIns="46895" rtlCol="0"/>
          <a:lstStyle>
            <a:lvl1pPr algn="l">
              <a:defRPr sz="1200"/>
            </a:lvl1pPr>
          </a:lstStyle>
          <a:p>
            <a:endParaRPr lang="en-US"/>
          </a:p>
        </p:txBody>
      </p:sp>
      <p:sp>
        <p:nvSpPr>
          <p:cNvPr id="3" name="Date Placeholder 2"/>
          <p:cNvSpPr>
            <a:spLocks noGrp="1"/>
          </p:cNvSpPr>
          <p:nvPr>
            <p:ph type="dt" idx="1"/>
          </p:nvPr>
        </p:nvSpPr>
        <p:spPr>
          <a:xfrm>
            <a:off x="4143209" y="0"/>
            <a:ext cx="3170357" cy="480547"/>
          </a:xfrm>
          <a:prstGeom prst="rect">
            <a:avLst/>
          </a:prstGeom>
        </p:spPr>
        <p:txBody>
          <a:bodyPr vert="horz" lIns="93790" tIns="46895" rIns="93790" bIns="46895" rtlCol="0"/>
          <a:lstStyle>
            <a:lvl1pPr algn="r">
              <a:defRPr sz="1200"/>
            </a:lvl1pPr>
          </a:lstStyle>
          <a:p>
            <a:fld id="{0E190559-B64E-444B-A19B-E6D034FCF627}" type="datetimeFigureOut">
              <a:rPr lang="en-US" smtClean="0"/>
              <a:t>9/27/17</a:t>
            </a:fld>
            <a:endParaRPr lang="en-US"/>
          </a:p>
        </p:txBody>
      </p:sp>
      <p:sp>
        <p:nvSpPr>
          <p:cNvPr id="4" name="Slide Image Placeholder 3"/>
          <p:cNvSpPr>
            <a:spLocks noGrp="1" noRot="1" noChangeAspect="1"/>
          </p:cNvSpPr>
          <p:nvPr>
            <p:ph type="sldImg" idx="2"/>
          </p:nvPr>
        </p:nvSpPr>
        <p:spPr>
          <a:xfrm>
            <a:off x="1497013" y="1200150"/>
            <a:ext cx="4321175" cy="3240088"/>
          </a:xfrm>
          <a:prstGeom prst="rect">
            <a:avLst/>
          </a:prstGeom>
          <a:noFill/>
          <a:ln w="12700">
            <a:solidFill>
              <a:prstClr val="black"/>
            </a:solidFill>
          </a:ln>
        </p:spPr>
        <p:txBody>
          <a:bodyPr vert="horz" lIns="93790" tIns="46895" rIns="93790" bIns="46895" rtlCol="0" anchor="ctr"/>
          <a:lstStyle/>
          <a:p>
            <a:endParaRPr lang="en-US"/>
          </a:p>
        </p:txBody>
      </p:sp>
      <p:sp>
        <p:nvSpPr>
          <p:cNvPr id="5" name="Notes Placeholder 4"/>
          <p:cNvSpPr>
            <a:spLocks noGrp="1"/>
          </p:cNvSpPr>
          <p:nvPr>
            <p:ph type="body" sz="quarter" idx="3"/>
          </p:nvPr>
        </p:nvSpPr>
        <p:spPr>
          <a:xfrm>
            <a:off x="730867" y="4620395"/>
            <a:ext cx="5853468" cy="3781062"/>
          </a:xfrm>
          <a:prstGeom prst="rect">
            <a:avLst/>
          </a:prstGeom>
        </p:spPr>
        <p:txBody>
          <a:bodyPr vert="horz" lIns="93790" tIns="46895" rIns="93790" bIns="46895"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20653"/>
            <a:ext cx="3170357" cy="480547"/>
          </a:xfrm>
          <a:prstGeom prst="rect">
            <a:avLst/>
          </a:prstGeom>
        </p:spPr>
        <p:txBody>
          <a:bodyPr vert="horz" lIns="93790" tIns="46895" rIns="93790" bIns="46895" rtlCol="0" anchor="b"/>
          <a:lstStyle>
            <a:lvl1pPr algn="l">
              <a:defRPr sz="1200"/>
            </a:lvl1pPr>
          </a:lstStyle>
          <a:p>
            <a:endParaRPr lang="en-US"/>
          </a:p>
        </p:txBody>
      </p:sp>
      <p:sp>
        <p:nvSpPr>
          <p:cNvPr id="7" name="Slide Number Placeholder 6"/>
          <p:cNvSpPr>
            <a:spLocks noGrp="1"/>
          </p:cNvSpPr>
          <p:nvPr>
            <p:ph type="sldNum" sz="quarter" idx="5"/>
          </p:nvPr>
        </p:nvSpPr>
        <p:spPr>
          <a:xfrm>
            <a:off x="4143209" y="9120653"/>
            <a:ext cx="3170357" cy="480547"/>
          </a:xfrm>
          <a:prstGeom prst="rect">
            <a:avLst/>
          </a:prstGeom>
        </p:spPr>
        <p:txBody>
          <a:bodyPr vert="horz" lIns="93790" tIns="46895" rIns="93790" bIns="46895" rtlCol="0" anchor="b"/>
          <a:lstStyle>
            <a:lvl1pPr algn="r">
              <a:defRPr sz="1200"/>
            </a:lvl1pPr>
          </a:lstStyle>
          <a:p>
            <a:fld id="{4147B08E-67A2-46EB-8EFF-4F5741830140}" type="slidenum">
              <a:rPr lang="en-US" smtClean="0"/>
              <a:t>‹#›</a:t>
            </a:fld>
            <a:endParaRPr lang="en-US"/>
          </a:p>
        </p:txBody>
      </p:sp>
    </p:spTree>
    <p:extLst>
      <p:ext uri="{BB962C8B-B14F-4D97-AF65-F5344CB8AC3E}">
        <p14:creationId xmlns:p14="http://schemas.microsoft.com/office/powerpoint/2010/main" val="14734247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2DFB628-9CDB-46EE-8671-FE8D54DCB84D}"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25794662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Side by Side">
    <p:spTree>
      <p:nvGrpSpPr>
        <p:cNvPr id="1" name=""/>
        <p:cNvGrpSpPr/>
        <p:nvPr/>
      </p:nvGrpSpPr>
      <p:grpSpPr>
        <a:xfrm>
          <a:off x="0" y="0"/>
          <a:ext cx="0" cy="0"/>
          <a:chOff x="0" y="0"/>
          <a:chExt cx="0" cy="0"/>
        </a:xfrm>
      </p:grpSpPr>
      <p:sp>
        <p:nvSpPr>
          <p:cNvPr id="2" name="Title 1"/>
          <p:cNvSpPr>
            <a:spLocks noGrp="1"/>
          </p:cNvSpPr>
          <p:nvPr>
            <p:ph type="title"/>
          </p:nvPr>
        </p:nvSpPr>
        <p:spPr>
          <a:xfrm>
            <a:off x="0" y="140562"/>
            <a:ext cx="9144000" cy="540773"/>
          </a:xfrm>
        </p:spPr>
        <p:txBody>
          <a:bodyPr/>
          <a:lstStyle>
            <a:lvl1pPr marL="230188" indent="0">
              <a:defRPr/>
            </a:lvl1pPr>
          </a:lstStyle>
          <a:p>
            <a:r>
              <a:rPr lang="en-US" dirty="0" smtClean="0"/>
              <a:t>Click to edit Master title style</a:t>
            </a:r>
            <a:endParaRPr lang="en-US" dirty="0"/>
          </a:p>
        </p:txBody>
      </p:sp>
      <p:sp>
        <p:nvSpPr>
          <p:cNvPr id="4" name="Content Placeholder 3"/>
          <p:cNvSpPr>
            <a:spLocks noGrp="1"/>
          </p:cNvSpPr>
          <p:nvPr>
            <p:ph sz="half" idx="2"/>
          </p:nvPr>
        </p:nvSpPr>
        <p:spPr>
          <a:xfrm>
            <a:off x="228600" y="1371600"/>
            <a:ext cx="4268788" cy="47545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Content Placeholder 5"/>
          <p:cNvSpPr>
            <a:spLocks noGrp="1"/>
          </p:cNvSpPr>
          <p:nvPr>
            <p:ph sz="quarter" idx="4"/>
          </p:nvPr>
        </p:nvSpPr>
        <p:spPr>
          <a:xfrm>
            <a:off x="4645025" y="1371600"/>
            <a:ext cx="4270375" cy="47545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Text Placeholder 2"/>
          <p:cNvSpPr>
            <a:spLocks noGrp="1"/>
          </p:cNvSpPr>
          <p:nvPr>
            <p:ph type="body" idx="13"/>
          </p:nvPr>
        </p:nvSpPr>
        <p:spPr>
          <a:xfrm>
            <a:off x="0" y="533400"/>
            <a:ext cx="9144000" cy="461665"/>
          </a:xfrm>
        </p:spPr>
        <p:txBody>
          <a:bodyPr wrap="square" anchor="t">
            <a:spAutoFit/>
          </a:bodyPr>
          <a:lstStyle>
            <a:lvl1pPr marL="228600" indent="0" algn="l">
              <a:spcBef>
                <a:spcPts val="0"/>
              </a:spcBef>
              <a:buNone/>
              <a:tabLst/>
              <a:defRPr sz="2400" b="0" i="1">
                <a:solidFill>
                  <a:srgbClr val="4CA7C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Tree>
    <p:extLst>
      <p:ext uri="{BB962C8B-B14F-4D97-AF65-F5344CB8AC3E}">
        <p14:creationId xmlns:p14="http://schemas.microsoft.com/office/powerpoint/2010/main" val="3205290103"/>
      </p:ext>
    </p:extLst>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_Title Only">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dirty="0"/>
          </a:p>
        </p:txBody>
      </p:sp>
      <p:sp>
        <p:nvSpPr>
          <p:cNvPr id="5" name="Title 1"/>
          <p:cNvSpPr>
            <a:spLocks noGrp="1"/>
          </p:cNvSpPr>
          <p:nvPr>
            <p:ph type="title"/>
          </p:nvPr>
        </p:nvSpPr>
        <p:spPr>
          <a:xfrm>
            <a:off x="0" y="140562"/>
            <a:ext cx="9144000" cy="540773"/>
          </a:xfrm>
        </p:spPr>
        <p:txBody>
          <a:bodyPr/>
          <a:lstStyle>
            <a:lvl1pPr marL="228600" inden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2185103600"/>
      </p:ext>
    </p:extLst>
  </p:cSld>
  <p:clrMapOvr>
    <a:masterClrMapping/>
  </p:clrMapOvr>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6_Blank">
    <p:spTree>
      <p:nvGrpSpPr>
        <p:cNvPr id="1" name=""/>
        <p:cNvGrpSpPr/>
        <p:nvPr/>
      </p:nvGrpSpPr>
      <p:grpSpPr>
        <a:xfrm>
          <a:off x="0" y="0"/>
          <a:ext cx="0" cy="0"/>
          <a:chOff x="0" y="0"/>
          <a:chExt cx="0" cy="0"/>
        </a:xfrm>
      </p:grpSpPr>
      <p:sp>
        <p:nvSpPr>
          <p:cNvPr id="8" name="Footer Placeholder 7"/>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51289180"/>
      </p:ext>
    </p:extLst>
  </p:cSld>
  <p:clrMapOvr>
    <a:masterClrMapping/>
  </p:clrMapOvr>
  <p:timing>
    <p:tnLst>
      <p:par>
        <p:cTn xmlns:p14="http://schemas.microsoft.com/office/powerpoint/2010/mai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7_Privileged and Confidential">
    <p:spTree>
      <p:nvGrpSpPr>
        <p:cNvPr id="1" name=""/>
        <p:cNvGrpSpPr/>
        <p:nvPr/>
      </p:nvGrpSpPr>
      <p:grpSpPr>
        <a:xfrm>
          <a:off x="0" y="0"/>
          <a:ext cx="0" cy="0"/>
          <a:chOff x="0" y="0"/>
          <a:chExt cx="0" cy="0"/>
        </a:xfrm>
      </p:grpSpPr>
      <p:sp>
        <p:nvSpPr>
          <p:cNvPr id="2" name="Title 1"/>
          <p:cNvSpPr>
            <a:spLocks noGrp="1"/>
          </p:cNvSpPr>
          <p:nvPr>
            <p:ph type="title"/>
          </p:nvPr>
        </p:nvSpPr>
        <p:spPr>
          <a:xfrm>
            <a:off x="0" y="140562"/>
            <a:ext cx="9144000" cy="540773"/>
          </a:xfrm>
        </p:spPr>
        <p:txBody>
          <a:bodyPr/>
          <a:lstStyle>
            <a:lvl1pPr marL="228600" indent="0">
              <a:defRPr/>
            </a:lvl1pPr>
          </a:lstStyle>
          <a:p>
            <a:r>
              <a:rPr lang="en-US" dirty="0" smtClean="0"/>
              <a:t>Click to edit Master title style</a:t>
            </a:r>
            <a:endParaRPr lang="en-US" dirty="0"/>
          </a:p>
        </p:txBody>
      </p:sp>
      <p:sp>
        <p:nvSpPr>
          <p:cNvPr id="8" name="Footer Placeholder 7"/>
          <p:cNvSpPr>
            <a:spLocks noGrp="1"/>
          </p:cNvSpPr>
          <p:nvPr>
            <p:ph type="ftr" sz="quarter" idx="11"/>
          </p:nvPr>
        </p:nvSpPr>
        <p:spPr/>
        <p:txBody>
          <a:bodyPr/>
          <a:lstStyle/>
          <a:p>
            <a:endParaRPr lang="en-US" dirty="0"/>
          </a:p>
        </p:txBody>
      </p:sp>
      <p:sp>
        <p:nvSpPr>
          <p:cNvPr id="7" name="Text Placeholder 2"/>
          <p:cNvSpPr>
            <a:spLocks noGrp="1"/>
          </p:cNvSpPr>
          <p:nvPr>
            <p:ph type="body" idx="13"/>
          </p:nvPr>
        </p:nvSpPr>
        <p:spPr>
          <a:xfrm>
            <a:off x="0" y="533400"/>
            <a:ext cx="9144000" cy="461665"/>
          </a:xfrm>
        </p:spPr>
        <p:txBody>
          <a:bodyPr wrap="square" anchor="t">
            <a:spAutoFit/>
          </a:bodyPr>
          <a:lstStyle>
            <a:lvl1pPr marL="228600" indent="0" algn="l">
              <a:spcBef>
                <a:spcPts val="0"/>
              </a:spcBef>
              <a:buNone/>
              <a:tabLst/>
              <a:defRPr sz="2400" b="0" i="1">
                <a:solidFill>
                  <a:srgbClr val="4CA7C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Tree>
    <p:extLst>
      <p:ext uri="{BB962C8B-B14F-4D97-AF65-F5344CB8AC3E}">
        <p14:creationId xmlns:p14="http://schemas.microsoft.com/office/powerpoint/2010/main" val="2992440343"/>
      </p:ext>
    </p:extLst>
  </p:cSld>
  <p:clrMapOvr>
    <a:masterClrMapping/>
  </p:clrMapOvr>
  <p:timing>
    <p:tnLst>
      <p:par>
        <p:cTn xmlns:p14="http://schemas.microsoft.com/office/powerpoint/2010/mai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8124843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Full Page Chart">
    <p:spTree>
      <p:nvGrpSpPr>
        <p:cNvPr id="1" name=""/>
        <p:cNvGrpSpPr/>
        <p:nvPr/>
      </p:nvGrpSpPr>
      <p:grpSpPr>
        <a:xfrm>
          <a:off x="0" y="0"/>
          <a:ext cx="0" cy="0"/>
          <a:chOff x="0" y="0"/>
          <a:chExt cx="0" cy="0"/>
        </a:xfrm>
      </p:grpSpPr>
      <p:sp>
        <p:nvSpPr>
          <p:cNvPr id="2" name="Title 1"/>
          <p:cNvSpPr>
            <a:spLocks noGrp="1"/>
          </p:cNvSpPr>
          <p:nvPr>
            <p:ph type="title"/>
          </p:nvPr>
        </p:nvSpPr>
        <p:spPr>
          <a:xfrm>
            <a:off x="0" y="140562"/>
            <a:ext cx="9144000" cy="540773"/>
          </a:xfrm>
        </p:spPr>
        <p:txBody>
          <a:bodyPr/>
          <a:lstStyle>
            <a:lvl1pPr marL="228600" indent="0">
              <a:defRPr/>
            </a:lvl1pPr>
          </a:lstStyle>
          <a:p>
            <a:r>
              <a:rPr lang="en-US" dirty="0" smtClean="0"/>
              <a:t>Click to edit Master title style</a:t>
            </a:r>
            <a:endParaRPr lang="en-US" dirty="0"/>
          </a:p>
        </p:txBody>
      </p:sp>
      <p:sp>
        <p:nvSpPr>
          <p:cNvPr id="4" name="Content Placeholder 3"/>
          <p:cNvSpPr>
            <a:spLocks noGrp="1"/>
          </p:cNvSpPr>
          <p:nvPr>
            <p:ph sz="half" idx="2"/>
          </p:nvPr>
        </p:nvSpPr>
        <p:spPr>
          <a:xfrm>
            <a:off x="228600" y="1261806"/>
            <a:ext cx="8686800" cy="486435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Footer Placeholder 7"/>
          <p:cNvSpPr>
            <a:spLocks noGrp="1"/>
          </p:cNvSpPr>
          <p:nvPr>
            <p:ph type="ftr" sz="quarter" idx="11"/>
          </p:nvPr>
        </p:nvSpPr>
        <p:spPr/>
        <p:txBody>
          <a:bodyPr/>
          <a:lstStyle/>
          <a:p>
            <a:endParaRPr lang="en-US" dirty="0"/>
          </a:p>
        </p:txBody>
      </p:sp>
      <p:sp>
        <p:nvSpPr>
          <p:cNvPr id="10" name="Text Placeholder 2"/>
          <p:cNvSpPr>
            <a:spLocks noGrp="1"/>
          </p:cNvSpPr>
          <p:nvPr>
            <p:ph type="body" idx="13"/>
          </p:nvPr>
        </p:nvSpPr>
        <p:spPr>
          <a:xfrm>
            <a:off x="0" y="533400"/>
            <a:ext cx="9144000" cy="461665"/>
          </a:xfrm>
        </p:spPr>
        <p:txBody>
          <a:bodyPr wrap="square" anchor="t">
            <a:spAutoFit/>
          </a:bodyPr>
          <a:lstStyle>
            <a:lvl1pPr marL="228600" indent="0" algn="l">
              <a:spcBef>
                <a:spcPts val="0"/>
              </a:spcBef>
              <a:buNone/>
              <a:tabLst/>
              <a:defRPr sz="2400" b="0" i="1">
                <a:solidFill>
                  <a:srgbClr val="4CA7C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Tree>
    <p:extLst>
      <p:ext uri="{BB962C8B-B14F-4D97-AF65-F5344CB8AC3E}">
        <p14:creationId xmlns:p14="http://schemas.microsoft.com/office/powerpoint/2010/main" val="3126020828"/>
      </p:ext>
    </p:extLst>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 and Sub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140562"/>
            <a:ext cx="9144000" cy="540773"/>
          </a:xfrm>
        </p:spPr>
        <p:txBody>
          <a:bodyPr/>
          <a:lstStyle>
            <a:lvl1pPr marL="228600" indent="0">
              <a:defRPr/>
            </a:lvl1pPr>
          </a:lstStyle>
          <a:p>
            <a:r>
              <a:rPr lang="en-US" dirty="0" smtClean="0"/>
              <a:t>Click to edit Master title style</a:t>
            </a:r>
            <a:endParaRPr lang="en-US" dirty="0"/>
          </a:p>
        </p:txBody>
      </p:sp>
      <p:sp>
        <p:nvSpPr>
          <p:cNvPr id="8" name="Footer Placeholder 7"/>
          <p:cNvSpPr>
            <a:spLocks noGrp="1"/>
          </p:cNvSpPr>
          <p:nvPr>
            <p:ph type="ftr" sz="quarter" idx="11"/>
          </p:nvPr>
        </p:nvSpPr>
        <p:spPr/>
        <p:txBody>
          <a:bodyPr/>
          <a:lstStyle/>
          <a:p>
            <a:endParaRPr lang="en-US" dirty="0"/>
          </a:p>
        </p:txBody>
      </p:sp>
      <p:sp>
        <p:nvSpPr>
          <p:cNvPr id="7" name="Text Placeholder 2"/>
          <p:cNvSpPr>
            <a:spLocks noGrp="1"/>
          </p:cNvSpPr>
          <p:nvPr>
            <p:ph type="body" idx="13"/>
          </p:nvPr>
        </p:nvSpPr>
        <p:spPr>
          <a:xfrm>
            <a:off x="0" y="533400"/>
            <a:ext cx="9144000" cy="461665"/>
          </a:xfrm>
        </p:spPr>
        <p:txBody>
          <a:bodyPr wrap="square" anchor="t">
            <a:spAutoFit/>
          </a:bodyPr>
          <a:lstStyle>
            <a:lvl1pPr marL="228600" indent="0" algn="l">
              <a:spcBef>
                <a:spcPts val="0"/>
              </a:spcBef>
              <a:buNone/>
              <a:tabLst/>
              <a:defRPr sz="2400" b="0" i="1">
                <a:solidFill>
                  <a:srgbClr val="4CA7C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Tree>
    <p:extLst>
      <p:ext uri="{BB962C8B-B14F-4D97-AF65-F5344CB8AC3E}">
        <p14:creationId xmlns:p14="http://schemas.microsoft.com/office/powerpoint/2010/main" val="1487524992"/>
      </p:ext>
    </p:extLst>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Title Only">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dirty="0"/>
          </a:p>
        </p:txBody>
      </p:sp>
      <p:sp>
        <p:nvSpPr>
          <p:cNvPr id="5" name="Title 1"/>
          <p:cNvSpPr>
            <a:spLocks noGrp="1"/>
          </p:cNvSpPr>
          <p:nvPr>
            <p:ph type="title"/>
          </p:nvPr>
        </p:nvSpPr>
        <p:spPr>
          <a:xfrm>
            <a:off x="0" y="140562"/>
            <a:ext cx="9144000" cy="540773"/>
          </a:xfrm>
        </p:spPr>
        <p:txBody>
          <a:bodyPr/>
          <a:lstStyle>
            <a:lvl1pPr marL="228600" inden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565860571"/>
      </p:ext>
    </p:extLst>
  </p:cSld>
  <p:clrMapOvr>
    <a:masterClrMapping/>
  </p:clrMapOvr>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Blank">
    <p:spTree>
      <p:nvGrpSpPr>
        <p:cNvPr id="1" name=""/>
        <p:cNvGrpSpPr/>
        <p:nvPr/>
      </p:nvGrpSpPr>
      <p:grpSpPr>
        <a:xfrm>
          <a:off x="0" y="0"/>
          <a:ext cx="0" cy="0"/>
          <a:chOff x="0" y="0"/>
          <a:chExt cx="0" cy="0"/>
        </a:xfrm>
      </p:grpSpPr>
      <p:sp>
        <p:nvSpPr>
          <p:cNvPr id="8" name="Footer Placeholder 7"/>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520691111"/>
      </p:ext>
    </p:extLst>
  </p:cSld>
  <p:clrMapOvr>
    <a:masterClrMapping/>
  </p:clrMapOvr>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Privileged and Confidential">
    <p:spTree>
      <p:nvGrpSpPr>
        <p:cNvPr id="1" name=""/>
        <p:cNvGrpSpPr/>
        <p:nvPr/>
      </p:nvGrpSpPr>
      <p:grpSpPr>
        <a:xfrm>
          <a:off x="0" y="0"/>
          <a:ext cx="0" cy="0"/>
          <a:chOff x="0" y="0"/>
          <a:chExt cx="0" cy="0"/>
        </a:xfrm>
      </p:grpSpPr>
      <p:sp>
        <p:nvSpPr>
          <p:cNvPr id="2" name="Title 1"/>
          <p:cNvSpPr>
            <a:spLocks noGrp="1"/>
          </p:cNvSpPr>
          <p:nvPr>
            <p:ph type="title"/>
          </p:nvPr>
        </p:nvSpPr>
        <p:spPr>
          <a:xfrm>
            <a:off x="0" y="140562"/>
            <a:ext cx="9144000" cy="540773"/>
          </a:xfrm>
        </p:spPr>
        <p:txBody>
          <a:bodyPr/>
          <a:lstStyle>
            <a:lvl1pPr marL="228600" indent="0">
              <a:defRPr/>
            </a:lvl1pPr>
          </a:lstStyle>
          <a:p>
            <a:r>
              <a:rPr lang="en-US" dirty="0" smtClean="0"/>
              <a:t>Click to edit Master title style</a:t>
            </a:r>
            <a:endParaRPr lang="en-US" dirty="0"/>
          </a:p>
        </p:txBody>
      </p:sp>
      <p:sp>
        <p:nvSpPr>
          <p:cNvPr id="8" name="Footer Placeholder 7"/>
          <p:cNvSpPr>
            <a:spLocks noGrp="1"/>
          </p:cNvSpPr>
          <p:nvPr>
            <p:ph type="ftr" sz="quarter" idx="11"/>
          </p:nvPr>
        </p:nvSpPr>
        <p:spPr/>
        <p:txBody>
          <a:bodyPr/>
          <a:lstStyle/>
          <a:p>
            <a:endParaRPr lang="en-US" dirty="0"/>
          </a:p>
        </p:txBody>
      </p:sp>
      <p:sp>
        <p:nvSpPr>
          <p:cNvPr id="7" name="Text Placeholder 2"/>
          <p:cNvSpPr>
            <a:spLocks noGrp="1"/>
          </p:cNvSpPr>
          <p:nvPr>
            <p:ph type="body" idx="13"/>
          </p:nvPr>
        </p:nvSpPr>
        <p:spPr>
          <a:xfrm>
            <a:off x="0" y="533400"/>
            <a:ext cx="9144000" cy="461665"/>
          </a:xfrm>
        </p:spPr>
        <p:txBody>
          <a:bodyPr wrap="square" anchor="t">
            <a:spAutoFit/>
          </a:bodyPr>
          <a:lstStyle>
            <a:lvl1pPr marL="228600" indent="0" algn="l">
              <a:spcBef>
                <a:spcPts val="0"/>
              </a:spcBef>
              <a:buNone/>
              <a:tabLst/>
              <a:defRPr sz="2400" b="0" i="1">
                <a:solidFill>
                  <a:srgbClr val="4CA7C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Tree>
    <p:extLst>
      <p:ext uri="{BB962C8B-B14F-4D97-AF65-F5344CB8AC3E}">
        <p14:creationId xmlns:p14="http://schemas.microsoft.com/office/powerpoint/2010/main" val="2386250408"/>
      </p:ext>
    </p:extLst>
  </p:cSld>
  <p:clrMapOvr>
    <a:masterClrMapping/>
  </p:clrMapOvr>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Side by Side">
    <p:spTree>
      <p:nvGrpSpPr>
        <p:cNvPr id="1" name=""/>
        <p:cNvGrpSpPr/>
        <p:nvPr/>
      </p:nvGrpSpPr>
      <p:grpSpPr>
        <a:xfrm>
          <a:off x="0" y="0"/>
          <a:ext cx="0" cy="0"/>
          <a:chOff x="0" y="0"/>
          <a:chExt cx="0" cy="0"/>
        </a:xfrm>
      </p:grpSpPr>
      <p:sp>
        <p:nvSpPr>
          <p:cNvPr id="2" name="Title 1"/>
          <p:cNvSpPr>
            <a:spLocks noGrp="1"/>
          </p:cNvSpPr>
          <p:nvPr>
            <p:ph type="title"/>
          </p:nvPr>
        </p:nvSpPr>
        <p:spPr>
          <a:xfrm>
            <a:off x="0" y="140562"/>
            <a:ext cx="9144000" cy="540773"/>
          </a:xfrm>
        </p:spPr>
        <p:txBody>
          <a:bodyPr/>
          <a:lstStyle>
            <a:lvl1pPr marL="230188" indent="0">
              <a:defRPr/>
            </a:lvl1pPr>
          </a:lstStyle>
          <a:p>
            <a:r>
              <a:rPr lang="en-US" dirty="0" smtClean="0"/>
              <a:t>Click to edit Master title style</a:t>
            </a:r>
            <a:endParaRPr lang="en-US" dirty="0"/>
          </a:p>
        </p:txBody>
      </p:sp>
      <p:sp>
        <p:nvSpPr>
          <p:cNvPr id="4" name="Content Placeholder 3"/>
          <p:cNvSpPr>
            <a:spLocks noGrp="1"/>
          </p:cNvSpPr>
          <p:nvPr>
            <p:ph sz="half" idx="2"/>
          </p:nvPr>
        </p:nvSpPr>
        <p:spPr>
          <a:xfrm>
            <a:off x="228600" y="1371600"/>
            <a:ext cx="4268788" cy="47545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Content Placeholder 5"/>
          <p:cNvSpPr>
            <a:spLocks noGrp="1"/>
          </p:cNvSpPr>
          <p:nvPr>
            <p:ph sz="quarter" idx="4"/>
          </p:nvPr>
        </p:nvSpPr>
        <p:spPr>
          <a:xfrm>
            <a:off x="4645025" y="1371600"/>
            <a:ext cx="4270375" cy="47545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Text Placeholder 2"/>
          <p:cNvSpPr>
            <a:spLocks noGrp="1"/>
          </p:cNvSpPr>
          <p:nvPr>
            <p:ph type="body" idx="13"/>
          </p:nvPr>
        </p:nvSpPr>
        <p:spPr>
          <a:xfrm>
            <a:off x="0" y="533400"/>
            <a:ext cx="9144000" cy="461665"/>
          </a:xfrm>
        </p:spPr>
        <p:txBody>
          <a:bodyPr wrap="square" anchor="t">
            <a:spAutoFit/>
          </a:bodyPr>
          <a:lstStyle>
            <a:lvl1pPr marL="228600" indent="0" algn="l">
              <a:spcBef>
                <a:spcPts val="0"/>
              </a:spcBef>
              <a:buNone/>
              <a:tabLst/>
              <a:defRPr sz="2400" b="0" i="1">
                <a:solidFill>
                  <a:srgbClr val="4CA7C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Tree>
    <p:extLst>
      <p:ext uri="{BB962C8B-B14F-4D97-AF65-F5344CB8AC3E}">
        <p14:creationId xmlns:p14="http://schemas.microsoft.com/office/powerpoint/2010/main" val="654834574"/>
      </p:ext>
    </p:extLst>
  </p:cSld>
  <p:clrMapOvr>
    <a:masterClrMapping/>
  </p:clrMapOvr>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Full Page Chart">
    <p:spTree>
      <p:nvGrpSpPr>
        <p:cNvPr id="1" name=""/>
        <p:cNvGrpSpPr/>
        <p:nvPr/>
      </p:nvGrpSpPr>
      <p:grpSpPr>
        <a:xfrm>
          <a:off x="0" y="0"/>
          <a:ext cx="0" cy="0"/>
          <a:chOff x="0" y="0"/>
          <a:chExt cx="0" cy="0"/>
        </a:xfrm>
      </p:grpSpPr>
      <p:sp>
        <p:nvSpPr>
          <p:cNvPr id="2" name="Title 1"/>
          <p:cNvSpPr>
            <a:spLocks noGrp="1"/>
          </p:cNvSpPr>
          <p:nvPr>
            <p:ph type="title"/>
          </p:nvPr>
        </p:nvSpPr>
        <p:spPr>
          <a:xfrm>
            <a:off x="0" y="140562"/>
            <a:ext cx="9144000" cy="540773"/>
          </a:xfrm>
        </p:spPr>
        <p:txBody>
          <a:bodyPr/>
          <a:lstStyle>
            <a:lvl1pPr marL="228600" indent="0">
              <a:defRPr/>
            </a:lvl1pPr>
          </a:lstStyle>
          <a:p>
            <a:r>
              <a:rPr lang="en-US" dirty="0" smtClean="0"/>
              <a:t>Click to edit Master title style</a:t>
            </a:r>
            <a:endParaRPr lang="en-US" dirty="0"/>
          </a:p>
        </p:txBody>
      </p:sp>
      <p:sp>
        <p:nvSpPr>
          <p:cNvPr id="4" name="Content Placeholder 3"/>
          <p:cNvSpPr>
            <a:spLocks noGrp="1"/>
          </p:cNvSpPr>
          <p:nvPr>
            <p:ph sz="half" idx="2"/>
          </p:nvPr>
        </p:nvSpPr>
        <p:spPr>
          <a:xfrm>
            <a:off x="228600" y="1261806"/>
            <a:ext cx="8686800" cy="486435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Footer Placeholder 7"/>
          <p:cNvSpPr>
            <a:spLocks noGrp="1"/>
          </p:cNvSpPr>
          <p:nvPr>
            <p:ph type="ftr" sz="quarter" idx="11"/>
          </p:nvPr>
        </p:nvSpPr>
        <p:spPr/>
        <p:txBody>
          <a:bodyPr/>
          <a:lstStyle/>
          <a:p>
            <a:endParaRPr lang="en-US" dirty="0"/>
          </a:p>
        </p:txBody>
      </p:sp>
      <p:sp>
        <p:nvSpPr>
          <p:cNvPr id="10" name="Text Placeholder 2"/>
          <p:cNvSpPr>
            <a:spLocks noGrp="1"/>
          </p:cNvSpPr>
          <p:nvPr>
            <p:ph type="body" idx="13"/>
          </p:nvPr>
        </p:nvSpPr>
        <p:spPr>
          <a:xfrm>
            <a:off x="0" y="533400"/>
            <a:ext cx="9144000" cy="461665"/>
          </a:xfrm>
        </p:spPr>
        <p:txBody>
          <a:bodyPr wrap="square" anchor="t">
            <a:spAutoFit/>
          </a:bodyPr>
          <a:lstStyle>
            <a:lvl1pPr marL="228600" indent="0" algn="l">
              <a:spcBef>
                <a:spcPts val="0"/>
              </a:spcBef>
              <a:buNone/>
              <a:tabLst/>
              <a:defRPr sz="2400" b="0" i="1">
                <a:solidFill>
                  <a:srgbClr val="4CA7C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Tree>
    <p:extLst>
      <p:ext uri="{BB962C8B-B14F-4D97-AF65-F5344CB8AC3E}">
        <p14:creationId xmlns:p14="http://schemas.microsoft.com/office/powerpoint/2010/main" val="2425234022"/>
      </p:ext>
    </p:extLst>
  </p:cSld>
  <p:clrMapOvr>
    <a:masterClrMapping/>
  </p:clrMapOvr>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Title and Sub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140562"/>
            <a:ext cx="9144000" cy="540773"/>
          </a:xfrm>
        </p:spPr>
        <p:txBody>
          <a:bodyPr/>
          <a:lstStyle>
            <a:lvl1pPr marL="228600" indent="0">
              <a:defRPr/>
            </a:lvl1pPr>
          </a:lstStyle>
          <a:p>
            <a:r>
              <a:rPr lang="en-US" dirty="0" smtClean="0"/>
              <a:t>Click to edit Master title style</a:t>
            </a:r>
            <a:endParaRPr lang="en-US" dirty="0"/>
          </a:p>
        </p:txBody>
      </p:sp>
      <p:sp>
        <p:nvSpPr>
          <p:cNvPr id="8" name="Footer Placeholder 7"/>
          <p:cNvSpPr>
            <a:spLocks noGrp="1"/>
          </p:cNvSpPr>
          <p:nvPr>
            <p:ph type="ftr" sz="quarter" idx="11"/>
          </p:nvPr>
        </p:nvSpPr>
        <p:spPr/>
        <p:txBody>
          <a:bodyPr/>
          <a:lstStyle/>
          <a:p>
            <a:endParaRPr lang="en-US" dirty="0"/>
          </a:p>
        </p:txBody>
      </p:sp>
      <p:sp>
        <p:nvSpPr>
          <p:cNvPr id="7" name="Text Placeholder 2"/>
          <p:cNvSpPr>
            <a:spLocks noGrp="1"/>
          </p:cNvSpPr>
          <p:nvPr>
            <p:ph type="body" idx="13"/>
          </p:nvPr>
        </p:nvSpPr>
        <p:spPr>
          <a:xfrm>
            <a:off x="0" y="533400"/>
            <a:ext cx="9144000" cy="461665"/>
          </a:xfrm>
        </p:spPr>
        <p:txBody>
          <a:bodyPr wrap="square" anchor="t">
            <a:spAutoFit/>
          </a:bodyPr>
          <a:lstStyle>
            <a:lvl1pPr marL="228600" indent="0" algn="l">
              <a:spcBef>
                <a:spcPts val="0"/>
              </a:spcBef>
              <a:buNone/>
              <a:tabLst/>
              <a:defRPr sz="2400" b="0" i="1">
                <a:solidFill>
                  <a:srgbClr val="4CA7C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Tree>
    <p:extLst>
      <p:ext uri="{BB962C8B-B14F-4D97-AF65-F5344CB8AC3E}">
        <p14:creationId xmlns:p14="http://schemas.microsoft.com/office/powerpoint/2010/main" val="2033735878"/>
      </p:ext>
    </p:extLst>
  </p:cSld>
  <p:clrMapOvr>
    <a:masterClrMapping/>
  </p:clrMapOvr>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5" Type="http://schemas.openxmlformats.org/officeDocument/2006/relationships/image" Target="../media/image1.emf"/><Relationship Id="rId16" Type="http://schemas.openxmlformats.org/officeDocument/2006/relationships/image" Target="../media/image2.emf"/><Relationship Id="rId17"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356350"/>
            <a:ext cx="9144000" cy="501650"/>
          </a:xfrm>
          <a:prstGeom prst="rect">
            <a:avLst/>
          </a:prstGeom>
          <a:solidFill>
            <a:schemeClr val="tx1">
              <a:alpha val="4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2" name="Title Placeholder 1"/>
          <p:cNvSpPr>
            <a:spLocks noGrp="1"/>
          </p:cNvSpPr>
          <p:nvPr>
            <p:ph type="title"/>
          </p:nvPr>
        </p:nvSpPr>
        <p:spPr>
          <a:xfrm>
            <a:off x="0" y="0"/>
            <a:ext cx="9144000" cy="540773"/>
          </a:xfrm>
          <a:prstGeom prst="rect">
            <a:avLst/>
          </a:prstGeom>
        </p:spPr>
        <p:txBody>
          <a:bodyPr vert="horz" wrap="none" lIns="91440" tIns="45720" rIns="91440" bIns="45720" rtlCol="0" anchor="t">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0" y="1600200"/>
            <a:ext cx="91440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1447800" y="6356350"/>
            <a:ext cx="7239000" cy="501650"/>
          </a:xfrm>
          <a:prstGeom prst="rect">
            <a:avLst/>
          </a:prstGeom>
        </p:spPr>
        <p:txBody>
          <a:bodyPr vert="horz" lIns="91440" tIns="45720" rIns="91440" bIns="45720" rtlCol="0" anchor="ctr"/>
          <a:lstStyle>
            <a:lvl1pPr algn="l">
              <a:defRPr sz="1200">
                <a:solidFill>
                  <a:srgbClr val="FFFFFF"/>
                </a:solidFill>
              </a:defRPr>
            </a:lvl1pPr>
          </a:lstStyle>
          <a:p>
            <a:pPr defTabSz="457200"/>
            <a:endParaRPr lang="en-US" dirty="0" smtClean="0"/>
          </a:p>
        </p:txBody>
      </p:sp>
      <p:sp>
        <p:nvSpPr>
          <p:cNvPr id="6" name="Slide Number Placeholder 5"/>
          <p:cNvSpPr>
            <a:spLocks noGrp="1"/>
          </p:cNvSpPr>
          <p:nvPr>
            <p:ph type="sldNum" sz="quarter" idx="4"/>
          </p:nvPr>
        </p:nvSpPr>
        <p:spPr>
          <a:xfrm>
            <a:off x="8686800" y="6356350"/>
            <a:ext cx="457200" cy="501650"/>
          </a:xfrm>
          <a:prstGeom prst="rect">
            <a:avLst/>
          </a:prstGeom>
        </p:spPr>
        <p:txBody>
          <a:bodyPr vert="horz" lIns="91440" tIns="45720" rIns="91440" bIns="45720" rtlCol="0" anchor="ctr"/>
          <a:lstStyle>
            <a:lvl1pPr algn="r">
              <a:defRPr sz="1400">
                <a:solidFill>
                  <a:schemeClr val="bg1"/>
                </a:solidFill>
              </a:defRPr>
            </a:lvl1pPr>
          </a:lstStyle>
          <a:p>
            <a:pPr defTabSz="457200"/>
            <a:fld id="{D471EDB6-8274-FC41-9BD9-3C3F6BE39FEE}" type="slidenum">
              <a:rPr lang="en-US" smtClean="0">
                <a:solidFill>
                  <a:prstClr val="white"/>
                </a:solidFill>
              </a:rPr>
              <a:pPr defTabSz="457200"/>
              <a:t>‹#›</a:t>
            </a:fld>
            <a:endParaRPr lang="en-US" dirty="0">
              <a:solidFill>
                <a:prstClr val="white"/>
              </a:solidFill>
            </a:endParaRPr>
          </a:p>
        </p:txBody>
      </p:sp>
      <p:pic>
        <p:nvPicPr>
          <p:cNvPr id="8" name="Picture 7" descr="Entergywhitefull.eps"/>
          <p:cNvPicPr>
            <a:picLocks noChangeAspect="1"/>
          </p:cNvPicPr>
          <p:nvPr/>
        </p:nvPicPr>
        <p:blipFill>
          <a:blip r:embed="rId15"/>
          <a:stretch>
            <a:fillRect/>
          </a:stretch>
        </p:blipFill>
        <p:spPr>
          <a:xfrm>
            <a:off x="228600" y="6450497"/>
            <a:ext cx="897602" cy="360014"/>
          </a:xfrm>
          <a:prstGeom prst="rect">
            <a:avLst/>
          </a:prstGeom>
          <a:effectLst/>
        </p:spPr>
      </p:pic>
      <p:cxnSp>
        <p:nvCxnSpPr>
          <p:cNvPr id="9" name="Straight Connector 8"/>
          <p:cNvCxnSpPr/>
          <p:nvPr/>
        </p:nvCxnSpPr>
        <p:spPr>
          <a:xfrm rot="5400000">
            <a:off x="1151467" y="6632711"/>
            <a:ext cx="355600" cy="1588"/>
          </a:xfrm>
          <a:prstGeom prst="line">
            <a:avLst/>
          </a:prstGeom>
          <a:ln w="952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 name="Rectangle 9"/>
          <p:cNvSpPr/>
          <p:nvPr/>
        </p:nvSpPr>
        <p:spPr>
          <a:xfrm>
            <a:off x="0" y="6172200"/>
            <a:ext cx="9144000" cy="705647"/>
          </a:xfrm>
          <a:prstGeom prst="rect">
            <a:avLst/>
          </a:prstGeom>
          <a:gradFill flip="none" rotWithShape="1">
            <a:gsLst>
              <a:gs pos="0">
                <a:schemeClr val="bg1">
                  <a:lumMod val="65000"/>
                </a:schemeClr>
              </a:gs>
              <a:gs pos="50000">
                <a:schemeClr val="bg1">
                  <a:lumMod val="75000"/>
                  <a:tint val="44500"/>
                  <a:satMod val="160000"/>
                </a:schemeClr>
              </a:gs>
              <a:gs pos="100000">
                <a:schemeClr val="bg1"/>
              </a:gs>
            </a:gsLst>
            <a:lin ang="162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sp>
        <p:nvSpPr>
          <p:cNvPr id="11" name="TextBox 10"/>
          <p:cNvSpPr txBox="1"/>
          <p:nvPr/>
        </p:nvSpPr>
        <p:spPr>
          <a:xfrm>
            <a:off x="8721303" y="6362916"/>
            <a:ext cx="411480" cy="502920"/>
          </a:xfrm>
          <a:prstGeom prst="rect">
            <a:avLst/>
          </a:prstGeom>
          <a:noFill/>
        </p:spPr>
        <p:txBody>
          <a:bodyPr wrap="none" rtlCol="0" anchor="ctr">
            <a:noAutofit/>
          </a:bodyPr>
          <a:lstStyle/>
          <a:p>
            <a:pPr algn="ctr"/>
            <a:fld id="{962F850E-0086-4A5B-89A1-5ED1D34E99D6}" type="slidenum">
              <a:rPr lang="en-US" sz="1600" smtClean="0">
                <a:solidFill>
                  <a:srgbClr val="E01939"/>
                </a:solidFill>
                <a:effectLst>
                  <a:outerShdw blurRad="38100" dist="38100" dir="2700000" algn="tl">
                    <a:srgbClr val="000000">
                      <a:alpha val="43137"/>
                    </a:srgbClr>
                  </a:outerShdw>
                </a:effectLst>
              </a:rPr>
              <a:pPr algn="ctr"/>
              <a:t>‹#›</a:t>
            </a:fld>
            <a:endParaRPr lang="en-US" sz="1600" dirty="0">
              <a:solidFill>
                <a:srgbClr val="E01939"/>
              </a:solidFill>
              <a:effectLst>
                <a:outerShdw blurRad="38100" dist="38100" dir="2700000" algn="tl">
                  <a:srgbClr val="000000">
                    <a:alpha val="43137"/>
                  </a:srgbClr>
                </a:outerShdw>
              </a:effectLst>
            </a:endParaRPr>
          </a:p>
        </p:txBody>
      </p:sp>
      <p:cxnSp>
        <p:nvCxnSpPr>
          <p:cNvPr id="13" name="Straight Connector 12"/>
          <p:cNvCxnSpPr/>
          <p:nvPr/>
        </p:nvCxnSpPr>
        <p:spPr>
          <a:xfrm>
            <a:off x="-6419" y="6366130"/>
            <a:ext cx="7040880" cy="0"/>
          </a:xfrm>
          <a:prstGeom prst="line">
            <a:avLst/>
          </a:prstGeom>
          <a:ln w="6858">
            <a:gradFill flip="none" rotWithShape="1">
              <a:gsLst>
                <a:gs pos="0">
                  <a:srgbClr val="EA0000"/>
                </a:gs>
                <a:gs pos="73000">
                  <a:schemeClr val="bg1">
                    <a:lumMod val="85000"/>
                  </a:schemeClr>
                </a:gs>
                <a:gs pos="100000">
                  <a:schemeClr val="bg1">
                    <a:lumMod val="95000"/>
                  </a:schemeClr>
                </a:gs>
              </a:gsLst>
              <a:path path="circle">
                <a:fillToRect l="100000" t="100000"/>
              </a:path>
              <a:tileRect r="-100000" b="-100000"/>
            </a:gradFill>
          </a:ln>
          <a:effectLst/>
        </p:spPr>
        <p:style>
          <a:lnRef idx="2">
            <a:schemeClr val="accent1"/>
          </a:lnRef>
          <a:fillRef idx="0">
            <a:schemeClr val="accent1"/>
          </a:fillRef>
          <a:effectRef idx="1">
            <a:schemeClr val="accent1"/>
          </a:effectRef>
          <a:fontRef idx="minor">
            <a:schemeClr val="tx1"/>
          </a:fontRef>
        </p:style>
      </p:cxnSp>
      <p:pic>
        <p:nvPicPr>
          <p:cNvPr id="14" name="Picture 13"/>
          <p:cNvPicPr>
            <a:picLocks noChangeAspect="1"/>
          </p:cNvPicPr>
          <p:nvPr/>
        </p:nvPicPr>
        <p:blipFill rotWithShape="1">
          <a:blip r:embed="rId16"/>
          <a:srcRect l="59873" t="6037" r="-403" b="6036"/>
          <a:stretch/>
        </p:blipFill>
        <p:spPr>
          <a:xfrm>
            <a:off x="7027741" y="6302724"/>
            <a:ext cx="2092639" cy="137160"/>
          </a:xfrm>
          <a:prstGeom prst="rect">
            <a:avLst/>
          </a:prstGeom>
          <a:effectLst/>
        </p:spPr>
      </p:pic>
      <p:pic>
        <p:nvPicPr>
          <p:cNvPr id="15" name="Picture 3"/>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233203" y="6438801"/>
            <a:ext cx="983526" cy="393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Rectangle 16"/>
          <p:cNvSpPr/>
          <p:nvPr/>
        </p:nvSpPr>
        <p:spPr>
          <a:xfrm>
            <a:off x="8504138" y="0"/>
            <a:ext cx="639862" cy="260228"/>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prstClr val="white"/>
                </a:solidFill>
              </a:rPr>
              <a:t>DRAFT</a:t>
            </a:r>
            <a:endParaRPr lang="en-US" sz="1200" dirty="0">
              <a:solidFill>
                <a:prstClr val="white"/>
              </a:solidFill>
            </a:endParaRPr>
          </a:p>
        </p:txBody>
      </p:sp>
    </p:spTree>
    <p:extLst>
      <p:ext uri="{BB962C8B-B14F-4D97-AF65-F5344CB8AC3E}">
        <p14:creationId xmlns:p14="http://schemas.microsoft.com/office/powerpoint/2010/main" val="3147917884"/>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80" r:id="rId7"/>
    <p:sldLayoutId id="2147483681" r:id="rId8"/>
    <p:sldLayoutId id="2147483682" r:id="rId9"/>
    <p:sldLayoutId id="2147483683" r:id="rId10"/>
    <p:sldLayoutId id="2147483684" r:id="rId11"/>
    <p:sldLayoutId id="2147483685" r:id="rId12"/>
    <p:sldLayoutId id="2147483693" r:id="rId13"/>
  </p:sldLayoutIdLst>
  <p:timing>
    <p:tnLst>
      <p:par>
        <p:cTn xmlns:p14="http://schemas.microsoft.com/office/powerpoint/2010/main" id="1" dur="indefinite" restart="never" nodeType="tmRoot"/>
      </p:par>
    </p:tnLst>
  </p:timing>
  <p:hf hdr="0" dt="0"/>
  <p:txStyles>
    <p:titleStyle>
      <a:lvl1pPr marL="112713" indent="0" algn="l" defTabSz="457200" rtl="0" eaLnBrk="1" latinLnBrk="0" hangingPunct="1">
        <a:spcBef>
          <a:spcPct val="0"/>
        </a:spcBef>
        <a:buNone/>
        <a:defRPr sz="2800" b="1" kern="1200">
          <a:solidFill>
            <a:schemeClr val="tx1"/>
          </a:solidFill>
          <a:latin typeface="+mj-lt"/>
          <a:ea typeface="+mj-ea"/>
          <a:cs typeface="+mj-cs"/>
        </a:defRPr>
      </a:lvl1pPr>
    </p:titleStyle>
    <p:bodyStyle>
      <a:lvl1pPr marL="342900" indent="-230188" algn="l" defTabSz="457200" rtl="0" eaLnBrk="1" latinLnBrk="0" hangingPunct="1">
        <a:spcBef>
          <a:spcPct val="20000"/>
        </a:spcBef>
        <a:buFont typeface="Arial"/>
        <a:buChar char="•"/>
        <a:tabLst>
          <a:tab pos="346075" algn="l"/>
          <a:tab pos="401638" algn="l"/>
        </a:tabLst>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jpeg"/><Relationship Id="rId5" Type="http://schemas.openxmlformats.org/officeDocument/2006/relationships/image" Target="../media/image6.jpeg"/><Relationship Id="rId6" Type="http://schemas.openxmlformats.org/officeDocument/2006/relationships/image" Target="../media/image7.emf"/><Relationship Id="rId7" Type="http://schemas.openxmlformats.org/officeDocument/2006/relationships/image" Target="../media/image8.jpeg"/><Relationship Id="rId1" Type="http://schemas.openxmlformats.org/officeDocument/2006/relationships/slideLayout" Target="../slideLayouts/slideLayout13.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00167" y="789692"/>
            <a:ext cx="4404885" cy="2308324"/>
          </a:xfrm>
          <a:prstGeom prst="rect">
            <a:avLst/>
          </a:prstGeom>
          <a:noFill/>
          <a:ln>
            <a:noFill/>
          </a:ln>
        </p:spPr>
        <p:txBody>
          <a:bodyPr wrap="square" rtlCol="0">
            <a:spAutoFit/>
          </a:bodyPr>
          <a:lstStyle/>
          <a:p>
            <a:pPr algn="ctr"/>
            <a:r>
              <a:rPr lang="en-US" sz="3600" b="1" dirty="0" smtClean="0">
                <a:solidFill>
                  <a:srgbClr val="DE0025"/>
                </a:solidFill>
                <a:effectLst>
                  <a:outerShdw blurRad="38100" dist="38100" dir="2700000" algn="tl">
                    <a:srgbClr val="000000">
                      <a:alpha val="43137"/>
                    </a:srgbClr>
                  </a:outerShdw>
                </a:effectLst>
                <a:latin typeface="Univers 57 Condensed"/>
                <a:cs typeface="Univers 57 Condensed"/>
              </a:rPr>
              <a:t>Decommissioning Planning –</a:t>
            </a:r>
          </a:p>
          <a:p>
            <a:pPr algn="ctr"/>
            <a:r>
              <a:rPr lang="en-US" sz="3600" b="1" dirty="0" smtClean="0">
                <a:solidFill>
                  <a:srgbClr val="DE0025"/>
                </a:solidFill>
                <a:effectLst>
                  <a:outerShdw blurRad="38100" dist="38100" dir="2700000" algn="tl">
                    <a:srgbClr val="000000">
                      <a:alpha val="43137"/>
                    </a:srgbClr>
                  </a:outerShdw>
                </a:effectLst>
                <a:latin typeface="Univers 57 Condensed"/>
                <a:cs typeface="Univers 57 Condensed"/>
              </a:rPr>
              <a:t>Shutdown to Fuel on Pad</a:t>
            </a:r>
          </a:p>
        </p:txBody>
      </p:sp>
      <p:sp>
        <p:nvSpPr>
          <p:cNvPr id="8" name="Rectangle 7"/>
          <p:cNvSpPr/>
          <p:nvPr/>
        </p:nvSpPr>
        <p:spPr>
          <a:xfrm>
            <a:off x="4642844" y="143911"/>
            <a:ext cx="2142265" cy="2147517"/>
          </a:xfrm>
          <a:prstGeom prst="rect">
            <a:avLst/>
          </a:prstGeom>
          <a:solidFill>
            <a:srgbClr val="DE002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2" name="Rectangle 21"/>
          <p:cNvSpPr/>
          <p:nvPr/>
        </p:nvSpPr>
        <p:spPr>
          <a:xfrm>
            <a:off x="6843702" y="2345116"/>
            <a:ext cx="2142265" cy="2147517"/>
          </a:xfrm>
          <a:prstGeom prst="rect">
            <a:avLst/>
          </a:prstGeom>
          <a:solidFill>
            <a:srgbClr val="DE002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3" name="Rectangle 22"/>
          <p:cNvSpPr/>
          <p:nvPr/>
        </p:nvSpPr>
        <p:spPr>
          <a:xfrm>
            <a:off x="4642844" y="4542812"/>
            <a:ext cx="2142265" cy="2147517"/>
          </a:xfrm>
          <a:prstGeom prst="rect">
            <a:avLst/>
          </a:prstGeom>
          <a:solidFill>
            <a:srgbClr val="DE002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13" name="Picture 12"/>
          <p:cNvPicPr/>
          <p:nvPr/>
        </p:nvPicPr>
        <p:blipFill rotWithShape="1">
          <a:blip r:embed="rId3"/>
          <a:srcRect l="73543" t="44152" r="15349" b="16078"/>
          <a:stretch/>
        </p:blipFill>
        <p:spPr bwMode="auto">
          <a:xfrm>
            <a:off x="6801679" y="4542812"/>
            <a:ext cx="2184288" cy="2147517"/>
          </a:xfrm>
          <a:prstGeom prst="rect">
            <a:avLst/>
          </a:prstGeom>
          <a:ln>
            <a:noFill/>
          </a:ln>
          <a:extLst>
            <a:ext uri="{53640926-AAD7-44d8-BBD7-CCE9431645EC}">
              <a14:shadowObscured xmlns:a14="http://schemas.microsoft.com/office/drawing/2010/main"/>
            </a:ext>
          </a:extLst>
        </p:spPr>
      </p:pic>
      <p:pic>
        <p:nvPicPr>
          <p:cNvPr id="4098" name="Picture 3" descr="image003"/>
          <p:cNvPicPr>
            <a:picLocks noChangeAspect="1" noChangeArrowheads="1"/>
          </p:cNvPicPr>
          <p:nvPr/>
        </p:nvPicPr>
        <p:blipFill rotWithShape="1">
          <a:blip r:embed="rId4">
            <a:extLst>
              <a:ext uri="{28A0092B-C50C-407E-A947-70E740481C1C}">
                <a14:useLocalDpi xmlns:a14="http://schemas.microsoft.com/office/drawing/2010/main" val="0"/>
              </a:ext>
            </a:extLst>
          </a:blip>
          <a:srcRect l="12640" r="11521"/>
          <a:stretch/>
        </p:blipFill>
        <p:spPr bwMode="auto">
          <a:xfrm>
            <a:off x="6842760" y="151531"/>
            <a:ext cx="2143207" cy="2147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rotWithShape="1">
          <a:blip r:embed="rId5" cstate="print">
            <a:extLst>
              <a:ext uri="{28A0092B-C50C-407E-A947-70E740481C1C}">
                <a14:useLocalDpi xmlns:a14="http://schemas.microsoft.com/office/drawing/2010/main" val="0"/>
              </a:ext>
            </a:extLst>
          </a:blip>
          <a:srcRect r="29716"/>
          <a:stretch/>
        </p:blipFill>
        <p:spPr>
          <a:xfrm>
            <a:off x="4642844" y="2332127"/>
            <a:ext cx="2142265" cy="2176272"/>
          </a:xfrm>
          <a:prstGeom prst="rect">
            <a:avLst/>
          </a:prstGeom>
        </p:spPr>
      </p:pic>
      <p:pic>
        <p:nvPicPr>
          <p:cNvPr id="12" name="Picture 11"/>
          <p:cNvPicPr>
            <a:picLocks noChangeAspect="1"/>
          </p:cNvPicPr>
          <p:nvPr/>
        </p:nvPicPr>
        <p:blipFill>
          <a:blip r:embed="rId6"/>
          <a:stretch>
            <a:fillRect/>
          </a:stretch>
        </p:blipFill>
        <p:spPr>
          <a:xfrm>
            <a:off x="7005381" y="3014677"/>
            <a:ext cx="1817963" cy="887339"/>
          </a:xfrm>
          <a:prstGeom prst="rect">
            <a:avLst/>
          </a:prstGeom>
        </p:spPr>
      </p:pic>
      <p:cxnSp>
        <p:nvCxnSpPr>
          <p:cNvPr id="6" name="Straight Connector 5"/>
          <p:cNvCxnSpPr/>
          <p:nvPr/>
        </p:nvCxnSpPr>
        <p:spPr>
          <a:xfrm>
            <a:off x="4533900" y="143911"/>
            <a:ext cx="0" cy="6546418"/>
          </a:xfrm>
          <a:prstGeom prst="line">
            <a:avLst/>
          </a:prstGeom>
        </p:spPr>
        <p:style>
          <a:lnRef idx="1">
            <a:schemeClr val="dk1"/>
          </a:lnRef>
          <a:fillRef idx="0">
            <a:schemeClr val="dk1"/>
          </a:fillRef>
          <a:effectRef idx="0">
            <a:schemeClr val="dk1"/>
          </a:effectRef>
          <a:fontRef idx="minor">
            <a:schemeClr val="tx1"/>
          </a:fontRef>
        </p:style>
      </p:cxnSp>
      <p:cxnSp>
        <p:nvCxnSpPr>
          <p:cNvPr id="15" name="Straight Connector 14"/>
          <p:cNvCxnSpPr/>
          <p:nvPr/>
        </p:nvCxnSpPr>
        <p:spPr>
          <a:xfrm>
            <a:off x="346770" y="3581400"/>
            <a:ext cx="3958060" cy="0"/>
          </a:xfrm>
          <a:prstGeom prst="line">
            <a:avLst/>
          </a:prstGeom>
          <a:ln w="31750">
            <a:solidFill>
              <a:schemeClr val="tx1"/>
            </a:solidFill>
          </a:ln>
          <a:effectLst>
            <a:outerShdw blurRad="40000" dist="20000" dir="5400000" rotWithShape="0">
              <a:srgbClr val="000000">
                <a:alpha val="38000"/>
              </a:srgbClr>
            </a:outerShdw>
            <a:softEdge rad="12700"/>
          </a:effectLst>
        </p:spPr>
        <p:style>
          <a:lnRef idx="2">
            <a:schemeClr val="accent1"/>
          </a:lnRef>
          <a:fillRef idx="0">
            <a:schemeClr val="accent1"/>
          </a:fillRef>
          <a:effectRef idx="1">
            <a:schemeClr val="accent1"/>
          </a:effectRef>
          <a:fontRef idx="minor">
            <a:schemeClr val="tx1"/>
          </a:fontRef>
        </p:style>
      </p:cxnSp>
      <p:pic>
        <p:nvPicPr>
          <p:cNvPr id="3074" name="Picture 2" descr="C:\Users\klabat1\AppData\Local\Microsoft\Windows\Temporary Internet Files\Content.Outlook\14P3HQ4Z\10783 Circuit final white.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8575" y="598365"/>
            <a:ext cx="4480560" cy="316035"/>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464995" y="3755410"/>
            <a:ext cx="3749040" cy="2062103"/>
          </a:xfrm>
          <a:prstGeom prst="rect">
            <a:avLst/>
          </a:prstGeom>
          <a:noFill/>
          <a:ln>
            <a:noFill/>
          </a:ln>
        </p:spPr>
        <p:txBody>
          <a:bodyPr wrap="square" rtlCol="0">
            <a:spAutoFit/>
          </a:bodyPr>
          <a:lstStyle/>
          <a:p>
            <a:pPr algn="ctr"/>
            <a:r>
              <a:rPr lang="en-US" sz="2000" b="1" dirty="0" smtClean="0">
                <a:solidFill>
                  <a:prstClr val="black">
                    <a:lumMod val="85000"/>
                    <a:lumOff val="15000"/>
                  </a:prstClr>
                </a:solidFill>
                <a:cs typeface="Trebuchet MS"/>
              </a:rPr>
              <a:t>October 16, 2017</a:t>
            </a:r>
          </a:p>
          <a:p>
            <a:pPr algn="ctr"/>
            <a:r>
              <a:rPr lang="en-US" sz="2000" b="1" dirty="0" smtClean="0">
                <a:solidFill>
                  <a:prstClr val="black">
                    <a:lumMod val="85000"/>
                    <a:lumOff val="15000"/>
                  </a:prstClr>
                </a:solidFill>
                <a:cs typeface="Trebuchet MS"/>
              </a:rPr>
              <a:t>Jeff Wagner, PMP</a:t>
            </a:r>
            <a:endParaRPr lang="en-US" sz="2000" b="1" dirty="0">
              <a:solidFill>
                <a:prstClr val="black">
                  <a:lumMod val="85000"/>
                  <a:lumOff val="15000"/>
                </a:prstClr>
              </a:solidFill>
              <a:cs typeface="Trebuchet MS"/>
            </a:endParaRPr>
          </a:p>
          <a:p>
            <a:pPr algn="ctr"/>
            <a:r>
              <a:rPr lang="en-US" sz="2000" b="1" dirty="0" smtClean="0">
                <a:solidFill>
                  <a:prstClr val="black">
                    <a:lumMod val="85000"/>
                    <a:lumOff val="15000"/>
                  </a:prstClr>
                </a:solidFill>
                <a:cs typeface="Trebuchet MS"/>
              </a:rPr>
              <a:t> Manager – Site Closure and Restoration</a:t>
            </a:r>
          </a:p>
          <a:p>
            <a:pPr algn="ctr"/>
            <a:r>
              <a:rPr lang="en-US" sz="2000" b="1" dirty="0" smtClean="0">
                <a:solidFill>
                  <a:prstClr val="black">
                    <a:lumMod val="85000"/>
                    <a:lumOff val="15000"/>
                  </a:prstClr>
                </a:solidFill>
                <a:cs typeface="Trebuchet MS"/>
              </a:rPr>
              <a:t>Nuclear Decommissioning Org.</a:t>
            </a:r>
          </a:p>
          <a:p>
            <a:pPr algn="ctr"/>
            <a:r>
              <a:rPr lang="en-US" sz="1400" b="1" dirty="0" smtClean="0">
                <a:solidFill>
                  <a:prstClr val="black">
                    <a:lumMod val="85000"/>
                    <a:lumOff val="15000"/>
                  </a:prstClr>
                </a:solidFill>
                <a:cs typeface="Trebuchet MS"/>
              </a:rPr>
              <a:t>Low-Level Radioactive Waste Forum</a:t>
            </a:r>
          </a:p>
          <a:p>
            <a:pPr algn="ctr"/>
            <a:r>
              <a:rPr lang="en-US" sz="1400" b="1" dirty="0" smtClean="0">
                <a:solidFill>
                  <a:prstClr val="black">
                    <a:lumMod val="85000"/>
                    <a:lumOff val="15000"/>
                  </a:prstClr>
                </a:solidFill>
                <a:cs typeface="Trebuchet MS"/>
              </a:rPr>
              <a:t>Alexandria, VA</a:t>
            </a:r>
            <a:endParaRPr lang="en-US" sz="1100" b="1" dirty="0">
              <a:solidFill>
                <a:prstClr val="black">
                  <a:lumMod val="85000"/>
                  <a:lumOff val="15000"/>
                </a:prstClr>
              </a:solidFill>
              <a:cs typeface="Trebuchet MS"/>
            </a:endParaRPr>
          </a:p>
        </p:txBody>
      </p:sp>
    </p:spTree>
    <p:extLst>
      <p:ext uri="{BB962C8B-B14F-4D97-AF65-F5344CB8AC3E}">
        <p14:creationId xmlns:p14="http://schemas.microsoft.com/office/powerpoint/2010/main" val="151569656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 Topics</a:t>
            </a:r>
            <a:endParaRPr lang="en-US" dirty="0"/>
          </a:p>
        </p:txBody>
      </p:sp>
      <p:sp>
        <p:nvSpPr>
          <p:cNvPr id="4" name="TextBox 3"/>
          <p:cNvSpPr txBox="1"/>
          <p:nvPr/>
        </p:nvSpPr>
        <p:spPr>
          <a:xfrm>
            <a:off x="896292" y="993910"/>
            <a:ext cx="7342361" cy="5262979"/>
          </a:xfrm>
          <a:prstGeom prst="rect">
            <a:avLst/>
          </a:prstGeom>
          <a:noFill/>
        </p:spPr>
        <p:txBody>
          <a:bodyPr wrap="square" rtlCol="0">
            <a:spAutoFit/>
          </a:bodyPr>
          <a:lstStyle/>
          <a:p>
            <a:pPr marL="457200" indent="-457200">
              <a:lnSpc>
                <a:spcPct val="200000"/>
              </a:lnSpc>
              <a:buFont typeface="Arial" panose="020B0604020202020204" pitchFamily="34" charset="0"/>
              <a:buChar char="•"/>
            </a:pPr>
            <a:r>
              <a:rPr lang="en-US" sz="2800" dirty="0" smtClean="0"/>
              <a:t>Pre-Shutdown Planning</a:t>
            </a:r>
          </a:p>
          <a:p>
            <a:pPr marL="457200" indent="-457200">
              <a:lnSpc>
                <a:spcPct val="200000"/>
              </a:lnSpc>
              <a:buFont typeface="Arial" panose="020B0604020202020204" pitchFamily="34" charset="0"/>
              <a:buChar char="•"/>
            </a:pPr>
            <a:r>
              <a:rPr lang="en-US" sz="2800" dirty="0" smtClean="0"/>
              <a:t>Engineering Analyses</a:t>
            </a:r>
          </a:p>
          <a:p>
            <a:pPr marL="457200" indent="-457200">
              <a:lnSpc>
                <a:spcPct val="200000"/>
              </a:lnSpc>
              <a:buFont typeface="Arial" panose="020B0604020202020204" pitchFamily="34" charset="0"/>
              <a:buChar char="•"/>
            </a:pPr>
            <a:r>
              <a:rPr lang="en-US" sz="2800" dirty="0" smtClean="0"/>
              <a:t>Regulatory Changes</a:t>
            </a:r>
          </a:p>
          <a:p>
            <a:pPr marL="457200" indent="-457200">
              <a:lnSpc>
                <a:spcPct val="200000"/>
              </a:lnSpc>
              <a:buFont typeface="Arial" panose="020B0604020202020204" pitchFamily="34" charset="0"/>
              <a:buChar char="•"/>
            </a:pPr>
            <a:r>
              <a:rPr lang="en-US" sz="2800" dirty="0" smtClean="0"/>
              <a:t>Facility Modifications</a:t>
            </a:r>
          </a:p>
          <a:p>
            <a:pPr marL="457200" indent="-457200">
              <a:lnSpc>
                <a:spcPct val="200000"/>
              </a:lnSpc>
              <a:buFont typeface="Arial" panose="020B0604020202020204" pitchFamily="34" charset="0"/>
              <a:buChar char="•"/>
            </a:pPr>
            <a:r>
              <a:rPr lang="en-US" sz="2800" dirty="0" smtClean="0"/>
              <a:t>Organizational Changes</a:t>
            </a:r>
          </a:p>
          <a:p>
            <a:pPr marL="457200" indent="-457200">
              <a:lnSpc>
                <a:spcPct val="200000"/>
              </a:lnSpc>
              <a:buFont typeface="Arial" panose="020B0604020202020204" pitchFamily="34" charset="0"/>
              <a:buChar char="•"/>
            </a:pPr>
            <a:r>
              <a:rPr lang="en-US" sz="2800" dirty="0" smtClean="0"/>
              <a:t>Accelerated Dry Fuel Storage</a:t>
            </a:r>
            <a:endParaRPr lang="en-US" sz="2800" dirty="0"/>
          </a:p>
        </p:txBody>
      </p:sp>
    </p:spTree>
    <p:extLst>
      <p:ext uri="{BB962C8B-B14F-4D97-AF65-F5344CB8AC3E}">
        <p14:creationId xmlns:p14="http://schemas.microsoft.com/office/powerpoint/2010/main" val="3860403919"/>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half" idx="2"/>
          </p:nvPr>
        </p:nvSpPr>
        <p:spPr/>
        <p:txBody>
          <a:bodyPr/>
          <a:lstStyle/>
          <a:p>
            <a:r>
              <a:rPr lang="en-US" dirty="0" smtClean="0"/>
              <a:t>Decommissioning Planning Organization (Shutdown – 12 months)</a:t>
            </a:r>
          </a:p>
          <a:p>
            <a:pPr lvl="1"/>
            <a:r>
              <a:rPr lang="en-US" dirty="0" smtClean="0"/>
              <a:t>12-15 Subject Matter Experts relieved of most station obligations and dedicated to planning</a:t>
            </a:r>
          </a:p>
          <a:p>
            <a:pPr lvl="1"/>
            <a:r>
              <a:rPr lang="en-US" dirty="0" smtClean="0"/>
              <a:t>Charged to the Nuclear Decommissioning Trust (3% planning costs)</a:t>
            </a:r>
          </a:p>
          <a:p>
            <a:pPr lvl="1"/>
            <a:r>
              <a:rPr lang="en-US" dirty="0" smtClean="0"/>
              <a:t>Establish plans, schedules, and budgets to transition the station from operation to decommissioning</a:t>
            </a:r>
          </a:p>
          <a:p>
            <a:pPr lvl="1"/>
            <a:r>
              <a:rPr lang="en-US" dirty="0" smtClean="0"/>
              <a:t>Planning horizon is all fuel on pad and Protected Area reconfigured to ISFSI footprint (3-5 years depending on site)</a:t>
            </a:r>
          </a:p>
          <a:p>
            <a:r>
              <a:rPr lang="en-US" dirty="0" smtClean="0"/>
              <a:t>Governance and Oversight provided by the Nuclear Decommissioning Organization</a:t>
            </a:r>
          </a:p>
          <a:p>
            <a:pPr lvl="1"/>
            <a:r>
              <a:rPr lang="en-US" dirty="0" smtClean="0"/>
              <a:t>7 SMEs from VY DPO, 3 SMEs from Corporate work streams</a:t>
            </a:r>
          </a:p>
        </p:txBody>
      </p:sp>
      <p:sp>
        <p:nvSpPr>
          <p:cNvPr id="4" name="Footer Placeholder 3"/>
          <p:cNvSpPr>
            <a:spLocks noGrp="1"/>
          </p:cNvSpPr>
          <p:nvPr>
            <p:ph type="ftr" sz="quarter" idx="11"/>
          </p:nvPr>
        </p:nvSpPr>
        <p:spPr/>
        <p:txBody>
          <a:bodyPr/>
          <a:lstStyle/>
          <a:p>
            <a:endParaRPr lang="en-US" dirty="0"/>
          </a:p>
        </p:txBody>
      </p:sp>
      <p:sp>
        <p:nvSpPr>
          <p:cNvPr id="5" name="Text Placeholder 4"/>
          <p:cNvSpPr>
            <a:spLocks noGrp="1"/>
          </p:cNvSpPr>
          <p:nvPr>
            <p:ph type="body" idx="13"/>
          </p:nvPr>
        </p:nvSpPr>
        <p:spPr/>
        <p:txBody>
          <a:bodyPr/>
          <a:lstStyle/>
          <a:p>
            <a:r>
              <a:rPr lang="en-US" dirty="0" smtClean="0"/>
              <a:t>Pre-Shutdown Planning</a:t>
            </a:r>
            <a:endParaRPr lang="en-US" dirty="0"/>
          </a:p>
        </p:txBody>
      </p:sp>
    </p:spTree>
    <p:extLst>
      <p:ext uri="{BB962C8B-B14F-4D97-AF65-F5344CB8AC3E}">
        <p14:creationId xmlns:p14="http://schemas.microsoft.com/office/powerpoint/2010/main" val="5023452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half" idx="2"/>
          </p:nvPr>
        </p:nvSpPr>
        <p:spPr/>
        <p:txBody>
          <a:bodyPr>
            <a:normAutofit fontScale="92500"/>
          </a:bodyPr>
          <a:lstStyle/>
          <a:p>
            <a:r>
              <a:rPr lang="en-US" dirty="0" smtClean="0"/>
              <a:t>Zirconium Reduction Fire – Offsite Emergency Plan </a:t>
            </a:r>
          </a:p>
          <a:p>
            <a:r>
              <a:rPr lang="en-US" dirty="0" smtClean="0"/>
              <a:t>Spent Fuel Pool Shine – Site Boundary Dose (Wet Fuel Storage)</a:t>
            </a:r>
          </a:p>
          <a:p>
            <a:r>
              <a:rPr lang="en-US" dirty="0" smtClean="0"/>
              <a:t>Reactor Vessel and Internals Activation Analysis – Waste Classification and quantity of Greater-Than-Class-C Waste</a:t>
            </a:r>
          </a:p>
          <a:p>
            <a:r>
              <a:rPr lang="en-US" dirty="0" smtClean="0"/>
              <a:t>ISFSI Shine Calculation – Site Boundary Dose (Fuel on Pad)</a:t>
            </a:r>
          </a:p>
          <a:p>
            <a:r>
              <a:rPr lang="en-US" dirty="0" smtClean="0"/>
              <a:t>Final Safety Analysis Report/Decommissioning Safety Analysis Report Bounding Accidents</a:t>
            </a:r>
          </a:p>
          <a:p>
            <a:r>
              <a:rPr lang="en-US" dirty="0" smtClean="0"/>
              <a:t>System Reclassification – Downgrade from Safety Class to Commercial Grade</a:t>
            </a:r>
          </a:p>
          <a:p>
            <a:r>
              <a:rPr lang="en-US" dirty="0" smtClean="0"/>
              <a:t>Fire Hazard Analysis – Required fire detection/suppression systems</a:t>
            </a:r>
          </a:p>
          <a:p>
            <a:r>
              <a:rPr lang="en-US" dirty="0" smtClean="0"/>
              <a:t>Program Simplification or Elimination – Maintenance Rule, Fire Protection, Etc.</a:t>
            </a:r>
          </a:p>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Text Placeholder 4"/>
          <p:cNvSpPr>
            <a:spLocks noGrp="1"/>
          </p:cNvSpPr>
          <p:nvPr>
            <p:ph type="body" idx="13"/>
          </p:nvPr>
        </p:nvSpPr>
        <p:spPr/>
        <p:txBody>
          <a:bodyPr/>
          <a:lstStyle/>
          <a:p>
            <a:r>
              <a:rPr lang="en-US" dirty="0" smtClean="0"/>
              <a:t>Engineering Analyses</a:t>
            </a:r>
            <a:endParaRPr lang="en-US" dirty="0"/>
          </a:p>
        </p:txBody>
      </p:sp>
    </p:spTree>
    <p:extLst>
      <p:ext uri="{BB962C8B-B14F-4D97-AF65-F5344CB8AC3E}">
        <p14:creationId xmlns:p14="http://schemas.microsoft.com/office/powerpoint/2010/main" val="24452151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half" idx="2"/>
          </p:nvPr>
        </p:nvSpPr>
        <p:spPr/>
        <p:txBody>
          <a:bodyPr>
            <a:normAutofit lnSpcReduction="10000"/>
          </a:bodyPr>
          <a:lstStyle/>
          <a:p>
            <a:r>
              <a:rPr lang="en-US" dirty="0" smtClean="0"/>
              <a:t>Approximately 45 Licensing Actions required several of which should be eliminated through Decommissioning Rulemaking</a:t>
            </a:r>
          </a:p>
          <a:p>
            <a:r>
              <a:rPr lang="en-US" dirty="0" smtClean="0"/>
              <a:t>Early and continuing actions to establish Licensing Basis appropriate for the changing site configuration</a:t>
            </a:r>
          </a:p>
          <a:p>
            <a:r>
              <a:rPr lang="en-US" dirty="0" smtClean="0"/>
              <a:t>Transition from Operational </a:t>
            </a:r>
            <a:r>
              <a:rPr lang="en-US" dirty="0" err="1" smtClean="0"/>
              <a:t>EPlan</a:t>
            </a:r>
            <a:r>
              <a:rPr lang="en-US" dirty="0" smtClean="0"/>
              <a:t> to Permanently Shutdown </a:t>
            </a:r>
            <a:r>
              <a:rPr lang="en-US" dirty="0" err="1" smtClean="0"/>
              <a:t>EPlan</a:t>
            </a:r>
            <a:r>
              <a:rPr lang="en-US" dirty="0" smtClean="0"/>
              <a:t> (</a:t>
            </a:r>
            <a:r>
              <a:rPr lang="en-US" dirty="0" err="1" smtClean="0"/>
              <a:t>Zirc</a:t>
            </a:r>
            <a:r>
              <a:rPr lang="en-US" dirty="0" smtClean="0"/>
              <a:t> Reduction Fire) to Permanently Defueled </a:t>
            </a:r>
            <a:r>
              <a:rPr lang="en-US" dirty="0" err="1" smtClean="0"/>
              <a:t>EPlan</a:t>
            </a:r>
            <a:r>
              <a:rPr lang="en-US" dirty="0" smtClean="0"/>
              <a:t> (eliminate off-site support requirements) to ISFSI Only </a:t>
            </a:r>
            <a:r>
              <a:rPr lang="en-US" dirty="0" err="1" smtClean="0"/>
              <a:t>EPlan</a:t>
            </a:r>
            <a:endParaRPr lang="en-US" dirty="0" smtClean="0"/>
          </a:p>
          <a:p>
            <a:r>
              <a:rPr lang="en-US" dirty="0" smtClean="0"/>
              <a:t>Security Plan changes to reflect changing conditions for Wet Fuel Storage Period and all fuel in ISFSI with reduced Protected Area</a:t>
            </a:r>
          </a:p>
          <a:p>
            <a:r>
              <a:rPr lang="en-US" dirty="0" smtClean="0"/>
              <a:t>Transition from Final Safety Analysis Report to Decommissioning Safety Analysis Report</a:t>
            </a:r>
          </a:p>
          <a:p>
            <a:r>
              <a:rPr lang="en-US" dirty="0" smtClean="0"/>
              <a:t>Transition from Corporate QAPM to Site Specific QAPM that reflects configuration of the station</a:t>
            </a:r>
            <a:endParaRPr lang="en-US" dirty="0"/>
          </a:p>
        </p:txBody>
      </p:sp>
      <p:sp>
        <p:nvSpPr>
          <p:cNvPr id="4" name="Footer Placeholder 3"/>
          <p:cNvSpPr>
            <a:spLocks noGrp="1"/>
          </p:cNvSpPr>
          <p:nvPr>
            <p:ph type="ftr" sz="quarter" idx="11"/>
          </p:nvPr>
        </p:nvSpPr>
        <p:spPr/>
        <p:txBody>
          <a:bodyPr/>
          <a:lstStyle/>
          <a:p>
            <a:endParaRPr lang="en-US" dirty="0"/>
          </a:p>
        </p:txBody>
      </p:sp>
      <p:sp>
        <p:nvSpPr>
          <p:cNvPr id="5" name="Text Placeholder 4"/>
          <p:cNvSpPr>
            <a:spLocks noGrp="1"/>
          </p:cNvSpPr>
          <p:nvPr>
            <p:ph type="body" idx="13"/>
          </p:nvPr>
        </p:nvSpPr>
        <p:spPr/>
        <p:txBody>
          <a:bodyPr/>
          <a:lstStyle/>
          <a:p>
            <a:r>
              <a:rPr lang="en-US" dirty="0" smtClean="0"/>
              <a:t>Regulatory Changes</a:t>
            </a:r>
            <a:endParaRPr lang="en-US" dirty="0"/>
          </a:p>
        </p:txBody>
      </p:sp>
    </p:spTree>
    <p:extLst>
      <p:ext uri="{BB962C8B-B14F-4D97-AF65-F5344CB8AC3E}">
        <p14:creationId xmlns:p14="http://schemas.microsoft.com/office/powerpoint/2010/main" val="22690246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half" idx="2"/>
          </p:nvPr>
        </p:nvSpPr>
        <p:spPr/>
        <p:txBody>
          <a:bodyPr/>
          <a:lstStyle/>
          <a:p>
            <a:r>
              <a:rPr lang="en-US" dirty="0" smtClean="0"/>
              <a:t>Removal of non-essential buildings to optimize security response strategy.  Allows drawdown of security force.</a:t>
            </a:r>
          </a:p>
          <a:p>
            <a:r>
              <a:rPr lang="en-US" dirty="0" smtClean="0"/>
              <a:t>Abandon and drain systems to reduce energy, hazards, and environmental risks.  Eliminate outside storage of radioactive water (Torus as surge volume for SFP eliminates need for 500K gallon above ground storage tank)</a:t>
            </a:r>
          </a:p>
          <a:p>
            <a:r>
              <a:rPr lang="en-US" dirty="0" smtClean="0"/>
              <a:t>Eliminate need for redundant systems</a:t>
            </a:r>
          </a:p>
          <a:p>
            <a:r>
              <a:rPr lang="en-US" dirty="0" smtClean="0"/>
              <a:t>Re-stack remaining staff to optimize building habitability needs</a:t>
            </a:r>
          </a:p>
          <a:p>
            <a:r>
              <a:rPr lang="en-US" dirty="0" smtClean="0"/>
              <a:t>“Cool &amp; Dim” excess buildings/work space.</a:t>
            </a:r>
            <a:endParaRPr lang="en-US" dirty="0"/>
          </a:p>
        </p:txBody>
      </p:sp>
      <p:sp>
        <p:nvSpPr>
          <p:cNvPr id="4" name="Footer Placeholder 3"/>
          <p:cNvSpPr>
            <a:spLocks noGrp="1"/>
          </p:cNvSpPr>
          <p:nvPr>
            <p:ph type="ftr" sz="quarter" idx="11"/>
          </p:nvPr>
        </p:nvSpPr>
        <p:spPr/>
        <p:txBody>
          <a:bodyPr/>
          <a:lstStyle/>
          <a:p>
            <a:endParaRPr lang="en-US" dirty="0"/>
          </a:p>
        </p:txBody>
      </p:sp>
      <p:sp>
        <p:nvSpPr>
          <p:cNvPr id="5" name="Text Placeholder 4"/>
          <p:cNvSpPr>
            <a:spLocks noGrp="1"/>
          </p:cNvSpPr>
          <p:nvPr>
            <p:ph type="body" idx="13"/>
          </p:nvPr>
        </p:nvSpPr>
        <p:spPr/>
        <p:txBody>
          <a:bodyPr/>
          <a:lstStyle/>
          <a:p>
            <a:r>
              <a:rPr lang="en-US" dirty="0" smtClean="0"/>
              <a:t>Facility Modifications</a:t>
            </a:r>
            <a:endParaRPr lang="en-US" dirty="0"/>
          </a:p>
        </p:txBody>
      </p:sp>
    </p:spTree>
    <p:extLst>
      <p:ext uri="{BB962C8B-B14F-4D97-AF65-F5344CB8AC3E}">
        <p14:creationId xmlns:p14="http://schemas.microsoft.com/office/powerpoint/2010/main" val="8929864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half" idx="2"/>
          </p:nvPr>
        </p:nvSpPr>
        <p:spPr/>
        <p:txBody>
          <a:bodyPr/>
          <a:lstStyle/>
          <a:p>
            <a:r>
              <a:rPr lang="en-US" dirty="0" smtClean="0"/>
              <a:t>Organizational Design/Staffing based on regulatory requirements, primarily </a:t>
            </a:r>
            <a:r>
              <a:rPr lang="en-US" dirty="0" err="1" smtClean="0"/>
              <a:t>EPlan</a:t>
            </a:r>
            <a:r>
              <a:rPr lang="en-US" dirty="0" smtClean="0"/>
              <a:t> and Security Plan</a:t>
            </a:r>
          </a:p>
          <a:p>
            <a:r>
              <a:rPr lang="en-US" dirty="0" smtClean="0"/>
              <a:t>Culture Change from Operational Excellence to Protect the Environment and Prudent Financial Management</a:t>
            </a:r>
          </a:p>
          <a:p>
            <a:r>
              <a:rPr lang="en-US" dirty="0" smtClean="0"/>
              <a:t>Detailed planning for Employee Transitions</a:t>
            </a:r>
          </a:p>
          <a:p>
            <a:pPr lvl="1"/>
            <a:r>
              <a:rPr lang="en-US" dirty="0" smtClean="0"/>
              <a:t>Retirement</a:t>
            </a:r>
          </a:p>
          <a:p>
            <a:pPr lvl="1"/>
            <a:r>
              <a:rPr lang="en-US" dirty="0" smtClean="0"/>
              <a:t>Absorption Planning</a:t>
            </a:r>
          </a:p>
          <a:p>
            <a:pPr lvl="1"/>
            <a:r>
              <a:rPr lang="en-US" dirty="0" smtClean="0"/>
              <a:t>Staffing Decommissioning Organizations</a:t>
            </a:r>
          </a:p>
          <a:p>
            <a:pPr lvl="1"/>
            <a:r>
              <a:rPr lang="en-US" dirty="0" smtClean="0"/>
              <a:t>Outplacement of voluntary/involuntary separations </a:t>
            </a:r>
          </a:p>
          <a:p>
            <a:r>
              <a:rPr lang="en-US" dirty="0" smtClean="0"/>
              <a:t>Entergy Leadership consistently reinforced treating the employees with </a:t>
            </a:r>
            <a:r>
              <a:rPr lang="en-US" b="1" i="1" dirty="0" smtClean="0">
                <a:solidFill>
                  <a:srgbClr val="FF0000"/>
                </a:solidFill>
              </a:rPr>
              <a:t>Respect and Dignity </a:t>
            </a:r>
            <a:r>
              <a:rPr lang="en-US" dirty="0" smtClean="0"/>
              <a:t>during each transition</a:t>
            </a:r>
            <a:endParaRPr lang="en-US" dirty="0"/>
          </a:p>
        </p:txBody>
      </p:sp>
      <p:sp>
        <p:nvSpPr>
          <p:cNvPr id="4" name="Footer Placeholder 3"/>
          <p:cNvSpPr>
            <a:spLocks noGrp="1"/>
          </p:cNvSpPr>
          <p:nvPr>
            <p:ph type="ftr" sz="quarter" idx="11"/>
          </p:nvPr>
        </p:nvSpPr>
        <p:spPr/>
        <p:txBody>
          <a:bodyPr/>
          <a:lstStyle/>
          <a:p>
            <a:endParaRPr lang="en-US" dirty="0"/>
          </a:p>
        </p:txBody>
      </p:sp>
      <p:sp>
        <p:nvSpPr>
          <p:cNvPr id="5" name="Text Placeholder 4"/>
          <p:cNvSpPr>
            <a:spLocks noGrp="1"/>
          </p:cNvSpPr>
          <p:nvPr>
            <p:ph type="body" idx="13"/>
          </p:nvPr>
        </p:nvSpPr>
        <p:spPr/>
        <p:txBody>
          <a:bodyPr/>
          <a:lstStyle/>
          <a:p>
            <a:r>
              <a:rPr lang="en-US" dirty="0" smtClean="0"/>
              <a:t>Organizational Changes</a:t>
            </a:r>
            <a:endParaRPr lang="en-US" dirty="0"/>
          </a:p>
        </p:txBody>
      </p:sp>
    </p:spTree>
    <p:extLst>
      <p:ext uri="{BB962C8B-B14F-4D97-AF65-F5344CB8AC3E}">
        <p14:creationId xmlns:p14="http://schemas.microsoft.com/office/powerpoint/2010/main" val="23436121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half" idx="2"/>
          </p:nvPr>
        </p:nvSpPr>
        <p:spPr/>
        <p:txBody>
          <a:bodyPr/>
          <a:lstStyle/>
          <a:p>
            <a:r>
              <a:rPr lang="en-US" dirty="0" smtClean="0"/>
              <a:t>Cask vendors have advanced their technology to the point where fuel can be placed in dry storage with approximately 2 years of cooling.</a:t>
            </a:r>
          </a:p>
          <a:p>
            <a:r>
              <a:rPr lang="en-US" dirty="0" smtClean="0"/>
              <a:t>Majority of costs during Wet Fuel Storage period are labor with Security becoming the dominant cost after </a:t>
            </a:r>
            <a:r>
              <a:rPr lang="en-US" dirty="0" err="1" smtClean="0"/>
              <a:t>Zirc</a:t>
            </a:r>
            <a:r>
              <a:rPr lang="en-US" dirty="0" smtClean="0"/>
              <a:t> Reduction Fire period.</a:t>
            </a:r>
          </a:p>
          <a:p>
            <a:r>
              <a:rPr lang="en-US" dirty="0" smtClean="0"/>
              <a:t>Accelerating dry fuel storage and Protected Area reconfiguration can result in </a:t>
            </a:r>
            <a:r>
              <a:rPr lang="en-US" smtClean="0"/>
              <a:t>significant savings.</a:t>
            </a:r>
            <a:endParaRPr lang="en-US" dirty="0"/>
          </a:p>
        </p:txBody>
      </p:sp>
      <p:sp>
        <p:nvSpPr>
          <p:cNvPr id="4" name="Footer Placeholder 3"/>
          <p:cNvSpPr>
            <a:spLocks noGrp="1"/>
          </p:cNvSpPr>
          <p:nvPr>
            <p:ph type="ftr" sz="quarter" idx="11"/>
          </p:nvPr>
        </p:nvSpPr>
        <p:spPr/>
        <p:txBody>
          <a:bodyPr/>
          <a:lstStyle/>
          <a:p>
            <a:endParaRPr lang="en-US" dirty="0"/>
          </a:p>
        </p:txBody>
      </p:sp>
      <p:sp>
        <p:nvSpPr>
          <p:cNvPr id="5" name="Text Placeholder 4"/>
          <p:cNvSpPr>
            <a:spLocks noGrp="1"/>
          </p:cNvSpPr>
          <p:nvPr>
            <p:ph type="body" idx="13"/>
          </p:nvPr>
        </p:nvSpPr>
        <p:spPr/>
        <p:txBody>
          <a:bodyPr/>
          <a:lstStyle/>
          <a:p>
            <a:r>
              <a:rPr lang="en-US" dirty="0" smtClean="0"/>
              <a:t>Accelerated Dry Fuel Storage</a:t>
            </a:r>
            <a:endParaRPr lang="en-US" dirty="0"/>
          </a:p>
        </p:txBody>
      </p:sp>
    </p:spTree>
    <p:extLst>
      <p:ext uri="{BB962C8B-B14F-4D97-AF65-F5344CB8AC3E}">
        <p14:creationId xmlns:p14="http://schemas.microsoft.com/office/powerpoint/2010/main" val="654481971"/>
      </p:ext>
    </p:extLst>
  </p:cSld>
  <p:clrMapOvr>
    <a:masterClrMapping/>
  </p:clrMapOvr>
</p:sld>
</file>

<file path=ppt/theme/theme1.xml><?xml version="1.0" encoding="utf-8"?>
<a:theme xmlns:a="http://schemas.openxmlformats.org/drawingml/2006/main" name="1_Entergy Theme">
  <a:themeElements>
    <a:clrScheme name="ENTTHEME">
      <a:dk1>
        <a:sysClr val="windowText" lastClr="000000"/>
      </a:dk1>
      <a:lt1>
        <a:sysClr val="window" lastClr="FFFFFF"/>
      </a:lt1>
      <a:dk2>
        <a:srgbClr val="1F497D"/>
      </a:dk2>
      <a:lt2>
        <a:srgbClr val="EEECE1"/>
      </a:lt2>
      <a:accent1>
        <a:srgbClr val="A9A189"/>
      </a:accent1>
      <a:accent2>
        <a:srgbClr val="103868"/>
      </a:accent2>
      <a:accent3>
        <a:srgbClr val="F08C54"/>
      </a:accent3>
      <a:accent4>
        <a:srgbClr val="9AB789"/>
      </a:accent4>
      <a:accent5>
        <a:srgbClr val="4CA7C3"/>
      </a:accent5>
      <a:accent6>
        <a:srgbClr val="E01939"/>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14819</TotalTime>
  <Words>564</Words>
  <Application>Microsoft Macintosh PowerPoint</Application>
  <PresentationFormat>On-screen Show (4:3)</PresentationFormat>
  <Paragraphs>59</Paragraphs>
  <Slides>8</Slides>
  <Notes>1</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1_Entergy Theme</vt:lpstr>
      <vt:lpstr>PowerPoint Presentation</vt:lpstr>
      <vt:lpstr>Discussion Topics</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Adam Levin</dc:creator>
  <cp:lastModifiedBy>todd lovinger</cp:lastModifiedBy>
  <cp:revision>526</cp:revision>
  <cp:lastPrinted>2016-12-12T17:27:09Z</cp:lastPrinted>
  <dcterms:created xsi:type="dcterms:W3CDTF">2016-11-14T14:06:38Z</dcterms:created>
  <dcterms:modified xsi:type="dcterms:W3CDTF">2017-09-27T19:16:13Z</dcterms:modified>
</cp:coreProperties>
</file>