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496" r:id="rId6"/>
    <p:sldId id="342" r:id="rId7"/>
    <p:sldId id="498" r:id="rId8"/>
    <p:sldId id="499" r:id="rId9"/>
    <p:sldId id="500" r:id="rId10"/>
    <p:sldId id="502" r:id="rId11"/>
    <p:sldId id="503" r:id="rId12"/>
    <p:sldId id="507" r:id="rId13"/>
    <p:sldId id="508" r:id="rId14"/>
    <p:sldId id="506" r:id="rId15"/>
    <p:sldId id="304" r:id="rId1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  <p:cmAuthor id="3" name="Benowitz, Howard" initials="BH" lastIdx="1" clrIdx="3">
    <p:extLst>
      <p:ext uri="{19B8F6BF-5375-455C-9EA6-DF929625EA0E}">
        <p15:presenceInfo xmlns:p15="http://schemas.microsoft.com/office/powerpoint/2012/main" userId="S-1-5-21-1922771939-1581663855-1617787245-36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68173" autoAdjust="0"/>
  </p:normalViewPr>
  <p:slideViewPr>
    <p:cSldViewPr>
      <p:cViewPr varScale="1">
        <p:scale>
          <a:sx n="56" d="100"/>
          <a:sy n="56" d="100"/>
        </p:scale>
        <p:origin x="2352" y="78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2318" y="43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473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473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39" rIns="92480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480" tIns="46239" rIns="92480" bIns="46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9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919">
              <a:defRPr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baseline="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defTabSz="909919">
              <a:defRPr/>
            </a:pPr>
            <a:endParaRPr lang="en-US" altLang="en-US" b="1" baseline="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9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00175" y="1152525"/>
            <a:ext cx="4148138" cy="3111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82" tIns="45791" rIns="91582" bIns="4579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none" baseline="0" dirty="0" smtClean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3935413" y="87582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2" tIns="45791" rIns="91582" bIns="45791" anchor="b"/>
          <a:lstStyle/>
          <a:p>
            <a:pPr algn="r"/>
            <a:fld id="{66AD6B6B-7693-45B2-85C5-68AC513F02B6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6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56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C034-BB05-41DC-B9C2-C82DB759D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9895-D17E-4142-88CC-DBB10CFED99F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13FB-D83E-4978-84C8-887DFCA66D97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32D9-C63C-4395-9098-734EA68E4170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360-613C-41B3-8E0E-3E0BDF763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ED-F422-4A0A-822A-133394584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28D-55FF-478B-8FC3-36EE3B699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2E88-DF25-4898-9C61-4209B559A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51C0-D27F-499E-83DB-FA2E067188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4725-1376-4278-8702-7FB0A2280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B037-C369-4D5E-A883-1BE949406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742-63AC-4D6F-A6BA-0CC2E3A47C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E970-1430-42AF-BEB8-6BB29E5D0675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5F3A-FC10-4A52-9096-C67742A08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C7E7-E43B-4764-AC01-D48AB63E5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E008-3F45-440D-BB1E-FFC76E2FB4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9EC6-C6B3-4E9A-848B-0AE944E87BCA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F67-4B8F-4845-ACC3-337A144A026A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0A917D-E3AF-4C09-8598-F584A135D804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B8A-92FA-4844-BAE5-7D0B27E6849A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D5F8-863D-448F-90D6-6F1AE773E706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1F57-A9FC-4A28-8F33-C34454187B01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21DE-11B5-4D3E-B65D-DB7A0734F204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51A0-9754-4038-9DEA-CE7BDC666B95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C8F20D-FF34-468F-A647-B676B3EA3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Regulatory Improvements for Power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Reactors Transitioning to Decommissioning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762000" y="4114502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Alysia Bone, Project Manager </a:t>
            </a:r>
          </a:p>
          <a:p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</a:t>
            </a:r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Policy and Rulemaking (DPR)</a:t>
            </a:r>
            <a:endParaRPr lang="en-US" sz="6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</a:t>
            </a:r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Nuclear Reactor Regulation (NRR)</a:t>
            </a:r>
            <a:endParaRPr lang="en-US" sz="6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6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729507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LLW Forum Meeting 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October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16,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2017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Alexandria, Virginia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Final Regulatory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Basis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Late 2017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Proposed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Rule/Draft Regulatory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Guidance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Provide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to Commission in Spring 2018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Draft Final Rule/Final Regulatory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Guidance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Provide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to the Commission in Fall 2019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200" y="-228601"/>
            <a:ext cx="5410200" cy="160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Path Forward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-1696528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7772400" cy="1295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Questions?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524001"/>
            <a:ext cx="3657600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965200" stA="53000" endPos="65000" dist="228600" dir="5400000" sy="-100000" algn="bl" rotWithShape="0"/>
            <a:softEdge rad="774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-1696528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0" y="-1"/>
            <a:ext cx="2514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240" y="17526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Provide an update on the power reactor decommissioning rulemaking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Overview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Stakeholder involvement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Path Forward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676400" y="6096000"/>
            <a:ext cx="21336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Provide an efficient decommissioning process</a:t>
            </a:r>
          </a:p>
          <a:p>
            <a:pPr marL="465138" indent="-465138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Reduce the need for requests for exemptions from existing regulations</a:t>
            </a:r>
          </a:p>
          <a:p>
            <a:pPr marL="465138" indent="-465138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Address other decommissioning issues deemed relevant by the NRC staff</a:t>
            </a:r>
          </a:p>
          <a:p>
            <a:pPr marL="465138" indent="-465138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Support the principles of good regulation, including openness, clarity and reliability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-23004"/>
            <a:ext cx="4800600" cy="1296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Rulemaking Goals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96528" y="6126163"/>
            <a:ext cx="21336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181600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In SRM-SECY-14-0118, the Commission directed staff to address the following issues in the rulemaking: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Graded approach to emergency preparedness 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Lessons learned from recently shutdown plants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NRC approval of post-shutdown decommissioning activities report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Maintaining three existing decommissioning options and associated timeframes 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Role of State and local governments and non-governmental stakeholders in the decommissioning process</a:t>
            </a:r>
          </a:p>
          <a:p>
            <a:pPr marL="857250" lvl="3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Other issues deemed relevant by staff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152399"/>
            <a:ext cx="3657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Background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76400" y="6218237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125" y="1138538"/>
            <a:ext cx="8429625" cy="125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l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In November 2015, the NRC published an advance notice of proposed rulemaking (ANPR) (80 FR 72358).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 The ANPR covered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the following topics: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026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31050"/>
              </p:ext>
            </p:extLst>
          </p:nvPr>
        </p:nvGraphicFramePr>
        <p:xfrm>
          <a:off x="1201880" y="2438400"/>
          <a:ext cx="7318665" cy="2591811"/>
        </p:xfrm>
        <a:graphic>
          <a:graphicData uri="http://schemas.openxmlformats.org/drawingml/2006/table">
            <a:tbl>
              <a:tblPr/>
              <a:tblGrid>
                <a:gridCol w="2439555"/>
                <a:gridCol w="2439555"/>
                <a:gridCol w="2439555"/>
              </a:tblGrid>
              <a:tr h="638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Emergency Preparedness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Physical Security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Fitness for Duty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Training Requirements for Certified Fuel Handlers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Current Regulatory Approach for Decommissioning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Application of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Backfitting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Protection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Decommissioning Trust Funds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Offsite and Onsite Liability Protection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General Questions (e.g., Cumulative Effects of Regulation)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892" marR="738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0" name="Slide Number Placeholder 6"/>
          <p:cNvSpPr txBox="1">
            <a:spLocks noGrp="1"/>
          </p:cNvSpPr>
          <p:nvPr/>
        </p:nvSpPr>
        <p:spPr bwMode="auto">
          <a:xfrm>
            <a:off x="365125" y="61737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9575" y="5217247"/>
            <a:ext cx="8429625" cy="125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l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The NRC received 162 comment submissions in response to the ANPR, which the staff considered in preparing the draft regulatory basis.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152399"/>
            <a:ext cx="51054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Background (cont’d)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96528" y="6126163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524000"/>
            <a:ext cx="8610600" cy="483711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Draft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Regulatory Basis was issued for 90-day public comment period on March 15, 2017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82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FR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13778; ADAMS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Accession No.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ML17047A413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Preliminary draft regulatory analysis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was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issued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for public comment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on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May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9, 2017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82 FR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21481; ADAMS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Accession No.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ML16271A511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Comment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period for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both documents ended on June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13,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2017.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Staff held a public meeting on May 8-10, 2017 to enhance understanding of these documents.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-113582"/>
            <a:ext cx="5638800" cy="137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Draft Regulatory Basis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96528" y="6126163"/>
            <a:ext cx="21336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Regulatory Basis 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9982"/>
            <a:ext cx="9067800" cy="5389418"/>
          </a:xfrm>
        </p:spPr>
        <p:txBody>
          <a:bodyPr>
            <a:noAutofit/>
          </a:bodyPr>
          <a:lstStyle/>
          <a:p>
            <a:pPr lvl="0"/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Areas with sufficient justification to proceed with rulemaking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:</a:t>
            </a: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</a:rPr>
              <a:t>Emergency preparedness </a:t>
            </a: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Physical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security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Decommissioning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trust funds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Offsite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and onsite financial protection requirements and indemnity agreements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Application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of the backfit rule  </a:t>
            </a:r>
          </a:p>
          <a:p>
            <a:pPr lvl="0"/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Guidance, rather than rulemaking, should be used to address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:</a:t>
            </a: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Role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of State and local governments in the decommissioning process 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Level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of NRC review and approval of a licensee’s post-shutdown decommissioning activities report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60-year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limit for power reactor decommissioning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-169719"/>
            <a:ext cx="9067800" cy="1676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Conclusions in Draft Regulatory Basis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-1696528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Regulatory Basis 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983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NRC staff assessing its options prior to making a recommendation for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: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Cyber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security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Drug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and alcohol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testing 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Minimum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staffing and training requirements for certified fuel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handlers 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Aging management </a:t>
            </a:r>
          </a:p>
          <a:p>
            <a:pPr marL="857250" lvl="3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Fatigue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management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-186905"/>
            <a:ext cx="8991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Conclusions in Draft Regulatory Basis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(cont’d)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-1696528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Regulatory Basis 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34" y="1413165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NRC received 40 public comment submissions 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draft regulatory basis.</a:t>
            </a:r>
          </a:p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Comments received from private citizens, members of industry, state and local governments, non-governmental organizations.</a:t>
            </a: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ヒラギノ角ゴ Pro W3" pitchFamily="1" charset="-128"/>
                <a:cs typeface="+mn-cs"/>
              </a:rPr>
              <a:t>Most comments received on Emergency Preparedness, Current Regulatory Approaches to Decommissioning, and Decommissioning Trust Funds.</a:t>
            </a:r>
          </a:p>
          <a:p>
            <a:pPr lvl="0"/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pPr lvl="0"/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ヒラギノ角ゴ Pro W3" pitchFamily="1" charset="-128"/>
              <a:cs typeface="+mn-cs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-76201"/>
            <a:ext cx="9067800" cy="13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Comments on Draft Regulatory Basis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-1696528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9EA4A7059244B340F57587CB66CA" ma:contentTypeVersion="0" ma:contentTypeDescription="Create a new document." ma:contentTypeScope="" ma:versionID="73989d10166fed90d004a4adb5f7b0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36DE5-C7F0-4B00-8FD3-D724F5F97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AE344D-DBB5-4911-904C-035D0597DD7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6824C5-B0F6-4CA6-8723-7211A9EA7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6055</TotalTime>
  <Words>560</Words>
  <Application>Microsoft Office PowerPoint</Application>
  <PresentationFormat>On-screen Show (4:3)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Times New Roman</vt:lpstr>
      <vt:lpstr>Wingdings</vt:lpstr>
      <vt:lpstr>ヒラギノ角ゴ Pro W3</vt:lpstr>
      <vt:lpstr>NRC</vt:lpstr>
      <vt:lpstr>Office Theme</vt:lpstr>
      <vt:lpstr>Regulatory Improvements for Power Reactors Transitioning to Decommissioning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Regulatory Basis  Conclusions</vt:lpstr>
      <vt:lpstr>Draft Regulatory Basis  Conclusions</vt:lpstr>
      <vt:lpstr>Draft Regulatory Basis  Conclusions</vt:lpstr>
      <vt:lpstr>PowerPoint Presentation</vt:lpstr>
      <vt:lpstr> </vt:lpstr>
    </vt:vector>
  </TitlesOfParts>
  <Company>USNRC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Wong, Melanie</cp:lastModifiedBy>
  <cp:revision>452</cp:revision>
  <cp:lastPrinted>2016-11-02T14:55:14Z</cp:lastPrinted>
  <dcterms:created xsi:type="dcterms:W3CDTF">2014-02-20T18:27:47Z</dcterms:created>
  <dcterms:modified xsi:type="dcterms:W3CDTF">2017-09-27T10:26:08Z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0x010100F6CA9EA4A7059244B340F57587CB66CA</vt:lpwstr>
  </property>
</Properties>
</file>