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</p:sldMasterIdLst>
  <p:notesMasterIdLst>
    <p:notesMasterId r:id="rId14"/>
  </p:notesMasterIdLst>
  <p:handoutMasterIdLst>
    <p:handoutMasterId r:id="rId15"/>
  </p:handoutMasterIdLst>
  <p:sldIdLst>
    <p:sldId id="496" r:id="rId6"/>
    <p:sldId id="523" r:id="rId7"/>
    <p:sldId id="518" r:id="rId8"/>
    <p:sldId id="522" r:id="rId9"/>
    <p:sldId id="521" r:id="rId10"/>
    <p:sldId id="526" r:id="rId11"/>
    <p:sldId id="527" r:id="rId12"/>
    <p:sldId id="304" r:id="rId13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l1" initials="d" lastIdx="1" clrIdx="0"/>
  <p:cmAuthor id="1" name="Whited, Ryan" initials="WR" lastIdx="3" clrIdx="1">
    <p:extLst/>
  </p:cmAuthor>
  <p:cmAuthor id="2" name="Wong, Melanie" initials="WM" lastIdx="2" clrIdx="2">
    <p:extLst/>
  </p:cmAuthor>
  <p:cmAuthor id="3" name="ALS2" initials="ALS2" lastIdx="1" clrIdx="3">
    <p:extLst>
      <p:ext uri="{19B8F6BF-5375-455C-9EA6-DF929625EA0E}">
        <p15:presenceInfo xmlns:p15="http://schemas.microsoft.com/office/powerpoint/2012/main" userId="ALS2" providerId="None"/>
      </p:ext>
    </p:extLst>
  </p:cmAuthor>
  <p:cmAuthor id="4" name="Houseman, Esther" initials="ERH" lastIdx="1" clrIdx="4">
    <p:extLst>
      <p:ext uri="{19B8F6BF-5375-455C-9EA6-DF929625EA0E}">
        <p15:presenceInfo xmlns:p15="http://schemas.microsoft.com/office/powerpoint/2012/main" userId="Houseman, Est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636" autoAdjust="0"/>
  </p:normalViewPr>
  <p:slideViewPr>
    <p:cSldViewPr>
      <p:cViewPr varScale="1">
        <p:scale>
          <a:sx n="78" d="100"/>
          <a:sy n="78" d="100"/>
        </p:scale>
        <p:origin x="1210" y="62"/>
      </p:cViewPr>
      <p:guideLst>
        <p:guide orient="horz" pos="2832"/>
        <p:guide pos="2880"/>
      </p:guideLst>
    </p:cSldViewPr>
  </p:slideViewPr>
  <p:outlineViewPr>
    <p:cViewPr>
      <p:scale>
        <a:sx n="33" d="100"/>
        <a:sy n="33" d="100"/>
      </p:scale>
      <p:origin x="0" y="182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506" y="82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473" y="0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/>
          <a:lstStyle>
            <a:lvl1pPr algn="r">
              <a:defRPr sz="1200"/>
            </a:lvl1pPr>
          </a:lstStyle>
          <a:p>
            <a:fld id="{315BF320-3A53-4658-927C-D2A9D3D1AA55}" type="datetimeFigureOut">
              <a:rPr lang="en-US" smtClean="0"/>
              <a:t>09/26/2017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8246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473" y="8758246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 anchor="b"/>
          <a:lstStyle>
            <a:lvl1pPr algn="r">
              <a:defRPr sz="1200"/>
            </a:lvl1pPr>
          </a:lstStyle>
          <a:p>
            <a:fld id="{8D1BD9A6-4421-4C28-9A2B-D6924B47D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0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2" y="1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r">
              <a:defRPr sz="1200"/>
            </a:lvl1pPr>
          </a:lstStyle>
          <a:p>
            <a:fld id="{2BF81184-A737-495A-812A-6D95EAFC7BAA}" type="datetimeFigureOut">
              <a:rPr lang="en-US" smtClean="0"/>
              <a:t>09/26/2017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0" tIns="46239" rIns="92480" bIns="462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6"/>
            <a:ext cx="5557520" cy="4149090"/>
          </a:xfrm>
          <a:prstGeom prst="rect">
            <a:avLst/>
          </a:prstGeom>
        </p:spPr>
        <p:txBody>
          <a:bodyPr vert="horz" lIns="92480" tIns="46239" rIns="92480" bIns="462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57592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2" y="8757592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r">
              <a:defRPr sz="1200"/>
            </a:lvl1pPr>
          </a:lstStyle>
          <a:p>
            <a:fld id="{80A2B424-62C4-4176-84D6-061B51EEB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4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7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9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3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0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9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0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09851">
              <a:buFont typeface="Arial" panose="020B0604020202020204" pitchFamily="34" charset="0"/>
              <a:buNone/>
              <a:defRPr/>
            </a:pPr>
            <a:endParaRPr lang="en-US" sz="9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54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09851">
              <a:buFont typeface="Arial" panose="020B0604020202020204" pitchFamily="34" charset="0"/>
              <a:buNone/>
              <a:defRPr/>
            </a:pPr>
            <a:endParaRPr lang="en-US" sz="9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7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239713"/>
            <a:ext cx="46101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909851">
              <a:defRPr/>
            </a:pPr>
            <a:endParaRPr lang="en-US" altLang="en-US" sz="9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2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F6A0-E821-46D1-851B-B95FEAB6E5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4B4D-3130-4427-A0C2-CE4078D6D4B8}" type="datetime1">
              <a:rPr lang="en-US" smtClean="0"/>
              <a:t>09/26/2017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6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7B6F-E870-4ECB-A0F3-0AF51D6C0DB2}" type="datetime1">
              <a:rPr lang="en-US" smtClean="0"/>
              <a:t>09/26/2017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9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C8A-999E-4895-90A5-9BAC678D7E86}" type="datetime1">
              <a:rPr lang="en-US" smtClean="0"/>
              <a:t>09/26/2017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5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2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5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5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5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45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8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EC6B-E2ED-4A6A-A206-F2771CC74E8C}" type="datetime1">
              <a:rPr lang="en-US" smtClean="0"/>
              <a:t>09/26/2017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46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80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4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7C83-4754-4C41-9312-5D50F1AD99B9}" type="datetime1">
              <a:rPr lang="en-US" smtClean="0"/>
              <a:t>09/26/2017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5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3370-0FE2-49EB-A72D-980096238E1E}" type="datetime1">
              <a:rPr lang="en-US" smtClean="0"/>
              <a:t>09/26/2017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127F9B-62E8-4EB5-9468-94717BF7FC73}" type="datetime1">
              <a:rPr lang="en-US" smtClean="0"/>
              <a:t>09/26/2017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nrc_logo_whit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263" y="114300"/>
            <a:ext cx="1303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14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F611-1FE4-4A0C-9C52-7FA65017D7B2}" type="datetime1">
              <a:rPr lang="en-US" smtClean="0"/>
              <a:t>09/26/2017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4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16F0-0E68-4205-A455-DF577EFC688F}" type="datetime1">
              <a:rPr lang="en-US" smtClean="0"/>
              <a:t>09/26/2017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7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DEA4-ED25-4450-8E62-70790DA39923}" type="datetime1">
              <a:rPr lang="en-US" smtClean="0"/>
              <a:t>09/26/2017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6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9CB-02F2-43CF-B552-1762A4140C9E}" type="datetime1">
              <a:rPr lang="en-US" smtClean="0"/>
              <a:t>09/26/2017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9FDF3-156E-4291-A60C-818E28F373B4}" type="datetime1">
              <a:rPr lang="en-US" smtClean="0"/>
              <a:t>09/26/2017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9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09/26/2017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5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c.gov/docs/ML1520/ML15208A305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rcweb.nrc.gov/waste/llw-disposal/10cfr20-2002-proces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3370"/>
            <a:ext cx="8991600" cy="194743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Updating the NRC’s Alternative Disposal Request Guidance Document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533400" y="4268390"/>
            <a:ext cx="7924800" cy="15704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8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Adam Schwartzman, Risk Analyst</a:t>
            </a:r>
          </a:p>
          <a:p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Division </a:t>
            </a:r>
            <a:r>
              <a:rPr lang="en-US" sz="7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 Decommissioning, Uranium Recovery and Waste </a:t>
            </a:r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Programs (DUWP)</a:t>
            </a:r>
            <a:endParaRPr lang="en-US" sz="72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7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Office of Nuclear Material Safety and </a:t>
            </a:r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Safeguards (NMSS)</a:t>
            </a:r>
            <a:endParaRPr lang="en-US" sz="72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8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8000" i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1800" i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729507"/>
            <a:ext cx="69342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400" b="1" dirty="0"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latin typeface="Arial Black" panose="020B0A04020102020204" pitchFamily="34" charset="0"/>
              </a:rPr>
              <a:t>October 16, 2017</a:t>
            </a:r>
            <a:endParaRPr lang="en-US" sz="2000" b="1" dirty="0">
              <a:latin typeface="Arial Black" panose="020B0A04020102020204" pitchFamily="34" charset="0"/>
            </a:endParaRP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Low-Level Radioactive Waste Forum</a:t>
            </a: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Alexandria, Virginia</a:t>
            </a:r>
            <a:endParaRPr lang="en-US" sz="2000" dirty="0">
              <a:latin typeface="Arial Black" panose="020B0A040201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28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5775"/>
            <a:ext cx="8458200" cy="5206426"/>
          </a:xfrm>
        </p:spPr>
        <p:txBody>
          <a:bodyPr>
            <a:noAutofit/>
          </a:bodyPr>
          <a:lstStyle/>
          <a:p>
            <a:r>
              <a:rPr lang="en-US" sz="2400" dirty="0"/>
              <a:t>Very low-level waste (VLLW) </a:t>
            </a:r>
          </a:p>
          <a:p>
            <a:pPr lvl="1"/>
            <a:r>
              <a:rPr lang="en-US" sz="2000" dirty="0" smtClean="0"/>
              <a:t>Material containing </a:t>
            </a:r>
            <a:r>
              <a:rPr lang="en-US" sz="2000" dirty="0"/>
              <a:t>some residual radioactivity, including naturally occurring </a:t>
            </a:r>
            <a:r>
              <a:rPr lang="en-US" sz="2000" dirty="0" smtClean="0"/>
              <a:t>radionuclides </a:t>
            </a:r>
            <a:endParaRPr lang="en-US" sz="2000" dirty="0"/>
          </a:p>
          <a:p>
            <a:pPr lvl="1"/>
            <a:r>
              <a:rPr lang="en-US" sz="2000" dirty="0" smtClean="0"/>
              <a:t>Contains a </a:t>
            </a:r>
            <a:r>
              <a:rPr lang="en-US" sz="2000" dirty="0"/>
              <a:t>small fraction of the </a:t>
            </a:r>
            <a:r>
              <a:rPr lang="en-US" sz="2000" dirty="0" smtClean="0"/>
              <a:t>concentrations of Class </a:t>
            </a:r>
            <a:r>
              <a:rPr lang="en-US" sz="2000" dirty="0"/>
              <a:t>A </a:t>
            </a:r>
            <a:r>
              <a:rPr lang="en-US" sz="2000" dirty="0" smtClean="0"/>
              <a:t>limits</a:t>
            </a:r>
          </a:p>
          <a:p>
            <a:pPr lvl="1"/>
            <a:r>
              <a:rPr lang="en-US" sz="2000" dirty="0" smtClean="0"/>
              <a:t>Primary </a:t>
            </a:r>
            <a:r>
              <a:rPr lang="en-US" sz="2000" dirty="0"/>
              <a:t>disposal </a:t>
            </a:r>
            <a:r>
              <a:rPr lang="en-US" sz="2000" dirty="0" smtClean="0"/>
              <a:t>pathway option is in a licensed </a:t>
            </a:r>
            <a:r>
              <a:rPr lang="en-US" sz="2000" dirty="0"/>
              <a:t>low-level radioactive waste facility </a:t>
            </a:r>
            <a:endParaRPr lang="en-US" sz="2000" dirty="0" smtClean="0"/>
          </a:p>
          <a:p>
            <a:pPr lvl="0"/>
            <a:endParaRPr lang="en-US" sz="1800" dirty="0"/>
          </a:p>
          <a:p>
            <a:pPr lvl="0"/>
            <a:r>
              <a:rPr lang="en-US" sz="2400" dirty="0" smtClean="0"/>
              <a:t>Licensees can utilize Alternative Disposal Options</a:t>
            </a:r>
          </a:p>
          <a:p>
            <a:pPr lvl="1"/>
            <a:r>
              <a:rPr lang="en-US" sz="2000" dirty="0" smtClean="0"/>
              <a:t>10 </a:t>
            </a:r>
            <a:r>
              <a:rPr lang="en-US" sz="2000" dirty="0"/>
              <a:t>CFR </a:t>
            </a:r>
            <a:r>
              <a:rPr lang="en-US" sz="2000" dirty="0" smtClean="0"/>
              <a:t>20.2002.</a:t>
            </a:r>
          </a:p>
          <a:p>
            <a:pPr lvl="1"/>
            <a:r>
              <a:rPr lang="en-US" sz="2000" dirty="0" smtClean="0"/>
              <a:t>10 CFR 40.51(b)(3) and 40.13(a)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Increased VLLW volumes expected in the near-term due to unanticipated early reactor decommissioning 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76200" y="381000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Low-Level Waste</a:t>
            </a:r>
            <a:endParaRPr lang="en-US" sz="32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98202-8E81-4068-B0AA-8E78F259E468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09216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kern="0" dirty="0" smtClean="0">
                <a:solidFill>
                  <a:prstClr val="black"/>
                </a:solidFill>
              </a:rPr>
              <a:t>Case-by-case evaluation</a:t>
            </a:r>
          </a:p>
          <a:p>
            <a:endParaRPr lang="en-US" sz="2400" kern="0" dirty="0" smtClean="0">
              <a:solidFill>
                <a:prstClr val="black"/>
              </a:solidFill>
            </a:endParaRPr>
          </a:p>
          <a:p>
            <a:r>
              <a:rPr lang="en-US" sz="2400" dirty="0" smtClean="0"/>
              <a:t>NRC Licensee must request approval for alternate disposal</a:t>
            </a:r>
          </a:p>
          <a:p>
            <a:endParaRPr lang="en-US" sz="2400" dirty="0" smtClean="0"/>
          </a:p>
          <a:p>
            <a:r>
              <a:rPr lang="en-US" sz="2400" dirty="0" smtClean="0"/>
              <a:t>Disposal facility operator must be granted an exemption from NRC or Agreement State regulations (e.g., 10 CFR 30.11)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6200" y="381000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0" dirty="0">
                <a:solidFill>
                  <a:prstClr val="black"/>
                </a:solidFill>
                <a:latin typeface="Arial Black" panose="020B0A04020102020204" pitchFamily="34" charset="0"/>
              </a:rPr>
              <a:t>Method for obtaining approval of proposed disposal </a:t>
            </a:r>
            <a:r>
              <a:rPr lang="en-US" sz="3200" kern="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procedures </a:t>
            </a:r>
          </a:p>
          <a:p>
            <a:pPr algn="ctr"/>
            <a:r>
              <a:rPr lang="en-US" sz="3200" b="1" kern="0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 CFR 20.2002</a:t>
            </a:r>
            <a:endParaRPr lang="en-US" sz="3200" b="1" kern="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98202-8E81-4068-B0AA-8E78F259E468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 addition, </a:t>
            </a:r>
            <a:r>
              <a:rPr lang="en-US" sz="2400" dirty="0" smtClean="0"/>
              <a:t>other </a:t>
            </a:r>
            <a:r>
              <a:rPr lang="en-US" sz="2400" dirty="0"/>
              <a:t>regulations </a:t>
            </a:r>
            <a:r>
              <a:rPr lang="en-US" sz="2400" dirty="0" smtClean="0"/>
              <a:t>address disposal options for radioactive material</a:t>
            </a:r>
          </a:p>
          <a:p>
            <a:pPr marL="0" indent="0">
              <a:buNone/>
            </a:pPr>
            <a:r>
              <a:rPr lang="en-US" sz="2400" dirty="0" smtClean="0"/>
              <a:t>  </a:t>
            </a:r>
          </a:p>
          <a:p>
            <a:pPr lvl="0"/>
            <a:r>
              <a:rPr lang="en-US" sz="2400" dirty="0" smtClean="0"/>
              <a:t>10 </a:t>
            </a:r>
            <a:r>
              <a:rPr lang="en-US" sz="2400" dirty="0"/>
              <a:t>CFR </a:t>
            </a:r>
            <a:r>
              <a:rPr lang="en-US" sz="2400" dirty="0" smtClean="0"/>
              <a:t>40.13(a) provides exemptions </a:t>
            </a:r>
            <a:r>
              <a:rPr lang="en-US" sz="2400" dirty="0"/>
              <a:t>from the licensing requirements for certain materials containing uranium and thorium that are referred to as “unimportant quantities.'' 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 smtClean="0"/>
              <a:t>10 </a:t>
            </a:r>
            <a:r>
              <a:rPr lang="en-US" sz="2400" dirty="0"/>
              <a:t>CFR 40.51(b)(3) provides licensees a mechanism for transfer of unimportant quantities of source </a:t>
            </a:r>
            <a:r>
              <a:rPr lang="en-US" sz="2400" dirty="0" smtClean="0"/>
              <a:t>material exempt </a:t>
            </a:r>
            <a:r>
              <a:rPr lang="en-US" sz="2400" dirty="0"/>
              <a:t>from licensing under 40.13(a).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308262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Exemption Options</a:t>
            </a:r>
            <a:endParaRPr lang="en-US" sz="28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98202-8E81-4068-B0AA-8E78F259E468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Original version issued in 2009</a:t>
            </a:r>
          </a:p>
          <a:p>
            <a:endParaRPr lang="en-US" sz="2200" dirty="0" smtClean="0"/>
          </a:p>
          <a:p>
            <a:pPr lvl="1"/>
            <a:r>
              <a:rPr lang="en-US" sz="2000" dirty="0"/>
              <a:t>Primarily focused on 20.2002, but also included 40.13(a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First </a:t>
            </a:r>
            <a:r>
              <a:rPr lang="en-US" sz="2000" dirty="0"/>
              <a:t>single procedure </a:t>
            </a:r>
            <a:r>
              <a:rPr lang="en-US" sz="2000" dirty="0" smtClean="0"/>
              <a:t>covering </a:t>
            </a:r>
            <a:r>
              <a:rPr lang="en-US" sz="2000" dirty="0"/>
              <a:t>safety and security reviews, the preparation of an environmental assessment, and coordination with </a:t>
            </a:r>
            <a:r>
              <a:rPr lang="en-US" sz="2000" dirty="0" smtClean="0"/>
              <a:t>stakeholders </a:t>
            </a:r>
            <a:r>
              <a:rPr lang="en-US" sz="2000" dirty="0"/>
              <a:t>for alternative disposal </a:t>
            </a:r>
            <a:r>
              <a:rPr lang="en-US" sz="2000" dirty="0" smtClean="0"/>
              <a:t>requests (ADRs)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Draft </a:t>
            </a:r>
            <a:r>
              <a:rPr lang="en-US" sz="2000" dirty="0"/>
              <a:t>interim procedure issued with plan to </a:t>
            </a:r>
            <a:r>
              <a:rPr lang="en-US" sz="2000" dirty="0" smtClean="0"/>
              <a:t>finalize after implementation, use and feedback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6200" y="381000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Disposal Request Guidance</a:t>
            </a:r>
            <a:endParaRPr lang="en-US" sz="32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98202-8E81-4068-B0AA-8E78F259E468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775"/>
            <a:ext cx="8229600" cy="5206425"/>
          </a:xfrm>
        </p:spPr>
        <p:txBody>
          <a:bodyPr>
            <a:noAutofit/>
          </a:bodyPr>
          <a:lstStyle/>
          <a:p>
            <a:r>
              <a:rPr lang="en-US" sz="2400" dirty="0" smtClean="0"/>
              <a:t>Need for guidance revision determined as a High Priority in LLW </a:t>
            </a:r>
            <a:r>
              <a:rPr lang="en-US" sz="2400" dirty="0"/>
              <a:t>Programmatic Assessment – 2016 (</a:t>
            </a:r>
            <a:r>
              <a:rPr lang="en-US" sz="2400" u="sng" dirty="0">
                <a:hlinkClick r:id="rId3"/>
              </a:rPr>
              <a:t>SECY-16-0118</a:t>
            </a:r>
            <a:r>
              <a:rPr lang="en-US" sz="2400" dirty="0"/>
              <a:t>)</a:t>
            </a:r>
          </a:p>
          <a:p>
            <a:r>
              <a:rPr lang="en-US" sz="2400" dirty="0" smtClean="0"/>
              <a:t>Purpose of revising draft guidance</a:t>
            </a:r>
          </a:p>
          <a:p>
            <a:pPr lvl="1"/>
            <a:r>
              <a:rPr lang="en-US" sz="2000" dirty="0" smtClean="0"/>
              <a:t>Provides </a:t>
            </a:r>
            <a:r>
              <a:rPr lang="en-US" sz="2000" dirty="0"/>
              <a:t>more clarity, consistency, and transparency </a:t>
            </a:r>
            <a:endParaRPr lang="en-US" sz="2000" dirty="0" smtClean="0"/>
          </a:p>
          <a:p>
            <a:pPr lvl="1"/>
            <a:r>
              <a:rPr lang="en-US" sz="2000" dirty="0" smtClean="0"/>
              <a:t>Clarifies </a:t>
            </a:r>
            <a:r>
              <a:rPr lang="en-US" sz="2000" dirty="0"/>
              <a:t>the NRC’s position regarding </a:t>
            </a:r>
            <a:r>
              <a:rPr lang="en-US" sz="2000" dirty="0" smtClean="0"/>
              <a:t>disposal, including reuse and recycling</a:t>
            </a:r>
          </a:p>
          <a:p>
            <a:r>
              <a:rPr lang="en-US" sz="2400" dirty="0" smtClean="0"/>
              <a:t>Available for public comment via </a:t>
            </a:r>
            <a:r>
              <a:rPr lang="en-US" sz="2400" i="1" dirty="0" smtClean="0"/>
              <a:t>Federal Register</a:t>
            </a:r>
            <a:r>
              <a:rPr lang="en-US" sz="2400" dirty="0" smtClean="0"/>
              <a:t> notice</a:t>
            </a:r>
          </a:p>
          <a:p>
            <a:pPr lvl="1"/>
            <a:r>
              <a:rPr lang="en-US" sz="2000" dirty="0" smtClean="0"/>
              <a:t>Seeking comments from </a:t>
            </a:r>
            <a:r>
              <a:rPr lang="en-US" sz="2000" dirty="0"/>
              <a:t>stakeholders, including professional organizations, licensees, Agreement States, and members of the public.  </a:t>
            </a:r>
            <a:endParaRPr lang="en-US" sz="2000" dirty="0" smtClean="0"/>
          </a:p>
          <a:p>
            <a:pPr lvl="1"/>
            <a:r>
              <a:rPr lang="en-US" sz="2000" dirty="0" smtClean="0"/>
              <a:t>Comments </a:t>
            </a:r>
            <a:r>
              <a:rPr lang="en-US" sz="2000" dirty="0"/>
              <a:t>will be </a:t>
            </a:r>
            <a:r>
              <a:rPr lang="en-US" sz="2000" dirty="0" smtClean="0"/>
              <a:t>considered in development of the final guidance document</a:t>
            </a:r>
          </a:p>
          <a:p>
            <a:r>
              <a:rPr lang="en-US" sz="2400" dirty="0" smtClean="0"/>
              <a:t>Final guidance issuance expected early 2018</a:t>
            </a:r>
          </a:p>
          <a:p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76200" y="381000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Revision</a:t>
            </a:r>
            <a:endParaRPr lang="en-US" sz="32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98202-8E81-4068-B0AA-8E78F259E468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88" y="304800"/>
            <a:ext cx="8342811" cy="762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Stakeholder Outreach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799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Organization of Agreement States Meeting Presentation and Discussion (August 24, 2017)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Updated information on 10 CFR 20.2002 Process is on the NRC Website:</a:t>
            </a:r>
            <a:endParaRPr lang="en-US" sz="2400" dirty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u="sng" dirty="0">
                <a:solidFill>
                  <a:schemeClr val="accent1"/>
                </a:solidFill>
                <a:hlinkClick r:id="rId3"/>
              </a:rPr>
              <a:t>https://</a:t>
            </a:r>
            <a:r>
              <a:rPr lang="en-US" u="sng" dirty="0" smtClean="0">
                <a:solidFill>
                  <a:schemeClr val="accent1"/>
                </a:solidFill>
                <a:hlinkClick r:id="rId3"/>
              </a:rPr>
              <a:t>nrcweb.nrc.gov/waste/llw-disposal/10cfr20-2002-process.html</a:t>
            </a:r>
            <a:endParaRPr lang="en-US" u="sng" dirty="0" smtClean="0">
              <a:solidFill>
                <a:schemeClr val="accent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/>
              <a:t>F</a:t>
            </a:r>
            <a:r>
              <a:rPr lang="en-US" sz="2400" i="1" dirty="0" smtClean="0"/>
              <a:t>ederal register</a:t>
            </a:r>
            <a:r>
              <a:rPr lang="en-US" sz="2400" dirty="0" smtClean="0"/>
              <a:t> notice for ADR guidance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60 day public comment period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Public meeting at NRC Headquarters October 19, 2017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 smtClean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1A380F-A404-48A3-B7EA-75E8B94D61F1}" type="slidenum">
              <a:rPr lang="en-US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5300"/>
            <a:ext cx="7772400" cy="12954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Questions?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13" descr="http://www.thearticlewriter.com/images/ques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362200"/>
            <a:ext cx="3000375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52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9EA4A7059244B340F57587CB66CA" ma:contentTypeVersion="0" ma:contentTypeDescription="Create a new document." ma:contentTypeScope="" ma:versionID="73989d10166fed90d004a4adb5f7b0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47E3DE-B5CC-4F98-80DE-6367571CDE34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8FA1E4-7CF2-4ECB-B8A1-D1E4CFA5D6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AFC47A-5D7A-44B3-877E-3E04E9DCD1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8104</TotalTime>
  <Words>446</Words>
  <Application>Microsoft Office PowerPoint</Application>
  <PresentationFormat>On-screen Show (4:3)</PresentationFormat>
  <Paragraphs>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NRC</vt:lpstr>
      <vt:lpstr>Office Theme</vt:lpstr>
      <vt:lpstr>Updating the NRC’s Alternative Disposal Request Guidance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Stakeholder Outreach </vt:lpstr>
      <vt:lpstr> </vt:lpstr>
    </vt:vector>
  </TitlesOfParts>
  <Company>USNRC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Remediation Goals for Nuclear Power Plants</dc:title>
  <dc:creator>cam1</dc:creator>
  <cp:lastModifiedBy>Wong, Melanie</cp:lastModifiedBy>
  <cp:revision>432</cp:revision>
  <cp:lastPrinted>2016-11-02T14:55:14Z</cp:lastPrinted>
  <dcterms:created xsi:type="dcterms:W3CDTF">2014-02-20T18:27:47Z</dcterms:created>
  <dcterms:modified xsi:type="dcterms:W3CDTF">2017-09-26T13:47:42Z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0x010100F6CA9EA4A7059244B340F57587CB66CA</vt:lpwstr>
  </property>
</Properties>
</file>