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85" r:id="rId4"/>
    <p:sldId id="290" r:id="rId5"/>
    <p:sldId id="302" r:id="rId6"/>
    <p:sldId id="311" r:id="rId7"/>
    <p:sldId id="314" r:id="rId8"/>
    <p:sldId id="315" r:id="rId9"/>
    <p:sldId id="316" r:id="rId10"/>
    <p:sldId id="304" r:id="rId11"/>
    <p:sldId id="303" r:id="rId12"/>
    <p:sldId id="312" r:id="rId13"/>
    <p:sldId id="306" r:id="rId14"/>
    <p:sldId id="307" r:id="rId15"/>
    <p:sldId id="317" r:id="rId16"/>
    <p:sldId id="318" r:id="rId17"/>
    <p:sldId id="313" r:id="rId18"/>
  </p:sldIdLst>
  <p:sldSz cx="9144000" cy="5715000" type="screen16x1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orient="horz" pos="1600">
          <p15:clr>
            <a:srgbClr val="A4A3A4"/>
          </p15:clr>
        </p15:guide>
        <p15:guide id="3" orient="horz" pos="3480">
          <p15:clr>
            <a:srgbClr val="A4A3A4"/>
          </p15:clr>
        </p15:guide>
        <p15:guide id="4" pos="2880">
          <p15:clr>
            <a:srgbClr val="A4A3A4"/>
          </p15:clr>
        </p15:guide>
        <p15:guide id="5" pos="54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williams" initials="jlw" lastIdx="16" clrIdx="0"/>
  <p:cmAuthor id="1" name="Lisa Sabol" initials="L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999FF"/>
    <a:srgbClr val="CCCCFF"/>
    <a:srgbClr val="FF9900"/>
    <a:srgbClr val="C5E86C"/>
    <a:srgbClr val="43B02A"/>
    <a:srgbClr val="004168"/>
    <a:srgbClr val="74D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8592" autoAdjust="0"/>
  </p:normalViewPr>
  <p:slideViewPr>
    <p:cSldViewPr>
      <p:cViewPr varScale="1">
        <p:scale>
          <a:sx n="87" d="100"/>
          <a:sy n="87" d="100"/>
        </p:scale>
        <p:origin x="-1816" y="-96"/>
      </p:cViewPr>
      <p:guideLst>
        <p:guide orient="horz" pos="1800"/>
        <p:guide orient="horz" pos="1600"/>
        <p:guide orient="horz" pos="3480"/>
        <p:guide pos="2880"/>
        <p:guide pos="54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crogers\AppData\Local\Microsoft\Windows\Temporary%20Internet%20Files\Content.Outlook\BMXMRLXZ\EMBANKMENT%20Running%20totals%20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invertIfNegative val="0"/>
          <c:cat>
            <c:numRef>
              <c:f>'Tracking Tables'!$J$8:$J$12</c:f>
              <c:numCache>
                <c:formatCode>General</c:formatCode>
                <c:ptCount val="5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</c:numCache>
            </c:numRef>
          </c:cat>
          <c:val>
            <c:numRef>
              <c:f>'Tracking Tables'!$K$8:$K$12</c:f>
              <c:numCache>
                <c:formatCode>_(* #,##0_);_(* \(#,##0\);_(* "-"??_);_(@_)</c:formatCode>
                <c:ptCount val="5"/>
                <c:pt idx="0">
                  <c:v>136801.0</c:v>
                </c:pt>
                <c:pt idx="1">
                  <c:v>114049.0</c:v>
                </c:pt>
                <c:pt idx="2">
                  <c:v>95361.33333333347</c:v>
                </c:pt>
                <c:pt idx="3">
                  <c:v>120583.333333333</c:v>
                </c:pt>
                <c:pt idx="4">
                  <c:v>132839.333333333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75-4AEE-87E2-5DBC7F3AB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3054664"/>
        <c:axId val="2143055016"/>
        <c:axId val="0"/>
      </c:bar3DChart>
      <c:catAx>
        <c:axId val="2143054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43055016"/>
        <c:crosses val="autoZero"/>
        <c:auto val="1"/>
        <c:lblAlgn val="ctr"/>
        <c:lblOffset val="100"/>
        <c:noMultiLvlLbl val="0"/>
      </c:catAx>
      <c:valAx>
        <c:axId val="2143055016"/>
        <c:scaling>
          <c:orientation val="minMax"/>
          <c:max val="200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DISPOSAL</a:t>
                </a:r>
                <a:r>
                  <a:rPr lang="en-US" sz="1400" baseline="0" dirty="0"/>
                  <a:t> VOLUME (yd</a:t>
                </a:r>
                <a:r>
                  <a:rPr lang="en-US" sz="1400" baseline="30000" dirty="0"/>
                  <a:t>3</a:t>
                </a:r>
                <a:r>
                  <a:rPr lang="en-US" sz="1400" baseline="0" dirty="0"/>
                  <a:t>/year)</a:t>
                </a:r>
                <a:endParaRPr lang="en-US" sz="1400" dirty="0"/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43054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E450F-ED6D-437D-BA82-9A4936D9C1EB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0D500-EEC8-4A78-AA6A-E58D104B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58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6DF326-79E5-49D4-AFC1-3E7EB5D67529}" type="datetimeFigureOut">
              <a:rPr lang="en-US" smtClean="0"/>
              <a:pPr/>
              <a:t>9/27/17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0D97A5-D213-46D0-B935-C6F092AEA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6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49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4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4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08500"/>
            <a:ext cx="9144000" cy="1206500"/>
          </a:xfrm>
          <a:prstGeom prst="rect">
            <a:avLst/>
          </a:prstGeom>
          <a:solidFill>
            <a:srgbClr val="C5E86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730500"/>
          </a:xfrm>
          <a:prstGeom prst="rect">
            <a:avLst/>
          </a:prstGeom>
          <a:solidFill>
            <a:srgbClr val="004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 descr="logo-color-forpr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33800" y="2921000"/>
            <a:ext cx="4762500" cy="149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0" y="4635501"/>
            <a:ext cx="8305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rgbClr val="43B02A"/>
                </a:solidFill>
                <a:latin typeface="Myriad Pro Cond" pitchFamily="34" charset="0"/>
                <a:cs typeface="+mn-cs"/>
              </a:rPr>
              <a:t>All you need in radioactive and hazardous waste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44500"/>
            <a:ext cx="7086600" cy="1225021"/>
          </a:xfrm>
        </p:spPr>
        <p:txBody>
          <a:bodyPr>
            <a:noAutofit/>
          </a:bodyPr>
          <a:lstStyle>
            <a:lvl1pPr algn="l">
              <a:defRPr sz="5500" b="0">
                <a:solidFill>
                  <a:schemeClr val="bg1"/>
                </a:solidFill>
                <a:latin typeface="Myriad Pro Ligh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6400800" cy="50800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B9480026-8E92-4FE8-A94B-38122D647952}" type="datetime1">
              <a:rPr lang="en-US" smtClean="0"/>
              <a:t>9/27/17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2229B691-CE55-4739-B8AA-517A288CD6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ED4A4-4DB2-4FE4-BE8B-380E4BC0560A}" type="datetime1">
              <a:rPr lang="en-US" smtClean="0"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90D2-E1E9-4385-B194-63A7106A7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B66C0-6DC5-41D7-A395-FD3EFDFECCFF}" type="datetime1">
              <a:rPr lang="en-US" smtClean="0"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1CD0A-74C2-455B-B736-88309F684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rgbClr val="004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1270000"/>
            <a:ext cx="9144000" cy="63500"/>
          </a:xfrm>
          <a:prstGeom prst="rect">
            <a:avLst/>
          </a:prstGeom>
          <a:solidFill>
            <a:srgbClr val="C5E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8" descr="logo-color-forpr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1" y="207699"/>
            <a:ext cx="2030413" cy="41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"/>
            <a:ext cx="6248400" cy="7620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51000"/>
            <a:ext cx="8077200" cy="3327136"/>
          </a:xfrm>
        </p:spPr>
        <p:txBody>
          <a:bodyPr/>
          <a:lstStyle>
            <a:lvl1pPr>
              <a:buClr>
                <a:srgbClr val="43B02A"/>
              </a:buClr>
              <a:buSzPct val="150000"/>
              <a:buFont typeface="Wingdings" pitchFamily="2" charset="2"/>
              <a:buChar char="§"/>
              <a:defRPr sz="2200">
                <a:latin typeface="Myriad Pro Light" pitchFamily="34" charset="0"/>
              </a:defRPr>
            </a:lvl1pPr>
            <a:lvl2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2pPr>
            <a:lvl3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3pPr>
            <a:lvl4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4pPr>
            <a:lvl5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69000"/>
            <a:ext cx="2133600" cy="3042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0B1E-EC0C-484C-BEC9-528817203336}" type="datetime1">
              <a:rPr lang="en-US" smtClean="0"/>
              <a:t>9/27/17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9600" y="5296959"/>
            <a:ext cx="2133600" cy="304271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0C58901-AE77-4DF6-A937-91694B2600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A7A0-E3AE-4FEB-A003-8EC443C2B522}" type="datetime1">
              <a:rPr lang="en-US" smtClean="0"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F26C-4592-4F65-942C-E54AA3E8A8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F688-783E-4729-AA9F-D45CDBACDADE}" type="datetime1">
              <a:rPr lang="en-US" smtClean="0"/>
              <a:t>9/27/17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18ADC-5FFD-4BDD-89CC-E833B69AF9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AA47-2F86-4F6B-8462-857E3F254F84}" type="datetime1">
              <a:rPr lang="en-US" smtClean="0"/>
              <a:t>9/27/17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DF92B-812D-4799-992C-D484ABF17F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3100-08D0-4B90-823C-58E2A1189134}" type="datetime1">
              <a:rPr lang="en-US" smtClean="0"/>
              <a:t>9/27/17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5D75-26A2-4871-8BF9-079295E68F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C08B9-BBEC-4A43-A278-47BDA863C94D}" type="datetime1">
              <a:rPr lang="en-US" smtClean="0"/>
              <a:t>9/27/17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E996B-94CC-4CCA-9D24-765E5FE39C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0441D-3AFC-4AC4-B94D-43994AEBAAA9}" type="datetime1">
              <a:rPr lang="en-US" smtClean="0"/>
              <a:t>9/27/17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D5AFF-6A82-4A82-A313-F96214D47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9CED3-8D3D-4B6E-91FB-121C05B83DFF}" type="datetime1">
              <a:rPr lang="en-US" smtClean="0"/>
              <a:t>9/27/17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C83F-C345-450E-8A62-B0C5C70F8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9CB5B0-CDA6-4714-89BC-BDC118A68BC1}" type="datetime1">
              <a:rPr lang="en-US" smtClean="0"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E25B21-929D-4295-A1BA-038AAD5BB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52400" y="571500"/>
            <a:ext cx="8686800" cy="1777999"/>
          </a:xfrm>
        </p:spPr>
        <p:txBody>
          <a:bodyPr/>
          <a:lstStyle/>
          <a:p>
            <a:r>
              <a:rPr lang="en-US" sz="3600" dirty="0"/>
              <a:t>Clive 2017 Disposal Update</a:t>
            </a:r>
            <a:br>
              <a:rPr lang="en-US" sz="36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presented by </a:t>
            </a:r>
            <a:r>
              <a:rPr lang="en-US" sz="2000" i="1" dirty="0"/>
              <a:t>Dan Shrum				October 16, 2017           </a:t>
            </a:r>
            <a:br>
              <a:rPr lang="en-US" sz="2000" i="1" dirty="0"/>
            </a:br>
            <a:r>
              <a:rPr lang="en-US" sz="2000" i="1" dirty="0"/>
              <a:t>LL Forum Meeting					Alexandria, VA		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Large Component Disposal</a:t>
            </a:r>
          </a:p>
        </p:txBody>
      </p:sp>
      <p:pic>
        <p:nvPicPr>
          <p:cNvPr id="4" name="Picture 3" descr="C:\Users\dshrum\AppData\Local\Microsoft\Windows\Temporary Internet Files\Content.Outlook\GM7WWX6G\IMG_20160721_1409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" y="1397000"/>
            <a:ext cx="4334934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shrum\AppData\Local\Microsoft\Windows\Temporary Internet Files\Content.Outlook\GM7WWX6G\DSC001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97000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shrum\AppData\Local\Microsoft\Windows\Temporary Internet Files\Content.Outlook\GM7WWX6G\IMG_20160729_15333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22625"/>
            <a:ext cx="51816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1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Licenses and Permit Status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85800" y="1508817"/>
            <a:ext cx="5943600" cy="407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400" dirty="0"/>
              <a:t>RML 2300249 Low-Level</a:t>
            </a:r>
          </a:p>
          <a:p>
            <a:pPr lvl="1"/>
            <a:r>
              <a:rPr lang="en-US" sz="1400" dirty="0"/>
              <a:t>Under “timely renewal”</a:t>
            </a:r>
          </a:p>
          <a:p>
            <a:pPr lvl="1"/>
            <a:r>
              <a:rPr lang="en-US" sz="1400" dirty="0"/>
              <a:t>Renewal application Oct 2012</a:t>
            </a:r>
          </a:p>
          <a:p>
            <a:pPr lvl="1"/>
            <a:r>
              <a:rPr lang="en-US" sz="1400" dirty="0"/>
              <a:t>Projected to be renewed January 2018</a:t>
            </a:r>
          </a:p>
          <a:p>
            <a:pPr lvl="0"/>
            <a:r>
              <a:rPr lang="en-US" sz="1400" dirty="0"/>
              <a:t>RML 2300478 11e.(2)</a:t>
            </a:r>
          </a:p>
          <a:p>
            <a:pPr lvl="1"/>
            <a:r>
              <a:rPr lang="en-US" sz="1400" dirty="0"/>
              <a:t>Under “timely renewal”</a:t>
            </a:r>
          </a:p>
          <a:p>
            <a:pPr lvl="1"/>
            <a:r>
              <a:rPr lang="en-US" sz="1400" dirty="0"/>
              <a:t>Renewal application March 2003</a:t>
            </a:r>
          </a:p>
          <a:p>
            <a:pPr lvl="1"/>
            <a:r>
              <a:rPr lang="en-US" sz="1400" dirty="0"/>
              <a:t>Projected to be renewed Dec 2017 – currently out for public comment</a:t>
            </a:r>
          </a:p>
          <a:p>
            <a:pPr lvl="0"/>
            <a:r>
              <a:rPr lang="en-US" sz="1400" dirty="0"/>
              <a:t>State-issued Part B Permit</a:t>
            </a:r>
          </a:p>
          <a:p>
            <a:pPr lvl="1"/>
            <a:r>
              <a:rPr lang="en-US" sz="1400" dirty="0"/>
              <a:t>Under “timely renewal”</a:t>
            </a:r>
          </a:p>
          <a:p>
            <a:pPr lvl="1"/>
            <a:r>
              <a:rPr lang="en-US" sz="1400" dirty="0"/>
              <a:t>Renewal application Oct 2012</a:t>
            </a:r>
          </a:p>
          <a:p>
            <a:pPr lvl="1"/>
            <a:r>
              <a:rPr lang="en-US" sz="1400" dirty="0"/>
              <a:t>Projected to be renewed December 2018 – in-cell Macro</a:t>
            </a:r>
          </a:p>
          <a:p>
            <a:pPr lvl="0"/>
            <a:r>
              <a:rPr lang="en-US" sz="1400" dirty="0"/>
              <a:t>GWQDP</a:t>
            </a:r>
          </a:p>
          <a:p>
            <a:pPr lvl="1"/>
            <a:r>
              <a:rPr lang="en-US" sz="1400" dirty="0"/>
              <a:t>Active</a:t>
            </a:r>
          </a:p>
          <a:p>
            <a:pPr lvl="1"/>
            <a:r>
              <a:rPr lang="en-US" sz="1400" dirty="0"/>
              <a:t>Renewed 2014</a:t>
            </a:r>
          </a:p>
        </p:txBody>
      </p:sp>
      <p:pic>
        <p:nvPicPr>
          <p:cNvPr id="24" name="Picture 17" descr="EPSN0026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98934" y="4302760"/>
            <a:ext cx="1856232" cy="115824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8" name="Picture 43" descr="DSC00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98363" y="1508760"/>
            <a:ext cx="1857374" cy="1143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32" name="Picture 440" descr="lift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615" y="2905760"/>
            <a:ext cx="1852873" cy="11582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Clive’s Disposal Available Capacity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9125" y="5474230"/>
            <a:ext cx="2133600" cy="304271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B294C7A-38EB-4F7B-A245-D65F20C1C7B7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052" name="Picture 4" descr="C:\Users\vcrogers\Desktop\New folder\0801-G01(4) SITE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1376" y="-114209"/>
            <a:ext cx="4301248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8229601" y="5016500"/>
            <a:ext cx="615351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North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7600" y="2357887"/>
            <a:ext cx="1371600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Class A West</a:t>
            </a:r>
          </a:p>
          <a:p>
            <a:pPr algn="ctr"/>
            <a:r>
              <a:rPr lang="en-US" sz="1200" dirty="0"/>
              <a:t>(112,000,000 ft</a:t>
            </a:r>
            <a:r>
              <a:rPr lang="en-US" sz="1200" baseline="30000" dirty="0"/>
              <a:t>3</a:t>
            </a:r>
            <a:r>
              <a:rPr lang="en-US" sz="1200" dirty="0"/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90800" y="4168266"/>
            <a:ext cx="1295400" cy="3402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Mixed Waste</a:t>
            </a:r>
          </a:p>
          <a:p>
            <a:pPr algn="ctr"/>
            <a:r>
              <a:rPr lang="en-US" sz="1400" dirty="0"/>
              <a:t>(9,600,000 ft</a:t>
            </a:r>
            <a:r>
              <a:rPr lang="en-US" sz="1400" baseline="30000" dirty="0"/>
              <a:t>3</a:t>
            </a:r>
            <a:r>
              <a:rPr lang="en-US" sz="1400" dirty="0"/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95798" y="3111500"/>
            <a:ext cx="1009403" cy="325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11e.(2)</a:t>
            </a:r>
          </a:p>
          <a:p>
            <a:pPr algn="ctr"/>
            <a:r>
              <a:rPr lang="en-US" sz="900" dirty="0"/>
              <a:t>(92,600,000 ft</a:t>
            </a:r>
            <a:r>
              <a:rPr lang="en-US" sz="900" baseline="30000" dirty="0"/>
              <a:t>3</a:t>
            </a:r>
            <a:r>
              <a:rPr lang="en-US" sz="900" dirty="0"/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90800" y="2357887"/>
            <a:ext cx="914400" cy="729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Proposed Federal</a:t>
            </a:r>
          </a:p>
          <a:p>
            <a:pPr algn="ctr"/>
            <a:r>
              <a:rPr lang="en-US" sz="1400" b="1" dirty="0"/>
              <a:t>Cell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95797" y="3525673"/>
            <a:ext cx="990600" cy="5383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LARW</a:t>
            </a:r>
            <a:endParaRPr lang="en-US" sz="1400" b="1" dirty="0"/>
          </a:p>
          <a:p>
            <a:pPr algn="ctr"/>
            <a:r>
              <a:rPr lang="en-US" sz="1400" dirty="0"/>
              <a:t>(closed)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7600" y="3525673"/>
            <a:ext cx="1371600" cy="5383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VITRO</a:t>
            </a:r>
          </a:p>
          <a:p>
            <a:pPr algn="ctr"/>
            <a:r>
              <a:rPr lang="en-US" sz="1400" dirty="0"/>
              <a:t>(closed)</a:t>
            </a:r>
          </a:p>
        </p:txBody>
      </p:sp>
    </p:spTree>
    <p:extLst>
      <p:ext uri="{BB962C8B-B14F-4D97-AF65-F5344CB8AC3E}">
        <p14:creationId xmlns:p14="http://schemas.microsoft.com/office/powerpoint/2010/main" val="122575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Disposal Volume History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619077"/>
              </p:ext>
            </p:extLst>
          </p:nvPr>
        </p:nvGraphicFramePr>
        <p:xfrm>
          <a:off x="0" y="1333500"/>
          <a:ext cx="91440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1603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5895875" cy="210423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Depleted Uranium Authorization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-76200" y="1333500"/>
            <a:ext cx="3810000" cy="41275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1800" dirty="0"/>
              <a:t>Utah Moratorium passed June 1, 2010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May not receive or dispose of significant quantities of concentrated DU until PA approved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PA, revision 0 submitted June 2011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PA, revision 4         submitted               November 2015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419600" y="1460500"/>
            <a:ext cx="44196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000" dirty="0"/>
              <a:t>Regulatory review underway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Decision projected for …….</a:t>
            </a:r>
          </a:p>
        </p:txBody>
      </p:sp>
    </p:spTree>
    <p:extLst>
      <p:ext uri="{BB962C8B-B14F-4D97-AF65-F5344CB8AC3E}">
        <p14:creationId xmlns:p14="http://schemas.microsoft.com/office/powerpoint/2010/main" val="3351086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WCS Acquisition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52400" y="1473200"/>
            <a:ext cx="8610600" cy="4127500"/>
          </a:xfrm>
        </p:spPr>
        <p:txBody>
          <a:bodyPr/>
          <a:lstStyle/>
          <a:p>
            <a:pPr lvl="0"/>
            <a:r>
              <a:rPr lang="en-US" sz="2000" dirty="0"/>
              <a:t>On June 21, 2017 the U.S. District Court for the District of Delaware announced its decision </a:t>
            </a:r>
            <a:r>
              <a:rPr lang="en-US" sz="2000"/>
              <a:t>to block the </a:t>
            </a:r>
            <a:r>
              <a:rPr lang="en-US" sz="2000" dirty="0"/>
              <a:t>acquisition of Waste Control Specialists (WCS) by </a:t>
            </a:r>
            <a:r>
              <a:rPr lang="en-US" sz="2000" dirty="0" err="1"/>
              <a:t>Energy</a:t>
            </a:r>
            <a:r>
              <a:rPr lang="en-US" sz="2000" i="1" dirty="0" err="1"/>
              <a:t>Solutions</a:t>
            </a:r>
            <a:r>
              <a:rPr lang="en-US" sz="2000" dirty="0"/>
              <a:t>, Inc.</a:t>
            </a:r>
          </a:p>
          <a:p>
            <a:pPr lvl="0"/>
            <a:r>
              <a:rPr lang="en-US" sz="2000" dirty="0" err="1"/>
              <a:t>Energy</a:t>
            </a:r>
            <a:r>
              <a:rPr lang="en-US" sz="2000" i="1" dirty="0" err="1"/>
              <a:t>Solutions</a:t>
            </a:r>
            <a:r>
              <a:rPr lang="en-US" sz="2000" dirty="0"/>
              <a:t> maintains its belief that its acquisition of WCS would have been in the best interest of the long-term waste disposal needs for the nuclear industry.</a:t>
            </a:r>
          </a:p>
          <a:p>
            <a:pPr lvl="0"/>
            <a:r>
              <a:rPr lang="en-US" sz="2000" dirty="0" err="1"/>
              <a:t>Energy</a:t>
            </a:r>
            <a:r>
              <a:rPr lang="en-US" sz="2000" i="1" dirty="0" err="1"/>
              <a:t>Solutions</a:t>
            </a:r>
            <a:r>
              <a:rPr lang="en-US" sz="2000" dirty="0"/>
              <a:t> and the parent company of WCS decided to not appeal the Court’s decision and have terminated the purchase agreement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2671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4500"/>
            <a:ext cx="6248400" cy="762000"/>
          </a:xfrm>
        </p:spPr>
        <p:txBody>
          <a:bodyPr>
            <a:normAutofit/>
          </a:bodyPr>
          <a:lstStyle/>
          <a:p>
            <a:r>
              <a:rPr lang="en-US" sz="2800" dirty="0" err="1"/>
              <a:t>Energy</a:t>
            </a:r>
            <a:r>
              <a:rPr lang="en-US" sz="2800" i="1" dirty="0" err="1"/>
              <a:t>Solutions</a:t>
            </a:r>
            <a:r>
              <a:rPr lang="en-US" sz="2800" dirty="0"/>
              <a:t> Conference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307782"/>
            <a:ext cx="4400550" cy="43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994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571500"/>
            <a:ext cx="7924800" cy="1777999"/>
          </a:xfrm>
        </p:spPr>
        <p:txBody>
          <a:bodyPr/>
          <a:lstStyle/>
          <a:p>
            <a:pPr algn="ctr"/>
            <a:r>
              <a:rPr lang="en-US" sz="3600" dirty="0"/>
              <a:t>Thank You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5786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ive aerial.jpg"/>
          <p:cNvPicPr>
            <a:picLocks noChangeAspect="1"/>
          </p:cNvPicPr>
          <p:nvPr/>
        </p:nvPicPr>
        <p:blipFill rotWithShape="1">
          <a:blip r:embed="rId2" cstate="print"/>
          <a:srcRect t="4602" b="8787"/>
          <a:stretch/>
        </p:blipFill>
        <p:spPr>
          <a:xfrm>
            <a:off x="0" y="1333500"/>
            <a:ext cx="9144000" cy="4381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Clive Disposal Facility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620000" y="5334000"/>
            <a:ext cx="990600" cy="304271"/>
          </a:xfrm>
        </p:spPr>
        <p:txBody>
          <a:bodyPr/>
          <a:lstStyle/>
          <a:p>
            <a:pPr algn="r">
              <a:defRPr/>
            </a:pPr>
            <a:fld id="{90C58901-AE77-4DF6-A937-91694B2600CA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51000"/>
            <a:ext cx="8077200" cy="332713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World’s Largest Commercial Radioactive Waste Disposal Facility</a:t>
            </a:r>
          </a:p>
        </p:txBody>
      </p:sp>
    </p:spTree>
    <p:extLst>
      <p:ext uri="{BB962C8B-B14F-4D97-AF65-F5344CB8AC3E}">
        <p14:creationId xmlns:p14="http://schemas.microsoft.com/office/powerpoint/2010/main" val="18438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57045" y="1422664"/>
            <a:ext cx="8458200" cy="402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Myriad Pro Light"/>
                <a:cs typeface="Arial" charset="0"/>
              </a:rPr>
              <a:t>We always put </a:t>
            </a:r>
            <a:r>
              <a:rPr lang="en-US" dirty="0">
                <a:solidFill>
                  <a:srgbClr val="00B0F0"/>
                </a:solidFill>
                <a:latin typeface="Myriad Pro Light"/>
                <a:cs typeface="Arial" charset="0"/>
              </a:rPr>
              <a:t>Safety</a:t>
            </a:r>
            <a:r>
              <a:rPr lang="en-US" dirty="0">
                <a:latin typeface="Myriad Pro Light"/>
                <a:cs typeface="Arial" charset="0"/>
              </a:rPr>
              <a:t> first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Myriad Pro Light"/>
                <a:cs typeface="Arial" charset="0"/>
              </a:rPr>
              <a:t>We build </a:t>
            </a:r>
            <a:r>
              <a:rPr lang="en-US" dirty="0">
                <a:solidFill>
                  <a:srgbClr val="00B0F0"/>
                </a:solidFill>
                <a:latin typeface="Myriad Pro Light"/>
                <a:cs typeface="Arial" charset="0"/>
              </a:rPr>
              <a:t>Trust</a:t>
            </a:r>
            <a:r>
              <a:rPr lang="en-US" dirty="0">
                <a:latin typeface="Myriad Pro Light"/>
                <a:cs typeface="Arial" charset="0"/>
              </a:rPr>
              <a:t> by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Myriad Pro Light"/>
                <a:cs typeface="Arial" charset="0"/>
              </a:rPr>
              <a:t>always telling the truth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Myriad Pro Light"/>
                <a:cs typeface="Arial" charset="0"/>
              </a:rPr>
              <a:t>making our Customer’s success our success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Myriad Pro Light"/>
                <a:cs typeface="Arial" charset="0"/>
              </a:rPr>
              <a:t>being the best in the World at what we do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Myriad Pro Light"/>
                <a:cs typeface="Arial" charset="0"/>
              </a:rPr>
              <a:t>and delivering results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Myriad Pro Light"/>
                <a:cs typeface="Arial" charset="0"/>
              </a:rPr>
              <a:t>We care deeply about our </a:t>
            </a:r>
            <a:r>
              <a:rPr lang="en-US" dirty="0">
                <a:solidFill>
                  <a:srgbClr val="00B0F0"/>
                </a:solidFill>
                <a:latin typeface="Myriad Pro Light"/>
                <a:cs typeface="Arial" charset="0"/>
              </a:rPr>
              <a:t>Employees</a:t>
            </a:r>
            <a:r>
              <a:rPr lang="en-US" dirty="0">
                <a:latin typeface="Myriad Pro Light"/>
                <a:cs typeface="Arial" charset="0"/>
              </a:rPr>
              <a:t> and want them to be happy and successful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Myriad Pro Light"/>
                <a:cs typeface="Arial" charset="0"/>
              </a:rPr>
              <a:t>We listen to our Internal and External Stakeholders and </a:t>
            </a:r>
            <a:r>
              <a:rPr lang="en-US" dirty="0">
                <a:solidFill>
                  <a:srgbClr val="00B0F0"/>
                </a:solidFill>
                <a:latin typeface="Myriad Pro Light"/>
                <a:cs typeface="Arial" charset="0"/>
              </a:rPr>
              <a:t>Partners</a:t>
            </a:r>
            <a:endParaRPr lang="en-US" dirty="0">
              <a:latin typeface="Myriad Pro Ligh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Values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Safety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9125" y="5474230"/>
            <a:ext cx="2133600" cy="304271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B294C7A-38EB-4F7B-A245-D65F20C1C7B7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465739"/>
            <a:ext cx="1838324" cy="12944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" name="Picture Placeholder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8325" y="4465739"/>
            <a:ext cx="1828800" cy="1294442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7125" y="4465738"/>
            <a:ext cx="1828800" cy="129949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495925" y="4460184"/>
            <a:ext cx="3657600" cy="1305047"/>
            <a:chOff x="5495925" y="5352221"/>
            <a:chExt cx="3657600" cy="1566056"/>
          </a:xfrm>
        </p:grpSpPr>
        <p:pic>
          <p:nvPicPr>
            <p:cNvPr id="17" name="Picture 10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 bwMode="auto">
            <a:xfrm>
              <a:off x="5495925" y="5358887"/>
              <a:ext cx="1828800" cy="1559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725" y="5352221"/>
              <a:ext cx="1828800" cy="1566056"/>
            </a:xfrm>
            <a:prstGeom prst="rect">
              <a:avLst/>
            </a:prstGeom>
          </p:spPr>
        </p:pic>
      </p:grp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57200" y="1333500"/>
            <a:ext cx="8686800" cy="306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Myriad Pro Light"/>
                <a:cs typeface="Arial" charset="0"/>
              </a:rPr>
              <a:t>Industrial Safety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Myriad Pro Light"/>
                <a:cs typeface="Arial" charset="0"/>
              </a:rPr>
              <a:t>Awarded VPP status on September 14, 2017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Myriad Pro Light"/>
                <a:cs typeface="Arial" charset="0"/>
              </a:rPr>
              <a:t>Total Case Incident Rate = 0 since 2013 (</a:t>
            </a:r>
            <a:r>
              <a:rPr lang="en-US" sz="1400" i="1" dirty="0">
                <a:latin typeface="Myriad Pro Light"/>
                <a:cs typeface="Arial" charset="0"/>
              </a:rPr>
              <a:t>below national average of 4.9</a:t>
            </a:r>
            <a:r>
              <a:rPr lang="en-US" sz="1400" dirty="0">
                <a:latin typeface="Myriad Pro Light"/>
                <a:cs typeface="Arial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Myriad Pro Light"/>
                <a:cs typeface="Arial" charset="0"/>
              </a:rPr>
              <a:t>1,857,440 work hours since last Lost Workday case (</a:t>
            </a:r>
            <a:r>
              <a:rPr lang="en-US" sz="1400" i="1" dirty="0">
                <a:latin typeface="Myriad Pro Light"/>
                <a:cs typeface="Arial" charset="0"/>
              </a:rPr>
              <a:t>November 2010</a:t>
            </a:r>
            <a:r>
              <a:rPr lang="en-US" sz="1400" dirty="0">
                <a:latin typeface="Myriad Pro Light"/>
                <a:cs typeface="Arial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Myriad Pro Light"/>
                <a:cs typeface="Arial" charset="0"/>
              </a:rPr>
              <a:t>827,350 work hours since last OSHA Recordable Injury (</a:t>
            </a:r>
            <a:r>
              <a:rPr lang="en-US" sz="1400" i="1" dirty="0">
                <a:latin typeface="Myriad Pro Light"/>
                <a:cs typeface="Arial" charset="0"/>
              </a:rPr>
              <a:t>October 2013</a:t>
            </a:r>
            <a:r>
              <a:rPr lang="en-US" sz="1400" dirty="0">
                <a:latin typeface="Myriad Pro Light"/>
                <a:cs typeface="Arial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Myriad Pro Light"/>
                <a:cs typeface="Arial" charset="0"/>
              </a:rPr>
              <a:t>2010 through 2016 Annual </a:t>
            </a:r>
            <a:r>
              <a:rPr lang="en-US" sz="1400" dirty="0" err="1">
                <a:latin typeface="Myriad Pro Light"/>
                <a:cs typeface="Arial" charset="0"/>
              </a:rPr>
              <a:t>NSC</a:t>
            </a:r>
            <a:r>
              <a:rPr lang="en-US" sz="1400" dirty="0">
                <a:latin typeface="Myriad Pro Light"/>
                <a:cs typeface="Arial" charset="0"/>
              </a:rPr>
              <a:t> Awards for Safety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Myriad Pro Light"/>
                <a:cs typeface="Arial" charset="0"/>
              </a:rPr>
              <a:t>Radiation Safety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Myriad Pro Light"/>
                <a:cs typeface="Arial" charset="0"/>
              </a:rPr>
              <a:t>ALARA</a:t>
            </a:r>
            <a:r>
              <a:rPr lang="en-US" sz="1400" dirty="0">
                <a:latin typeface="Myriad Pro Light"/>
                <a:cs typeface="Arial" charset="0"/>
              </a:rPr>
              <a:t> - Average radiation worker individual </a:t>
            </a:r>
            <a:r>
              <a:rPr lang="en-US" sz="1400" dirty="0" err="1">
                <a:latin typeface="Myriad Pro Light"/>
                <a:cs typeface="Arial" charset="0"/>
              </a:rPr>
              <a:t>TEDE</a:t>
            </a:r>
            <a:r>
              <a:rPr lang="en-US" sz="1400" dirty="0">
                <a:latin typeface="Myriad Pro Light"/>
                <a:cs typeface="Arial" charset="0"/>
              </a:rPr>
              <a:t> 30.9 </a:t>
            </a:r>
            <a:r>
              <a:rPr lang="en-US" sz="1400" dirty="0" err="1">
                <a:latin typeface="Myriad Pro Light"/>
                <a:cs typeface="Arial" charset="0"/>
              </a:rPr>
              <a:t>mrem</a:t>
            </a:r>
            <a:r>
              <a:rPr lang="en-US" sz="1400" dirty="0">
                <a:latin typeface="Myriad Pro Light"/>
                <a:cs typeface="Arial" charset="0"/>
              </a:rPr>
              <a:t>/year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Myriad Pro Light"/>
                <a:cs typeface="Arial" charset="0"/>
              </a:rPr>
              <a:t>Highest general public fence-line CEDE 0.03 </a:t>
            </a:r>
            <a:r>
              <a:rPr lang="en-US" sz="1400" dirty="0" err="1">
                <a:latin typeface="Myriad Pro Light"/>
                <a:cs typeface="Arial" charset="0"/>
              </a:rPr>
              <a:t>mrem</a:t>
            </a:r>
            <a:r>
              <a:rPr lang="en-US" sz="1400" dirty="0">
                <a:latin typeface="Myriad Pro Light"/>
                <a:cs typeface="Arial" charset="0"/>
              </a:rPr>
              <a:t>/year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Myriad Pro Light"/>
                <a:cs typeface="Arial" charset="0"/>
              </a:rPr>
              <a:t>Highest general public effluent exposure dose 0.04 </a:t>
            </a:r>
            <a:r>
              <a:rPr lang="en-US" sz="1400" dirty="0" err="1">
                <a:latin typeface="Myriad Pro Light"/>
                <a:cs typeface="Arial" charset="0"/>
              </a:rPr>
              <a:t>mrem</a:t>
            </a:r>
            <a:r>
              <a:rPr lang="en-US" sz="1400" dirty="0">
                <a:latin typeface="Myriad Pro Light"/>
                <a:cs typeface="Arial" charset="0"/>
              </a:rPr>
              <a:t>/year</a:t>
            </a:r>
          </a:p>
        </p:txBody>
      </p:sp>
      <p:pic>
        <p:nvPicPr>
          <p:cNvPr id="1026" name="Picture 2" descr="https://laborcommission.utah.gov/common/images/vpp3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968" y="1409699"/>
            <a:ext cx="2002832" cy="145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25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Proven Experience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333500"/>
            <a:ext cx="8534400" cy="26035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1600" dirty="0"/>
              <a:t>Over 29 years of proven experience treating and disposing of radioactive waste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Unique bulk and containerized waste facilities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Radioactive Material Licenses (</a:t>
            </a:r>
            <a:r>
              <a:rPr lang="en-US" sz="1600" dirty="0" err="1"/>
              <a:t>LLRW</a:t>
            </a:r>
            <a:r>
              <a:rPr lang="en-US" sz="1600" dirty="0"/>
              <a:t> &amp; 11e(2))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600" dirty="0" err="1"/>
              <a:t>RCRA</a:t>
            </a:r>
            <a:r>
              <a:rPr lang="en-US" sz="1600" dirty="0"/>
              <a:t> Permit (treatment &amp; disposal of MW)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600" dirty="0" err="1"/>
              <a:t>TSCA</a:t>
            </a:r>
            <a:r>
              <a:rPr lang="en-US" sz="1600" dirty="0"/>
              <a:t> Permit (PCB waste streams)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600" dirty="0" err="1"/>
              <a:t>SNM</a:t>
            </a:r>
            <a:r>
              <a:rPr lang="en-US" sz="1600" dirty="0"/>
              <a:t> Exemption (concentration-based limits)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Over 11 miles of onsite rail for efficient and cost-effective waste handling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Long-term federal and commercial contracts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10192" b="8782"/>
          <a:stretch/>
        </p:blipFill>
        <p:spPr bwMode="auto">
          <a:xfrm>
            <a:off x="-65474" y="4103688"/>
            <a:ext cx="9209474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925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Decommissioning and Disposal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52400" y="1422400"/>
            <a:ext cx="5715000" cy="38735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000" b="1" dirty="0"/>
              <a:t>Decommissioning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Zion License Stewardship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 err="1"/>
              <a:t>LaCrosse</a:t>
            </a:r>
            <a:r>
              <a:rPr lang="en-US" sz="1800" dirty="0"/>
              <a:t> Decommissioning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SEFOR Decommissioning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SONGS Decommissioning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spcBef>
                <a:spcPts val="300"/>
              </a:spcBef>
            </a:pPr>
            <a:r>
              <a:rPr lang="en-US" sz="2000" b="1" dirty="0"/>
              <a:t>Disposal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Largest commercial radioactive waste disposal facility for Class A </a:t>
            </a:r>
            <a:r>
              <a:rPr lang="en-US" sz="1800" dirty="0" err="1"/>
              <a:t>LLRW</a:t>
            </a:r>
            <a:r>
              <a:rPr lang="en-US" sz="1800" dirty="0"/>
              <a:t> in the U.S.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Operate the LLRW disposal facility in Barnwell, SC to dispose of Class A, B, and C LLRW from Atlantic Compact states</a:t>
            </a:r>
          </a:p>
          <a:p>
            <a:pPr>
              <a:spcBef>
                <a:spcPts val="300"/>
              </a:spcBef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33500"/>
            <a:ext cx="2734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shrum\Pictures\EnergySolutions Clive CWF liner off-lo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33" y="3543300"/>
            <a:ext cx="311573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205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Zion Decommissioning</a:t>
            </a:r>
          </a:p>
        </p:txBody>
      </p:sp>
      <p:pic>
        <p:nvPicPr>
          <p:cNvPr id="1026" name="Picture 2" descr="C:\Users\dshrum\Desktop\D&amp;D Corporate Evaluation\Pictures\IMG_20170918_1351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9700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shrum\Desktop\D&amp;D Corporate Evaluation\Pictures\IMG_20170919_1253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65" y="2247900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9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LaCrosse</a:t>
            </a:r>
            <a:r>
              <a:rPr lang="en-US" sz="2800" dirty="0"/>
              <a:t> Decommissioning</a:t>
            </a:r>
          </a:p>
        </p:txBody>
      </p:sp>
      <p:pic>
        <p:nvPicPr>
          <p:cNvPr id="2051" name="Picture 3" descr="C:\Users\dshrum\Desktop\D&amp;D Corporate Evaluation\Pictures\IMG_20170920_14202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17420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shrum\Desktop\D&amp;D Corporate Evaluation\Pictures\IMG_20170920_1403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33500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80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Decommissioning Waste</a:t>
            </a:r>
          </a:p>
        </p:txBody>
      </p:sp>
      <p:pic>
        <p:nvPicPr>
          <p:cNvPr id="3075" name="Picture 3" descr="C:\Users\dshrum\Desktop\D&amp;D Corporate Evaluation\Pictures\IMG_20170925_13583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25715"/>
            <a:ext cx="474133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shrum\Desktop\D&amp;D Corporate Evaluation\Pictures\IMG_20170925_14042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" y="1352550"/>
            <a:ext cx="5016421" cy="282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557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7816</TotalTime>
  <Words>588</Words>
  <Application>Microsoft Macintosh PowerPoint</Application>
  <PresentationFormat>On-screen Show (16:10)</PresentationFormat>
  <Paragraphs>111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Myriad Pro Cond</vt:lpstr>
      <vt:lpstr>Myriad Pro Light</vt:lpstr>
      <vt:lpstr>Calibri</vt:lpstr>
      <vt:lpstr>Myriad Pro</vt:lpstr>
      <vt:lpstr>Office Theme</vt:lpstr>
      <vt:lpstr>Clive 2017 Disposal Update  presented by Dan Shrum    October 16, 2017            LL Forum Meeting     Alexandria, VA   </vt:lpstr>
      <vt:lpstr>Clive Disposal Facility</vt:lpstr>
      <vt:lpstr>Corporate Values</vt:lpstr>
      <vt:lpstr>Safety</vt:lpstr>
      <vt:lpstr>Proven Experience</vt:lpstr>
      <vt:lpstr>Decommissioning and Disposal</vt:lpstr>
      <vt:lpstr>Zion Decommissioning</vt:lpstr>
      <vt:lpstr>LaCrosse Decommissioning</vt:lpstr>
      <vt:lpstr>Decommissioning Waste</vt:lpstr>
      <vt:lpstr>Large Component Disposal</vt:lpstr>
      <vt:lpstr>Licenses and Permit Status</vt:lpstr>
      <vt:lpstr>Clive’s Disposal Available Capacity</vt:lpstr>
      <vt:lpstr>Disposal Volume History</vt:lpstr>
      <vt:lpstr>Depleted Uranium Authorization</vt:lpstr>
      <vt:lpstr>WCS Acquisition</vt:lpstr>
      <vt:lpstr>EnergySolutions Conference</vt:lpstr>
      <vt:lpstr>Thank You</vt:lpstr>
    </vt:vector>
  </TitlesOfParts>
  <Company>EnergySolutions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Angela Roe</dc:creator>
  <cp:lastModifiedBy>todd lovinger</cp:lastModifiedBy>
  <cp:revision>309</cp:revision>
  <cp:lastPrinted>2015-09-08T17:09:30Z</cp:lastPrinted>
  <dcterms:created xsi:type="dcterms:W3CDTF">2014-02-07T17:42:29Z</dcterms:created>
  <dcterms:modified xsi:type="dcterms:W3CDTF">2017-09-27T22:43:21Z</dcterms:modified>
</cp:coreProperties>
</file>