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notesMasterIdLst>
    <p:notesMasterId r:id="rId15"/>
  </p:notesMasterIdLst>
  <p:sldIdLst>
    <p:sldId id="256" r:id="rId2"/>
    <p:sldId id="257" r:id="rId3"/>
    <p:sldId id="278" r:id="rId4"/>
    <p:sldId id="264" r:id="rId5"/>
    <p:sldId id="280" r:id="rId6"/>
    <p:sldId id="281" r:id="rId7"/>
    <p:sldId id="266" r:id="rId8"/>
    <p:sldId id="268" r:id="rId9"/>
    <p:sldId id="272" r:id="rId10"/>
    <p:sldId id="273" r:id="rId11"/>
    <p:sldId id="271" r:id="rId12"/>
    <p:sldId id="27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4876D-853E-42F1-AF4E-297E4CAF3D23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C4E57-5D4A-4424-8B75-EBCA0A52A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3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C4E57-5D4A-4424-8B75-EBCA0A52AB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7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C4E57-5D4A-4424-8B75-EBCA0A52AB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6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0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41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88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98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9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39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57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8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7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9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F3AF118-EFA7-434C-8454-E614A12D61D8}" type="datetimeFigureOut">
              <a:rPr lang="en-US" smtClean="0"/>
              <a:pPr/>
              <a:t>10/28/16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097F4B0-E99A-4503-A123-6B41CCFFA7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01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eigh.ing@tllrwdcc.org" TargetMode="External"/><Relationship Id="rId4" Type="http://schemas.openxmlformats.org/officeDocument/2006/relationships/hyperlink" Target="mailto:andrew.tachovsky@tllrwdcc.org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llrwdcc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038600"/>
            <a:ext cx="4495800" cy="838200"/>
          </a:xfrm>
        </p:spPr>
        <p:txBody>
          <a:bodyPr>
            <a:normAutofit fontScale="32500" lnSpcReduction="2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Leigh Ing, </a:t>
            </a:r>
            <a:r>
              <a:rPr lang="en-US" sz="7200" b="1" dirty="0" smtClean="0">
                <a:solidFill>
                  <a:schemeClr val="tx1"/>
                </a:solidFill>
              </a:rPr>
              <a:t>Executive Director</a:t>
            </a:r>
            <a:endParaRPr lang="en-US" sz="7200" b="1" dirty="0"/>
          </a:p>
        </p:txBody>
      </p:sp>
      <p:pic>
        <p:nvPicPr>
          <p:cNvPr id="1026" name="Picture 2" descr="http://www.tllrwdcc.org/wp-content/uploads/2012/09/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440" y="304800"/>
            <a:ext cx="7086600" cy="3429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090687" y="5334000"/>
            <a:ext cx="28864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Presented at:  </a:t>
            </a:r>
          </a:p>
          <a:p>
            <a:pPr algn="ctr"/>
            <a:r>
              <a:rPr lang="en-US" sz="1400" dirty="0" smtClean="0"/>
              <a:t>Low-Level Radioactive Waste </a:t>
            </a:r>
            <a:r>
              <a:rPr lang="en-US" sz="1400" dirty="0"/>
              <a:t>Forum</a:t>
            </a:r>
          </a:p>
          <a:p>
            <a:pPr algn="ctr"/>
            <a:r>
              <a:rPr lang="en-US" sz="1400" dirty="0" smtClean="0"/>
              <a:t>Saratoga Springs, New York</a:t>
            </a:r>
            <a:endParaRPr lang="en-US" sz="1400" dirty="0"/>
          </a:p>
          <a:p>
            <a:pPr algn="ctr"/>
            <a:r>
              <a:rPr lang="en-US" sz="1400" dirty="0" smtClean="0"/>
              <a:t>November 2016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 </a:t>
            </a:r>
            <a:r>
              <a:rPr lang="en-US" dirty="0" smtClean="0"/>
              <a:t>Rule</a:t>
            </a:r>
            <a:r>
              <a:rPr lang="en-US" sz="4000" dirty="0" smtClean="0"/>
              <a:t> for Management of </a:t>
            </a:r>
            <a:br>
              <a:rPr lang="en-US" sz="4000" dirty="0" smtClean="0"/>
            </a:br>
            <a:r>
              <a:rPr lang="en-US" sz="4000" dirty="0" smtClean="0"/>
              <a:t>Low-Level Waste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Commissioner Morris chairs the committee to draft rules for management of low-level radioactive waste in our Compact.</a:t>
            </a:r>
          </a:p>
          <a:p>
            <a:endParaRPr lang="en-US" dirty="0" smtClean="0"/>
          </a:p>
          <a:p>
            <a:r>
              <a:rPr lang="en-US" dirty="0" smtClean="0"/>
              <a:t>These rules will have applicability in Vermont.</a:t>
            </a:r>
          </a:p>
          <a:p>
            <a:endParaRPr lang="en-US" dirty="0" smtClean="0"/>
          </a:p>
          <a:p>
            <a:r>
              <a:rPr lang="en-US" dirty="0" smtClean="0"/>
              <a:t>The scope of the rule will likely include only reporting requirements. </a:t>
            </a:r>
          </a:p>
          <a:p>
            <a:endParaRPr lang="en-US" dirty="0" smtClean="0"/>
          </a:p>
          <a:p>
            <a:r>
              <a:rPr lang="en-US" dirty="0" smtClean="0"/>
              <a:t>The rulemaking will include an informal comment period before instituting the formal process.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Compact Commission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7535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Compact conducted its first workshop in Burlington, VT in September.  It was geared toward Vermont generators.</a:t>
            </a:r>
          </a:p>
          <a:p>
            <a:r>
              <a:rPr lang="en-US" dirty="0" smtClean="0"/>
              <a:t>We are considering doing a similar workshop for Texas generators, particularly small generators.</a:t>
            </a:r>
          </a:p>
          <a:p>
            <a:r>
              <a:rPr lang="en-US" smtClean="0"/>
              <a:t>We are </a:t>
            </a:r>
            <a:r>
              <a:rPr lang="en-US" dirty="0" smtClean="0"/>
              <a:t>considering workshops for larger generators as may be needed.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Texas Compact Commissioners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Chair, Brandon Hurley- TX</a:t>
            </a:r>
          </a:p>
          <a:p>
            <a:r>
              <a:rPr lang="en-US" sz="2800" dirty="0" smtClean="0"/>
              <a:t>Vice-Chair, John </a:t>
            </a:r>
            <a:r>
              <a:rPr lang="en-US" sz="2800" dirty="0" err="1" smtClean="0"/>
              <a:t>Salsman</a:t>
            </a:r>
            <a:r>
              <a:rPr lang="en-US" sz="2800" dirty="0" smtClean="0"/>
              <a:t>– TX</a:t>
            </a:r>
          </a:p>
          <a:p>
            <a:r>
              <a:rPr lang="en-US" sz="2800" dirty="0" smtClean="0"/>
              <a:t>Peter Bradford – VT</a:t>
            </a:r>
          </a:p>
          <a:p>
            <a:r>
              <a:rPr lang="en-US" sz="2800" dirty="0" smtClean="0"/>
              <a:t>Judge Richard Dolgener - TX</a:t>
            </a:r>
          </a:p>
          <a:p>
            <a:r>
              <a:rPr lang="en-US" sz="2800" dirty="0" smtClean="0"/>
              <a:t>Linda Morris – TX</a:t>
            </a:r>
          </a:p>
          <a:p>
            <a:r>
              <a:rPr lang="en-US" sz="2800" dirty="0" smtClean="0"/>
              <a:t>Richard Saudek – VT</a:t>
            </a:r>
          </a:p>
          <a:p>
            <a:r>
              <a:rPr lang="en-US" sz="2800" dirty="0" smtClean="0"/>
              <a:t>Clint Weber – TX</a:t>
            </a:r>
          </a:p>
          <a:p>
            <a:r>
              <a:rPr lang="en-US" sz="2800" dirty="0" smtClean="0"/>
              <a:t>Robert C. Wilson - TX</a:t>
            </a:r>
          </a:p>
          <a:p>
            <a:r>
              <a:rPr lang="en-US" sz="2800" dirty="0" smtClean="0"/>
              <a:t>Jane O’Meara Sanders – VT Alternate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899475"/>
            <a:ext cx="70104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hlinkClick r:id="rId2"/>
              </a:rPr>
              <a:t>http://www.tllrwdcc.org/</a:t>
            </a:r>
            <a:endParaRPr lang="en-US" sz="2800" b="1" dirty="0" smtClean="0"/>
          </a:p>
          <a:p>
            <a:pPr algn="ctr"/>
            <a:endParaRPr lang="en-US" sz="1800" b="1" dirty="0" smtClean="0"/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Leigh Ing, Executive Director :  512-217-8045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Andrew Tachovsky, Deputy Executive Director: 512-791-7576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hlinkClick r:id="rId3"/>
              </a:rPr>
              <a:t>leigh.ing@tllrwdcc.org</a:t>
            </a:r>
            <a:r>
              <a:rPr lang="en-US" sz="1800" b="1" dirty="0" smtClean="0">
                <a:solidFill>
                  <a:schemeClr val="tx1"/>
                </a:solidFill>
              </a:rPr>
              <a:t> or </a:t>
            </a:r>
            <a:r>
              <a:rPr lang="en-US" sz="1800" b="1" dirty="0" smtClean="0">
                <a:solidFill>
                  <a:schemeClr val="tx1"/>
                </a:solidFill>
                <a:hlinkClick r:id="rId4"/>
              </a:rPr>
              <a:t>andrew.tachovsky@tllrwdcc.org</a:t>
            </a:r>
            <a:endParaRPr lang="en-US" sz="1800" b="1" dirty="0"/>
          </a:p>
        </p:txBody>
      </p:sp>
      <p:pic>
        <p:nvPicPr>
          <p:cNvPr id="1026" name="Picture 2" descr="http://www.tllrwdcc.org/wp-content/uploads/2012/09/hom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04800"/>
            <a:ext cx="5715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846800" cy="3505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About our Compact</a:t>
            </a:r>
          </a:p>
          <a:p>
            <a:r>
              <a:rPr lang="en-US" sz="3200" dirty="0" smtClean="0"/>
              <a:t>Imports and Exports Overview</a:t>
            </a:r>
          </a:p>
          <a:p>
            <a:r>
              <a:rPr lang="en-US" sz="3200" dirty="0" smtClean="0"/>
              <a:t>Fillable Forms and Automating Our Process</a:t>
            </a:r>
          </a:p>
          <a:p>
            <a:r>
              <a:rPr lang="en-US" sz="3200" dirty="0" smtClean="0"/>
              <a:t>The Management Rule</a:t>
            </a:r>
          </a:p>
          <a:p>
            <a:r>
              <a:rPr lang="en-US" sz="3200" dirty="0" smtClean="0"/>
              <a:t>Workshops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60708"/>
            <a:ext cx="6629400" cy="448892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Low-Level Radioactive Waste Federal Compacts</a:t>
            </a:r>
            <a:endParaRPr lang="en-US" sz="2000" dirty="0"/>
          </a:p>
        </p:txBody>
      </p:sp>
      <p:pic>
        <p:nvPicPr>
          <p:cNvPr id="4" name="Content Placeholder 3" descr="map image showing Low-Level Waste Compact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595544"/>
            <a:ext cx="76962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343400" y="6324600"/>
            <a:ext cx="3733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http://www.nrc.gov/waste/llw-disposal/licensing/compacts.html</a:t>
            </a:r>
          </a:p>
        </p:txBody>
      </p:sp>
    </p:spTree>
    <p:extLst>
      <p:ext uri="{BB962C8B-B14F-4D97-AF65-F5344CB8AC3E}">
        <p14:creationId xmlns:p14="http://schemas.microsoft.com/office/powerpoint/2010/main" val="203099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Texas Low-Level Radioactive Waste </a:t>
            </a:r>
            <a:br>
              <a:rPr lang="en-US" sz="3600" dirty="0" smtClean="0"/>
            </a:br>
            <a:r>
              <a:rPr lang="en-US" sz="3600" dirty="0" smtClean="0"/>
              <a:t>Disposal Compact Commission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057400"/>
            <a:ext cx="8229600" cy="4221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spite of the name, our compact includes the very important state of </a:t>
            </a:r>
            <a:r>
              <a:rPr lang="en-US" sz="2800" b="1" i="1" dirty="0" smtClean="0"/>
              <a:t>VERMONT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  <a:p>
            <a:r>
              <a:rPr lang="en-US" sz="2800" dirty="0" smtClean="0"/>
              <a:t>In spite of the name, we are </a:t>
            </a:r>
            <a:r>
              <a:rPr lang="en-US" sz="2800" b="1" dirty="0" smtClean="0"/>
              <a:t>not</a:t>
            </a:r>
            <a:r>
              <a:rPr lang="en-US" sz="2800" dirty="0" smtClean="0"/>
              <a:t> a State of Texas agency.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TLLRWDCC is a “legal entity separate and distinct from the party states…”</a:t>
            </a:r>
          </a:p>
          <a:p>
            <a:pPr marL="514350" lvl="2">
              <a:spcBef>
                <a:spcPts val="750"/>
              </a:spcBef>
            </a:pPr>
            <a:r>
              <a:rPr lang="en-US" sz="1800" dirty="0"/>
              <a:t>The TLLRWDCC must comply with its </a:t>
            </a:r>
            <a:r>
              <a:rPr lang="en-US" sz="1800" i="1" dirty="0"/>
              <a:t>federal</a:t>
            </a:r>
            <a:r>
              <a:rPr lang="en-US" sz="1800" dirty="0"/>
              <a:t> compact law</a:t>
            </a:r>
            <a:r>
              <a:rPr lang="en-US" sz="1800" dirty="0" smtClean="0"/>
              <a:t>.</a:t>
            </a:r>
          </a:p>
          <a:p>
            <a:pPr marL="514350" lvl="2">
              <a:spcBef>
                <a:spcPts val="750"/>
              </a:spcBef>
            </a:pPr>
            <a:endParaRPr lang="en-US" dirty="0"/>
          </a:p>
          <a:p>
            <a:r>
              <a:rPr lang="en-US" sz="2800" dirty="0" smtClean="0"/>
              <a:t>We protect the capacity of the Compact Facility for Texas and Vermont generators.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Our Compact Does Not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675350" cy="4727575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Compact does </a:t>
            </a:r>
            <a:r>
              <a:rPr lang="en-US" sz="2000" dirty="0"/>
              <a:t>n</a:t>
            </a:r>
            <a:r>
              <a:rPr lang="en-US" sz="2000" dirty="0" smtClean="0"/>
              <a:t>ot own or operate the Compact Facility;  it is owned by State of Texas, operated by WCS.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The Compact does not set surcharges or charge fees of any type.</a:t>
            </a:r>
          </a:p>
          <a:p>
            <a:endParaRPr lang="en-US" sz="2000" dirty="0" smtClean="0"/>
          </a:p>
          <a:p>
            <a:r>
              <a:rPr lang="en-US" sz="2000" dirty="0" smtClean="0"/>
              <a:t>The Compact does not determine licensing requirements nor license the facility.  The Texas Commission on Environmental Quality (TCEQ) licenses the Compact Facility and approves waste streams.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3167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Commission’s Purview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Level Waste</a:t>
            </a:r>
          </a:p>
          <a:p>
            <a:r>
              <a:rPr lang="en-US" dirty="0"/>
              <a:t>Transuranic </a:t>
            </a:r>
            <a:r>
              <a:rPr lang="en-US" dirty="0" smtClean="0"/>
              <a:t>Waste</a:t>
            </a:r>
          </a:p>
          <a:p>
            <a:r>
              <a:rPr lang="en-US" dirty="0" smtClean="0"/>
              <a:t>Greater Than Class C Waste</a:t>
            </a:r>
            <a:endParaRPr lang="en-US" dirty="0"/>
          </a:p>
          <a:p>
            <a:r>
              <a:rPr lang="en-US" dirty="0"/>
              <a:t>Spent Fuel </a:t>
            </a:r>
            <a:r>
              <a:rPr lang="en-US" dirty="0" smtClean="0"/>
              <a:t>Storage</a:t>
            </a:r>
          </a:p>
          <a:p>
            <a:r>
              <a:rPr lang="en-US" dirty="0" smtClean="0"/>
              <a:t>NORM or TENORM</a:t>
            </a:r>
            <a:endParaRPr lang="en-US" dirty="0"/>
          </a:p>
          <a:p>
            <a:r>
              <a:rPr lang="en-US" dirty="0"/>
              <a:t>Site Operations at the Compact Waste Facility (TCEQ)</a:t>
            </a:r>
          </a:p>
          <a:p>
            <a:r>
              <a:rPr lang="en-US" dirty="0"/>
              <a:t>Waste Shipments (TCEQ &amp; DSHS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What Our Compact Does – Imports and Exports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Authorize imports and exports in alignment with Texas policy and law and ensure protection of capacity.</a:t>
            </a:r>
          </a:p>
          <a:p>
            <a:endParaRPr lang="en-US" dirty="0" smtClean="0"/>
          </a:p>
          <a:p>
            <a:r>
              <a:rPr lang="en-US" dirty="0" smtClean="0"/>
              <a:t>For imports, the </a:t>
            </a:r>
            <a:r>
              <a:rPr lang="en-US" dirty="0"/>
              <a:t>Commission has developed an </a:t>
            </a:r>
            <a:r>
              <a:rPr lang="en-US" dirty="0" smtClean="0"/>
              <a:t>approach based </a:t>
            </a:r>
            <a:r>
              <a:rPr lang="en-US" dirty="0"/>
              <a:t>on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A policy to ensure maximum disposal of allowed Curies.</a:t>
            </a:r>
          </a:p>
          <a:p>
            <a:pPr lvl="1"/>
            <a:r>
              <a:rPr lang="en-US" dirty="0"/>
              <a:t>The need for flexibility based on the regulatory and industry hurdles generators/brokers encounter.</a:t>
            </a:r>
          </a:p>
          <a:p>
            <a:pPr lvl="1"/>
            <a:r>
              <a:rPr lang="en-US" dirty="0"/>
              <a:t>A need for a fair and unbiased allocation of Curie </a:t>
            </a:r>
            <a:r>
              <a:rPr lang="en-US" dirty="0" smtClean="0"/>
              <a:t>availability.</a:t>
            </a:r>
          </a:p>
          <a:p>
            <a:pPr lvl="1"/>
            <a:endParaRPr lang="en-US" dirty="0"/>
          </a:p>
          <a:p>
            <a:r>
              <a:rPr lang="en-US" dirty="0" smtClean="0"/>
              <a:t>The Commission supports exports for good cause.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pPr algn="ctr"/>
            <a:r>
              <a:rPr lang="en-US" dirty="0" smtClean="0"/>
              <a:t>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295400"/>
            <a:ext cx="7675350" cy="4656138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Given irradiated hardware gobbles up curies, the Commission will continue to approve import applications as it always has </a:t>
            </a:r>
            <a:r>
              <a:rPr lang="en-US" sz="2000" b="1" i="1" dirty="0" smtClean="0"/>
              <a:t>with the exception of irradiated hardware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Irradiated hardware must be submitted as a separate import application.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All requests over 15,000 curies, if approved, will be issued conditionally.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Once the generator submits documentation that substantiates volume, curies and shipment date, the Commission will release conditionally authorized curies, if available. (first come-first serve)</a:t>
            </a:r>
          </a:p>
          <a:p>
            <a:endParaRPr lang="en-US" sz="2000" dirty="0" smtClean="0"/>
          </a:p>
          <a:p>
            <a:r>
              <a:rPr lang="en-US" sz="2000" dirty="0" smtClean="0"/>
              <a:t>The approach has been adopted as policy and is on our website.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Forms and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675350" cy="36998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rules require the Import Application Form a.k.a. “Annex A” be used.  It is currently available as a </a:t>
            </a:r>
            <a:r>
              <a:rPr lang="en-US" i="1" dirty="0" smtClean="0"/>
              <a:t>pdf</a:t>
            </a:r>
            <a:r>
              <a:rPr lang="en-US" dirty="0" smtClean="0"/>
              <a:t> on our web-site.</a:t>
            </a:r>
          </a:p>
          <a:p>
            <a:endParaRPr lang="en-US" dirty="0" smtClean="0"/>
          </a:p>
          <a:p>
            <a:r>
              <a:rPr lang="en-US" dirty="0" smtClean="0"/>
              <a:t>Our Export Application Form is available as a </a:t>
            </a:r>
            <a:r>
              <a:rPr lang="en-US" i="1" dirty="0" smtClean="0"/>
              <a:t>pdf</a:t>
            </a:r>
            <a:r>
              <a:rPr lang="en-US" dirty="0" smtClean="0"/>
              <a:t> on our web-site.</a:t>
            </a:r>
          </a:p>
          <a:p>
            <a:endParaRPr lang="en-US" dirty="0" smtClean="0"/>
          </a:p>
          <a:p>
            <a:r>
              <a:rPr lang="en-US" dirty="0" smtClean="0"/>
              <a:t>Our Generator Authorization Form is also available on our web-site.</a:t>
            </a:r>
          </a:p>
          <a:p>
            <a:endParaRPr lang="en-US" dirty="0" smtClean="0"/>
          </a:p>
          <a:p>
            <a:r>
              <a:rPr lang="en-US" dirty="0" smtClean="0"/>
              <a:t>We are beginning work to automate import and export processing.  This will require the </a:t>
            </a:r>
            <a:r>
              <a:rPr lang="en-US" dirty="0"/>
              <a:t>import and export forms </a:t>
            </a:r>
            <a:r>
              <a:rPr lang="en-US" dirty="0" smtClean="0"/>
              <a:t>to </a:t>
            </a:r>
            <a:r>
              <a:rPr lang="en-US" dirty="0"/>
              <a:t>be fillable. 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784</TotalTime>
  <Words>709</Words>
  <Application>Microsoft Macintosh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Depth</vt:lpstr>
      <vt:lpstr>PowerPoint Presentation</vt:lpstr>
      <vt:lpstr>Presentation Overview</vt:lpstr>
      <vt:lpstr>Low-Level Radioactive Waste Federal Compacts</vt:lpstr>
      <vt:lpstr>Texas Low-Level Radioactive Waste  Disposal Compact Commission</vt:lpstr>
      <vt:lpstr>What Our Compact Does Not Do</vt:lpstr>
      <vt:lpstr>Outside Commission’s Purview</vt:lpstr>
      <vt:lpstr>What Our Compact Does – Imports and Exports</vt:lpstr>
      <vt:lpstr>Imports</vt:lpstr>
      <vt:lpstr>Forms and Automation</vt:lpstr>
      <vt:lpstr>A Rule for Management of  Low-Level Waste</vt:lpstr>
      <vt:lpstr>Compact Commission Workshops</vt:lpstr>
      <vt:lpstr>The Texas Compact Commissioners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Leigh Ing</dc:creator>
  <cp:lastModifiedBy>todd lovinger</cp:lastModifiedBy>
  <cp:revision>165</cp:revision>
  <dcterms:created xsi:type="dcterms:W3CDTF">2013-06-14T23:32:25Z</dcterms:created>
  <dcterms:modified xsi:type="dcterms:W3CDTF">2016-10-28T21:15:09Z</dcterms:modified>
</cp:coreProperties>
</file>