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5" r:id="rId1"/>
    <p:sldMasterId id="2147484297" r:id="rId2"/>
    <p:sldMasterId id="2147484309" r:id="rId3"/>
  </p:sldMasterIdLst>
  <p:notesMasterIdLst>
    <p:notesMasterId r:id="rId24"/>
  </p:notesMasterIdLst>
  <p:handoutMasterIdLst>
    <p:handoutMasterId r:id="rId25"/>
  </p:handoutMasterIdLst>
  <p:sldIdLst>
    <p:sldId id="444" r:id="rId4"/>
    <p:sldId id="453" r:id="rId5"/>
    <p:sldId id="471" r:id="rId6"/>
    <p:sldId id="477" r:id="rId7"/>
    <p:sldId id="491" r:id="rId8"/>
    <p:sldId id="492" r:id="rId9"/>
    <p:sldId id="493" r:id="rId10"/>
    <p:sldId id="490" r:id="rId11"/>
    <p:sldId id="476" r:id="rId12"/>
    <p:sldId id="502" r:id="rId13"/>
    <p:sldId id="475" r:id="rId14"/>
    <p:sldId id="474" r:id="rId15"/>
    <p:sldId id="473" r:id="rId16"/>
    <p:sldId id="472" r:id="rId17"/>
    <p:sldId id="494" r:id="rId18"/>
    <p:sldId id="495" r:id="rId19"/>
    <p:sldId id="496" r:id="rId20"/>
    <p:sldId id="481" r:id="rId21"/>
    <p:sldId id="470" r:id="rId22"/>
    <p:sldId id="451" r:id="rId2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63"/>
    <a:srgbClr val="001D57"/>
    <a:srgbClr val="FFC566"/>
    <a:srgbClr val="FFFF00"/>
    <a:srgbClr val="00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34588" autoAdjust="0"/>
    <p:restoredTop sz="75216" autoAdjust="0"/>
  </p:normalViewPr>
  <p:slideViewPr>
    <p:cSldViewPr>
      <p:cViewPr varScale="1">
        <p:scale>
          <a:sx n="57" d="100"/>
          <a:sy n="57" d="100"/>
        </p:scale>
        <p:origin x="-2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705161855"/>
          <c:y val="0.159054785873285"/>
          <c:w val="0.744669072615923"/>
          <c:h val="0.62743195782475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Data!$A$26:$A$41</c:f>
              <c:numCache>
                <c:formatCode>General</c:formatCode>
                <c:ptCount val="16"/>
                <c:pt idx="0">
                  <c:v>37.11</c:v>
                </c:pt>
                <c:pt idx="1">
                  <c:v>37.21</c:v>
                </c:pt>
                <c:pt idx="2">
                  <c:v>37.23000000000001</c:v>
                </c:pt>
                <c:pt idx="3">
                  <c:v>37.25</c:v>
                </c:pt>
                <c:pt idx="4">
                  <c:v>37.31</c:v>
                </c:pt>
                <c:pt idx="5">
                  <c:v>37.33</c:v>
                </c:pt>
                <c:pt idx="6">
                  <c:v>37.41</c:v>
                </c:pt>
                <c:pt idx="7">
                  <c:v>37.43</c:v>
                </c:pt>
                <c:pt idx="8">
                  <c:v>37.45</c:v>
                </c:pt>
                <c:pt idx="9">
                  <c:v>37.47</c:v>
                </c:pt>
                <c:pt idx="10">
                  <c:v>37.49</c:v>
                </c:pt>
                <c:pt idx="11">
                  <c:v>37.51</c:v>
                </c:pt>
                <c:pt idx="12">
                  <c:v>37.53</c:v>
                </c:pt>
                <c:pt idx="13">
                  <c:v>37.55</c:v>
                </c:pt>
                <c:pt idx="14">
                  <c:v>37.57</c:v>
                </c:pt>
                <c:pt idx="15">
                  <c:v>37.71</c:v>
                </c:pt>
              </c:numCache>
            </c:numRef>
          </c:cat>
          <c:val>
            <c:numRef>
              <c:f>Data!$B$26:$B$39</c:f>
              <c:numCache>
                <c:formatCode>General</c:formatCode>
                <c:ptCount val="14"/>
                <c:pt idx="0">
                  <c:v>1.0</c:v>
                </c:pt>
                <c:pt idx="1">
                  <c:v>5.0</c:v>
                </c:pt>
                <c:pt idx="2">
                  <c:v>40.0</c:v>
                </c:pt>
                <c:pt idx="3">
                  <c:v>17.0</c:v>
                </c:pt>
                <c:pt idx="4">
                  <c:v>3.0</c:v>
                </c:pt>
                <c:pt idx="5">
                  <c:v>10.0</c:v>
                </c:pt>
                <c:pt idx="6">
                  <c:v>6.0</c:v>
                </c:pt>
                <c:pt idx="7">
                  <c:v>63.0</c:v>
                </c:pt>
                <c:pt idx="8">
                  <c:v>9.0</c:v>
                </c:pt>
                <c:pt idx="9">
                  <c:v>7.0</c:v>
                </c:pt>
                <c:pt idx="10">
                  <c:v>10.0</c:v>
                </c:pt>
                <c:pt idx="11">
                  <c:v>4.0</c:v>
                </c:pt>
                <c:pt idx="12">
                  <c:v>1.0</c:v>
                </c:pt>
                <c:pt idx="1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113514824"/>
        <c:axId val="-2141243144"/>
      </c:barChart>
      <c:catAx>
        <c:axId val="211351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243144"/>
        <c:crosses val="autoZero"/>
        <c:auto val="1"/>
        <c:lblAlgn val="ctr"/>
        <c:lblOffset val="100"/>
        <c:noMultiLvlLbl val="0"/>
      </c:catAx>
      <c:valAx>
        <c:axId val="-2141243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51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0.44861</cdr:x>
      <cdr:y>0.86572</cdr:y>
    </cdr:from>
    <cdr:to>
      <cdr:x>0.67986</cdr:x>
      <cdr:y>0.98281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1050" y="2877853"/>
          <a:ext cx="1057275" cy="389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>
                  <a:lumMod val="65000"/>
                  <a:lumOff val="35000"/>
                </a:schemeClr>
              </a:solidFill>
            </a:rPr>
            <a:t>No.</a:t>
          </a:r>
          <a:r>
            <a:rPr lang="en-US" sz="1100" baseline="0">
              <a:solidFill>
                <a:schemeClr val="tx1">
                  <a:lumMod val="65000"/>
                  <a:lumOff val="35000"/>
                </a:schemeClr>
              </a:solidFill>
            </a:rPr>
            <a:t> of citations</a:t>
          </a:r>
          <a:endParaRPr lang="en-US" sz="11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0.05014</cdr:x>
      <cdr:y>0.29819</cdr:y>
    </cdr:from>
    <cdr:to>
      <cdr:x>0.13527</cdr:x>
      <cdr:y>0.61624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4774" y="1325278"/>
          <a:ext cx="1057275" cy="389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tx1">
                  <a:lumMod val="65000"/>
                  <a:lumOff val="35000"/>
                </a:schemeClr>
              </a:solidFill>
            </a:rPr>
            <a:t>Part</a:t>
          </a:r>
          <a:r>
            <a:rPr lang="en-US" sz="1100" baseline="0">
              <a:solidFill>
                <a:schemeClr val="tx1">
                  <a:lumMod val="65000"/>
                  <a:lumOff val="35000"/>
                </a:schemeClr>
              </a:solidFill>
            </a:rPr>
            <a:t> 37 section</a:t>
          </a:r>
          <a:endParaRPr lang="en-US" sz="11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226CDDBD-23E5-4D63-B52D-DE1028C754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5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90" tIns="46444" rIns="92890" bIns="4644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5ADC794C-C418-469F-AA8F-34FCDD0083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0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944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672" indent="-284124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66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521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0764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790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5038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2174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931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AB7606-C220-45A7-88A4-DFDA7664F9AA}" type="slidenum">
              <a:rPr lang="en-US" alt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959226" y="8820151"/>
            <a:ext cx="30257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1" tIns="46430" rIns="92861" bIns="46430" anchor="b"/>
          <a:lstStyle>
            <a:lvl1pPr defTabSz="930275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</a:pPr>
            <a:fld id="{2409260E-6310-422D-99E8-EF4304C483AC}" type="slidenum">
              <a:rPr lang="en-US" altLang="en-US" sz="1200">
                <a:solidFill>
                  <a:prstClr val="black"/>
                </a:solidFill>
              </a:rPr>
              <a:pPr algn="r" fontAlgn="auto">
                <a:spcBef>
                  <a:spcPct val="0"/>
                </a:spcBef>
                <a:spcAft>
                  <a:spcPts val="0"/>
                </a:spcAft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22534" name="Footer Placeholder 7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672" indent="-284124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66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521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0764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790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5038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2174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931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Official Use Only - Sensitive Internal Information</a:t>
            </a:r>
          </a:p>
        </p:txBody>
      </p:sp>
      <p:sp>
        <p:nvSpPr>
          <p:cNvPr id="22535" name="Header Placeholder 8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672" indent="-284124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966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5216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0764" indent="-226982" defTabSz="926971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790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5038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2174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9311" indent="-226982" defTabSz="926971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Official Use Only - Sensitive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77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31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14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43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651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2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0125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499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598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49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39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03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31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76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53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C794C-C418-469F-AA8F-34FCDD00833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042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5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8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0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2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8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9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0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8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3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randing-logo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6576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6388" y="1600200"/>
            <a:ext cx="8534400" cy="2057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6388" y="3810000"/>
            <a:ext cx="85344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02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0EDE4-8D2A-4567-8A44-51C70D847F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80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25F9B-1995-4BBE-82BA-957CC3389E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9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0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0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E79BB-FF43-4CEE-BADE-B832EB95E6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E6365-69B0-4333-8708-28421B6E99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05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9016-381E-42F5-BEFF-D410EE9C2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98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BA83A-DFF3-468B-A4B2-562296F60E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40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0CA25-4950-4A31-B2B1-B6ED5CC4F2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5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CF900-FC61-4D89-8D64-DF16A313E3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2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BA499-3E25-4010-AAAE-78D701682E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2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533400"/>
            <a:ext cx="20383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6265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5C6B7-BE8E-4EE1-9B96-B1D16EF8F0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0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8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10/28/16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74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5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3413" y="64008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fld id="{111EB2AE-D127-46AA-8264-1ECBE70F7D30}" type="slidenum">
              <a:rPr lang="en-US" altLang="en-US">
                <a:solidFill>
                  <a:srgbClr val="000000"/>
                </a:solidFill>
                <a:ea typeface="ＭＳ Ｐゴシック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68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305800" cy="1904999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NRC’s 10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CFR Part 37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Program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Review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of Radioactive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Source Security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cs typeface="Arial" pitchFamily="34" charset="0"/>
              </a:rPr>
              <a:t>Duncan White </a:t>
            </a:r>
          </a:p>
          <a:p>
            <a:pPr lvl="0" defTabSz="914400" fontAlgn="base">
              <a:spcAft>
                <a:spcPct val="0"/>
              </a:spcAft>
            </a:pPr>
            <a:r>
              <a:rPr lang="en-US" sz="2000" b="1" kern="0" dirty="0">
                <a:solidFill>
                  <a:prstClr val="black"/>
                </a:solidFill>
                <a:cs typeface="Arial" pitchFamily="34" charset="0"/>
              </a:rPr>
              <a:t>Office of Nuclear Materials Safety and Safeguards</a:t>
            </a:r>
          </a:p>
          <a:p>
            <a:pPr lvl="0" defTabSz="914400" fontAlgn="base">
              <a:spcAft>
                <a:spcPct val="0"/>
              </a:spcAft>
            </a:pPr>
            <a:r>
              <a:rPr lang="en-US" sz="2000" b="1" kern="0" dirty="0" smtClean="0">
                <a:solidFill>
                  <a:prstClr val="black"/>
                </a:solidFill>
                <a:cs typeface="Arial" pitchFamily="34" charset="0"/>
              </a:rPr>
              <a:t>November 8, 2016</a:t>
            </a:r>
            <a:endParaRPr lang="en-US" sz="2000" b="1" kern="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 txBox="1">
            <a:spLocks noGrp="1" noChangeArrowheads="1"/>
          </p:cNvSpPr>
          <p:nvPr/>
        </p:nvSpPr>
        <p:spPr bwMode="auto">
          <a:xfrm>
            <a:off x="8253413" y="64008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auto">
              <a:spcAft>
                <a:spcPts val="0"/>
              </a:spcAft>
            </a:pPr>
            <a:fld id="{B0F0F2F2-0617-4084-BEE5-4D2F8CE8C986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ctr" defTabSz="457200" fontAlgn="auto">
                <a:spcAft>
                  <a:spcPts val="0"/>
                </a:spcAft>
              </a:pPr>
              <a:t>10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8253413" y="640080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auto">
              <a:spcAft>
                <a:spcPts val="0"/>
              </a:spcAft>
            </a:pPr>
            <a:fld id="{98E45AEF-1B93-4D9C-BDAE-3249403C5F74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algn="ctr" defTabSz="457200" fontAlgn="auto">
                <a:spcAft>
                  <a:spcPts val="0"/>
                </a:spcAft>
              </a:pPr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196" y="304800"/>
            <a:ext cx="7919884" cy="1143000"/>
          </a:xfrm>
        </p:spPr>
        <p:txBody>
          <a:bodyPr/>
          <a:lstStyle/>
          <a:p>
            <a:pPr lvl="1" algn="ctr"/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No Gap in Security Regulations Based on </a:t>
            </a:r>
            <a:b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</a:b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Non-theft Event Evaluation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defRPr>
            </a:lvl9pPr>
          </a:lstStyle>
          <a:p>
            <a:fld id="{7BDF126A-6D63-4DFE-BE30-392C3E41D73A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1904368"/>
            <a:ext cx="8096250" cy="40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Trustworthiness and Reliability (T&amp;R)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Assessed </a:t>
            </a:r>
            <a:r>
              <a:rPr lang="en-US" sz="2000" dirty="0"/>
              <a:t>process to approve unescorted access to Category 1 and 2 radioactive material </a:t>
            </a:r>
          </a:p>
          <a:p>
            <a:r>
              <a:rPr lang="en-US" sz="2000" dirty="0"/>
              <a:t>Evaluated if T&amp;R process provides reasonable assurance against insider threats (NRC commitment in GAO-14-293) </a:t>
            </a:r>
          </a:p>
          <a:p>
            <a:r>
              <a:rPr lang="en-US" sz="2000" dirty="0"/>
              <a:t>Considered revision of the T&amp;R process to provide specific guidance to licensees on how to review an employee’s background </a:t>
            </a:r>
          </a:p>
          <a:p>
            <a:r>
              <a:rPr lang="en-US" sz="2000" dirty="0"/>
              <a:t>Reviewed disqualification factors in federal regulations</a:t>
            </a:r>
          </a:p>
          <a:p>
            <a:pPr lvl="1"/>
            <a:r>
              <a:rPr lang="en-US" sz="1600" dirty="0"/>
              <a:t>Bureau of Alcohol, Tobacco, Firearms and Explosives</a:t>
            </a:r>
          </a:p>
          <a:p>
            <a:pPr lvl="1"/>
            <a:r>
              <a:rPr lang="en-US" sz="1600" dirty="0"/>
              <a:t>Centers for Disease Control and Prevention</a:t>
            </a:r>
          </a:p>
          <a:p>
            <a:pPr lvl="1"/>
            <a:r>
              <a:rPr lang="en-US" sz="1600" dirty="0"/>
              <a:t>Transportation Security Agency</a:t>
            </a:r>
          </a:p>
          <a:p>
            <a:r>
              <a:rPr lang="en-US" sz="2000" dirty="0"/>
              <a:t>Issued TI 2800/042, “Evaluation of Trustworthiness and Reliability Determinations,” to gather information to determine T&amp;R program adequacy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575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Well-logging Sources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Reviewed </a:t>
            </a:r>
            <a:r>
              <a:rPr lang="en-US" sz="3300" dirty="0"/>
              <a:t>aggregation definition for sources stored in single storage area and secured separately (Recommendation in GAO-14-293</a:t>
            </a:r>
            <a:r>
              <a:rPr lang="en-US" sz="3300" dirty="0" smtClean="0"/>
              <a:t>)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Evaluated licensee storage of sources and inspector experience with aggregation of </a:t>
            </a:r>
            <a:r>
              <a:rPr lang="en-US" sz="3300" dirty="0" smtClean="0"/>
              <a:t>sources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Reviewed “Checklist to Address Requests for Risk-Significant Radioactive Material”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8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 and Agreement State Inspector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Examined </a:t>
            </a:r>
            <a:r>
              <a:rPr lang="en-US" dirty="0"/>
              <a:t>effectiveness of qualification program to prepare inspectors to conduct materials security inspections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Tracking and Accounting of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23" y="1905000"/>
            <a:ext cx="82296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Evaluated </a:t>
            </a:r>
            <a:r>
              <a:rPr lang="en-US" sz="2800" dirty="0"/>
              <a:t>possible enhancements to the tracking and accounting of radioactive </a:t>
            </a:r>
            <a:r>
              <a:rPr lang="en-US" sz="2800" dirty="0" smtClean="0"/>
              <a:t>materials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Assessed stakeholder feedback and results of a marketing firm </a:t>
            </a:r>
            <a:r>
              <a:rPr lang="en-US" sz="2800" dirty="0" smtClean="0"/>
              <a:t>survey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25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Regulatory Comparison with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 Standards and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Guidance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Reviewed </a:t>
            </a:r>
            <a:r>
              <a:rPr lang="en-US" altLang="en-US" sz="2400" dirty="0"/>
              <a:t>national material security guidance and </a:t>
            </a:r>
            <a:r>
              <a:rPr lang="en-US" altLang="en-US" sz="2400" dirty="0" smtClean="0"/>
              <a:t>requirements from IAEA, </a:t>
            </a:r>
            <a:r>
              <a:rPr lang="en-US" altLang="en-US" sz="2400" dirty="0"/>
              <a:t>Australia, Canada, Finland, France, and Spain </a:t>
            </a: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Evaluated differences between Part 37 and other nations and the IAEA security </a:t>
            </a:r>
            <a:r>
              <a:rPr lang="en-US" altLang="en-US" sz="2400" dirty="0" smtClean="0"/>
              <a:t>programs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18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 Consultants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Evaluated </a:t>
            </a:r>
            <a:r>
              <a:rPr lang="en-US" altLang="en-US" sz="2400" dirty="0"/>
              <a:t>the clarity of the rule and guidance, and reviewed past radioactive materials events and </a:t>
            </a:r>
            <a:r>
              <a:rPr lang="en-US" altLang="en-US" sz="2400" dirty="0" smtClean="0"/>
              <a:t>incidents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E</a:t>
            </a:r>
            <a:r>
              <a:rPr lang="en-US" altLang="en-US" sz="2400" dirty="0" smtClean="0"/>
              <a:t>valuated </a:t>
            </a:r>
            <a:r>
              <a:rPr lang="en-US" altLang="en-US" sz="2400" dirty="0"/>
              <a:t>the NRC’s early implementation (i.e., rollout) of Part </a:t>
            </a:r>
            <a:r>
              <a:rPr lang="en-US" altLang="en-US" sz="2400" dirty="0" smtClean="0"/>
              <a:t>37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E</a:t>
            </a:r>
            <a:r>
              <a:rPr lang="en-US" altLang="en-US" sz="2400" dirty="0" smtClean="0"/>
              <a:t>valuated </a:t>
            </a:r>
            <a:r>
              <a:rPr lang="en-US" altLang="en-US" sz="2400" dirty="0"/>
              <a:t>the completeness and thoroughness of the staff’s assessment </a:t>
            </a:r>
            <a:endParaRPr lang="en-US" alt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9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+mn-cs"/>
              </a:rPr>
              <a:t>Stakeholder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Published </a:t>
            </a:r>
            <a:r>
              <a:rPr lang="en-US" dirty="0"/>
              <a:t>Federal Register notice (81 FR 13263) with questions </a:t>
            </a:r>
          </a:p>
          <a:p>
            <a:r>
              <a:rPr lang="en-US" dirty="0"/>
              <a:t>Conducted 4</a:t>
            </a:r>
            <a:r>
              <a:rPr lang="en-US" dirty="0" smtClean="0"/>
              <a:t> </a:t>
            </a:r>
            <a:r>
              <a:rPr lang="en-US" dirty="0"/>
              <a:t>webinars and a public meeting</a:t>
            </a:r>
          </a:p>
          <a:p>
            <a:r>
              <a:rPr lang="en-US" dirty="0"/>
              <a:t>Issued questionnaires and conducted interviews with stakeholders</a:t>
            </a:r>
          </a:p>
          <a:p>
            <a:pPr lvl="1"/>
            <a:r>
              <a:rPr lang="en-US" dirty="0"/>
              <a:t>NRC and Agreement State staff</a:t>
            </a:r>
          </a:p>
          <a:p>
            <a:pPr lvl="1"/>
            <a:r>
              <a:rPr lang="en-US" dirty="0"/>
              <a:t>8 Federal licensees and 9 non-Federal NRC licensees </a:t>
            </a:r>
            <a:r>
              <a:rPr lang="en-US" dirty="0" smtClean="0"/>
              <a:t>  (</a:t>
            </a:r>
            <a:r>
              <a:rPr lang="en-US" dirty="0"/>
              <a:t>8 of each of the licensees were interviewed)</a:t>
            </a:r>
          </a:p>
          <a:p>
            <a:pPr lvl="1"/>
            <a:r>
              <a:rPr lang="en-US" dirty="0"/>
              <a:t>National Nuclear Security Administration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6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Specific </a:t>
            </a:r>
            <a:r>
              <a:rPr lang="en-US" dirty="0"/>
              <a:t>areas were identified to further enhance the clarity of the regulations and licensees’ implementation of security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Revisions to the rule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Revision of guidance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Enhanced communication efforts with </a:t>
            </a:r>
            <a:r>
              <a:rPr lang="en-US" dirty="0" smtClean="0"/>
              <a:t>licensees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0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to Congress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Commission Paper</a:t>
            </a:r>
            <a:endParaRPr lang="en-US" dirty="0"/>
          </a:p>
          <a:p>
            <a:pPr lvl="1"/>
            <a:r>
              <a:rPr lang="en-US" dirty="0"/>
              <a:t>Draft Congressional Report Regarding the Effectiveness of Part 37 of Title 10 of the Code of Federal Regulation (Enclosure 1), </a:t>
            </a:r>
          </a:p>
          <a:p>
            <a:pPr lvl="1"/>
            <a:r>
              <a:rPr lang="en-US" dirty="0" smtClean="0"/>
              <a:t>Summary </a:t>
            </a:r>
            <a:r>
              <a:rPr lang="en-US" dirty="0"/>
              <a:t>Report: NRC Staff Program Review  of 10 CFR Part 37 (Enclosure 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Due to Congress on December 16, 2016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for Program Review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403 of Public Law 113-235, “Consolidated and Further Continuing Appropriations Act, 2015,” December 2014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GAO-12-925, “Nuclear Nonproliferation:  Additional Actions Needed to Improve Security of Radiological Sources at U.S. Medical Facilities,” September 2012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GAO-14-293, “Nuclear Nonproliferation: Additional Actions Needed to Increase the Security of U.S. Industrial Radiological Sources,” June 2014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dirty="0"/>
          </a:p>
          <a:p>
            <a:pPr marL="285750" lvl="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SECY-16-0021, “Discontinuation of Rulemaking Activities,” February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2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8562" y="1143000"/>
            <a:ext cx="5486876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Review Areas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Inspection results - first 2 years of rule implementation</a:t>
            </a:r>
          </a:p>
          <a:p>
            <a:r>
              <a:rPr lang="en-US" dirty="0"/>
              <a:t>Nuclear Material Events Database &amp; Security Incident Database </a:t>
            </a:r>
          </a:p>
          <a:p>
            <a:r>
              <a:rPr lang="en-US" dirty="0"/>
              <a:t>Trustworthiness and reliability program </a:t>
            </a:r>
          </a:p>
          <a:p>
            <a:r>
              <a:rPr lang="en-US" dirty="0"/>
              <a:t>Aggregation definition as it applies to well-logging sources</a:t>
            </a:r>
          </a:p>
          <a:p>
            <a:r>
              <a:rPr lang="en-US" dirty="0"/>
              <a:t>Adequacy of NRC and Agreement State inspector training </a:t>
            </a:r>
          </a:p>
          <a:p>
            <a:r>
              <a:rPr lang="en-US" dirty="0"/>
              <a:t>Enhanced tracking and accounting of radioactive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International </a:t>
            </a:r>
            <a:r>
              <a:rPr lang="en-US" dirty="0"/>
              <a:t>Regulations and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Independent Assessment </a:t>
            </a:r>
          </a:p>
          <a:p>
            <a:r>
              <a:rPr lang="en-US" dirty="0" smtClean="0"/>
              <a:t>Public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Results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Two Years of Rule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Reviewed </a:t>
            </a:r>
            <a:r>
              <a:rPr lang="en-US" dirty="0"/>
              <a:t>the number, type, and severity of findings identified and reviewed them to identify trends indicative of a need to enhance the rule, guidance, or take other action (e.g., issuance of a generic communication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ＭＳ Ｐゴシック" pitchFamily="1" charset="-128"/>
              </a:rPr>
              <a:t>In-depth Analysis of Inspections Conducted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72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06887" y="1309999"/>
            <a:ext cx="7330225" cy="4267201"/>
            <a:chOff x="-163281" y="-1101205"/>
            <a:chExt cx="5307906" cy="3338688"/>
          </a:xfrm>
        </p:grpSpPr>
        <p:grpSp>
          <p:nvGrpSpPr>
            <p:cNvPr id="6" name="Group 5"/>
            <p:cNvGrpSpPr/>
            <p:nvPr/>
          </p:nvGrpSpPr>
          <p:grpSpPr>
            <a:xfrm>
              <a:off x="-163281" y="-1101205"/>
              <a:ext cx="5307906" cy="3338688"/>
              <a:chOff x="-108675" y="-980659"/>
              <a:chExt cx="4461719" cy="2973211"/>
            </a:xfrm>
          </p:grpSpPr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-99530" y="-832330"/>
                <a:ext cx="4452574" cy="646696"/>
              </a:xfrm>
              <a:prstGeom prst="rect">
                <a:avLst/>
              </a:prstGeom>
              <a:solidFill>
                <a:srgbClr val="FFFFFF">
                  <a:lumMod val="40000"/>
                  <a:lumOff val="60000"/>
                  <a:alpha val="34902"/>
                </a:srgbClr>
              </a:solidFill>
              <a:extLst/>
            </p:spPr>
            <p:txBody>
              <a:bodyPr rot="0" vert="horz" wrap="square" lIns="182880" tIns="0" rIns="182880" bIns="0" anchor="t" anchorCtr="0" upright="1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all" spc="15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NRC Enforcement Actions:</a:t>
                </a:r>
                <a:endParaRPr kumimoji="0" lang="en-US" sz="5400" b="0" i="0" u="none" strike="noStrike" kern="0" cap="all" spc="15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all" spc="15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 CFR Part 37 Oversight (march 2014-March 2016)</a:t>
                </a:r>
                <a:endParaRPr kumimoji="0" lang="en-US" sz="5400" b="0" i="0" u="none" strike="noStrike" kern="0" cap="all" spc="15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108675" y="-980659"/>
                <a:ext cx="4461719" cy="2973211"/>
              </a:xfrm>
              <a:prstGeom prst="rect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" t="21548" r="7945" b="16192"/>
            <a:stretch/>
          </p:blipFill>
          <p:spPr bwMode="auto">
            <a:xfrm>
              <a:off x="229820" y="-460536"/>
              <a:ext cx="4532583" cy="25870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9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37 Violations Breakdown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2014 – March 2016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815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048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Frequent Violations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37.23(f) Access Authorization Procedures</a:t>
            </a:r>
          </a:p>
          <a:p>
            <a:pPr lvl="1"/>
            <a:r>
              <a:rPr lang="en-US" dirty="0"/>
              <a:t>Licensee must develop, implement, and maintain access authorization procedures</a:t>
            </a:r>
          </a:p>
          <a:p>
            <a:r>
              <a:rPr lang="en-US" dirty="0"/>
              <a:t>37.43(b) Security Program Procedures</a:t>
            </a:r>
          </a:p>
          <a:p>
            <a:pPr lvl="1"/>
            <a:r>
              <a:rPr lang="en-US" dirty="0"/>
              <a:t>Must develop and maintain written security procedures</a:t>
            </a:r>
          </a:p>
          <a:p>
            <a:pPr lvl="1"/>
            <a:r>
              <a:rPr lang="en-US" dirty="0"/>
              <a:t>Documents how physical protection requirements of Subpart C and security plan will be met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good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Majority of </a:t>
            </a:r>
            <a:r>
              <a:rPr lang="en-US" dirty="0" smtClean="0"/>
              <a:t>violations were administrative 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</a:t>
            </a:r>
            <a:r>
              <a:rPr lang="en-US" dirty="0"/>
              <a:t>challenges</a:t>
            </a:r>
          </a:p>
          <a:p>
            <a:pPr lvl="1"/>
            <a:r>
              <a:rPr lang="en-US" dirty="0"/>
              <a:t>Licensees still meeting the Increased Controls requirements </a:t>
            </a:r>
            <a:r>
              <a:rPr lang="en-US" dirty="0" smtClean="0"/>
              <a:t>and failing </a:t>
            </a:r>
            <a:r>
              <a:rPr lang="en-US" dirty="0"/>
              <a:t>to document how the program meets Part 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6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Material Events Database (NMED) &amp;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Incident Database (SID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Evaluated </a:t>
            </a:r>
            <a:r>
              <a:rPr lang="en-US" dirty="0"/>
              <a:t>theft and diversion incidents since issuance of the Orders for gaps in the rule</a:t>
            </a:r>
          </a:p>
          <a:p>
            <a:endParaRPr lang="en-US" dirty="0" smtClean="0"/>
          </a:p>
          <a:p>
            <a:r>
              <a:rPr lang="en-US" dirty="0" smtClean="0"/>
              <a:t>Analyzed </a:t>
            </a:r>
            <a:r>
              <a:rPr lang="en-US" dirty="0"/>
              <a:t>other reportable events, e.g., “lost in shipping,” to assess potential security nexus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11765</TotalTime>
  <Words>843</Words>
  <Application>Microsoft Macintosh PowerPoint</Application>
  <PresentationFormat>On-screen Show (4:3)</PresentationFormat>
  <Paragraphs>122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Default Design</vt:lpstr>
      <vt:lpstr>NRC’s 10 CFR Part 37 Program Review of Radioactive Source Security </vt:lpstr>
      <vt:lpstr>Background for Program Review</vt:lpstr>
      <vt:lpstr>Program Review Areas</vt:lpstr>
      <vt:lpstr>Inspection Results  First Two Years of Rule implementation</vt:lpstr>
      <vt:lpstr>In-depth Analysis of Inspections Conducted</vt:lpstr>
      <vt:lpstr>Part 37 Violations Breakdown March 2014 – March 2016</vt:lpstr>
      <vt:lpstr>Most Frequent Violations</vt:lpstr>
      <vt:lpstr>Enforcement</vt:lpstr>
      <vt:lpstr>Nuclear Material Events Database (NMED) &amp;  Security Incident Database (SID)</vt:lpstr>
      <vt:lpstr>No Gap in Security Regulations Based on  Non-theft Event Evaluation </vt:lpstr>
      <vt:lpstr>Trustworthiness and Reliability (T&amp;R) Program</vt:lpstr>
      <vt:lpstr>Aggregation Definition: Well-logging Sources</vt:lpstr>
      <vt:lpstr>NRC and Agreement State Inspector Training </vt:lpstr>
      <vt:lpstr>Enhanced Tracking and Accounting of  Radioactive Sources</vt:lpstr>
      <vt:lpstr>Regulatory Comparison with  International Standards and Guidance</vt:lpstr>
      <vt:lpstr>Independent  Consultants </vt:lpstr>
      <vt:lpstr>Stakeholder Outreach</vt:lpstr>
      <vt:lpstr>Conclusions </vt:lpstr>
      <vt:lpstr>Response to Congress</vt:lpstr>
      <vt:lpstr>PowerPoint Presentation</vt:lpstr>
    </vt:vector>
  </TitlesOfParts>
  <Company>Admin 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todd lovinger</cp:lastModifiedBy>
  <cp:revision>809</cp:revision>
  <cp:lastPrinted>2016-08-17T10:26:32Z</cp:lastPrinted>
  <dcterms:created xsi:type="dcterms:W3CDTF">2006-11-17T15:30:46Z</dcterms:created>
  <dcterms:modified xsi:type="dcterms:W3CDTF">2016-10-28T12:27:50Z</dcterms:modified>
</cp:coreProperties>
</file>