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58" r:id="rId3"/>
    <p:sldId id="289" r:id="rId4"/>
    <p:sldId id="271" r:id="rId5"/>
    <p:sldId id="259" r:id="rId6"/>
    <p:sldId id="272" r:id="rId7"/>
    <p:sldId id="273" r:id="rId8"/>
    <p:sldId id="274" r:id="rId9"/>
    <p:sldId id="279" r:id="rId10"/>
    <p:sldId id="280" r:id="rId11"/>
    <p:sldId id="284" r:id="rId12"/>
    <p:sldId id="285" r:id="rId13"/>
    <p:sldId id="290" r:id="rId14"/>
    <p:sldId id="28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 Maisler" initials="JM" lastIdx="9" clrIdx="0">
    <p:extLst/>
  </p:cmAuthor>
  <p:cmAuthor id="2" name="Dave Daigle" initials="DD"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2605" autoAdjust="0"/>
    <p:restoredTop sz="76204" autoAdjust="0"/>
  </p:normalViewPr>
  <p:slideViewPr>
    <p:cSldViewPr snapToGrid="0" snapToObjects="1">
      <p:cViewPr varScale="1">
        <p:scale>
          <a:sx n="58" d="100"/>
          <a:sy n="58" d="100"/>
        </p:scale>
        <p:origin x="-255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4" Type="http://schemas.microsoft.com/office/2011/relationships/chartColorStyle" Target="colors1.xml"/><Relationship Id="rId1" Type="http://schemas.openxmlformats.org/officeDocument/2006/relationships/themeOverride" Target="../theme/themeOverride1.xml"/><Relationship Id="rId2"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chemeClr val="accent1"/>
              </a:solidFill>
              <a:round/>
            </a:ln>
            <a:effectLst/>
          </c:spPr>
          <c:marker>
            <c:symbol val="none"/>
          </c:marker>
          <c:dLbls>
            <c:dLbl>
              <c:idx val="0"/>
              <c:layout>
                <c:manualLayout>
                  <c:x val="0.0"/>
                  <c:y val="-0.0518358531317495"/>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r>
                      <a:rPr lang="en-US" b="1"/>
                      <a:t>Normal</a:t>
                    </a:r>
                    <a:r>
                      <a:rPr lang="en-US" b="1" baseline="0"/>
                      <a:t> Operations</a:t>
                    </a:r>
                    <a:endParaRPr lang="en-US" b="1"/>
                  </a:p>
                </c:rich>
              </c:tx>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borderCallout1">
                      <a:avLst>
                        <a:gd name="adj1" fmla="val 103726"/>
                        <a:gd name="adj2" fmla="val 19035"/>
                        <a:gd name="adj3" fmla="val 177465"/>
                        <a:gd name="adj4" fmla="val -7168"/>
                      </a:avLst>
                    </a:prstGeom>
                    <a:noFill/>
                    <a:ln>
                      <a:noFill/>
                    </a:ln>
                  </c15:spPr>
                  <c15:layout/>
                </c:ext>
              </c:extLst>
            </c:dLbl>
            <c:dLbl>
              <c:idx val="1"/>
              <c:layout>
                <c:manualLayout>
                  <c:x val="0.0313111524544944"/>
                  <c:y val="-0.0201583873290137"/>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fld id="{E642A658-5D8B-4BD5-A001-FEE6154A12FC}" type="CATEGORYNAME">
                      <a:rPr lang="en-US"/>
                      <a:pPr>
                        <a:defRPr sz="900" b="0" i="0" u="none" strike="noStrike" kern="1200" baseline="0">
                          <a:solidFill>
                            <a:schemeClr val="dk1">
                              <a:lumMod val="65000"/>
                              <a:lumOff val="35000"/>
                            </a:schemeClr>
                          </a:solidFill>
                          <a:latin typeface="+mn-lt"/>
                          <a:ea typeface="+mn-ea"/>
                          <a:cs typeface="+mn-cs"/>
                        </a:defRPr>
                      </a:pPr>
                      <a:t>[CATEGORY NAME]</a:t>
                    </a:fld>
                    <a:r>
                      <a:rPr lang="en-US" b="1" baseline="0"/>
                      <a:t>All Fuel in SFP</a:t>
                    </a:r>
                  </a:p>
                </c:rich>
              </c:tx>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borderCallout1">
                      <a:avLst>
                        <a:gd name="adj1" fmla="val 50616"/>
                        <a:gd name="adj2" fmla="val -3081"/>
                        <a:gd name="adj3" fmla="val 99570"/>
                        <a:gd name="adj4" fmla="val -41140"/>
                      </a:avLst>
                    </a:prstGeom>
                    <a:noFill/>
                    <a:ln>
                      <a:noFill/>
                    </a:ln>
                  </c15:spPr>
                  <c15:layout/>
                  <c15:dlblFieldTable/>
                  <c15:showDataLabelsRange val="0"/>
                </c:ext>
              </c:extLst>
            </c:dLbl>
            <c:dLbl>
              <c:idx val="2"/>
              <c:layout>
                <c:manualLayout>
                  <c:x val="0.0417482032726592"/>
                  <c:y val="-0.0345572354211663"/>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r>
                      <a:rPr lang="en-US" b="1"/>
                      <a:t>Implementation of PSEP</a:t>
                    </a:r>
                  </a:p>
                </c:rich>
              </c:tx>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borderCallout1">
                      <a:avLst>
                        <a:gd name="adj1" fmla="val 39994"/>
                        <a:gd name="adj2" fmla="val -1252"/>
                        <a:gd name="adj3" fmla="val 134976"/>
                        <a:gd name="adj4" fmla="val -30946"/>
                      </a:avLst>
                    </a:prstGeom>
                    <a:noFill/>
                    <a:ln>
                      <a:noFill/>
                    </a:ln>
                  </c15:spPr>
                  <c15:layout/>
                </c:ext>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8"/>
              <c:layout>
                <c:manualLayout>
                  <c:x val="-0.0747988641968479"/>
                  <c:y val="-0.123830093592513"/>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r>
                      <a:rPr lang="en-US" b="1"/>
                      <a:t>Implementation of PDEP</a:t>
                    </a:r>
                  </a:p>
                </c:rich>
              </c:tx>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borderCallout1">
                      <a:avLst>
                        <a:gd name="adj1" fmla="val 98415"/>
                        <a:gd name="adj2" fmla="val 31206"/>
                        <a:gd name="adj3" fmla="val 354499"/>
                        <a:gd name="adj4" fmla="val 38763"/>
                      </a:avLst>
                    </a:prstGeom>
                    <a:noFill/>
                    <a:ln>
                      <a:noFill/>
                    </a:ln>
                  </c15:spPr>
                  <c15:layout/>
                </c:ext>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1"/>
              <c:delete val="1"/>
              <c:extLst>
                <c:ext xmlns:c15="http://schemas.microsoft.com/office/drawing/2012/chart" uri="{CE6537A1-D6FC-4f65-9D91-7224C49458BB}"/>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borderCallout1">
                    <a:avLst/>
                  </a:prstGeom>
                  <a:noFill/>
                  <a:ln>
                    <a:noFill/>
                  </a:ln>
                </c15:spPr>
                <c15:showLeaderLines val="0"/>
              </c:ext>
            </c:extLst>
          </c:dLbls>
          <c:cat>
            <c:strRef>
              <c:f>Sheet1!$A$1:$A$22</c:f>
              <c:strCache>
                <c:ptCount val="19"/>
                <c:pt idx="0">
                  <c:v>Shutdown</c:v>
                </c:pt>
                <c:pt idx="2">
                  <c:v>+ 1 Month</c:v>
                </c:pt>
                <c:pt idx="18">
                  <c:v>+ 18 Months</c:v>
                </c:pt>
              </c:strCache>
            </c:strRef>
          </c:cat>
          <c:val>
            <c:numRef>
              <c:f>Sheet1!$B$1:$B$22</c:f>
              <c:numCache>
                <c:formatCode>General</c:formatCode>
                <c:ptCount val="22"/>
                <c:pt idx="0">
                  <c:v>650.0</c:v>
                </c:pt>
                <c:pt idx="1">
                  <c:v>450.0</c:v>
                </c:pt>
                <c:pt idx="2">
                  <c:v>320.0</c:v>
                </c:pt>
                <c:pt idx="3">
                  <c:v>300.0</c:v>
                </c:pt>
                <c:pt idx="4">
                  <c:v>295.0</c:v>
                </c:pt>
                <c:pt idx="5">
                  <c:v>290.0</c:v>
                </c:pt>
                <c:pt idx="6">
                  <c:v>285.0</c:v>
                </c:pt>
                <c:pt idx="7">
                  <c:v>280.0</c:v>
                </c:pt>
                <c:pt idx="8">
                  <c:v>275.0</c:v>
                </c:pt>
                <c:pt idx="9">
                  <c:v>270.0</c:v>
                </c:pt>
                <c:pt idx="10">
                  <c:v>265.0</c:v>
                </c:pt>
                <c:pt idx="11">
                  <c:v>260.0</c:v>
                </c:pt>
                <c:pt idx="12">
                  <c:v>255.0</c:v>
                </c:pt>
                <c:pt idx="13">
                  <c:v>250.0</c:v>
                </c:pt>
                <c:pt idx="14">
                  <c:v>245.0</c:v>
                </c:pt>
                <c:pt idx="15">
                  <c:v>240.0</c:v>
                </c:pt>
                <c:pt idx="16">
                  <c:v>235.0</c:v>
                </c:pt>
                <c:pt idx="17">
                  <c:v>230.0</c:v>
                </c:pt>
                <c:pt idx="18">
                  <c:v>230.0</c:v>
                </c:pt>
                <c:pt idx="19">
                  <c:v>180.0</c:v>
                </c:pt>
                <c:pt idx="20">
                  <c:v>170.0</c:v>
                </c:pt>
                <c:pt idx="21">
                  <c:v>160.0</c:v>
                </c:pt>
              </c:numCache>
            </c:numRef>
          </c:val>
          <c:smooth val="0"/>
        </c:ser>
        <c:dLbls>
          <c:showLegendKey val="0"/>
          <c:showVal val="0"/>
          <c:showCatName val="0"/>
          <c:showSerName val="0"/>
          <c:showPercent val="0"/>
          <c:showBubbleSize val="0"/>
        </c:dLbls>
        <c:marker val="1"/>
        <c:smooth val="0"/>
        <c:axId val="-2142010984"/>
        <c:axId val="-2142606920"/>
      </c:lineChart>
      <c:catAx>
        <c:axId val="-2142010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2606920"/>
        <c:crosses val="autoZero"/>
        <c:auto val="1"/>
        <c:lblAlgn val="ctr"/>
        <c:lblOffset val="100"/>
        <c:noMultiLvlLbl val="0"/>
      </c:catAx>
      <c:valAx>
        <c:axId val="-2142606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2010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D4B5E1-8CFC-284C-BEF4-2711303ED602}" type="datetimeFigureOut">
              <a:rPr lang="en-US" smtClean="0"/>
              <a:pPr/>
              <a:t>10/28/16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2F9DA0-32BF-9B41-8F9C-BDBB3C1E27CD}" type="slidenum">
              <a:rPr lang="en-US" smtClean="0"/>
              <a:pPr/>
              <a:t>‹#›</a:t>
            </a:fld>
            <a:endParaRPr lang="en-US" dirty="0"/>
          </a:p>
        </p:txBody>
      </p:sp>
    </p:spTree>
    <p:extLst>
      <p:ext uri="{BB962C8B-B14F-4D97-AF65-F5344CB8AC3E}">
        <p14:creationId xmlns:p14="http://schemas.microsoft.com/office/powerpoint/2010/main" val="41638451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242AD0-22FC-314E-A833-945B442CEE70}" type="datetimeFigureOut">
              <a:rPr lang="en-US" smtClean="0"/>
              <a:pPr/>
              <a:t>10/28/16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217B7B-DA5E-7043-9190-C984D3F6BB85}" type="slidenum">
              <a:rPr lang="en-US" smtClean="0"/>
              <a:pPr/>
              <a:t>‹#›</a:t>
            </a:fld>
            <a:endParaRPr lang="en-US" dirty="0"/>
          </a:p>
        </p:txBody>
      </p:sp>
    </p:spTree>
    <p:extLst>
      <p:ext uri="{BB962C8B-B14F-4D97-AF65-F5344CB8AC3E}">
        <p14:creationId xmlns:p14="http://schemas.microsoft.com/office/powerpoint/2010/main" val="17813574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2400" u="sng" dirty="0" smtClean="0"/>
              <a:t>On-Shift Staffing Changes</a:t>
            </a:r>
          </a:p>
          <a:p>
            <a:r>
              <a:rPr lang="en-US" sz="2400" dirty="0" smtClean="0"/>
              <a:t>Staffing is reduced from normal operating levels to levels needed to safely store spent fuel at the facility</a:t>
            </a:r>
          </a:p>
          <a:p>
            <a:r>
              <a:rPr lang="en-US" sz="2400" dirty="0" smtClean="0"/>
              <a:t>Primary justification is provided by an </a:t>
            </a:r>
            <a:br>
              <a:rPr lang="en-US" sz="2400" dirty="0" smtClean="0"/>
            </a:br>
            <a:r>
              <a:rPr lang="en-US" sz="2400" dirty="0" smtClean="0"/>
              <a:t>on-shift staffing analysis</a:t>
            </a:r>
          </a:p>
          <a:p>
            <a:pPr lvl="1"/>
            <a:r>
              <a:rPr lang="en-US" sz="2000" dirty="0" smtClean="0"/>
              <a:t>Able to cope with the spectrum of remaining credible events</a:t>
            </a:r>
          </a:p>
          <a:p>
            <a:pPr lvl="1"/>
            <a:r>
              <a:rPr lang="en-US" sz="2000" dirty="0" smtClean="0"/>
              <a:t>B.5.b/10 CFR 50.54(</a:t>
            </a:r>
            <a:r>
              <a:rPr lang="en-US" sz="2000" dirty="0" err="1" smtClean="0"/>
              <a:t>hh</a:t>
            </a:r>
            <a:r>
              <a:rPr lang="en-US" sz="2000" dirty="0" smtClean="0"/>
              <a:t>)(2) SFP inventory makeup strategies are required until all spent fuel is transferred to dry storage</a:t>
            </a:r>
          </a:p>
          <a:p>
            <a:pPr lvl="0"/>
            <a:r>
              <a:rPr lang="en-US" sz="2400" dirty="0" smtClean="0">
                <a:solidFill>
                  <a:srgbClr val="006595"/>
                </a:solidFill>
              </a:rPr>
              <a:t>On-shift staff typically consists of 3 personnel:</a:t>
            </a:r>
          </a:p>
          <a:p>
            <a:pPr lvl="1"/>
            <a:r>
              <a:rPr lang="en-US" sz="2000" dirty="0" smtClean="0">
                <a:solidFill>
                  <a:srgbClr val="006595"/>
                </a:solidFill>
              </a:rPr>
              <a:t>Shift Manager</a:t>
            </a:r>
          </a:p>
          <a:p>
            <a:pPr lvl="1"/>
            <a:r>
              <a:rPr lang="en-US" sz="2000" dirty="0" smtClean="0">
                <a:solidFill>
                  <a:srgbClr val="006595"/>
                </a:solidFill>
              </a:rPr>
              <a:t>Non-Certified Operator</a:t>
            </a:r>
          </a:p>
          <a:p>
            <a:pPr lvl="1"/>
            <a:r>
              <a:rPr lang="en-US" sz="2000" dirty="0" smtClean="0">
                <a:solidFill>
                  <a:srgbClr val="006595"/>
                </a:solidFill>
              </a:rPr>
              <a:t>Radiation Protection Technician</a:t>
            </a:r>
          </a:p>
          <a:p>
            <a:pPr lvl="1"/>
            <a:endParaRPr lang="en-US" sz="2000" u="sng" dirty="0" smtClean="0"/>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2000" u="sng" dirty="0" smtClean="0"/>
              <a:t>ERO Shift Staffing Changes</a:t>
            </a:r>
          </a:p>
          <a:p>
            <a:r>
              <a:rPr lang="en-US" sz="2800" dirty="0" smtClean="0"/>
              <a:t>ERO Task Analysis</a:t>
            </a:r>
          </a:p>
          <a:p>
            <a:pPr lvl="1"/>
            <a:r>
              <a:rPr lang="en-US" sz="2400" dirty="0" smtClean="0"/>
              <a:t>Is a specific task still required?</a:t>
            </a:r>
          </a:p>
          <a:p>
            <a:pPr lvl="1"/>
            <a:r>
              <a:rPr lang="en-US" sz="2400" dirty="0" smtClean="0"/>
              <a:t>Is the position performing a required task being eliminated?</a:t>
            </a:r>
          </a:p>
          <a:p>
            <a:pPr lvl="1"/>
            <a:r>
              <a:rPr lang="en-US" sz="2400" dirty="0" smtClean="0"/>
              <a:t>If so, which remaining position will perform the task? </a:t>
            </a:r>
          </a:p>
          <a:p>
            <a:pPr lvl="0"/>
            <a:r>
              <a:rPr lang="en-US" sz="2800" dirty="0" smtClean="0">
                <a:solidFill>
                  <a:srgbClr val="006595"/>
                </a:solidFill>
              </a:rPr>
              <a:t>ERO typically consists of two (2) augmented responders within two (2) hours of an Alert</a:t>
            </a:r>
          </a:p>
          <a:p>
            <a:pPr lvl="1"/>
            <a:r>
              <a:rPr lang="en-US" sz="2400" dirty="0" smtClean="0">
                <a:solidFill>
                  <a:srgbClr val="006595"/>
                </a:solidFill>
              </a:rPr>
              <a:t>Technical Coordinator</a:t>
            </a:r>
          </a:p>
          <a:p>
            <a:pPr lvl="1"/>
            <a:r>
              <a:rPr lang="en-US" sz="2400" dirty="0" smtClean="0">
                <a:solidFill>
                  <a:srgbClr val="006595"/>
                </a:solidFill>
              </a:rPr>
              <a:t>Radiation Protection Coordinator</a:t>
            </a:r>
          </a:p>
          <a:p>
            <a:pPr lvl="1"/>
            <a:endParaRPr lang="en-US" sz="2400" dirty="0" smtClean="0">
              <a:solidFill>
                <a:srgbClr val="006595"/>
              </a:solidFill>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2400" u="sng" dirty="0" smtClean="0"/>
              <a:t>Impact on ORO</a:t>
            </a:r>
          </a:p>
          <a:p>
            <a:r>
              <a:rPr lang="en-US" sz="2800" dirty="0" smtClean="0"/>
              <a:t>Objective evidence that proposed changes will not impact the licensee’s ability to interface with State and local officials or impact the ability of the State and local agencies to implement their emergency plans</a:t>
            </a:r>
          </a:p>
          <a:p>
            <a:r>
              <a:rPr lang="en-US" sz="2800" dirty="0" smtClean="0"/>
              <a:t>Documentation of discussions with State and local officials</a:t>
            </a:r>
          </a:p>
          <a:p>
            <a:pPr lvl="1"/>
            <a:r>
              <a:rPr lang="en-US" sz="2400" dirty="0" smtClean="0"/>
              <a:t>Not concurrence unless the proposed changes impact the offsite REP plans</a:t>
            </a:r>
          </a:p>
          <a:p>
            <a:r>
              <a:rPr lang="en-US" sz="2800" dirty="0" smtClean="0"/>
              <a:t>If REP plans are impacted, then FEMA review is needed</a:t>
            </a:r>
          </a:p>
          <a:p>
            <a:pPr lvl="1"/>
            <a:endParaRPr lang="en-US" sz="2400" dirty="0" smtClean="0">
              <a:solidFill>
                <a:srgbClr val="006595"/>
              </a:solidFill>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2400" u="sng" dirty="0" smtClean="0"/>
              <a:t>EAL Changes</a:t>
            </a:r>
          </a:p>
          <a:p>
            <a:r>
              <a:rPr lang="en-US" sz="2800" dirty="0" smtClean="0"/>
              <a:t>Licensees will continue to use a standard EAL scheme</a:t>
            </a:r>
          </a:p>
          <a:p>
            <a:r>
              <a:rPr lang="en-US" sz="2800" dirty="0" smtClean="0"/>
              <a:t>Their operating plant EAL current scheme will be modified to reflect the permanently defueled condition</a:t>
            </a:r>
          </a:p>
          <a:p>
            <a:r>
              <a:rPr lang="en-US" sz="2800" dirty="0" smtClean="0"/>
              <a:t>Changes would be limited to those that reflect:</a:t>
            </a:r>
          </a:p>
          <a:p>
            <a:pPr lvl="1"/>
            <a:r>
              <a:rPr lang="en-US" sz="2400" dirty="0" smtClean="0"/>
              <a:t>Operating Modes that are no longer applicable</a:t>
            </a:r>
          </a:p>
          <a:p>
            <a:pPr lvl="1"/>
            <a:r>
              <a:rPr lang="en-US" sz="2400" dirty="0" smtClean="0"/>
              <a:t>Plant Conditions that are no longer applicable</a:t>
            </a:r>
          </a:p>
          <a:p>
            <a:pPr lvl="1"/>
            <a:r>
              <a:rPr lang="en-US" sz="2400" dirty="0" smtClean="0"/>
              <a:t>Equipment that is no longer required</a:t>
            </a:r>
          </a:p>
          <a:p>
            <a:pPr lvl="1"/>
            <a:endParaRPr lang="en-US" sz="2400" dirty="0" smtClean="0">
              <a:solidFill>
                <a:srgbClr val="006595"/>
              </a:solidFill>
            </a:endParaRPr>
          </a:p>
          <a:p>
            <a:pPr lvl="1"/>
            <a:endParaRPr lang="en-US" sz="2000" dirty="0" smtClean="0">
              <a:solidFill>
                <a:srgbClr val="006595"/>
              </a:solidFill>
            </a:endParaRPr>
          </a:p>
          <a:p>
            <a:pPr lvl="1"/>
            <a:endParaRPr lang="en-US" sz="2000" dirty="0" smtClean="0">
              <a:solidFill>
                <a:srgbClr val="006595"/>
              </a:solidFill>
            </a:endParaRPr>
          </a:p>
          <a:p>
            <a:endParaRPr lang="en-US" dirty="0"/>
          </a:p>
        </p:txBody>
      </p:sp>
      <p:sp>
        <p:nvSpPr>
          <p:cNvPr id="4" name="Slide Number Placeholder 3"/>
          <p:cNvSpPr>
            <a:spLocks noGrp="1"/>
          </p:cNvSpPr>
          <p:nvPr>
            <p:ph type="sldNum" sz="quarter" idx="10"/>
          </p:nvPr>
        </p:nvSpPr>
        <p:spPr/>
        <p:txBody>
          <a:bodyPr/>
          <a:lstStyle/>
          <a:p>
            <a:fld id="{13217B7B-DA5E-7043-9190-C984D3F6BB85}" type="slidenum">
              <a:rPr lang="en-US" smtClean="0"/>
              <a:pPr/>
              <a:t>8</a:t>
            </a:fld>
            <a:endParaRPr lang="en-US" dirty="0"/>
          </a:p>
        </p:txBody>
      </p:sp>
    </p:spTree>
    <p:extLst>
      <p:ext uri="{BB962C8B-B14F-4D97-AF65-F5344CB8AC3E}">
        <p14:creationId xmlns:p14="http://schemas.microsoft.com/office/powerpoint/2010/main" val="536792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217B7B-DA5E-7043-9190-C984D3F6BB85}" type="slidenum">
              <a:rPr lang="en-US" smtClean="0"/>
              <a:pPr/>
              <a:t>9</a:t>
            </a:fld>
            <a:endParaRPr lang="en-US" dirty="0"/>
          </a:p>
        </p:txBody>
      </p:sp>
    </p:spTree>
    <p:extLst>
      <p:ext uri="{BB962C8B-B14F-4D97-AF65-F5344CB8AC3E}">
        <p14:creationId xmlns:p14="http://schemas.microsoft.com/office/powerpoint/2010/main" val="3631896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ISG-02 Provides guidance to NRC staff on requests for exemptions and review of changes to the Emergency Plan reflecting the exemptions, as granted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pPr lvl="2"/>
            <a:r>
              <a:rPr lang="en-US" sz="1800" dirty="0" smtClean="0"/>
              <a:t>SFP at atmospheric pressure</a:t>
            </a:r>
          </a:p>
          <a:p>
            <a:pPr lvl="2"/>
            <a:r>
              <a:rPr lang="en-US" sz="1800" dirty="0" smtClean="0"/>
              <a:t>Fuel is subcritical</a:t>
            </a:r>
          </a:p>
          <a:p>
            <a:pPr lvl="2"/>
            <a:r>
              <a:rPr lang="en-US" sz="1800" dirty="0" smtClean="0"/>
              <a:t>Heat source is low</a:t>
            </a: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Emergency Planning regulations do not distinguish between an operating plant and a permanently shutdown plant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u="sng"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u="sng" dirty="0" smtClean="0"/>
              <a:t>Accident Analyses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sz="2400" dirty="0" smtClean="0"/>
              <a:t>Remaining Applicable Design Basis Accidents</a:t>
            </a:r>
          </a:p>
          <a:p>
            <a:pPr lvl="1"/>
            <a:r>
              <a:rPr lang="en-US" sz="2000" dirty="0" smtClean="0"/>
              <a:t>Typically a Fuel Handling Accident in the SFP</a:t>
            </a:r>
          </a:p>
          <a:p>
            <a:r>
              <a:rPr lang="en-US" sz="2400" dirty="0" smtClean="0"/>
              <a:t>Adiabatic Heat Up Analysis</a:t>
            </a:r>
          </a:p>
          <a:p>
            <a:pPr lvl="1"/>
            <a:r>
              <a:rPr lang="en-US" sz="2000" u="sng" dirty="0" smtClean="0"/>
              <a:t>&gt;</a:t>
            </a:r>
            <a:r>
              <a:rPr lang="en-US" sz="2000" dirty="0" smtClean="0"/>
              <a:t>10 hours is available before any fuel </a:t>
            </a:r>
            <a:br>
              <a:rPr lang="en-US" sz="2000" dirty="0" smtClean="0"/>
            </a:br>
            <a:r>
              <a:rPr lang="en-US" sz="2000" dirty="0" smtClean="0"/>
              <a:t>cladding temperature reaches 900</a:t>
            </a:r>
            <a:r>
              <a:rPr lang="en-US" sz="2000" baseline="30000" dirty="0" smtClean="0"/>
              <a:t>o</a:t>
            </a:r>
            <a:r>
              <a:rPr lang="en-US" sz="2000" dirty="0" smtClean="0"/>
              <a:t>C </a:t>
            </a:r>
            <a:br>
              <a:rPr lang="en-US" sz="2000" dirty="0" smtClean="0"/>
            </a:br>
            <a:r>
              <a:rPr lang="en-US" sz="2000" dirty="0" smtClean="0"/>
              <a:t>from the time all cooling is lost</a:t>
            </a:r>
          </a:p>
          <a:p>
            <a:r>
              <a:rPr lang="en-US" sz="2400" dirty="0" smtClean="0"/>
              <a:t>Loss of SFP Water Inventory </a:t>
            </a:r>
          </a:p>
          <a:p>
            <a:pPr lvl="1"/>
            <a:r>
              <a:rPr lang="en-US" sz="2000" dirty="0" smtClean="0"/>
              <a:t>Results in radiation exposure at the Exclusion Area Boundary and Control Room</a:t>
            </a:r>
          </a:p>
          <a:p>
            <a:r>
              <a:rPr lang="en-US" sz="2400" dirty="0" smtClean="0"/>
              <a:t>Site-Specific Seismic Hazard Assessment</a:t>
            </a:r>
            <a:endParaRPr lang="en-US" sz="2000" dirty="0" smtClean="0"/>
          </a:p>
          <a:p>
            <a:pPr lvl="1"/>
            <a:r>
              <a:rPr lang="en-US" sz="2000" dirty="0" smtClean="0"/>
              <a:t>Evaluation demonstrating a high confidence of a low probability of seismic failure of the SFP, or</a:t>
            </a:r>
          </a:p>
          <a:p>
            <a:pPr lvl="1"/>
            <a:r>
              <a:rPr lang="en-US" sz="2000" dirty="0" smtClean="0"/>
              <a:t>Analysis demonstrating natural air flow is sufficient in a completely drained pool to maintain peak cladding temperature below 565 degrees Celsius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3217B7B-DA5E-7043-9190-C984D3F6BB85}" type="slidenum">
              <a:rPr lang="en-US" smtClean="0"/>
              <a:pPr/>
              <a:t>10</a:t>
            </a:fld>
            <a:endParaRPr lang="en-US" dirty="0"/>
          </a:p>
        </p:txBody>
      </p:sp>
    </p:spTree>
    <p:extLst>
      <p:ext uri="{BB962C8B-B14F-4D97-AF65-F5344CB8AC3E}">
        <p14:creationId xmlns:p14="http://schemas.microsoft.com/office/powerpoint/2010/main" val="2801789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2800" dirty="0" smtClean="0"/>
              <a:t>Implements exemptions, as approved by the NRC</a:t>
            </a:r>
          </a:p>
          <a:p>
            <a:r>
              <a:rPr lang="en-US" sz="2800" dirty="0" smtClean="0"/>
              <a:t>No additional analyses is needed to support the PDEP beyond what would be provided to the NRC in the EP Exemption Request</a:t>
            </a:r>
          </a:p>
          <a:p>
            <a:pPr lvl="1"/>
            <a:endParaRPr lang="en-US" sz="2000" u="sng" dirty="0" smtClean="0"/>
          </a:p>
          <a:p>
            <a:pPr lvl="1"/>
            <a:r>
              <a:rPr lang="en-US" sz="2000" u="sng" dirty="0" smtClean="0"/>
              <a:t>Elimination of EPZs</a:t>
            </a:r>
          </a:p>
          <a:p>
            <a:pPr lvl="1"/>
            <a:r>
              <a:rPr lang="en-US" sz="2000" dirty="0" smtClean="0"/>
              <a:t>No prompt alert and notification system</a:t>
            </a:r>
          </a:p>
          <a:p>
            <a:pPr lvl="1"/>
            <a:r>
              <a:rPr lang="en-US" sz="2000" dirty="0" smtClean="0"/>
              <a:t>No evacuation time estimates</a:t>
            </a:r>
          </a:p>
          <a:p>
            <a:pPr lvl="1"/>
            <a:r>
              <a:rPr lang="en-US" sz="2000" dirty="0" smtClean="0"/>
              <a:t>No periodic public information</a:t>
            </a:r>
          </a:p>
          <a:p>
            <a:pPr lvl="1"/>
            <a:r>
              <a:rPr lang="en-US" sz="2000" dirty="0" smtClean="0"/>
              <a:t>No potassium iodide</a:t>
            </a:r>
          </a:p>
          <a:p>
            <a:pPr lvl="1"/>
            <a:r>
              <a:rPr lang="en-US" sz="2000" dirty="0" smtClean="0"/>
              <a:t>No offsite pre-planned protective actions</a:t>
            </a:r>
          </a:p>
          <a:p>
            <a:pPr lvl="1"/>
            <a:r>
              <a:rPr lang="en-US" sz="2000" dirty="0" smtClean="0"/>
              <a:t>No 15 minute notification time requirement</a:t>
            </a:r>
          </a:p>
          <a:p>
            <a:pPr lvl="1"/>
            <a:endParaRPr lang="en-US" sz="2000" dirty="0" smtClean="0"/>
          </a:p>
          <a:p>
            <a:pPr lvl="1"/>
            <a:r>
              <a:rPr lang="en-US" sz="2000" u="sng" dirty="0" smtClean="0"/>
              <a:t>Emergency Classifications</a:t>
            </a:r>
          </a:p>
          <a:p>
            <a:pPr lvl="1"/>
            <a:r>
              <a:rPr lang="en-US" sz="2000" dirty="0" smtClean="0"/>
              <a:t>Limited to Unusual Event and Alert</a:t>
            </a:r>
          </a:p>
          <a:p>
            <a:pPr lvl="1"/>
            <a:r>
              <a:rPr lang="en-US" sz="2000" dirty="0" smtClean="0"/>
              <a:t>No 15 minute classification time requirement</a:t>
            </a:r>
          </a:p>
          <a:p>
            <a:pPr lvl="1"/>
            <a:endParaRPr lang="en-US" sz="2000" dirty="0" smtClean="0"/>
          </a:p>
          <a:p>
            <a:pPr lvl="1"/>
            <a:r>
              <a:rPr lang="en-US" sz="2000" u="sng" dirty="0" smtClean="0"/>
              <a:t>Elimination of Emergency Response Facilities</a:t>
            </a:r>
          </a:p>
          <a:p>
            <a:pPr lvl="1"/>
            <a:r>
              <a:rPr lang="en-US" sz="2000" dirty="0" smtClean="0"/>
              <a:t>No Emergency Operations facility</a:t>
            </a:r>
          </a:p>
          <a:p>
            <a:pPr lvl="1"/>
            <a:r>
              <a:rPr lang="en-US" sz="2000" dirty="0" smtClean="0"/>
              <a:t>No Technical Support Center</a:t>
            </a:r>
          </a:p>
          <a:p>
            <a:pPr lvl="1"/>
            <a:r>
              <a:rPr lang="en-US" sz="2000" dirty="0" smtClean="0"/>
              <a:t>No Operational Support Center</a:t>
            </a:r>
          </a:p>
          <a:p>
            <a:pPr lvl="1"/>
            <a:r>
              <a:rPr lang="en-US" sz="2000" dirty="0" smtClean="0"/>
              <a:t>No alternate facilities</a:t>
            </a:r>
          </a:p>
          <a:p>
            <a:pPr lvl="1"/>
            <a:endParaRPr lang="en-US" sz="2000" dirty="0" smtClean="0"/>
          </a:p>
          <a:p>
            <a:pPr lvl="1"/>
            <a:r>
              <a:rPr lang="en-US" sz="2000" u="sng" dirty="0" smtClean="0"/>
              <a:t>Emergency Exercises</a:t>
            </a:r>
          </a:p>
          <a:p>
            <a:pPr lvl="1"/>
            <a:r>
              <a:rPr lang="en-US" sz="2000" dirty="0" smtClean="0"/>
              <a:t>No offsite participation biennial exercise</a:t>
            </a:r>
          </a:p>
          <a:p>
            <a:pPr lvl="1"/>
            <a:r>
              <a:rPr lang="en-US" sz="2000" dirty="0" smtClean="0"/>
              <a:t>No submittal of exercise scenarios</a:t>
            </a:r>
          </a:p>
          <a:p>
            <a:pPr lvl="1"/>
            <a:r>
              <a:rPr lang="en-US" sz="2000" dirty="0" smtClean="0"/>
              <a:t>No 8-year exercise cycle requirements</a:t>
            </a:r>
          </a:p>
          <a:p>
            <a:pPr lvl="1"/>
            <a:r>
              <a:rPr lang="en-US" sz="2000" dirty="0" smtClean="0"/>
              <a:t>No wide-spectrum of events including hostile action requirement</a:t>
            </a:r>
          </a:p>
          <a:p>
            <a:pPr lvl="1"/>
            <a:endParaRPr lang="en-US" sz="2000" dirty="0" smtClean="0"/>
          </a:p>
          <a:p>
            <a:pPr lvl="1"/>
            <a:r>
              <a:rPr lang="en-US" sz="2000" u="sng" dirty="0" smtClean="0"/>
              <a:t>Hostile Action Requirements</a:t>
            </a:r>
          </a:p>
          <a:p>
            <a:pPr lvl="1"/>
            <a:r>
              <a:rPr lang="en-US" sz="2000" dirty="0" smtClean="0"/>
              <a:t>No alternate facility</a:t>
            </a:r>
          </a:p>
          <a:p>
            <a:pPr lvl="1"/>
            <a:r>
              <a:rPr lang="en-US" sz="2000" dirty="0" smtClean="0"/>
              <a:t>No hostile action exercise</a:t>
            </a:r>
          </a:p>
          <a:p>
            <a:pPr lvl="1"/>
            <a:r>
              <a:rPr lang="en-US" sz="2000" dirty="0" smtClean="0"/>
              <a:t>No onsite protective actions for hostile action</a:t>
            </a:r>
          </a:p>
          <a:p>
            <a:pPr lvl="1"/>
            <a:r>
              <a:rPr lang="en-US" sz="2000" dirty="0" smtClean="0"/>
              <a:t>Some EP requirements for security-based events are maintained</a:t>
            </a:r>
          </a:p>
          <a:p>
            <a:pPr lvl="2"/>
            <a:r>
              <a:rPr lang="en-US" sz="1600" dirty="0" smtClean="0"/>
              <a:t>Security EALs are maintained</a:t>
            </a:r>
          </a:p>
          <a:p>
            <a:pPr lvl="2"/>
            <a:r>
              <a:rPr lang="en-US" sz="1600" dirty="0" smtClean="0"/>
              <a:t>Licensees are required to maintain the SFP mitigation strategies </a:t>
            </a:r>
          </a:p>
          <a:p>
            <a:pPr lvl="1"/>
            <a:endParaRPr lang="en-US" sz="2000" dirty="0" smtClean="0"/>
          </a:p>
          <a:p>
            <a:pPr lvl="1"/>
            <a:endParaRPr lang="en-US" sz="2000" dirty="0" smtClean="0"/>
          </a:p>
          <a:p>
            <a:pPr lvl="1"/>
            <a:endParaRPr lang="en-US" sz="20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3217B7B-DA5E-7043-9190-C984D3F6BB85}" type="slidenum">
              <a:rPr lang="en-US" smtClean="0"/>
              <a:pPr/>
              <a:t>11</a:t>
            </a:fld>
            <a:endParaRPr lang="en-US" dirty="0"/>
          </a:p>
        </p:txBody>
      </p:sp>
    </p:spTree>
    <p:extLst>
      <p:ext uri="{BB962C8B-B14F-4D97-AF65-F5344CB8AC3E}">
        <p14:creationId xmlns:p14="http://schemas.microsoft.com/office/powerpoint/2010/main" val="3517930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u="sng" dirty="0" smtClean="0"/>
              <a:t>Staffing Changes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Reduced from normal operating conditions to levels commensurate with the need to store spent fuel</a:t>
            </a:r>
          </a:p>
          <a:p>
            <a:endParaRPr lang="en-US" sz="2400" dirty="0" smtClean="0"/>
          </a:p>
          <a:p>
            <a:r>
              <a:rPr lang="en-US" sz="2400" dirty="0" smtClean="0"/>
              <a:t>On-Shift Staffing is typically reduced to an ISFSI Shift Supervisor (ISS)</a:t>
            </a:r>
          </a:p>
          <a:p>
            <a:endParaRPr lang="en-US" sz="2400" dirty="0" smtClean="0"/>
          </a:p>
          <a:p>
            <a:r>
              <a:rPr lang="en-US" sz="2400" dirty="0" smtClean="0"/>
              <a:t>ERO typically consists of:</a:t>
            </a:r>
          </a:p>
          <a:p>
            <a:pPr marL="457200" lvl="1" indent="0">
              <a:buNone/>
            </a:pPr>
            <a:r>
              <a:rPr lang="en-US" sz="2000" dirty="0" smtClean="0"/>
              <a:t>1. Resource Manager</a:t>
            </a:r>
          </a:p>
          <a:p>
            <a:pPr lvl="2"/>
            <a:r>
              <a:rPr lang="en-US" sz="1800" dirty="0" smtClean="0"/>
              <a:t>In contact with ISS/Emergency Director within two (2) hours of an Alert declaration</a:t>
            </a:r>
          </a:p>
          <a:p>
            <a:pPr lvl="2"/>
            <a:r>
              <a:rPr lang="en-US" sz="1800" dirty="0" smtClean="0"/>
              <a:t>Assists in assessing the emergency condition and coordinating resources </a:t>
            </a:r>
          </a:p>
          <a:p>
            <a:pPr lvl="2"/>
            <a:r>
              <a:rPr lang="en-US" sz="1800" dirty="0" smtClean="0"/>
              <a:t>Response can be accomplished remotely</a:t>
            </a:r>
          </a:p>
          <a:p>
            <a:pPr marL="457200" lvl="1" indent="0">
              <a:buNone/>
            </a:pPr>
            <a:r>
              <a:rPr lang="en-US" sz="2000" dirty="0" smtClean="0"/>
              <a:t>2. Individual trained in radiological monitoring and assessment</a:t>
            </a:r>
          </a:p>
          <a:p>
            <a:pPr lvl="2"/>
            <a:r>
              <a:rPr lang="en-US" sz="1800" dirty="0" smtClean="0">
                <a:solidFill>
                  <a:srgbClr val="006595"/>
                </a:solidFill>
              </a:rPr>
              <a:t>Reports to ISFSI within four (4) hours of an emergency declaration for an event involving radiological consequences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u="sng"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u="sng" dirty="0" smtClean="0"/>
              <a:t>EAL Changes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u="sng" dirty="0" smtClean="0"/>
          </a:p>
          <a:p>
            <a:r>
              <a:rPr lang="en-US" sz="2800" dirty="0" smtClean="0"/>
              <a:t>Eliminate EALs associated with:</a:t>
            </a:r>
          </a:p>
          <a:p>
            <a:pPr lvl="1"/>
            <a:r>
              <a:rPr lang="en-US" sz="2400" dirty="0" smtClean="0"/>
              <a:t>SFP operation</a:t>
            </a:r>
          </a:p>
          <a:p>
            <a:pPr lvl="1"/>
            <a:r>
              <a:rPr lang="en-US" sz="2400" dirty="0" smtClean="0"/>
              <a:t>Radiological effluents not associated with the ISFSI</a:t>
            </a:r>
          </a:p>
          <a:p>
            <a:pPr lvl="2"/>
            <a:r>
              <a:rPr lang="en-US" sz="2000" dirty="0" smtClean="0"/>
              <a:t>Administrative controls would be established during dismantlement activities</a:t>
            </a:r>
          </a:p>
          <a:p>
            <a:pPr lvl="1"/>
            <a:r>
              <a:rPr lang="en-US" sz="2400" dirty="0" smtClean="0"/>
              <a:t>Security conditions associated with aircraft</a:t>
            </a:r>
          </a:p>
          <a:p>
            <a:endParaRPr lang="en-US" dirty="0"/>
          </a:p>
        </p:txBody>
      </p:sp>
      <p:sp>
        <p:nvSpPr>
          <p:cNvPr id="4" name="Slide Number Placeholder 3"/>
          <p:cNvSpPr>
            <a:spLocks noGrp="1"/>
          </p:cNvSpPr>
          <p:nvPr>
            <p:ph type="sldNum" sz="quarter" idx="10"/>
          </p:nvPr>
        </p:nvSpPr>
        <p:spPr/>
        <p:txBody>
          <a:bodyPr/>
          <a:lstStyle/>
          <a:p>
            <a:fld id="{13217B7B-DA5E-7043-9190-C984D3F6BB85}" type="slidenum">
              <a:rPr lang="en-US" smtClean="0"/>
              <a:pPr/>
              <a:t>12</a:t>
            </a:fld>
            <a:endParaRPr lang="en-US" dirty="0"/>
          </a:p>
        </p:txBody>
      </p:sp>
    </p:spTree>
    <p:extLst>
      <p:ext uri="{BB962C8B-B14F-4D97-AF65-F5344CB8AC3E}">
        <p14:creationId xmlns:p14="http://schemas.microsoft.com/office/powerpoint/2010/main" val="11190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217B7B-DA5E-7043-9190-C984D3F6BB85}" type="slidenum">
              <a:rPr lang="en-US" smtClean="0"/>
              <a:pPr/>
              <a:t>13</a:t>
            </a:fld>
            <a:endParaRPr lang="en-US" dirty="0"/>
          </a:p>
        </p:txBody>
      </p:sp>
    </p:spTree>
    <p:extLst>
      <p:ext uri="{BB962C8B-B14F-4D97-AF65-F5344CB8AC3E}">
        <p14:creationId xmlns:p14="http://schemas.microsoft.com/office/powerpoint/2010/main" val="114985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aseline="0"/>
            </a:lvl1pPr>
          </a:lstStyle>
          <a:p>
            <a:r>
              <a:rPr lang="en-US" dirty="0" smtClean="0"/>
              <a:t>Outdoor Heat Exposure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EP Monthly Staff Meeting</a:t>
            </a:r>
          </a:p>
          <a:p>
            <a:r>
              <a:rPr lang="en-US" dirty="0" smtClean="0"/>
              <a:t>July 20</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386DD3-5C4B-574A-9BFF-C4ECA7DA5B8A}" type="datetime1">
              <a:rPr lang="en-US" smtClean="0"/>
              <a:pPr/>
              <a:t>10/28/16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545CCB-C92B-564B-A499-D7C4579E08DD}" type="datetime1">
              <a:rPr lang="en-US" smtClean="0"/>
              <a:pPr/>
              <a:t>10/28/16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B69B402-73E9-3940-B5F1-9FCFD72053A7}" type="datetime1">
              <a:rPr lang="en-US" smtClean="0"/>
              <a:pPr/>
              <a:t>10/28/16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1F97D9-E14C-F848-8E14-8DD383655142}" type="datetime1">
              <a:rPr lang="en-US" smtClean="0"/>
              <a:pPr/>
              <a:t>10/28/16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A3C1EB4-C6EE-034F-9BF4-E0B6E9F587A7}" type="datetime1">
              <a:rPr lang="en-US" smtClean="0"/>
              <a:pPr/>
              <a:t>10/28/16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583ED29-DB57-3F45-88F5-1154027575C2}" type="datetime1">
              <a:rPr lang="en-US" smtClean="0"/>
              <a:pPr/>
              <a:t>10/28/16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E8B5E0E-6811-BC43-8AD8-92DA3B79CA95}" type="datetime1">
              <a:rPr lang="en-US" smtClean="0"/>
              <a:pPr/>
              <a:t>10/28/16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CAE2215-6CC1-BE45-8860-4C311687F209}" type="datetime1">
              <a:rPr lang="en-US" smtClean="0"/>
              <a:pPr/>
              <a:t>10/28/16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1B5BA0-F31B-C14B-AF03-50613AD921E5}" type="datetime1">
              <a:rPr lang="en-US" smtClean="0"/>
              <a:pPr/>
              <a:t>10/28/16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31C859-4F56-3E48-8D4D-DB0A8E09509B}" type="datetime1">
              <a:rPr lang="en-US" smtClean="0"/>
              <a:pPr/>
              <a:t>10/28/16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55A80693-5EE0-084D-8382-EA24C3E0F34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19327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848940" y="6208467"/>
            <a:ext cx="2133600" cy="365125"/>
          </a:xfrm>
          <a:prstGeom prst="rect">
            <a:avLst/>
          </a:prstGeom>
        </p:spPr>
        <p:txBody>
          <a:bodyPr vert="horz" lIns="91440" tIns="45720" rIns="91440" bIns="45720" rtlCol="0" anchor="ctr"/>
          <a:lstStyle>
            <a:lvl1pPr algn="r">
              <a:defRPr sz="1200">
                <a:solidFill>
                  <a:srgbClr val="F0EDEC"/>
                </a:solidFill>
              </a:defRPr>
            </a:lvl1pPr>
          </a:lstStyle>
          <a:p>
            <a:fld id="{55A80693-5EE0-084D-8382-EA24C3E0F3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a:xfrm>
            <a:off x="1718554" y="2159070"/>
            <a:ext cx="6179660" cy="781778"/>
          </a:xfrm>
        </p:spPr>
        <p:txBody>
          <a:bodyPr>
            <a:normAutofit fontScale="90000"/>
          </a:bodyPr>
          <a:lstStyle/>
          <a:p>
            <a:pPr algn="r"/>
            <a:r>
              <a:rPr lang="en-US" sz="4900" b="1" dirty="0" smtClean="0"/>
              <a:t>Emergency Preparedness During Decommissioning</a:t>
            </a:r>
            <a:r>
              <a:rPr lang="en-US" b="1" dirty="0" smtClean="0"/>
              <a:t> </a:t>
            </a:r>
            <a:endParaRPr lang="en-US" b="1" dirty="0"/>
          </a:p>
        </p:txBody>
      </p:sp>
      <p:sp>
        <p:nvSpPr>
          <p:cNvPr id="19" name="Subtitle 18"/>
          <p:cNvSpPr>
            <a:spLocks noGrp="1"/>
          </p:cNvSpPr>
          <p:nvPr>
            <p:ph type="subTitle" idx="1"/>
          </p:nvPr>
        </p:nvSpPr>
        <p:spPr>
          <a:xfrm>
            <a:off x="1497414" y="3692433"/>
            <a:ext cx="6400800" cy="1631921"/>
          </a:xfrm>
        </p:spPr>
        <p:txBody>
          <a:bodyPr>
            <a:normAutofit lnSpcReduction="10000"/>
          </a:bodyPr>
          <a:lstStyle/>
          <a:p>
            <a:pPr algn="r"/>
            <a:r>
              <a:rPr lang="en-US" sz="1800" dirty="0" smtClean="0">
                <a:solidFill>
                  <a:schemeClr val="bg2"/>
                </a:solidFill>
              </a:rPr>
              <a:t>David Daigle</a:t>
            </a:r>
          </a:p>
          <a:p>
            <a:pPr algn="r"/>
            <a:r>
              <a:rPr lang="en-US" sz="1800" dirty="0" smtClean="0">
                <a:solidFill>
                  <a:schemeClr val="bg2"/>
                </a:solidFill>
              </a:rPr>
              <a:t>Project Manager/Emergency Preparedness Specialist</a:t>
            </a:r>
            <a:endParaRPr lang="en-US" sz="1800" dirty="0">
              <a:solidFill>
                <a:schemeClr val="bg2"/>
              </a:solidFill>
            </a:endParaRPr>
          </a:p>
          <a:p>
            <a:pPr algn="r"/>
            <a:r>
              <a:rPr lang="en-US" sz="1800" dirty="0" smtClean="0">
                <a:solidFill>
                  <a:schemeClr val="bg2"/>
                </a:solidFill>
              </a:rPr>
              <a:t>Fall 2016 Low-Level Radioactive Waste Forum</a:t>
            </a:r>
          </a:p>
          <a:p>
            <a:pPr algn="r"/>
            <a:r>
              <a:rPr lang="en-US" sz="1800" dirty="0" smtClean="0">
                <a:solidFill>
                  <a:schemeClr val="bg2"/>
                </a:solidFill>
              </a:rPr>
              <a:t>Saratoga Springs, New York</a:t>
            </a:r>
          </a:p>
          <a:p>
            <a:pPr algn="r"/>
            <a:r>
              <a:rPr lang="en-US" sz="1800" dirty="0" smtClean="0">
                <a:solidFill>
                  <a:schemeClr val="bg2"/>
                </a:solidFill>
              </a:rPr>
              <a:t>November 7, 2016</a:t>
            </a:r>
            <a:endParaRPr lang="en-US" sz="1800" dirty="0">
              <a:solidFill>
                <a:schemeClr val="bg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Regulatory Exemptions</a:t>
            </a:r>
            <a:endParaRPr lang="en-US" dirty="0"/>
          </a:p>
        </p:txBody>
      </p:sp>
      <p:sp>
        <p:nvSpPr>
          <p:cNvPr id="3" name="Content Placeholder 2"/>
          <p:cNvSpPr>
            <a:spLocks noGrp="1"/>
          </p:cNvSpPr>
          <p:nvPr>
            <p:ph idx="1"/>
          </p:nvPr>
        </p:nvSpPr>
        <p:spPr/>
        <p:txBody>
          <a:bodyPr>
            <a:noAutofit/>
          </a:bodyPr>
          <a:lstStyle/>
          <a:p>
            <a:r>
              <a:rPr lang="en-US" sz="2400" dirty="0" smtClean="0"/>
              <a:t>From 10 CFR 50.47 and Appendix E</a:t>
            </a:r>
          </a:p>
          <a:p>
            <a:r>
              <a:rPr lang="en-US" sz="2400" dirty="0" smtClean="0"/>
              <a:t>NSIR/DPR-ISG-02, “Emergency </a:t>
            </a:r>
            <a:br>
              <a:rPr lang="en-US" sz="2400" dirty="0" smtClean="0"/>
            </a:br>
            <a:r>
              <a:rPr lang="en-US" sz="2400" dirty="0" smtClean="0"/>
              <a:t>Planning Exemption Requests for </a:t>
            </a:r>
            <a:br>
              <a:rPr lang="en-US" sz="2400" dirty="0" smtClean="0"/>
            </a:br>
            <a:r>
              <a:rPr lang="en-US" sz="2400" dirty="0" smtClean="0"/>
              <a:t>Decommissioning Nuclear Power </a:t>
            </a:r>
            <a:br>
              <a:rPr lang="en-US" sz="2400" dirty="0" smtClean="0"/>
            </a:br>
            <a:r>
              <a:rPr lang="en-US" sz="2400" dirty="0" smtClean="0"/>
              <a:t>Plants”</a:t>
            </a:r>
          </a:p>
          <a:p>
            <a:r>
              <a:rPr lang="en-US" sz="2400" dirty="0" smtClean="0"/>
              <a:t>Traditional accidents that dominate operating plant risk are no longer applicable</a:t>
            </a:r>
          </a:p>
          <a:p>
            <a:pPr lvl="1"/>
            <a:r>
              <a:rPr lang="en-US" sz="2000" dirty="0" smtClean="0"/>
              <a:t>Risk to public is primarily associated with the spent fuel stored in the Spent Fuel Pool (SFP)</a:t>
            </a:r>
          </a:p>
          <a:p>
            <a:pPr lvl="1"/>
            <a:r>
              <a:rPr lang="en-US" sz="2000" dirty="0" smtClean="0"/>
              <a:t>Risk of a SFP accident is lower than accident risk in an operating plant</a:t>
            </a:r>
          </a:p>
          <a:p>
            <a:r>
              <a:rPr lang="en-US" sz="2400" dirty="0" smtClean="0"/>
              <a:t>Accident Analyses</a:t>
            </a:r>
            <a:endParaRPr lang="en-US" sz="2400" dirty="0"/>
          </a:p>
          <a:p>
            <a:pPr lvl="1"/>
            <a:endParaRPr lang="en-US" sz="2800" dirty="0" smtClean="0"/>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10</a:t>
            </a:fld>
            <a:endParaRPr lang="en-US"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6886" r="3650"/>
          <a:stretch/>
        </p:blipFill>
        <p:spPr>
          <a:xfrm>
            <a:off x="6364224" y="1252728"/>
            <a:ext cx="2302525" cy="2066544"/>
          </a:xfrm>
          <a:prstGeom prst="rect">
            <a:avLst/>
          </a:prstGeom>
          <a:ln w="19050">
            <a:solidFill>
              <a:schemeClr val="accent3"/>
            </a:solidFill>
          </a:ln>
        </p:spPr>
      </p:pic>
    </p:spTree>
    <p:extLst>
      <p:ext uri="{BB962C8B-B14F-4D97-AF65-F5344CB8AC3E}">
        <p14:creationId xmlns:p14="http://schemas.microsoft.com/office/powerpoint/2010/main" val="4127948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Permanently Defueled Emergency Plan</a:t>
            </a:r>
            <a:endParaRPr lang="en-US" dirty="0"/>
          </a:p>
        </p:txBody>
      </p:sp>
      <p:graphicFrame>
        <p:nvGraphicFramePr>
          <p:cNvPr id="5" name="Content Placeholder 4"/>
          <p:cNvGraphicFramePr>
            <a:graphicFrameLocks noGrp="1"/>
          </p:cNvGraphicFramePr>
          <p:nvPr>
            <p:ph idx="1"/>
          </p:nvPr>
        </p:nvGraphicFramePr>
        <p:xfrm>
          <a:off x="457200" y="1600200"/>
          <a:ext cx="8229600" cy="4368800"/>
        </p:xfrm>
        <a:graphic>
          <a:graphicData uri="http://schemas.openxmlformats.org/drawingml/2006/table">
            <a:tbl>
              <a:tblPr firstRow="1" bandRow="1">
                <a:tableStyleId>{2D5ABB26-0587-4C30-8999-92F81FD0307C}</a:tableStyleId>
              </a:tblPr>
              <a:tblGrid>
                <a:gridCol w="4114800"/>
                <a:gridCol w="4114800"/>
              </a:tblGrid>
              <a:tr h="370840">
                <a:tc>
                  <a:txBody>
                    <a:bodyPr/>
                    <a:lstStyle/>
                    <a:p>
                      <a:pPr algn="ctr"/>
                      <a:r>
                        <a:rPr lang="en-US" b="1" u="sng" dirty="0" smtClean="0">
                          <a:solidFill>
                            <a:srgbClr val="000000"/>
                          </a:solidFill>
                        </a:rPr>
                        <a:t>Operating Reactor(s)</a:t>
                      </a:r>
                      <a:endParaRPr lang="en-US" b="1" u="sng"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u="sng" dirty="0" smtClean="0">
                          <a:solidFill>
                            <a:srgbClr val="000000"/>
                          </a:solidFill>
                        </a:rPr>
                        <a:t>Decommissioning Site</a:t>
                      </a:r>
                      <a:endParaRPr lang="en-US" b="1" u="sng"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en-US" sz="1600" dirty="0" smtClean="0">
                          <a:solidFill>
                            <a:srgbClr val="000000"/>
                          </a:solidFill>
                        </a:rPr>
                        <a:t>Focused on response to a variety of emergencies related to an operating reactor</a:t>
                      </a:r>
                      <a:endParaRPr lang="en-US" sz="16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solidFill>
                            <a:srgbClr val="000000"/>
                          </a:solidFill>
                        </a:rPr>
                        <a:t>Focused on SFP events (permanently shutdown/defueled reactor)</a:t>
                      </a:r>
                      <a:endParaRPr lang="en-US" sz="16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rgbClr val="000000"/>
                          </a:solidFill>
                        </a:rPr>
                        <a:t>Formal offsite REP plans</a:t>
                      </a:r>
                    </a:p>
                    <a:p>
                      <a:pPr marL="285750" indent="-285750">
                        <a:buFont typeface="Arial" panose="020B0604020202020204" pitchFamily="34" charset="0"/>
                        <a:buChar char="•"/>
                      </a:pPr>
                      <a:r>
                        <a:rPr lang="en-US" sz="1600" dirty="0" smtClean="0">
                          <a:solidFill>
                            <a:srgbClr val="000000"/>
                          </a:solidFill>
                        </a:rPr>
                        <a:t>Emergency Planning Zone</a:t>
                      </a:r>
                    </a:p>
                    <a:p>
                      <a:pPr marL="285750" indent="-285750">
                        <a:buFont typeface="Arial" panose="020B0604020202020204" pitchFamily="34" charset="0"/>
                        <a:buChar char="•"/>
                      </a:pPr>
                      <a:r>
                        <a:rPr lang="en-US" sz="1600" dirty="0" smtClean="0">
                          <a:solidFill>
                            <a:srgbClr val="000000"/>
                          </a:solidFill>
                        </a:rPr>
                        <a:t>Alert and Notification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rgbClr val="000000"/>
                          </a:solidFill>
                        </a:rPr>
                        <a:t>Comprehensive (all hazards) planning</a:t>
                      </a:r>
                    </a:p>
                    <a:p>
                      <a:pPr marL="285750" indent="-285750">
                        <a:buFont typeface="Arial" panose="020B0604020202020204" pitchFamily="34" charset="0"/>
                        <a:buChar char="•"/>
                      </a:pPr>
                      <a:r>
                        <a:rPr lang="en-US" sz="1600" dirty="0" smtClean="0">
                          <a:solidFill>
                            <a:srgbClr val="000000"/>
                          </a:solidFill>
                        </a:rPr>
                        <a:t>Coordination with firefighting, medical, law enforcement responding onsite</a:t>
                      </a:r>
                      <a:endParaRPr lang="en-US" sz="16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rgbClr val="000000"/>
                          </a:solidFill>
                        </a:rPr>
                        <a:t>Event Classification</a:t>
                      </a:r>
                    </a:p>
                    <a:p>
                      <a:pPr marL="285750" indent="-285750">
                        <a:buFont typeface="Arial" panose="020B0604020202020204" pitchFamily="34" charset="0"/>
                        <a:buChar char="•"/>
                      </a:pPr>
                      <a:r>
                        <a:rPr lang="en-US" sz="1600" dirty="0" smtClean="0">
                          <a:solidFill>
                            <a:srgbClr val="000000"/>
                          </a:solidFill>
                        </a:rPr>
                        <a:t>Unusual Event, Alert, Site Area Emergency,</a:t>
                      </a:r>
                      <a:r>
                        <a:rPr lang="en-US" sz="1600" baseline="0" dirty="0" smtClean="0">
                          <a:solidFill>
                            <a:srgbClr val="000000"/>
                          </a:solidFill>
                        </a:rPr>
                        <a:t> General Emergency</a:t>
                      </a:r>
                      <a:endParaRPr lang="en-US" sz="16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rgbClr val="000000"/>
                          </a:solidFill>
                        </a:rPr>
                        <a:t>Event Classification</a:t>
                      </a:r>
                    </a:p>
                    <a:p>
                      <a:pPr marL="285750" indent="-285750">
                        <a:buFont typeface="Arial" panose="020B0604020202020204" pitchFamily="34" charset="0"/>
                        <a:buChar char="•"/>
                      </a:pPr>
                      <a:r>
                        <a:rPr lang="en-US" sz="1600" dirty="0" smtClean="0">
                          <a:solidFill>
                            <a:srgbClr val="000000"/>
                          </a:solidFill>
                        </a:rPr>
                        <a:t>Unusual Event, Alert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rgbClr val="000000"/>
                          </a:solidFill>
                        </a:rPr>
                        <a:t>Notification of Event Declaration</a:t>
                      </a:r>
                    </a:p>
                    <a:p>
                      <a:pPr marL="285750" indent="-285750">
                        <a:buFont typeface="Arial" panose="020B0604020202020204" pitchFamily="34" charset="0"/>
                        <a:buChar char="•"/>
                      </a:pPr>
                      <a:r>
                        <a:rPr lang="en-US" sz="1600" dirty="0" smtClean="0">
                          <a:solidFill>
                            <a:srgbClr val="000000"/>
                          </a:solidFill>
                        </a:rPr>
                        <a:t>15 minutes (State and local)</a:t>
                      </a:r>
                      <a:endParaRPr lang="en-US" sz="16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rgbClr val="000000"/>
                          </a:solidFill>
                        </a:rPr>
                        <a:t>Notification of Event Declaration</a:t>
                      </a:r>
                    </a:p>
                    <a:p>
                      <a:pPr marL="285750" indent="-285750">
                        <a:buFont typeface="Arial" panose="020B0604020202020204" pitchFamily="34" charset="0"/>
                        <a:buChar char="•"/>
                      </a:pPr>
                      <a:r>
                        <a:rPr lang="en-US" sz="1600" dirty="0" smtClean="0">
                          <a:solidFill>
                            <a:srgbClr val="000000"/>
                          </a:solidFill>
                        </a:rPr>
                        <a:t>Prompt (designated agencies)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rgbClr val="000000"/>
                          </a:solidFill>
                        </a:rPr>
                        <a:t>Dedicated on-and offsite facilities</a:t>
                      </a:r>
                      <a:endParaRPr lang="en-US" sz="16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smtClean="0">
                          <a:solidFill>
                            <a:srgbClr val="000000"/>
                          </a:solidFill>
                        </a:rPr>
                        <a:t>Onsite “Command Center”</a:t>
                      </a:r>
                      <a:endParaRPr lang="en-US" sz="160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rgbClr val="000000"/>
                          </a:solidFill>
                        </a:rPr>
                        <a:t>Joint, biennial exercises</a:t>
                      </a:r>
                      <a:endParaRPr lang="en-US" sz="16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rgbClr val="000000"/>
                          </a:solidFill>
                        </a:rPr>
                        <a:t>Onsite biennial</a:t>
                      </a:r>
                      <a:r>
                        <a:rPr lang="en-US" sz="1600" baseline="0" dirty="0" smtClean="0">
                          <a:solidFill>
                            <a:srgbClr val="000000"/>
                          </a:solidFill>
                        </a:rPr>
                        <a:t> exercise</a:t>
                      </a:r>
                    </a:p>
                    <a:p>
                      <a:pPr marL="285750" indent="-285750">
                        <a:buFont typeface="Arial" panose="020B0604020202020204" pitchFamily="34" charset="0"/>
                        <a:buChar char="•"/>
                      </a:pPr>
                      <a:r>
                        <a:rPr lang="en-US" sz="1600" baseline="0" dirty="0" smtClean="0">
                          <a:solidFill>
                            <a:srgbClr val="000000"/>
                          </a:solidFill>
                        </a:rPr>
                        <a:t>OROs invited to participate</a:t>
                      </a:r>
                      <a:endParaRPr lang="en-US" sz="16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11</a:t>
            </a:fld>
            <a:endParaRPr lang="en-US" dirty="0"/>
          </a:p>
        </p:txBody>
      </p:sp>
    </p:spTree>
    <p:extLst>
      <p:ext uri="{BB962C8B-B14F-4D97-AF65-F5344CB8AC3E}">
        <p14:creationId xmlns:p14="http://schemas.microsoft.com/office/powerpoint/2010/main" val="4112250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ISFSI-Only Emergency Plan</a:t>
            </a:r>
            <a:endParaRPr lang="en-US" dirty="0"/>
          </a:p>
        </p:txBody>
      </p:sp>
      <p:sp>
        <p:nvSpPr>
          <p:cNvPr id="3" name="Content Placeholder 2"/>
          <p:cNvSpPr>
            <a:spLocks noGrp="1"/>
          </p:cNvSpPr>
          <p:nvPr>
            <p:ph idx="1"/>
          </p:nvPr>
        </p:nvSpPr>
        <p:spPr/>
        <p:txBody>
          <a:bodyPr>
            <a:noAutofit/>
          </a:bodyPr>
          <a:lstStyle/>
          <a:p>
            <a:r>
              <a:rPr lang="en-US" sz="2800" dirty="0" smtClean="0"/>
              <a:t>Continues to meet regulatory </a:t>
            </a:r>
            <a:br>
              <a:rPr lang="en-US" sz="2800" dirty="0" smtClean="0"/>
            </a:br>
            <a:r>
              <a:rPr lang="en-US" sz="2800" dirty="0" smtClean="0"/>
              <a:t>requirements, as previously</a:t>
            </a:r>
            <a:br>
              <a:rPr lang="en-US" sz="2800" dirty="0" smtClean="0"/>
            </a:br>
            <a:r>
              <a:rPr lang="en-US" sz="2800" dirty="0" smtClean="0"/>
              <a:t>exempted</a:t>
            </a:r>
          </a:p>
          <a:p>
            <a:pPr lvl="1"/>
            <a:r>
              <a:rPr lang="en-US" sz="2400" dirty="0" smtClean="0"/>
              <a:t>Requirements similar to those </a:t>
            </a:r>
            <a:br>
              <a:rPr lang="en-US" sz="2400" dirty="0" smtClean="0"/>
            </a:br>
            <a:r>
              <a:rPr lang="en-US" sz="2400" dirty="0" smtClean="0"/>
              <a:t>required by Part 72.32(a)</a:t>
            </a:r>
          </a:p>
          <a:p>
            <a:pPr lvl="1"/>
            <a:r>
              <a:rPr lang="en-US" sz="2400" dirty="0" smtClean="0"/>
              <a:t>No additional exemptions are required</a:t>
            </a:r>
          </a:p>
          <a:p>
            <a:r>
              <a:rPr lang="en-US" sz="2800" dirty="0" smtClean="0"/>
              <a:t>Emergency Plan address the permanent removal of fuel from the SFP to dry cask storage</a:t>
            </a:r>
          </a:p>
          <a:p>
            <a:pPr lvl="1"/>
            <a:r>
              <a:rPr lang="en-US" sz="2400" dirty="0" smtClean="0"/>
              <a:t>Changes to on-shift and ERO staffing</a:t>
            </a:r>
          </a:p>
          <a:p>
            <a:pPr lvl="1"/>
            <a:r>
              <a:rPr lang="en-US" sz="2400" dirty="0"/>
              <a:t>EALs for ISFSI </a:t>
            </a:r>
            <a:r>
              <a:rPr lang="en-US" sz="2400" dirty="0" smtClean="0"/>
              <a:t>only</a:t>
            </a:r>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12</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4224" y="1252728"/>
            <a:ext cx="2304288" cy="2474977"/>
          </a:xfrm>
          <a:prstGeom prst="rect">
            <a:avLst/>
          </a:prstGeom>
          <a:ln>
            <a:solidFill>
              <a:schemeClr val="accent1"/>
            </a:solidFill>
          </a:ln>
        </p:spPr>
      </p:pic>
    </p:spTree>
    <p:extLst>
      <p:ext uri="{BB962C8B-B14F-4D97-AF65-F5344CB8AC3E}">
        <p14:creationId xmlns:p14="http://schemas.microsoft.com/office/powerpoint/2010/main" val="1568560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a:t>
            </a:r>
            <a:endParaRPr lang="en-US" dirty="0"/>
          </a:p>
        </p:txBody>
      </p:sp>
      <p:sp>
        <p:nvSpPr>
          <p:cNvPr id="3" name="Content Placeholder 2"/>
          <p:cNvSpPr>
            <a:spLocks noGrp="1"/>
          </p:cNvSpPr>
          <p:nvPr>
            <p:ph idx="1"/>
          </p:nvPr>
        </p:nvSpPr>
        <p:spPr/>
        <p:txBody>
          <a:bodyPr>
            <a:noAutofit/>
          </a:bodyPr>
          <a:lstStyle/>
          <a:p>
            <a:endParaRPr lang="en-US" sz="2800" dirty="0" smtClean="0"/>
          </a:p>
          <a:p>
            <a:endParaRPr lang="en-US" sz="2800" dirty="0"/>
          </a:p>
          <a:p>
            <a:endParaRPr lang="en-US" sz="2800" dirty="0" smtClean="0"/>
          </a:p>
          <a:p>
            <a:endParaRPr lang="en-US" sz="2800" dirty="0" smtClean="0"/>
          </a:p>
          <a:p>
            <a:r>
              <a:rPr lang="en-US" sz="2800" dirty="0" smtClean="0"/>
              <a:t>Transition Consists of:</a:t>
            </a:r>
          </a:p>
          <a:p>
            <a:pPr lvl="1"/>
            <a:r>
              <a:rPr lang="en-US" sz="2400" dirty="0" smtClean="0"/>
              <a:t>Post-Shutdown Emergency Plan</a:t>
            </a:r>
          </a:p>
          <a:p>
            <a:pPr lvl="1"/>
            <a:r>
              <a:rPr lang="en-US" sz="2400" dirty="0" smtClean="0"/>
              <a:t>Permanently Defueled Emergency Plan</a:t>
            </a:r>
          </a:p>
          <a:p>
            <a:pPr lvl="2"/>
            <a:r>
              <a:rPr lang="en-US" sz="2000" dirty="0" smtClean="0"/>
              <a:t>Based on NRC-approved regulatory exemptions</a:t>
            </a:r>
          </a:p>
          <a:p>
            <a:pPr lvl="1"/>
            <a:r>
              <a:rPr lang="en-US" sz="2400" dirty="0" smtClean="0"/>
              <a:t>ISFSI-Only Emergency Plan</a:t>
            </a:r>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13</a:t>
            </a:fld>
            <a:endParaRPr lang="en-US" dirty="0"/>
          </a:p>
        </p:txBody>
      </p:sp>
      <p:pic>
        <p:nvPicPr>
          <p:cNvPr id="5" name="Picture 4"/>
          <p:cNvPicPr>
            <a:picLocks noChangeAspect="1"/>
          </p:cNvPicPr>
          <p:nvPr/>
        </p:nvPicPr>
        <p:blipFill>
          <a:blip r:embed="rId3"/>
          <a:stretch>
            <a:fillRect/>
          </a:stretch>
        </p:blipFill>
        <p:spPr>
          <a:xfrm>
            <a:off x="1944396" y="1218328"/>
            <a:ext cx="5255207" cy="2292295"/>
          </a:xfrm>
          <a:prstGeom prst="rect">
            <a:avLst/>
          </a:prstGeom>
        </p:spPr>
      </p:pic>
    </p:spTree>
    <p:extLst>
      <p:ext uri="{BB962C8B-B14F-4D97-AF65-F5344CB8AC3E}">
        <p14:creationId xmlns:p14="http://schemas.microsoft.com/office/powerpoint/2010/main" val="504916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lgn="ctr">
              <a:buNone/>
            </a:pPr>
            <a:endParaRPr lang="en-US" u="sng" dirty="0" smtClean="0"/>
          </a:p>
          <a:p>
            <a:pPr marL="0" indent="0" algn="ctr">
              <a:buNone/>
            </a:pPr>
            <a:r>
              <a:rPr lang="en-US" sz="2800" dirty="0" smtClean="0"/>
              <a:t>David Daigle</a:t>
            </a:r>
          </a:p>
          <a:p>
            <a:pPr marL="0" indent="0" algn="ctr">
              <a:buNone/>
            </a:pPr>
            <a:r>
              <a:rPr lang="en-US" sz="2800" dirty="0"/>
              <a:t>Project </a:t>
            </a:r>
            <a:r>
              <a:rPr lang="en-US" sz="2800" dirty="0" smtClean="0"/>
              <a:t>Manager/</a:t>
            </a:r>
          </a:p>
          <a:p>
            <a:pPr marL="0" indent="0" algn="ctr">
              <a:buNone/>
            </a:pPr>
            <a:r>
              <a:rPr lang="en-US" sz="2800" dirty="0" smtClean="0"/>
              <a:t>Emergency Preparedness Specialist</a:t>
            </a:r>
            <a:br>
              <a:rPr lang="en-US" sz="2800" dirty="0" smtClean="0"/>
            </a:br>
            <a:endParaRPr lang="en-US" sz="2800" dirty="0" smtClean="0"/>
          </a:p>
          <a:p>
            <a:pPr marL="0" indent="0" algn="ctr">
              <a:buNone/>
            </a:pPr>
            <a:r>
              <a:rPr lang="en-US" sz="2800" dirty="0" smtClean="0"/>
              <a:t>(813) 962-1800 ext. 602</a:t>
            </a:r>
          </a:p>
          <a:p>
            <a:pPr marL="0" indent="0" algn="ctr">
              <a:buNone/>
            </a:pPr>
            <a:r>
              <a:rPr lang="en-US" sz="2800" u="sng" dirty="0" smtClean="0"/>
              <a:t>ddaigle@enercon.com</a:t>
            </a:r>
          </a:p>
          <a:p>
            <a:pPr marL="0" indent="0" algn="ctr">
              <a:buNone/>
            </a:pPr>
            <a:endParaRPr lang="en-US" dirty="0" smtClean="0"/>
          </a:p>
          <a:p>
            <a:pPr marL="0" indent="0" algn="ctr">
              <a:buNone/>
            </a:pPr>
            <a:endParaRPr lang="en-US" dirty="0"/>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14</a:t>
            </a:fld>
            <a:endParaRPr lang="en-US" dirty="0"/>
          </a:p>
        </p:txBody>
      </p:sp>
    </p:spTree>
    <p:extLst>
      <p:ext uri="{BB962C8B-B14F-4D97-AF65-F5344CB8AC3E}">
        <p14:creationId xmlns:p14="http://schemas.microsoft.com/office/powerpoint/2010/main" val="14614064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 of the EP Transition</a:t>
            </a:r>
            <a:endParaRPr lang="en-US" dirty="0"/>
          </a:p>
        </p:txBody>
      </p:sp>
      <p:sp>
        <p:nvSpPr>
          <p:cNvPr id="3" name="Content Placeholder 2"/>
          <p:cNvSpPr>
            <a:spLocks noGrp="1"/>
          </p:cNvSpPr>
          <p:nvPr>
            <p:ph idx="1"/>
          </p:nvPr>
        </p:nvSpPr>
        <p:spPr/>
        <p:txBody>
          <a:bodyPr>
            <a:normAutofit fontScale="70000" lnSpcReduction="20000"/>
          </a:bodyPr>
          <a:lstStyle/>
          <a:p>
            <a:pPr lvl="0">
              <a:spcBef>
                <a:spcPts val="0"/>
              </a:spcBef>
            </a:pPr>
            <a:r>
              <a:rPr lang="en-US" dirty="0" smtClean="0">
                <a:solidFill>
                  <a:srgbClr val="006595"/>
                </a:solidFill>
              </a:rPr>
              <a:t>Previous Licensing Actions</a:t>
            </a:r>
          </a:p>
          <a:p>
            <a:endParaRPr lang="en-US" dirty="0" smtClean="0">
              <a:solidFill>
                <a:srgbClr val="006595"/>
              </a:solidFill>
            </a:endParaRPr>
          </a:p>
          <a:p>
            <a:endParaRPr lang="en-US" dirty="0">
              <a:solidFill>
                <a:srgbClr val="006595"/>
              </a:solidFill>
            </a:endParaRPr>
          </a:p>
          <a:p>
            <a:endParaRPr lang="en-US" dirty="0" smtClean="0">
              <a:solidFill>
                <a:srgbClr val="006595"/>
              </a:solidFill>
            </a:endParaRPr>
          </a:p>
          <a:p>
            <a:endParaRPr lang="en-US" dirty="0">
              <a:solidFill>
                <a:srgbClr val="006595"/>
              </a:solidFill>
            </a:endParaRPr>
          </a:p>
          <a:p>
            <a:endParaRPr lang="en-US" dirty="0" smtClean="0">
              <a:solidFill>
                <a:srgbClr val="006595"/>
              </a:solidFill>
            </a:endParaRPr>
          </a:p>
          <a:p>
            <a:endParaRPr lang="en-US" dirty="0">
              <a:solidFill>
                <a:srgbClr val="006595"/>
              </a:solidFill>
            </a:endParaRPr>
          </a:p>
          <a:p>
            <a:pPr>
              <a:spcBef>
                <a:spcPts val="600"/>
              </a:spcBef>
            </a:pPr>
            <a:r>
              <a:rPr lang="en-US" dirty="0" smtClean="0">
                <a:solidFill>
                  <a:srgbClr val="006595"/>
                </a:solidFill>
              </a:rPr>
              <a:t>Transition process has evolved to include:</a:t>
            </a:r>
          </a:p>
          <a:p>
            <a:pPr lvl="1"/>
            <a:r>
              <a:rPr lang="en-US" dirty="0" smtClean="0">
                <a:solidFill>
                  <a:srgbClr val="006595"/>
                </a:solidFill>
              </a:rPr>
              <a:t>Post-Shutdown License Amendment Request (LAR)</a:t>
            </a:r>
          </a:p>
          <a:p>
            <a:pPr lvl="1"/>
            <a:r>
              <a:rPr lang="en-US" dirty="0" smtClean="0">
                <a:solidFill>
                  <a:srgbClr val="006595"/>
                </a:solidFill>
              </a:rPr>
              <a:t>Permanently Defueled LAR</a:t>
            </a:r>
          </a:p>
          <a:p>
            <a:pPr lvl="1"/>
            <a:r>
              <a:rPr lang="en-US" dirty="0" smtClean="0">
                <a:solidFill>
                  <a:srgbClr val="006595"/>
                </a:solidFill>
              </a:rPr>
              <a:t>Regulatory Exemption Request (Based on precedent from above plants)</a:t>
            </a:r>
          </a:p>
          <a:p>
            <a:pPr lvl="1"/>
            <a:r>
              <a:rPr lang="en-US" dirty="0" smtClean="0">
                <a:solidFill>
                  <a:srgbClr val="006595"/>
                </a:solidFill>
              </a:rPr>
              <a:t>ISFSI-Only Emergency Plan LAR</a:t>
            </a:r>
            <a:endParaRPr lang="en-US" dirty="0">
              <a:solidFill>
                <a:srgbClr val="006595"/>
              </a:solidFill>
            </a:endParaRPr>
          </a:p>
          <a:p>
            <a:pPr lvl="1"/>
            <a:endParaRPr lang="en-US" dirty="0" smtClean="0">
              <a:solidFill>
                <a:srgbClr val="006595"/>
              </a:solidFill>
            </a:endParaRPr>
          </a:p>
          <a:p>
            <a:pPr marL="457200" lvl="1" indent="0">
              <a:buNone/>
            </a:pPr>
            <a:endParaRPr lang="en-US" dirty="0" smtClean="0">
              <a:solidFill>
                <a:srgbClr val="006595"/>
              </a:solidFill>
            </a:endParaRPr>
          </a:p>
          <a:p>
            <a:pPr lvl="1"/>
            <a:endParaRPr lang="en-US" dirty="0">
              <a:solidFill>
                <a:srgbClr val="006595"/>
              </a:solidFill>
            </a:endParaRPr>
          </a:p>
          <a:p>
            <a:pPr lvl="1"/>
            <a:endParaRPr lang="en-US" dirty="0" smtClean="0"/>
          </a:p>
          <a:p>
            <a:pPr lvl="1"/>
            <a:endParaRPr lang="en-US" dirty="0"/>
          </a:p>
          <a:p>
            <a:pPr lvl="1"/>
            <a:endParaRPr lang="en-US" dirty="0"/>
          </a:p>
          <a:p>
            <a:pPr lvl="1"/>
            <a:endParaRPr lang="en-US" dirty="0"/>
          </a:p>
          <a:p>
            <a:pPr lvl="1"/>
            <a:endParaRPr lang="en-US" dirty="0"/>
          </a:p>
          <a:p>
            <a:pPr lvl="1"/>
            <a:endParaRPr lang="en-US" dirty="0" smtClean="0"/>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70695044"/>
              </p:ext>
            </p:extLst>
          </p:nvPr>
        </p:nvGraphicFramePr>
        <p:xfrm>
          <a:off x="1219305" y="1991624"/>
          <a:ext cx="6096000" cy="1854200"/>
        </p:xfrm>
        <a:graphic>
          <a:graphicData uri="http://schemas.openxmlformats.org/drawingml/2006/table">
            <a:tbl>
              <a:tblPr firstRow="1" bandRow="1">
                <a:tableStyleId>{2D5ABB26-0587-4C30-8999-92F81FD0307C}</a:tableStyleId>
              </a:tblPr>
              <a:tblGrid>
                <a:gridCol w="3048000"/>
                <a:gridCol w="3048000"/>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6595"/>
                          </a:solidFill>
                        </a:rPr>
                        <a:t>Humboldt Bay – 7/2/1976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6595"/>
                          </a:solidFill>
                        </a:rPr>
                        <a:t>Trojan – 11/2/1992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6595"/>
                          </a:solidFill>
                        </a:rPr>
                        <a:t>La Crosse – 4/30/1987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6595"/>
                          </a:solidFill>
                        </a:rPr>
                        <a:t>Haddam Neck – 7/22/1996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6595"/>
                          </a:solidFill>
                        </a:rPr>
                        <a:t>Rancho </a:t>
                      </a:r>
                      <a:r>
                        <a:rPr lang="en-US" dirty="0" err="1" smtClean="0">
                          <a:solidFill>
                            <a:srgbClr val="006595"/>
                          </a:solidFill>
                        </a:rPr>
                        <a:t>Seco</a:t>
                      </a:r>
                      <a:r>
                        <a:rPr lang="en-US" dirty="0" smtClean="0">
                          <a:solidFill>
                            <a:srgbClr val="006595"/>
                          </a:solidFill>
                        </a:rPr>
                        <a:t> – 6/7/1989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6595"/>
                          </a:solidFill>
                        </a:rPr>
                        <a:t>Maine Yankee – 12/6/1996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6595"/>
                          </a:solidFill>
                        </a:rPr>
                        <a:t>Fort St. </a:t>
                      </a:r>
                      <a:r>
                        <a:rPr lang="en-US" dirty="0" err="1" smtClean="0">
                          <a:solidFill>
                            <a:srgbClr val="006595"/>
                          </a:solidFill>
                        </a:rPr>
                        <a:t>Vrain</a:t>
                      </a:r>
                      <a:r>
                        <a:rPr lang="en-US" dirty="0" smtClean="0">
                          <a:solidFill>
                            <a:srgbClr val="006595"/>
                          </a:solidFill>
                        </a:rPr>
                        <a:t> – 8/18/1989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6595"/>
                          </a:solidFill>
                        </a:rPr>
                        <a:t>Zion – 2/21/1997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6595"/>
                          </a:solidFill>
                        </a:rPr>
                        <a:t>Yankee Rowe – 10/1/1991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6595"/>
                          </a:solidFill>
                        </a:rPr>
                        <a:t>Big Rock Point – 8/29/1997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and Announced Shutdowns</a:t>
            </a:r>
            <a:endParaRPr lang="en-US" dirty="0"/>
          </a:p>
        </p:txBody>
      </p:sp>
      <p:sp>
        <p:nvSpPr>
          <p:cNvPr id="3" name="Content Placeholder 2"/>
          <p:cNvSpPr>
            <a:spLocks noGrp="1"/>
          </p:cNvSpPr>
          <p:nvPr>
            <p:ph idx="1"/>
          </p:nvPr>
        </p:nvSpPr>
        <p:spPr/>
        <p:txBody>
          <a:bodyPr>
            <a:normAutofit fontScale="62500" lnSpcReduction="20000"/>
          </a:bodyPr>
          <a:lstStyle/>
          <a:p>
            <a:r>
              <a:rPr lang="en-US" u="sng" dirty="0" smtClean="0"/>
              <a:t>2013</a:t>
            </a:r>
          </a:p>
          <a:p>
            <a:pPr lvl="1"/>
            <a:r>
              <a:rPr lang="en-US" dirty="0" smtClean="0"/>
              <a:t>Kewaunee / Crystal River Unit 3 / San </a:t>
            </a:r>
            <a:r>
              <a:rPr lang="en-US" dirty="0" err="1" smtClean="0"/>
              <a:t>Onofre</a:t>
            </a:r>
            <a:r>
              <a:rPr lang="en-US" dirty="0" smtClean="0"/>
              <a:t> Units 2 &amp; 3</a:t>
            </a:r>
          </a:p>
          <a:p>
            <a:r>
              <a:rPr lang="en-US" u="sng" dirty="0" smtClean="0"/>
              <a:t>2014</a:t>
            </a:r>
            <a:endParaRPr lang="en-US" u="sng" dirty="0"/>
          </a:p>
          <a:p>
            <a:pPr lvl="1"/>
            <a:r>
              <a:rPr lang="en-US" dirty="0" smtClean="0"/>
              <a:t>Vermont Yankee</a:t>
            </a:r>
          </a:p>
          <a:p>
            <a:r>
              <a:rPr lang="en-US" u="sng" dirty="0" smtClean="0"/>
              <a:t>2016</a:t>
            </a:r>
            <a:endParaRPr lang="en-US" u="sng" dirty="0"/>
          </a:p>
          <a:p>
            <a:pPr lvl="1"/>
            <a:r>
              <a:rPr lang="en-US" dirty="0" smtClean="0"/>
              <a:t>Fort Calhoun</a:t>
            </a:r>
          </a:p>
          <a:p>
            <a:r>
              <a:rPr lang="en-US" u="sng" dirty="0" smtClean="0"/>
              <a:t>2017</a:t>
            </a:r>
          </a:p>
          <a:p>
            <a:pPr lvl="1"/>
            <a:r>
              <a:rPr lang="en-US" dirty="0" smtClean="0"/>
              <a:t>FitzPatrick / Clinton</a:t>
            </a:r>
          </a:p>
          <a:p>
            <a:r>
              <a:rPr lang="en-US" u="sng" dirty="0" smtClean="0"/>
              <a:t>2018</a:t>
            </a:r>
          </a:p>
          <a:p>
            <a:pPr lvl="1"/>
            <a:r>
              <a:rPr lang="en-US" dirty="0" smtClean="0"/>
              <a:t>Quad Cities Units 1 &amp; 2</a:t>
            </a:r>
          </a:p>
          <a:p>
            <a:r>
              <a:rPr lang="en-US" u="sng" dirty="0" smtClean="0"/>
              <a:t>2019</a:t>
            </a:r>
          </a:p>
          <a:p>
            <a:pPr lvl="1"/>
            <a:r>
              <a:rPr lang="en-US" dirty="0" smtClean="0"/>
              <a:t>Pilgrim / Oyster Creek</a:t>
            </a:r>
          </a:p>
          <a:p>
            <a:r>
              <a:rPr lang="en-US" u="sng" dirty="0" smtClean="0"/>
              <a:t>2024-2025</a:t>
            </a:r>
          </a:p>
          <a:p>
            <a:pPr lvl="1"/>
            <a:r>
              <a:rPr lang="en-US" dirty="0" smtClean="0"/>
              <a:t>Diablo Canyon Units 1 &amp; 2</a:t>
            </a:r>
          </a:p>
          <a:p>
            <a:pPr lvl="1"/>
            <a:endParaRPr lang="en-US" dirty="0"/>
          </a:p>
          <a:p>
            <a:pPr lvl="1"/>
            <a:endParaRPr lang="en-US" dirty="0"/>
          </a:p>
          <a:p>
            <a:pPr lvl="1"/>
            <a:endParaRPr lang="en-US" dirty="0"/>
          </a:p>
          <a:p>
            <a:pPr lvl="1"/>
            <a:endParaRPr lang="en-US" dirty="0"/>
          </a:p>
          <a:p>
            <a:pPr lvl="1"/>
            <a:endParaRPr lang="en-US" dirty="0"/>
          </a:p>
          <a:p>
            <a:pPr lvl="1"/>
            <a:endParaRPr lang="en-US" dirty="0" smtClean="0"/>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3</a:t>
            </a:fld>
            <a:endParaRPr lang="en-US" dirty="0"/>
          </a:p>
        </p:txBody>
      </p:sp>
    </p:spTree>
    <p:extLst>
      <p:ext uri="{BB962C8B-B14F-4D97-AF65-F5344CB8AC3E}">
        <p14:creationId xmlns:p14="http://schemas.microsoft.com/office/powerpoint/2010/main" val="2204212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Decommissioning Emergency Plans</a:t>
            </a:r>
            <a:endParaRPr lang="en-US" dirty="0"/>
          </a:p>
        </p:txBody>
      </p:sp>
      <p:sp>
        <p:nvSpPr>
          <p:cNvPr id="3" name="Content Placeholder 2"/>
          <p:cNvSpPr>
            <a:spLocks noGrp="1"/>
          </p:cNvSpPr>
          <p:nvPr>
            <p:ph idx="1"/>
          </p:nvPr>
        </p:nvSpPr>
        <p:spPr/>
        <p:txBody>
          <a:bodyPr>
            <a:normAutofit/>
          </a:bodyPr>
          <a:lstStyle/>
          <a:p>
            <a:r>
              <a:rPr lang="en-US" dirty="0" smtClean="0"/>
              <a:t>Objective</a:t>
            </a:r>
            <a:endParaRPr lang="en-US" dirty="0"/>
          </a:p>
          <a:p>
            <a:pPr lvl="1"/>
            <a:r>
              <a:rPr lang="en-US" dirty="0" smtClean="0"/>
              <a:t>Continue to maintain public health and safety </a:t>
            </a:r>
          </a:p>
          <a:p>
            <a:r>
              <a:rPr lang="en-US" dirty="0" smtClean="0"/>
              <a:t>While also…</a:t>
            </a:r>
            <a:endParaRPr lang="en-US" dirty="0"/>
          </a:p>
          <a:p>
            <a:pPr lvl="1"/>
            <a:r>
              <a:rPr lang="en-US" dirty="0" smtClean="0"/>
              <a:t>Maximizing use of decommissioning funds</a:t>
            </a:r>
          </a:p>
          <a:p>
            <a:pPr marL="457200" lvl="1" indent="0" algn="ctr">
              <a:buNone/>
            </a:pPr>
            <a:r>
              <a:rPr lang="en-US" u="sng" dirty="0" smtClean="0"/>
              <a:t>How are these objectives met?</a:t>
            </a:r>
          </a:p>
          <a:p>
            <a:pPr lvl="1"/>
            <a:r>
              <a:rPr lang="en-US" dirty="0" smtClean="0"/>
              <a:t>The </a:t>
            </a:r>
            <a:r>
              <a:rPr lang="en-US" dirty="0"/>
              <a:t>scope of the Emergency Plan is commensurate with the radiological risk at each phase of the transition</a:t>
            </a:r>
          </a:p>
          <a:p>
            <a:pPr marL="457200" lvl="1" indent="0" algn="ctr">
              <a:buNone/>
            </a:pPr>
            <a:endParaRPr lang="en-US" dirty="0"/>
          </a:p>
          <a:p>
            <a:pPr lvl="1"/>
            <a:endParaRPr lang="en-US" dirty="0"/>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4</a:t>
            </a:fld>
            <a:endParaRPr lang="en-US" dirty="0"/>
          </a:p>
        </p:txBody>
      </p:sp>
    </p:spTree>
    <p:extLst>
      <p:ext uri="{BB962C8B-B14F-4D97-AF65-F5344CB8AC3E}">
        <p14:creationId xmlns:p14="http://schemas.microsoft.com/office/powerpoint/2010/main" val="36260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Staffing Reductions</a:t>
            </a:r>
            <a:endParaRPr lang="en-US" dirty="0"/>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5</a:t>
            </a:fld>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242460948"/>
              </p:ext>
            </p:extLst>
          </p:nvPr>
        </p:nvGraphicFramePr>
        <p:xfrm>
          <a:off x="457200" y="1333041"/>
          <a:ext cx="8229600" cy="44597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8287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Emergency Planning regulations do not distinguish between an operating plant and a permanently shutdown plant</a:t>
            </a:r>
          </a:p>
          <a:p>
            <a:r>
              <a:rPr lang="en-US" dirty="0" smtClean="0"/>
              <a:t>Over 15 years since last plant shutdown</a:t>
            </a:r>
          </a:p>
          <a:p>
            <a:r>
              <a:rPr lang="en-US" dirty="0" smtClean="0"/>
              <a:t>Absence of existing guidance</a:t>
            </a:r>
          </a:p>
          <a:p>
            <a:r>
              <a:rPr lang="en-US" dirty="0" smtClean="0"/>
              <a:t>Regulatory exemption criteria</a:t>
            </a:r>
          </a:p>
          <a:p>
            <a:r>
              <a:rPr lang="en-US" dirty="0" smtClean="0"/>
              <a:t>September 11 and Fukushima</a:t>
            </a:r>
          </a:p>
          <a:p>
            <a:r>
              <a:rPr lang="en-US" dirty="0" smtClean="0"/>
              <a:t>Stewardship of the decommissioning </a:t>
            </a:r>
            <a:r>
              <a:rPr lang="en-US" dirty="0"/>
              <a:t>t</a:t>
            </a:r>
            <a:r>
              <a:rPr lang="en-US" dirty="0" smtClean="0"/>
              <a:t>rust </a:t>
            </a:r>
            <a:r>
              <a:rPr lang="en-US" dirty="0"/>
              <a:t>f</a:t>
            </a:r>
            <a:r>
              <a:rPr lang="en-US" dirty="0" smtClean="0"/>
              <a:t>und</a:t>
            </a:r>
          </a:p>
          <a:p>
            <a:endParaRPr lang="en-US" dirty="0" smtClean="0"/>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6</a:t>
            </a:fld>
            <a:endParaRPr lang="en-US" dirty="0"/>
          </a:p>
        </p:txBody>
      </p:sp>
    </p:spTree>
    <p:extLst>
      <p:ext uri="{BB962C8B-B14F-4D97-AF65-F5344CB8AC3E}">
        <p14:creationId xmlns:p14="http://schemas.microsoft.com/office/powerpoint/2010/main" val="658662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Plan Transition</a:t>
            </a:r>
            <a:endParaRPr lang="en-US" dirty="0"/>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7</a:t>
            </a:fld>
            <a:endParaRPr lang="en-US" dirty="0"/>
          </a:p>
        </p:txBody>
      </p:sp>
      <p:sp>
        <p:nvSpPr>
          <p:cNvPr id="95" name="Rounded Rectangle 94"/>
          <p:cNvSpPr/>
          <p:nvPr/>
        </p:nvSpPr>
        <p:spPr>
          <a:xfrm>
            <a:off x="424150" y="3272187"/>
            <a:ext cx="8382104" cy="411480"/>
          </a:xfrm>
          <a:prstGeom prst="roundRect">
            <a:avLst/>
          </a:prstGeom>
          <a:solidFill>
            <a:sysClr val="windowText" lastClr="000000">
              <a:lumMod val="50000"/>
              <a:lumOff val="50000"/>
            </a:sysClr>
          </a:solidFill>
          <a:ln w="9525" cap="flat" cmpd="sng" algn="ctr">
            <a:noFill/>
            <a:prstDash val="solid"/>
          </a:ln>
          <a:effectLst>
            <a:outerShdw blurRad="40000" dist="23000" dir="5400000" rotWithShape="0">
              <a:srgbClr val="000000">
                <a:alpha val="35000"/>
              </a:srgbClr>
            </a:outerShdw>
            <a:reflection blurRad="6350" stA="91000" endPos="55000" dir="5400000" sy="-100000" algn="bl" rotWithShape="0"/>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2" name="Rounded Rectangle 101"/>
          <p:cNvSpPr/>
          <p:nvPr/>
        </p:nvSpPr>
        <p:spPr bwMode="auto">
          <a:xfrm>
            <a:off x="6824949" y="2650655"/>
            <a:ext cx="1920240" cy="407987"/>
          </a:xfrm>
          <a:prstGeom prst="roundRect">
            <a:avLst/>
          </a:prstGeom>
          <a:solidFill>
            <a:schemeClr val="accent1"/>
          </a:solidFill>
          <a:ln w="9525" cap="flat" cmpd="sng" algn="ctr">
            <a:solidFill>
              <a:schemeClr val="accent1"/>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mj-lt"/>
                <a:ea typeface="+mn-ea"/>
                <a:cs typeface="+mn-cs"/>
              </a:rPr>
              <a:t>IOEP</a:t>
            </a:r>
          </a:p>
        </p:txBody>
      </p:sp>
      <p:grpSp>
        <p:nvGrpSpPr>
          <p:cNvPr id="104" name="Group 21"/>
          <p:cNvGrpSpPr>
            <a:grpSpLocks/>
          </p:cNvGrpSpPr>
          <p:nvPr/>
        </p:nvGrpSpPr>
        <p:grpSpPr bwMode="auto">
          <a:xfrm>
            <a:off x="6733509" y="3630420"/>
            <a:ext cx="1738313" cy="1068956"/>
            <a:chOff x="7028788" y="3782863"/>
            <a:chExt cx="1737901" cy="1070843"/>
          </a:xfrm>
          <a:solidFill>
            <a:schemeClr val="accent1"/>
          </a:solidFill>
        </p:grpSpPr>
        <p:cxnSp>
          <p:nvCxnSpPr>
            <p:cNvPr id="106" name="Straight Connector 105"/>
            <p:cNvCxnSpPr/>
            <p:nvPr/>
          </p:nvCxnSpPr>
          <p:spPr>
            <a:xfrm flipV="1">
              <a:off x="7125159" y="3782863"/>
              <a:ext cx="0" cy="549611"/>
            </a:xfrm>
            <a:prstGeom prst="line">
              <a:avLst/>
            </a:prstGeom>
            <a:grpFill/>
            <a:ln w="9525"/>
          </p:spPr>
          <p:style>
            <a:lnRef idx="2">
              <a:schemeClr val="accent1"/>
            </a:lnRef>
            <a:fillRef idx="0">
              <a:schemeClr val="accent1"/>
            </a:fillRef>
            <a:effectRef idx="1">
              <a:schemeClr val="accent1"/>
            </a:effectRef>
            <a:fontRef idx="minor">
              <a:schemeClr val="tx1"/>
            </a:fontRef>
          </p:style>
        </p:cxnSp>
        <p:sp>
          <p:nvSpPr>
            <p:cNvPr id="105" name="Rounded Rectangle 104"/>
            <p:cNvSpPr/>
            <p:nvPr/>
          </p:nvSpPr>
          <p:spPr>
            <a:xfrm>
              <a:off x="7028788" y="4194173"/>
              <a:ext cx="1737901" cy="659533"/>
            </a:xfrm>
            <a:prstGeom prst="roundRect">
              <a:avLst/>
            </a:prstGeom>
            <a:solidFill>
              <a:schemeClr val="accent1"/>
            </a:solidFill>
            <a:ln w="9525" cap="flat" cmpd="sng" algn="ctr">
              <a:solidFill>
                <a:schemeClr val="accent1"/>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mj-lt"/>
                  <a:ea typeface="+mn-ea"/>
                  <a:cs typeface="+mn-cs"/>
                </a:rPr>
                <a:t>All Fuel in ISFSI</a:t>
              </a:r>
            </a:p>
          </p:txBody>
        </p:sp>
      </p:grpSp>
      <p:grpSp>
        <p:nvGrpSpPr>
          <p:cNvPr id="107" name="Group 22"/>
          <p:cNvGrpSpPr/>
          <p:nvPr/>
        </p:nvGrpSpPr>
        <p:grpSpPr>
          <a:xfrm>
            <a:off x="3761709" y="3623655"/>
            <a:ext cx="2069669" cy="1074268"/>
            <a:chOff x="7051722" y="3805204"/>
            <a:chExt cx="2069669" cy="1074268"/>
          </a:xfrm>
          <a:solidFill>
            <a:schemeClr val="accent3"/>
          </a:solidFill>
        </p:grpSpPr>
        <p:cxnSp>
          <p:nvCxnSpPr>
            <p:cNvPr id="109" name="Straight Connector 108"/>
            <p:cNvCxnSpPr/>
            <p:nvPr/>
          </p:nvCxnSpPr>
          <p:spPr>
            <a:xfrm flipV="1">
              <a:off x="7146524" y="3805204"/>
              <a:ext cx="0" cy="548640"/>
            </a:xfrm>
            <a:prstGeom prst="line">
              <a:avLst/>
            </a:prstGeom>
            <a:ln w="9525"/>
          </p:spPr>
          <p:style>
            <a:lnRef idx="2">
              <a:schemeClr val="accent3"/>
            </a:lnRef>
            <a:fillRef idx="0">
              <a:schemeClr val="accent3"/>
            </a:fillRef>
            <a:effectRef idx="1">
              <a:schemeClr val="accent3"/>
            </a:effectRef>
            <a:fontRef idx="minor">
              <a:schemeClr val="tx1"/>
            </a:fontRef>
          </p:style>
        </p:cxnSp>
        <p:sp>
          <p:nvSpPr>
            <p:cNvPr id="108" name="Rounded Rectangle 107"/>
            <p:cNvSpPr/>
            <p:nvPr/>
          </p:nvSpPr>
          <p:spPr>
            <a:xfrm>
              <a:off x="7051722" y="4222534"/>
              <a:ext cx="2069669" cy="656938"/>
            </a:xfrm>
            <a:prstGeom prst="roundRect">
              <a:avLst/>
            </a:prstGeom>
            <a:solidFill>
              <a:schemeClr val="accent3"/>
            </a:solidFill>
            <a:ln w="9525" cap="flat" cmpd="sng" algn="ctr">
              <a:solidFill>
                <a:schemeClr val="accent3"/>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mj-lt"/>
                  <a:ea typeface="+mn-ea"/>
                  <a:cs typeface="+mn-cs"/>
                </a:rPr>
                <a:t>Zirc</a:t>
              </a:r>
              <a:r>
                <a:rPr kumimoji="0" lang="en-US" sz="1800" b="0" i="0" u="none" strike="noStrike" kern="0" cap="none" spc="0" normalizeH="0" baseline="0" noProof="0" dirty="0">
                  <a:ln>
                    <a:noFill/>
                  </a:ln>
                  <a:solidFill>
                    <a:prstClr val="white"/>
                  </a:solidFill>
                  <a:effectLst/>
                  <a:uLnTx/>
                  <a:uFillTx/>
                  <a:latin typeface="+mj-lt"/>
                  <a:ea typeface="+mn-ea"/>
                  <a:cs typeface="+mn-cs"/>
                </a:rPr>
                <a:t> Fire Milestone</a:t>
              </a:r>
            </a:p>
          </p:txBody>
        </p:sp>
      </p:grpSp>
      <p:sp>
        <p:nvSpPr>
          <p:cNvPr id="111" name="Rounded Rectangle 110"/>
          <p:cNvSpPr/>
          <p:nvPr/>
        </p:nvSpPr>
        <p:spPr bwMode="auto">
          <a:xfrm>
            <a:off x="3898869" y="2650654"/>
            <a:ext cx="2834640" cy="411480"/>
          </a:xfrm>
          <a:prstGeom prst="roundRect">
            <a:avLst/>
          </a:prstGeom>
          <a:solidFill>
            <a:schemeClr val="accent3"/>
          </a:solidFill>
          <a:ln w="9525" cap="flat" cmpd="sng" algn="ctr">
            <a:solidFill>
              <a:schemeClr val="accent3"/>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mj-lt"/>
                <a:ea typeface="+mn-ea"/>
                <a:cs typeface="+mn-cs"/>
              </a:rPr>
              <a:t>PDEP*</a:t>
            </a:r>
            <a:endParaRPr kumimoji="0" lang="en-US" sz="1800" b="0" i="0" u="none" strike="noStrike" kern="0" cap="none" spc="0" normalizeH="0" baseline="0" noProof="0" dirty="0">
              <a:ln>
                <a:noFill/>
              </a:ln>
              <a:solidFill>
                <a:prstClr val="white"/>
              </a:solidFill>
              <a:effectLst/>
              <a:uLnTx/>
              <a:uFillTx/>
              <a:latin typeface="+mj-lt"/>
              <a:ea typeface="+mn-ea"/>
              <a:cs typeface="+mn-cs"/>
            </a:endParaRPr>
          </a:p>
        </p:txBody>
      </p:sp>
      <p:sp>
        <p:nvSpPr>
          <p:cNvPr id="114" name="Rounded Rectangle 113"/>
          <p:cNvSpPr/>
          <p:nvPr/>
        </p:nvSpPr>
        <p:spPr bwMode="auto">
          <a:xfrm>
            <a:off x="972789" y="2650655"/>
            <a:ext cx="2834640" cy="407987"/>
          </a:xfrm>
          <a:prstGeom prst="roundRect">
            <a:avLst/>
          </a:prstGeom>
          <a:solidFill>
            <a:schemeClr val="accent2"/>
          </a:solidFill>
          <a:ln w="9525" cap="flat" cmpd="sng" algn="ctr">
            <a:solidFill>
              <a:schemeClr val="accent2"/>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mj-lt"/>
                <a:ea typeface="+mn-ea"/>
                <a:cs typeface="+mn-cs"/>
              </a:rPr>
              <a:t>PSEP</a:t>
            </a:r>
          </a:p>
        </p:txBody>
      </p:sp>
      <p:sp>
        <p:nvSpPr>
          <p:cNvPr id="119" name="TextBox 34"/>
          <p:cNvSpPr txBox="1">
            <a:spLocks noChangeArrowheads="1"/>
          </p:cNvSpPr>
          <p:nvPr/>
        </p:nvSpPr>
        <p:spPr bwMode="auto">
          <a:xfrm>
            <a:off x="1245521" y="2081492"/>
            <a:ext cx="2289175" cy="523220"/>
          </a:xfrm>
          <a:prstGeom prst="rect">
            <a:avLst/>
          </a:prstGeom>
          <a:noFill/>
          <a:ln w="9525">
            <a:noFill/>
            <a:miter lim="800000"/>
            <a:headEnd/>
            <a:tailEnd/>
          </a:ln>
        </p:spPr>
        <p:txBody>
          <a:bodyPr>
            <a:spAutoFit/>
          </a:bodyPr>
          <a:lstStyle/>
          <a:p>
            <a:pPr algn="ctr"/>
            <a:r>
              <a:rPr lang="en-US" sz="1400" dirty="0" smtClean="0">
                <a:solidFill>
                  <a:prstClr val="black"/>
                </a:solidFill>
              </a:rPr>
              <a:t>Post-Shutdown </a:t>
            </a:r>
            <a:endParaRPr lang="en-US" sz="1400" dirty="0">
              <a:solidFill>
                <a:prstClr val="black"/>
              </a:solidFill>
            </a:endParaRPr>
          </a:p>
          <a:p>
            <a:pPr algn="ctr"/>
            <a:r>
              <a:rPr lang="en-US" sz="1400" dirty="0">
                <a:solidFill>
                  <a:prstClr val="black"/>
                </a:solidFill>
              </a:rPr>
              <a:t>Emergency Plan</a:t>
            </a:r>
            <a:r>
              <a:rPr lang="en-US" sz="1200" dirty="0">
                <a:solidFill>
                  <a:prstClr val="black"/>
                </a:solidFill>
              </a:rPr>
              <a:t> </a:t>
            </a:r>
          </a:p>
        </p:txBody>
      </p:sp>
      <p:sp>
        <p:nvSpPr>
          <p:cNvPr id="120" name="TextBox 35"/>
          <p:cNvSpPr txBox="1">
            <a:spLocks noChangeArrowheads="1"/>
          </p:cNvSpPr>
          <p:nvPr/>
        </p:nvSpPr>
        <p:spPr bwMode="auto">
          <a:xfrm>
            <a:off x="3829241" y="2084136"/>
            <a:ext cx="2771775" cy="523220"/>
          </a:xfrm>
          <a:prstGeom prst="rect">
            <a:avLst/>
          </a:prstGeom>
          <a:noFill/>
          <a:ln w="9525">
            <a:noFill/>
            <a:miter lim="800000"/>
            <a:headEnd/>
            <a:tailEnd/>
          </a:ln>
        </p:spPr>
        <p:txBody>
          <a:bodyPr>
            <a:spAutoFit/>
          </a:bodyPr>
          <a:lstStyle/>
          <a:p>
            <a:pPr algn="ctr"/>
            <a:r>
              <a:rPr lang="en-US" sz="1400" dirty="0">
                <a:solidFill>
                  <a:prstClr val="black"/>
                </a:solidFill>
                <a:latin typeface="+mj-lt"/>
              </a:rPr>
              <a:t>Permanently Defueled  </a:t>
            </a:r>
          </a:p>
          <a:p>
            <a:pPr algn="ctr"/>
            <a:r>
              <a:rPr lang="en-US" sz="1400" dirty="0">
                <a:solidFill>
                  <a:prstClr val="black"/>
                </a:solidFill>
                <a:latin typeface="+mj-lt"/>
              </a:rPr>
              <a:t>Emergency </a:t>
            </a:r>
            <a:r>
              <a:rPr lang="en-US" sz="1400" dirty="0" smtClean="0">
                <a:solidFill>
                  <a:prstClr val="black"/>
                </a:solidFill>
                <a:latin typeface="+mj-lt"/>
              </a:rPr>
              <a:t>Plan</a:t>
            </a:r>
            <a:endParaRPr lang="en-US" sz="1400" dirty="0">
              <a:solidFill>
                <a:prstClr val="black"/>
              </a:solidFill>
              <a:latin typeface="+mj-lt"/>
            </a:endParaRPr>
          </a:p>
        </p:txBody>
      </p:sp>
      <p:sp>
        <p:nvSpPr>
          <p:cNvPr id="121" name="TextBox 36"/>
          <p:cNvSpPr txBox="1">
            <a:spLocks noChangeArrowheads="1"/>
          </p:cNvSpPr>
          <p:nvPr/>
        </p:nvSpPr>
        <p:spPr bwMode="auto">
          <a:xfrm>
            <a:off x="6983381" y="2075748"/>
            <a:ext cx="1603375" cy="523220"/>
          </a:xfrm>
          <a:prstGeom prst="rect">
            <a:avLst/>
          </a:prstGeom>
          <a:noFill/>
          <a:ln w="9525">
            <a:noFill/>
            <a:miter lim="800000"/>
            <a:headEnd/>
            <a:tailEnd/>
          </a:ln>
        </p:spPr>
        <p:txBody>
          <a:bodyPr>
            <a:spAutoFit/>
          </a:bodyPr>
          <a:lstStyle/>
          <a:p>
            <a:pPr algn="ctr"/>
            <a:r>
              <a:rPr lang="en-US" sz="1400" dirty="0">
                <a:solidFill>
                  <a:prstClr val="black"/>
                </a:solidFill>
                <a:latin typeface="+mj-lt"/>
              </a:rPr>
              <a:t>ISFSI-Only  Emergency Plan </a:t>
            </a:r>
          </a:p>
        </p:txBody>
      </p:sp>
      <p:grpSp>
        <p:nvGrpSpPr>
          <p:cNvPr id="116" name="Group 31"/>
          <p:cNvGrpSpPr/>
          <p:nvPr/>
        </p:nvGrpSpPr>
        <p:grpSpPr>
          <a:xfrm>
            <a:off x="917925" y="3636806"/>
            <a:ext cx="2069669" cy="1334315"/>
            <a:chOff x="7102055" y="3891629"/>
            <a:chExt cx="2069669" cy="684379"/>
          </a:xfrm>
          <a:solidFill>
            <a:schemeClr val="accent2"/>
          </a:solidFill>
        </p:grpSpPr>
        <p:cxnSp>
          <p:nvCxnSpPr>
            <p:cNvPr id="118" name="Straight Connector 117"/>
            <p:cNvCxnSpPr/>
            <p:nvPr/>
          </p:nvCxnSpPr>
          <p:spPr>
            <a:xfrm flipV="1">
              <a:off x="7173334" y="3891629"/>
              <a:ext cx="0" cy="375203"/>
            </a:xfrm>
            <a:prstGeom prst="line">
              <a:avLst/>
            </a:prstGeom>
            <a:ln w="9525"/>
          </p:spPr>
          <p:style>
            <a:lnRef idx="2">
              <a:schemeClr val="accent2"/>
            </a:lnRef>
            <a:fillRef idx="0">
              <a:schemeClr val="accent2"/>
            </a:fillRef>
            <a:effectRef idx="1">
              <a:schemeClr val="accent2"/>
            </a:effectRef>
            <a:fontRef idx="minor">
              <a:schemeClr val="tx1"/>
            </a:fontRef>
          </p:style>
        </p:cxnSp>
        <p:sp>
          <p:nvSpPr>
            <p:cNvPr id="117" name="Rounded Rectangle 116"/>
            <p:cNvSpPr/>
            <p:nvPr/>
          </p:nvSpPr>
          <p:spPr>
            <a:xfrm>
              <a:off x="7102055" y="4100070"/>
              <a:ext cx="2069669" cy="475938"/>
            </a:xfrm>
            <a:prstGeom prst="roundRect">
              <a:avLst/>
            </a:prstGeom>
            <a:solidFill>
              <a:schemeClr val="accent2"/>
            </a:solidFill>
            <a:ln w="9525" cap="flat" cmpd="sng" algn="ctr">
              <a:solidFill>
                <a:schemeClr val="accent2"/>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mj-lt"/>
                  <a:ea typeface="+mn-ea"/>
                  <a:cs typeface="+mn-cs"/>
                </a:rPr>
                <a:t>Reactor </a:t>
              </a:r>
              <a:r>
                <a:rPr kumimoji="0" lang="en-US" b="0" i="0" u="none" strike="noStrike" kern="0" cap="none" spc="0" normalizeH="0" baseline="0" noProof="0" dirty="0" smtClean="0">
                  <a:ln>
                    <a:noFill/>
                  </a:ln>
                  <a:solidFill>
                    <a:prstClr val="white"/>
                  </a:solidFill>
                  <a:effectLst/>
                  <a:uLnTx/>
                  <a:uFillTx/>
                  <a:latin typeface="+mj-lt"/>
                  <a:ea typeface="+mn-ea"/>
                  <a:cs typeface="+mn-cs"/>
                </a:rPr>
                <a:t>Permanently</a:t>
              </a:r>
              <a:r>
                <a:rPr kumimoji="0" lang="en-US" b="0" i="0" u="none" strike="noStrike" kern="0" cap="none" spc="0" normalizeH="0" noProof="0" dirty="0" smtClean="0">
                  <a:ln>
                    <a:noFill/>
                  </a:ln>
                  <a:solidFill>
                    <a:prstClr val="white"/>
                  </a:solidFill>
                  <a:effectLst/>
                  <a:uLnTx/>
                  <a:uFillTx/>
                  <a:latin typeface="+mj-lt"/>
                  <a:ea typeface="+mn-ea"/>
                  <a:cs typeface="+mn-cs"/>
                </a:rPr>
                <a:t> </a:t>
              </a:r>
              <a:r>
                <a:rPr kumimoji="0" lang="en-US" b="0" i="0" u="none" strike="noStrike" kern="0" cap="none" spc="0" normalizeH="0" baseline="0" noProof="0" dirty="0" smtClean="0">
                  <a:ln>
                    <a:noFill/>
                  </a:ln>
                  <a:solidFill>
                    <a:prstClr val="white"/>
                  </a:solidFill>
                  <a:effectLst/>
                  <a:uLnTx/>
                  <a:uFillTx/>
                  <a:latin typeface="+mj-lt"/>
                  <a:ea typeface="+mn-ea"/>
                  <a:cs typeface="+mn-cs"/>
                </a:rPr>
                <a:t>Defueled</a:t>
              </a:r>
              <a:endParaRPr kumimoji="0" lang="en-US" b="0" i="0" u="none" strike="noStrike" kern="0" cap="none" spc="0" normalizeH="0" baseline="0" noProof="0" dirty="0">
                <a:ln>
                  <a:noFill/>
                </a:ln>
                <a:solidFill>
                  <a:prstClr val="white"/>
                </a:solidFill>
                <a:effectLst/>
                <a:uLnTx/>
                <a:uFillTx/>
                <a:latin typeface="+mj-lt"/>
                <a:ea typeface="+mn-ea"/>
                <a:cs typeface="+mn-cs"/>
              </a:endParaRPr>
            </a:p>
          </p:txBody>
        </p:sp>
      </p:grpSp>
      <p:sp>
        <p:nvSpPr>
          <p:cNvPr id="131" name="Rectangle 130"/>
          <p:cNvSpPr/>
          <p:nvPr/>
        </p:nvSpPr>
        <p:spPr>
          <a:xfrm>
            <a:off x="963014" y="3291177"/>
            <a:ext cx="46038" cy="363538"/>
          </a:xfrm>
          <a:prstGeom prst="rect">
            <a:avLst/>
          </a:prstGeom>
          <a:solidFill>
            <a:schemeClr val="accent2"/>
          </a:solidFill>
          <a:ln w="9525" cap="flat" cmpd="sng" algn="ctr">
            <a:no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97" name="Rectangle 96"/>
          <p:cNvSpPr/>
          <p:nvPr/>
        </p:nvSpPr>
        <p:spPr>
          <a:xfrm>
            <a:off x="3829241" y="3292320"/>
            <a:ext cx="46038" cy="363538"/>
          </a:xfrm>
          <a:prstGeom prst="rect">
            <a:avLst/>
          </a:prstGeom>
          <a:solidFill>
            <a:schemeClr val="accent3"/>
          </a:solidFill>
          <a:ln w="9525" cap="flat" cmpd="sng" algn="ctr">
            <a:no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98" name="Rectangle 97"/>
          <p:cNvSpPr/>
          <p:nvPr/>
        </p:nvSpPr>
        <p:spPr>
          <a:xfrm flipH="1">
            <a:off x="6804694" y="3291177"/>
            <a:ext cx="46037" cy="365125"/>
          </a:xfrm>
          <a:prstGeom prst="rect">
            <a:avLst/>
          </a:prstGeom>
          <a:solidFill>
            <a:schemeClr val="accent1"/>
          </a:solidFill>
          <a:ln w="9525" cap="flat" cmpd="sng" algn="ctr">
            <a:no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32" name="TextBox 39"/>
          <p:cNvSpPr txBox="1">
            <a:spLocks noChangeArrowheads="1"/>
          </p:cNvSpPr>
          <p:nvPr/>
        </p:nvSpPr>
        <p:spPr bwMode="auto">
          <a:xfrm>
            <a:off x="1104400" y="3319081"/>
            <a:ext cx="2660650" cy="307975"/>
          </a:xfrm>
          <a:prstGeom prst="rect">
            <a:avLst/>
          </a:prstGeom>
          <a:noFill/>
          <a:ln w="9525">
            <a:noFill/>
            <a:miter lim="800000"/>
            <a:headEnd/>
            <a:tailEnd/>
          </a:ln>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a:solidFill>
                  <a:srgbClr val="FFFFFF"/>
                </a:solidFill>
              </a:rPr>
              <a:t>Approximately 16 - 18 Months </a:t>
            </a:r>
          </a:p>
        </p:txBody>
      </p:sp>
      <p:sp>
        <p:nvSpPr>
          <p:cNvPr id="133" name="TextBox 39"/>
          <p:cNvSpPr txBox="1">
            <a:spLocks noChangeArrowheads="1"/>
          </p:cNvSpPr>
          <p:nvPr/>
        </p:nvSpPr>
        <p:spPr bwMode="auto">
          <a:xfrm>
            <a:off x="4396610" y="3317243"/>
            <a:ext cx="2004187" cy="307975"/>
          </a:xfrm>
          <a:prstGeom prst="rect">
            <a:avLst/>
          </a:prstGeom>
          <a:noFill/>
          <a:ln w="9525">
            <a:noFill/>
            <a:miter lim="800000"/>
            <a:headEnd/>
            <a:tailEnd/>
          </a:ln>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solidFill>
                  <a:srgbClr val="FFFFFF"/>
                </a:solidFill>
              </a:rPr>
              <a:t>Fuel Transfer to ISFSI</a:t>
            </a:r>
            <a:endParaRPr lang="en-US" sz="1400" dirty="0">
              <a:solidFill>
                <a:srgbClr val="FFFFFF"/>
              </a:solidFill>
            </a:endParaRPr>
          </a:p>
        </p:txBody>
      </p:sp>
      <p:sp>
        <p:nvSpPr>
          <p:cNvPr id="134" name="TextBox 35"/>
          <p:cNvSpPr txBox="1">
            <a:spLocks noChangeArrowheads="1"/>
          </p:cNvSpPr>
          <p:nvPr/>
        </p:nvSpPr>
        <p:spPr bwMode="auto">
          <a:xfrm>
            <a:off x="841830" y="5398380"/>
            <a:ext cx="7964424" cy="307777"/>
          </a:xfrm>
          <a:prstGeom prst="rect">
            <a:avLst/>
          </a:prstGeom>
          <a:noFill/>
          <a:ln w="9525">
            <a:noFill/>
            <a:miter lim="800000"/>
            <a:headEnd/>
            <a:tailEnd/>
          </a:ln>
        </p:spPr>
        <p:txBody>
          <a:bodyPr wrap="square">
            <a:spAutoFit/>
          </a:bodyPr>
          <a:lstStyle/>
          <a:p>
            <a:r>
              <a:rPr lang="en-US" sz="1400" dirty="0" smtClean="0">
                <a:solidFill>
                  <a:prstClr val="black"/>
                </a:solidFill>
                <a:latin typeface="+mj-lt"/>
              </a:rPr>
              <a:t>* Implementation of the PDEP is based on NRC approval of Regulatory Exemption requests.</a:t>
            </a:r>
            <a:endParaRPr lang="en-US" sz="1400" dirty="0">
              <a:solidFill>
                <a:prstClr val="black"/>
              </a:solidFill>
              <a:latin typeface="+mj-lt"/>
            </a:endParaRPr>
          </a:p>
        </p:txBody>
      </p:sp>
    </p:spTree>
    <p:extLst>
      <p:ext uri="{BB962C8B-B14F-4D97-AF65-F5344CB8AC3E}">
        <p14:creationId xmlns:p14="http://schemas.microsoft.com/office/powerpoint/2010/main" val="3097304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Post-Shutdown Emergency Plan</a:t>
            </a:r>
            <a:endParaRPr lang="en-US" dirty="0"/>
          </a:p>
        </p:txBody>
      </p:sp>
      <p:sp>
        <p:nvSpPr>
          <p:cNvPr id="3" name="Content Placeholder 2"/>
          <p:cNvSpPr>
            <a:spLocks noGrp="1"/>
          </p:cNvSpPr>
          <p:nvPr>
            <p:ph idx="1"/>
          </p:nvPr>
        </p:nvSpPr>
        <p:spPr/>
        <p:txBody>
          <a:bodyPr>
            <a:normAutofit/>
          </a:bodyPr>
          <a:lstStyle/>
          <a:p>
            <a:r>
              <a:rPr lang="en-US" sz="2600" dirty="0" smtClean="0"/>
              <a:t>Continue to meet regulatory </a:t>
            </a:r>
            <a:br>
              <a:rPr lang="en-US" sz="2600" dirty="0" smtClean="0"/>
            </a:br>
            <a:r>
              <a:rPr lang="en-US" sz="2600" dirty="0" smtClean="0"/>
              <a:t>requirements for an operating plant</a:t>
            </a:r>
          </a:p>
          <a:p>
            <a:r>
              <a:rPr lang="en-US" sz="2600" dirty="0" smtClean="0"/>
              <a:t>On-shift staffing changes</a:t>
            </a:r>
          </a:p>
          <a:p>
            <a:r>
              <a:rPr lang="en-US" sz="2600" dirty="0" smtClean="0"/>
              <a:t>Emergency Response Organization </a:t>
            </a:r>
            <a:br>
              <a:rPr lang="en-US" sz="2600" dirty="0" smtClean="0"/>
            </a:br>
            <a:r>
              <a:rPr lang="en-US" sz="2600" dirty="0" smtClean="0"/>
              <a:t>staffing (ERO) changes</a:t>
            </a:r>
          </a:p>
          <a:p>
            <a:r>
              <a:rPr lang="en-US" sz="2600" dirty="0" smtClean="0"/>
              <a:t>Evaluation of potential impact on Offsite Response Organizations (OROs)</a:t>
            </a:r>
          </a:p>
          <a:p>
            <a:r>
              <a:rPr lang="en-US" sz="2600" dirty="0" smtClean="0"/>
              <a:t>Emergency Action Level (EAL) changes can be addressed in this submittal or in a separate request</a:t>
            </a:r>
          </a:p>
          <a:p>
            <a:endParaRPr lang="en-US" dirty="0" smtClean="0"/>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8</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7747" y="1253514"/>
            <a:ext cx="2306303" cy="2065928"/>
          </a:xfrm>
          <a:prstGeom prst="rect">
            <a:avLst/>
          </a:prstGeom>
          <a:ln w="19050">
            <a:solidFill>
              <a:schemeClr val="accent2"/>
            </a:solidFill>
          </a:ln>
        </p:spPr>
      </p:pic>
    </p:spTree>
    <p:extLst>
      <p:ext uri="{BB962C8B-B14F-4D97-AF65-F5344CB8AC3E}">
        <p14:creationId xmlns:p14="http://schemas.microsoft.com/office/powerpoint/2010/main" val="1527479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Pre-Implementation Drill</a:t>
            </a:r>
            <a:endParaRPr lang="en-US" dirty="0"/>
          </a:p>
        </p:txBody>
      </p:sp>
      <p:sp>
        <p:nvSpPr>
          <p:cNvPr id="3" name="Content Placeholder 2"/>
          <p:cNvSpPr>
            <a:spLocks noGrp="1"/>
          </p:cNvSpPr>
          <p:nvPr>
            <p:ph idx="1"/>
          </p:nvPr>
        </p:nvSpPr>
        <p:spPr/>
        <p:txBody>
          <a:bodyPr>
            <a:noAutofit/>
          </a:bodyPr>
          <a:lstStyle/>
          <a:p>
            <a:r>
              <a:rPr lang="en-US" dirty="0" smtClean="0"/>
              <a:t>OROs </a:t>
            </a:r>
            <a:r>
              <a:rPr lang="en-US" dirty="0"/>
              <a:t>should be provided the </a:t>
            </a:r>
            <a:r>
              <a:rPr lang="en-US" dirty="0" smtClean="0"/>
              <a:t/>
            </a:r>
            <a:br>
              <a:rPr lang="en-US" dirty="0" smtClean="0"/>
            </a:br>
            <a:r>
              <a:rPr lang="en-US" dirty="0" smtClean="0"/>
              <a:t>opportunity </a:t>
            </a:r>
            <a:r>
              <a:rPr lang="en-US" dirty="0"/>
              <a:t>to participate in </a:t>
            </a:r>
            <a:r>
              <a:rPr lang="en-US" dirty="0" smtClean="0"/>
              <a:t/>
            </a:r>
            <a:br>
              <a:rPr lang="en-US" dirty="0" smtClean="0"/>
            </a:br>
            <a:r>
              <a:rPr lang="en-US" dirty="0" smtClean="0"/>
              <a:t>the </a:t>
            </a:r>
            <a:r>
              <a:rPr lang="en-US" dirty="0"/>
              <a:t>validation drills</a:t>
            </a:r>
          </a:p>
          <a:p>
            <a:r>
              <a:rPr lang="en-US" dirty="0"/>
              <a:t>NRC and FEMA provided an </a:t>
            </a:r>
            <a:r>
              <a:rPr lang="en-US" dirty="0" smtClean="0"/>
              <a:t/>
            </a:r>
            <a:br>
              <a:rPr lang="en-US" dirty="0" smtClean="0"/>
            </a:br>
            <a:r>
              <a:rPr lang="en-US" dirty="0" smtClean="0"/>
              <a:t>opportunity </a:t>
            </a:r>
            <a:r>
              <a:rPr lang="en-US" dirty="0"/>
              <a:t>to observe</a:t>
            </a:r>
          </a:p>
          <a:p>
            <a:endParaRPr lang="en-US" sz="2800" dirty="0" smtClean="0"/>
          </a:p>
        </p:txBody>
      </p:sp>
      <p:sp>
        <p:nvSpPr>
          <p:cNvPr id="4" name="Slide Number Placeholder 3"/>
          <p:cNvSpPr>
            <a:spLocks noGrp="1"/>
          </p:cNvSpPr>
          <p:nvPr>
            <p:ph type="sldNum" sz="quarter" idx="12"/>
          </p:nvPr>
        </p:nvSpPr>
        <p:spPr>
          <a:xfrm>
            <a:off x="6705705" y="6485359"/>
            <a:ext cx="2133600" cy="365125"/>
          </a:xfrm>
        </p:spPr>
        <p:txBody>
          <a:bodyPr/>
          <a:lstStyle/>
          <a:p>
            <a:fld id="{55A80693-5EE0-084D-8382-EA24C3E0F346}" type="slidenum">
              <a:rPr lang="en-US" smtClean="0"/>
              <a:pPr/>
              <a:t>9</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7747" y="1253514"/>
            <a:ext cx="2306303" cy="2065928"/>
          </a:xfrm>
          <a:prstGeom prst="rect">
            <a:avLst/>
          </a:prstGeom>
          <a:ln w="19050">
            <a:solidFill>
              <a:schemeClr val="accent2"/>
            </a:solidFill>
          </a:ln>
        </p:spPr>
      </p:pic>
    </p:spTree>
    <p:extLst>
      <p:ext uri="{BB962C8B-B14F-4D97-AF65-F5344CB8AC3E}">
        <p14:creationId xmlns:p14="http://schemas.microsoft.com/office/powerpoint/2010/main" val="561374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Enercon 1">
      <a:dk1>
        <a:srgbClr val="006595"/>
      </a:dk1>
      <a:lt1>
        <a:srgbClr val="B3A59F"/>
      </a:lt1>
      <a:dk2>
        <a:srgbClr val="1F497D"/>
      </a:dk2>
      <a:lt2>
        <a:srgbClr val="58595B"/>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953</TotalTime>
  <Words>983</Words>
  <Application>Microsoft Macintosh PowerPoint</Application>
  <PresentationFormat>On-screen Show (4:3)</PresentationFormat>
  <Paragraphs>282</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Emergency Preparedness During Decommissioning </vt:lpstr>
      <vt:lpstr>Overview of the EP Transition</vt:lpstr>
      <vt:lpstr>Recent and Announced Shutdowns</vt:lpstr>
      <vt:lpstr>Decommissioning Emergency Plans</vt:lpstr>
      <vt:lpstr>Example Staffing Reductions</vt:lpstr>
      <vt:lpstr>Difficulties</vt:lpstr>
      <vt:lpstr>Emergency Plan Transition</vt:lpstr>
      <vt:lpstr>Post-Shutdown Emergency Plan</vt:lpstr>
      <vt:lpstr>Pre-Implementation Drill</vt:lpstr>
      <vt:lpstr>Regulatory Exemptions</vt:lpstr>
      <vt:lpstr>Permanently Defueled Emergency Plan</vt:lpstr>
      <vt:lpstr>ISFSI-Only Emergency Plan</vt:lpstr>
      <vt:lpstr>Summary</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 Parry</dc:creator>
  <cp:lastModifiedBy>todd lovinger</cp:lastModifiedBy>
  <cp:revision>91</cp:revision>
  <dcterms:created xsi:type="dcterms:W3CDTF">2015-09-23T13:49:10Z</dcterms:created>
  <dcterms:modified xsi:type="dcterms:W3CDTF">2016-10-28T12:21:30Z</dcterms:modified>
</cp:coreProperties>
</file>