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369" r:id="rId2"/>
    <p:sldId id="397" r:id="rId3"/>
    <p:sldId id="377" r:id="rId4"/>
    <p:sldId id="379" r:id="rId5"/>
    <p:sldId id="388" r:id="rId6"/>
    <p:sldId id="394" r:id="rId7"/>
    <p:sldId id="403" r:id="rId8"/>
    <p:sldId id="395" r:id="rId9"/>
    <p:sldId id="404" r:id="rId10"/>
    <p:sldId id="405" r:id="rId11"/>
    <p:sldId id="390" r:id="rId12"/>
    <p:sldId id="387" r:id="rId13"/>
    <p:sldId id="401" r:id="rId14"/>
    <p:sldId id="391" r:id="rId15"/>
    <p:sldId id="39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1CE0AA-3253-F940-B0A2-0004E31672B3}">
          <p14:sldIdLst>
            <p14:sldId id="369"/>
            <p14:sldId id="397"/>
            <p14:sldId id="377"/>
            <p14:sldId id="379"/>
            <p14:sldId id="388"/>
            <p14:sldId id="394"/>
            <p14:sldId id="403"/>
            <p14:sldId id="395"/>
            <p14:sldId id="404"/>
            <p14:sldId id="405"/>
            <p14:sldId id="390"/>
            <p14:sldId id="387"/>
            <p14:sldId id="401"/>
            <p14:sldId id="391"/>
            <p14:sldId id="3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eonard" initials="PL" lastIdx="2" clrIdx="0">
    <p:extLst/>
  </p:cmAuthor>
  <p:cmAuthor id="2" name="McCULLUM, Rodney" initials="rx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679"/>
    <a:srgbClr val="9ACE87"/>
    <a:srgbClr val="FFD600"/>
    <a:srgbClr val="B67DB6"/>
    <a:srgbClr val="FBAF3F"/>
    <a:srgbClr val="DE6C27"/>
    <a:srgbClr val="78B6E3"/>
    <a:srgbClr val="BE1E2D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467" autoAdjust="0"/>
  </p:normalViewPr>
  <p:slideViewPr>
    <p:cSldViewPr snapToGrid="0" snapToObjects="1">
      <p:cViewPr>
        <p:scale>
          <a:sx n="70" d="100"/>
          <a:sy n="70" d="100"/>
        </p:scale>
        <p:origin x="-104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48"/>
    </p:cViewPr>
  </p:sorterViewPr>
  <p:notesViewPr>
    <p:cSldViewPr snapToGrid="0" snapToObjects="1">
      <p:cViewPr>
        <p:scale>
          <a:sx n="80" d="100"/>
          <a:sy n="80" d="100"/>
        </p:scale>
        <p:origin x="-1064" y="-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BD1DF4-FEB7-4E42-8878-097C7165009D}" type="datetimeFigureOut">
              <a:rPr lang="en-US" smtClean="0"/>
              <a:pPr/>
              <a:t>4/1/16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95AA23-26C3-4F73-8E61-4B2E1D07EB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21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1917A-94ED-4782-BC82-34C0510F1E73}" type="datetimeFigureOut">
              <a:rPr lang="en-US" smtClean="0"/>
              <a:pPr/>
              <a:t>4/1/16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E418C-C169-4F48-93D3-D6EEB1C88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7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5217"/>
            <a:ext cx="7772400" cy="13266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1856"/>
            <a:ext cx="6400800" cy="1154095"/>
          </a:xfrm>
        </p:spPr>
        <p:txBody>
          <a:bodyPr/>
          <a:lstStyle>
            <a:lvl1pPr marL="0" indent="0" algn="ctr">
              <a:buNone/>
              <a:defRPr>
                <a:solidFill>
                  <a:srgbClr val="3966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6AAA-1ADC-4EF0-92A4-FDF590DC330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ABA0-AABF-4BD2-A666-358A8D1141C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0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6D33-AA2E-47F2-9F97-5B0419AB384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4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DDC6-5F19-49A7-95B2-96BD120BAB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81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92A5-6037-46E6-B09D-76C4C0C42CB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9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7736-B680-43FA-A31E-3CF226E123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6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670-1EC1-4382-837E-FC74CB7507D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8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5D28-0402-4AC0-92CC-9DCF7DF6BC4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99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241A-B4EE-4856-820B-E64FD8E9FB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98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720A-E6BF-4873-8084-236F52D0A3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28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F92B-C62B-42DA-899B-74DBD4332D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16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7861"/>
            <a:ext cx="8229600" cy="9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5241"/>
            <a:ext cx="8229600" cy="428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7960" y="60410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0046-5C61-4449-9A8A-45CDDEDBE1E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0165" y="60410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7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1E2D"/>
        </a:buClr>
        <a:buFont typeface="Arial"/>
        <a:buChar char="•"/>
        <a:defRPr sz="3200" kern="1200">
          <a:solidFill>
            <a:srgbClr val="39667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E1E2D"/>
        </a:buClr>
        <a:buFont typeface="Lucida Grande"/>
        <a:buChar char="-"/>
        <a:defRPr sz="2800" kern="1200">
          <a:solidFill>
            <a:srgbClr val="39667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E1E2D"/>
        </a:buClr>
        <a:buFont typeface="Arial"/>
        <a:buChar char="•"/>
        <a:defRPr sz="2400" kern="1200">
          <a:solidFill>
            <a:srgbClr val="39667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E1E2D"/>
        </a:buClr>
        <a:buFont typeface="Arial"/>
        <a:buChar char="•"/>
        <a:defRPr sz="2000" kern="1200">
          <a:solidFill>
            <a:srgbClr val="39667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E1E2D"/>
        </a:buClr>
        <a:buFont typeface="Arial"/>
        <a:buChar char="•"/>
        <a:defRPr sz="2000" kern="1200">
          <a:solidFill>
            <a:srgbClr val="39667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/>
              <a:t>Nuclear Power Plant Decommissioning 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800" i="1" dirty="0" smtClean="0"/>
              <a:t>Transition from Operations to Decommissioned Status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037" y="3352800"/>
            <a:ext cx="6758607" cy="18034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Janet R. Schlueter</a:t>
            </a:r>
          </a:p>
          <a:p>
            <a:r>
              <a:rPr lang="en-US" sz="2800" b="1" dirty="0" smtClean="0"/>
              <a:t>Senior Director, Radiation and Materials Safety </a:t>
            </a:r>
          </a:p>
          <a:p>
            <a:r>
              <a:rPr lang="en-US" sz="2800" b="1" dirty="0" smtClean="0"/>
              <a:t>Nuclear Energy Institute</a:t>
            </a:r>
          </a:p>
          <a:p>
            <a:r>
              <a:rPr lang="en-US" sz="2800" b="1" dirty="0" smtClean="0"/>
              <a:t>LLW Forum Meeting, Park City, UT</a:t>
            </a:r>
          </a:p>
          <a:p>
            <a:r>
              <a:rPr lang="en-US" sz="2900" b="1" dirty="0" smtClean="0"/>
              <a:t>April 2016</a:t>
            </a:r>
            <a:endParaRPr lang="en-US" sz="2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76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Position on ANPR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NRC Should: 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R</a:t>
            </a:r>
            <a:r>
              <a:rPr lang="en-US" dirty="0" smtClean="0"/>
              <a:t>esources on Timely Issue Resolution for Plants </a:t>
            </a:r>
            <a:r>
              <a:rPr lang="en-US" dirty="0"/>
              <a:t>C</a:t>
            </a:r>
            <a:r>
              <a:rPr lang="en-US" dirty="0" smtClean="0"/>
              <a:t>urrently in Transition</a:t>
            </a:r>
            <a:endParaRPr lang="en-US" dirty="0"/>
          </a:p>
          <a:p>
            <a:pPr lvl="1"/>
            <a:r>
              <a:rPr lang="en-US" dirty="0" smtClean="0"/>
              <a:t>Pursue </a:t>
            </a:r>
            <a:r>
              <a:rPr lang="en-US" dirty="0"/>
              <a:t>L</a:t>
            </a:r>
            <a:r>
              <a:rPr lang="en-US" dirty="0" smtClean="0"/>
              <a:t>imited Scope </a:t>
            </a:r>
            <a:r>
              <a:rPr lang="en-US" dirty="0"/>
              <a:t>R</a:t>
            </a:r>
            <a:r>
              <a:rPr lang="en-US" dirty="0" smtClean="0"/>
              <a:t>ulemaking to Address Only Current </a:t>
            </a:r>
            <a:r>
              <a:rPr lang="en-US" dirty="0"/>
              <a:t>T</a:t>
            </a:r>
            <a:r>
              <a:rPr lang="en-US" dirty="0" smtClean="0"/>
              <a:t>ransition Inefficiencies and to Provide More Predictable and Stable Regulatory Framework</a:t>
            </a:r>
          </a:p>
          <a:p>
            <a:pPr lvl="2"/>
            <a:r>
              <a:rPr lang="en-US" dirty="0" smtClean="0"/>
              <a:t>Granted Exemptions and License </a:t>
            </a:r>
            <a:r>
              <a:rPr lang="en-US" dirty="0"/>
              <a:t>A</a:t>
            </a:r>
            <a:r>
              <a:rPr lang="en-US" dirty="0" smtClean="0"/>
              <a:t>mendments Could Provide Regulatory Basis</a:t>
            </a:r>
          </a:p>
          <a:p>
            <a:r>
              <a:rPr lang="en-US" dirty="0" smtClean="0"/>
              <a:t>NEI Provided Detailed, Limited </a:t>
            </a:r>
            <a:r>
              <a:rPr lang="en-US" dirty="0"/>
              <a:t>S</a:t>
            </a:r>
            <a:r>
              <a:rPr lang="en-US" dirty="0" smtClean="0"/>
              <a:t>cope </a:t>
            </a:r>
            <a:r>
              <a:rPr lang="en-US" dirty="0"/>
              <a:t>R</a:t>
            </a:r>
            <a:r>
              <a:rPr lang="en-US" dirty="0" smtClean="0"/>
              <a:t>ulemaking Proposal in its March 18, 2016 Comment Letter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56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Decommissioning Wastes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855"/>
            <a:ext cx="8229600" cy="4585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Much </a:t>
            </a:r>
            <a:r>
              <a:rPr lang="en-US" dirty="0"/>
              <a:t>of </a:t>
            </a:r>
            <a:r>
              <a:rPr lang="en-US" dirty="0" smtClean="0"/>
              <a:t>Decommissioning Wastes is </a:t>
            </a:r>
            <a:r>
              <a:rPr lang="en-US" dirty="0"/>
              <a:t>L</a:t>
            </a:r>
            <a:r>
              <a:rPr lang="en-US" dirty="0" smtClean="0"/>
              <a:t>ikely </a:t>
            </a:r>
            <a:r>
              <a:rPr lang="en-US" dirty="0"/>
              <a:t>N</a:t>
            </a:r>
            <a:r>
              <a:rPr lang="en-US" dirty="0" smtClean="0"/>
              <a:t>ot Contaminated</a:t>
            </a:r>
          </a:p>
          <a:p>
            <a:r>
              <a:rPr lang="en-US" dirty="0" smtClean="0"/>
              <a:t>Radioactive Wastes </a:t>
            </a:r>
            <a:r>
              <a:rPr lang="en-US" dirty="0"/>
              <a:t>M</a:t>
            </a:r>
            <a:r>
              <a:rPr lang="en-US" dirty="0" smtClean="0"/>
              <a:t>ight </a:t>
            </a:r>
            <a:r>
              <a:rPr lang="en-US" dirty="0"/>
              <a:t>be </a:t>
            </a:r>
            <a:r>
              <a:rPr lang="en-US" dirty="0" smtClean="0"/>
              <a:t>Analyzed </a:t>
            </a:r>
            <a:r>
              <a:rPr lang="en-US" dirty="0"/>
              <a:t>O</a:t>
            </a:r>
            <a:r>
              <a:rPr lang="en-US" dirty="0" smtClean="0"/>
              <a:t>nsite </a:t>
            </a:r>
            <a:r>
              <a:rPr lang="en-US" dirty="0"/>
              <a:t>or </a:t>
            </a:r>
            <a:r>
              <a:rPr lang="en-US" dirty="0" smtClean="0"/>
              <a:t>Shipped </a:t>
            </a:r>
            <a:r>
              <a:rPr lang="en-US" dirty="0"/>
              <a:t>O</a:t>
            </a:r>
            <a:r>
              <a:rPr lang="en-US" dirty="0" smtClean="0"/>
              <a:t>ffsite </a:t>
            </a:r>
            <a:r>
              <a:rPr lang="en-US" dirty="0"/>
              <a:t>to </a:t>
            </a:r>
            <a:r>
              <a:rPr lang="en-US" dirty="0" smtClean="0"/>
              <a:t>Licensed </a:t>
            </a:r>
            <a:r>
              <a:rPr lang="en-US" dirty="0"/>
              <a:t>F</a:t>
            </a:r>
            <a:r>
              <a:rPr lang="en-US" dirty="0" smtClean="0"/>
              <a:t>acilities </a:t>
            </a:r>
            <a:r>
              <a:rPr lang="en-US" dirty="0"/>
              <a:t>for </a:t>
            </a:r>
            <a:r>
              <a:rPr lang="en-US" dirty="0" smtClean="0"/>
              <a:t>Further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r>
              <a:rPr lang="en-US" dirty="0"/>
              <a:t>, </a:t>
            </a:r>
            <a:r>
              <a:rPr lang="en-US" dirty="0" smtClean="0"/>
              <a:t>Processing</a:t>
            </a:r>
            <a:r>
              <a:rPr lang="en-US" dirty="0"/>
              <a:t>, </a:t>
            </a:r>
            <a:r>
              <a:rPr lang="en-US" dirty="0" smtClean="0"/>
              <a:t>Conditioning, Packaging and Transportation</a:t>
            </a:r>
          </a:p>
          <a:p>
            <a:r>
              <a:rPr lang="en-US" dirty="0" smtClean="0"/>
              <a:t>Four Licensed </a:t>
            </a:r>
            <a:r>
              <a:rPr lang="en-US" dirty="0"/>
              <a:t>B</a:t>
            </a:r>
            <a:r>
              <a:rPr lang="en-US" dirty="0" smtClean="0"/>
              <a:t>urial </a:t>
            </a:r>
            <a:r>
              <a:rPr lang="en-US" dirty="0"/>
              <a:t>S</a:t>
            </a:r>
            <a:r>
              <a:rPr lang="en-US" dirty="0" smtClean="0"/>
              <a:t>ites Available </a:t>
            </a:r>
            <a:r>
              <a:rPr lang="en-US" dirty="0"/>
              <a:t>for C</a:t>
            </a:r>
            <a:r>
              <a:rPr lang="en-US" dirty="0" smtClean="0"/>
              <a:t>ommercial Low-Level </a:t>
            </a:r>
            <a:r>
              <a:rPr lang="en-US" dirty="0"/>
              <a:t>R</a:t>
            </a:r>
            <a:r>
              <a:rPr lang="en-US" dirty="0" smtClean="0"/>
              <a:t>adioactive </a:t>
            </a:r>
            <a:r>
              <a:rPr lang="en-US" dirty="0"/>
              <a:t>W</a:t>
            </a:r>
            <a:r>
              <a:rPr lang="en-US" dirty="0" smtClean="0"/>
              <a:t>aste </a:t>
            </a:r>
            <a:r>
              <a:rPr lang="en-US" dirty="0"/>
              <a:t>D</a:t>
            </a:r>
            <a:r>
              <a:rPr lang="en-US" dirty="0" smtClean="0"/>
              <a:t>isposal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9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Waste Volumes (cu. ft.)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77089"/>
              </p:ext>
            </p:extLst>
          </p:nvPr>
        </p:nvGraphicFramePr>
        <p:xfrm>
          <a:off x="457200" y="1280163"/>
          <a:ext cx="8229600" cy="429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594"/>
                <a:gridCol w="1308295"/>
                <a:gridCol w="1667022"/>
                <a:gridCol w="1526344"/>
                <a:gridCol w="1526345"/>
              </a:tblGrid>
              <a:tr h="5172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GTCC</a:t>
                      </a:r>
                      <a:endParaRPr lang="en-US" dirty="0"/>
                    </a:p>
                  </a:txBody>
                  <a:tcPr/>
                </a:tc>
              </a:tr>
              <a:tr h="517228">
                <a:tc>
                  <a:txBody>
                    <a:bodyPr/>
                    <a:lstStyle/>
                    <a:p>
                      <a:r>
                        <a:rPr lang="en-US" dirty="0" smtClean="0"/>
                        <a:t>PNL Reference PWR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</a:tr>
              <a:tr h="517228">
                <a:tc>
                  <a:txBody>
                    <a:bodyPr/>
                    <a:lstStyle/>
                    <a:p>
                      <a:r>
                        <a:rPr lang="en-US" dirty="0" smtClean="0"/>
                        <a:t>Kewaunee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133,498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517228">
                <a:tc>
                  <a:txBody>
                    <a:bodyPr/>
                    <a:lstStyle/>
                    <a:p>
                      <a:r>
                        <a:rPr lang="en-US" dirty="0" smtClean="0"/>
                        <a:t>SONGS 2&amp;3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3,652,641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1,882</a:t>
                      </a:r>
                      <a:endParaRPr lang="en-US" dirty="0"/>
                    </a:p>
                  </a:txBody>
                  <a:tcPr/>
                </a:tc>
              </a:tr>
              <a:tr h="517228">
                <a:tc>
                  <a:txBody>
                    <a:bodyPr/>
                    <a:lstStyle/>
                    <a:p>
                      <a:r>
                        <a:rPr lang="en-US" dirty="0" smtClean="0"/>
                        <a:t>Crystal River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136,858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1,785</a:t>
                      </a:r>
                      <a:endParaRPr lang="en-US" dirty="0"/>
                    </a:p>
                  </a:txBody>
                  <a:tcPr/>
                </a:tc>
              </a:tr>
              <a:tr h="517228">
                <a:tc>
                  <a:txBody>
                    <a:bodyPr/>
                    <a:lstStyle/>
                    <a:p>
                      <a:r>
                        <a:rPr lang="en-US" dirty="0" smtClean="0"/>
                        <a:t>Vermont Yankee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664,829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</a:tr>
              <a:tr h="119033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* “Technology,</a:t>
                      </a:r>
                      <a:r>
                        <a:rPr lang="en-US" sz="1000" baseline="0" dirty="0" smtClean="0"/>
                        <a:t> Safety, and Costs of Decommissioning a Reference Pressurized Water Reactor Power Station” Pacific Northwest Laboratory, September 1984.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26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Decommissioning &amp; Operating Plant Radioactive Waste Volumes &amp; Costs </a:t>
            </a:r>
            <a:r>
              <a:rPr lang="en-US" sz="2000" dirty="0" smtClean="0"/>
              <a:t>(ref: EPRI)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809"/>
            <a:ext cx="8229600" cy="41911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42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15"/>
            <a:ext cx="8229600" cy="5106573"/>
          </a:xfrm>
        </p:spPr>
        <p:txBody>
          <a:bodyPr>
            <a:normAutofit/>
          </a:bodyPr>
          <a:lstStyle/>
          <a:p>
            <a:r>
              <a:rPr lang="en-US" dirty="0" smtClean="0"/>
              <a:t>Decommissioning is Part of </a:t>
            </a:r>
            <a:r>
              <a:rPr lang="en-US" dirty="0"/>
              <a:t>N</a:t>
            </a:r>
            <a:r>
              <a:rPr lang="en-US" dirty="0" smtClean="0"/>
              <a:t>uclear </a:t>
            </a:r>
            <a:r>
              <a:rPr lang="en-US" dirty="0"/>
              <a:t>P</a:t>
            </a:r>
            <a:r>
              <a:rPr lang="en-US" dirty="0" smtClean="0"/>
              <a:t>lant </a:t>
            </a:r>
            <a:r>
              <a:rPr lang="en-US" dirty="0"/>
              <a:t>L</a:t>
            </a:r>
            <a:r>
              <a:rPr lang="en-US" dirty="0" smtClean="0"/>
              <a:t>ife </a:t>
            </a:r>
            <a:r>
              <a:rPr lang="en-US" dirty="0"/>
              <a:t>C</a:t>
            </a:r>
            <a:r>
              <a:rPr lang="en-US" dirty="0" smtClean="0"/>
              <a:t>ycle and Radioactive </a:t>
            </a:r>
            <a:r>
              <a:rPr lang="en-US" dirty="0"/>
              <a:t>W</a:t>
            </a:r>
            <a:r>
              <a:rPr lang="en-US" dirty="0" smtClean="0"/>
              <a:t>astes Generated are Safely Managed </a:t>
            </a:r>
          </a:p>
          <a:p>
            <a:r>
              <a:rPr lang="en-US" dirty="0" smtClean="0"/>
              <a:t>18 Plants in Process of Decommissioning and 3 More </a:t>
            </a:r>
            <a:r>
              <a:rPr lang="en-US" dirty="0"/>
              <a:t>A</a:t>
            </a:r>
            <a:r>
              <a:rPr lang="en-US" dirty="0" smtClean="0"/>
              <a:t>nnounced Near-Term Shutdowns</a:t>
            </a:r>
          </a:p>
          <a:p>
            <a:r>
              <a:rPr lang="en-US" dirty="0" smtClean="0"/>
              <a:t>Limited </a:t>
            </a:r>
            <a:r>
              <a:rPr lang="en-US" dirty="0"/>
              <a:t>S</a:t>
            </a:r>
            <a:r>
              <a:rPr lang="en-US" dirty="0" smtClean="0"/>
              <a:t>cope </a:t>
            </a:r>
            <a:r>
              <a:rPr lang="en-US" dirty="0"/>
              <a:t>R</a:t>
            </a:r>
            <a:r>
              <a:rPr lang="en-US" dirty="0" smtClean="0"/>
              <a:t>ulemaking is Needed to </a:t>
            </a: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R</a:t>
            </a:r>
            <a:r>
              <a:rPr lang="en-US" dirty="0" smtClean="0"/>
              <a:t>egulatory </a:t>
            </a:r>
            <a:r>
              <a:rPr lang="en-US" dirty="0"/>
              <a:t>S</a:t>
            </a:r>
            <a:r>
              <a:rPr lang="en-US" dirty="0" smtClean="0"/>
              <a:t>tability and Predictability, and Facilitate More </a:t>
            </a:r>
            <a:r>
              <a:rPr lang="en-US" dirty="0"/>
              <a:t>E</a:t>
            </a:r>
            <a:r>
              <a:rPr lang="en-US" dirty="0" smtClean="0"/>
              <a:t>ffective and Efficient Decommissioning </a:t>
            </a:r>
            <a:r>
              <a:rPr lang="en-US" dirty="0"/>
              <a:t>P</a:t>
            </a:r>
            <a:r>
              <a:rPr lang="en-US" dirty="0" smtClean="0"/>
              <a:t>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8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 smtClean="0"/>
              <a:t>THANK YOU</a:t>
            </a:r>
          </a:p>
          <a:p>
            <a:pPr marL="0" indent="0" algn="ctr">
              <a:buNone/>
            </a:pPr>
            <a:r>
              <a:rPr lang="en-US" b="1" i="1" dirty="0" smtClean="0"/>
              <a:t>Questions?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12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Decommissioning and its Phases </a:t>
            </a:r>
          </a:p>
          <a:p>
            <a:r>
              <a:rPr lang="en-US" dirty="0" smtClean="0"/>
              <a:t>Current Plant Status and Licensing Actions </a:t>
            </a:r>
            <a:endParaRPr lang="en-US" dirty="0"/>
          </a:p>
          <a:p>
            <a:r>
              <a:rPr lang="en-US" dirty="0" smtClean="0"/>
              <a:t>NRC’s Advanced Notice of Proposed Rulemaking and Industry Position</a:t>
            </a:r>
          </a:p>
          <a:p>
            <a:r>
              <a:rPr lang="en-US" dirty="0" smtClean="0"/>
              <a:t>Decommissioning Wastes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25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to Decommission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Decision to Permanently Cease Operations Requires Plant be Decommissioned by: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emoving it from Service</a:t>
            </a:r>
          </a:p>
          <a:p>
            <a:pPr lvl="1"/>
            <a:r>
              <a:rPr lang="en-US" dirty="0"/>
              <a:t>Cleaning </a:t>
            </a:r>
            <a:r>
              <a:rPr lang="en-US" dirty="0" smtClean="0"/>
              <a:t>Radioactively </a:t>
            </a:r>
            <a:r>
              <a:rPr lang="en-US" dirty="0"/>
              <a:t>C</a:t>
            </a:r>
            <a:r>
              <a:rPr lang="en-US" dirty="0" smtClean="0"/>
              <a:t>ontaminated </a:t>
            </a:r>
            <a:r>
              <a:rPr lang="en-US" dirty="0"/>
              <a:t>P</a:t>
            </a:r>
            <a:r>
              <a:rPr lang="en-US" dirty="0" smtClean="0"/>
              <a:t>lant </a:t>
            </a:r>
            <a:r>
              <a:rPr lang="en-US" dirty="0"/>
              <a:t>S</a:t>
            </a:r>
            <a:r>
              <a:rPr lang="en-US" dirty="0" smtClean="0"/>
              <a:t>ystems and Structures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emoving Nuclear </a:t>
            </a:r>
            <a:r>
              <a:rPr lang="en-US" dirty="0"/>
              <a:t>F</a:t>
            </a:r>
            <a:r>
              <a:rPr lang="en-US" dirty="0" smtClean="0"/>
              <a:t>uel from Reactor </a:t>
            </a:r>
            <a:r>
              <a:rPr lang="en-US" dirty="0"/>
              <a:t>V</a:t>
            </a:r>
            <a:r>
              <a:rPr lang="en-US" dirty="0" smtClean="0"/>
              <a:t>essel and Typically </a:t>
            </a:r>
            <a:r>
              <a:rPr lang="en-US" dirty="0"/>
              <a:t>S</a:t>
            </a:r>
            <a:r>
              <a:rPr lang="en-US" dirty="0" smtClean="0"/>
              <a:t>toring it on Site</a:t>
            </a:r>
          </a:p>
          <a:p>
            <a:pPr lvl="1"/>
            <a:r>
              <a:rPr lang="en-US" dirty="0" smtClean="0"/>
              <a:t>Reducing Residual </a:t>
            </a:r>
            <a:r>
              <a:rPr lang="en-US" dirty="0"/>
              <a:t>R</a:t>
            </a:r>
            <a:r>
              <a:rPr lang="en-US" dirty="0" smtClean="0"/>
              <a:t>adioactivity to Permit </a:t>
            </a:r>
            <a:r>
              <a:rPr lang="en-US" dirty="0"/>
              <a:t>T</a:t>
            </a:r>
            <a:r>
              <a:rPr lang="en-US" dirty="0" smtClean="0"/>
              <a:t>ermination of Operating </a:t>
            </a:r>
            <a:r>
              <a:rPr lang="en-US" dirty="0"/>
              <a:t>L</a:t>
            </a:r>
            <a:r>
              <a:rPr lang="en-US" dirty="0" smtClean="0"/>
              <a:t>icense</a:t>
            </a:r>
            <a:endParaRPr lang="en-US" sz="22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50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Phases of Decommissioning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Initial </a:t>
            </a:r>
            <a:r>
              <a:rPr lang="en-US" b="1" dirty="0" smtClean="0"/>
              <a:t>Activities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Submit Written </a:t>
            </a:r>
            <a:r>
              <a:rPr lang="en-US" dirty="0"/>
              <a:t>C</a:t>
            </a:r>
            <a:r>
              <a:rPr lang="en-US" dirty="0" smtClean="0"/>
              <a:t>ertification to NRC: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ithin </a:t>
            </a:r>
            <a:r>
              <a:rPr lang="en-US" dirty="0"/>
              <a:t>30 </a:t>
            </a:r>
            <a:r>
              <a:rPr lang="en-US" dirty="0" smtClean="0"/>
              <a:t>Days of Licensee </a:t>
            </a:r>
            <a:r>
              <a:rPr lang="en-US" dirty="0"/>
              <a:t>D</a:t>
            </a:r>
            <a:r>
              <a:rPr lang="en-US" dirty="0" smtClean="0"/>
              <a:t>ecision to Permanently Cease </a:t>
            </a:r>
            <a:r>
              <a:rPr lang="en-US" dirty="0"/>
              <a:t>O</a:t>
            </a:r>
            <a:r>
              <a:rPr lang="en-US" dirty="0" smtClean="0"/>
              <a:t>perations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N</a:t>
            </a:r>
            <a:r>
              <a:rPr lang="en-US" dirty="0" smtClean="0"/>
              <a:t>uclear </a:t>
            </a:r>
            <a:r>
              <a:rPr lang="en-US" dirty="0"/>
              <a:t>F</a:t>
            </a:r>
            <a:r>
              <a:rPr lang="en-US" dirty="0" smtClean="0"/>
              <a:t>uel </a:t>
            </a:r>
            <a:r>
              <a:rPr lang="en-US" dirty="0"/>
              <a:t>is </a:t>
            </a:r>
            <a:r>
              <a:rPr lang="en-US" dirty="0" smtClean="0"/>
              <a:t>Permanently </a:t>
            </a:r>
            <a:r>
              <a:rPr lang="en-US" dirty="0"/>
              <a:t>R</a:t>
            </a:r>
            <a:r>
              <a:rPr lang="en-US" dirty="0" smtClean="0"/>
              <a:t>emoved </a:t>
            </a:r>
            <a:r>
              <a:rPr lang="en-US" dirty="0"/>
              <a:t>from R</a:t>
            </a:r>
            <a:r>
              <a:rPr lang="en-US" dirty="0" smtClean="0"/>
              <a:t>eactor </a:t>
            </a:r>
            <a:r>
              <a:rPr lang="en-US" dirty="0"/>
              <a:t>V</a:t>
            </a:r>
            <a:r>
              <a:rPr lang="en-US" dirty="0" smtClean="0"/>
              <a:t>essel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ithin </a:t>
            </a:r>
            <a:r>
              <a:rPr lang="en-US" dirty="0"/>
              <a:t>2 </a:t>
            </a:r>
            <a:r>
              <a:rPr lang="en-US" dirty="0" smtClean="0"/>
              <a:t>Years of Submitting </a:t>
            </a:r>
            <a:r>
              <a:rPr lang="en-US" dirty="0"/>
              <a:t>C</a:t>
            </a:r>
            <a:r>
              <a:rPr lang="en-US" dirty="0" smtClean="0"/>
              <a:t>losure </a:t>
            </a:r>
            <a:r>
              <a:rPr lang="en-US" dirty="0"/>
              <a:t>C</a:t>
            </a:r>
            <a:r>
              <a:rPr lang="en-US" dirty="0" smtClean="0"/>
              <a:t>ertification, Submit </a:t>
            </a:r>
            <a:r>
              <a:rPr lang="en-US" dirty="0"/>
              <a:t>a </a:t>
            </a:r>
            <a:r>
              <a:rPr lang="en-US" dirty="0" smtClean="0"/>
              <a:t>Post-Shutdown </a:t>
            </a:r>
            <a:r>
              <a:rPr lang="en-US" dirty="0"/>
              <a:t>D</a:t>
            </a:r>
            <a:r>
              <a:rPr lang="en-US" dirty="0" smtClean="0"/>
              <a:t>ecommissioning Activities </a:t>
            </a:r>
            <a:r>
              <a:rPr lang="en-US" dirty="0"/>
              <a:t>R</a:t>
            </a:r>
            <a:r>
              <a:rPr lang="en-US" dirty="0" smtClean="0"/>
              <a:t>eport (PSDAR)</a:t>
            </a:r>
          </a:p>
          <a:p>
            <a:pPr marL="0" indent="0">
              <a:buNone/>
            </a:pPr>
            <a:r>
              <a:rPr lang="en-US" b="1" dirty="0" smtClean="0"/>
              <a:t>Major Decommissioning Activities: </a:t>
            </a:r>
          </a:p>
          <a:p>
            <a:r>
              <a:rPr lang="en-US" dirty="0" smtClean="0"/>
              <a:t>Licensee May </a:t>
            </a:r>
            <a:r>
              <a:rPr lang="en-US" dirty="0"/>
              <a:t>B</a:t>
            </a:r>
            <a:r>
              <a:rPr lang="en-US" dirty="0" smtClean="0"/>
              <a:t>egin </a:t>
            </a:r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D</a:t>
            </a:r>
            <a:r>
              <a:rPr lang="en-US" dirty="0" smtClean="0"/>
              <a:t>ecommissioning </a:t>
            </a:r>
            <a:r>
              <a:rPr lang="en-US" dirty="0"/>
              <a:t>A</a:t>
            </a:r>
            <a:r>
              <a:rPr lang="en-US" dirty="0" smtClean="0"/>
              <a:t>ctivities--Without </a:t>
            </a:r>
            <a:r>
              <a:rPr lang="en-US" dirty="0"/>
              <a:t>S</a:t>
            </a:r>
            <a:r>
              <a:rPr lang="en-US" dirty="0" smtClean="0"/>
              <a:t>pecific NRC Prior </a:t>
            </a:r>
            <a:r>
              <a:rPr lang="en-US" dirty="0"/>
              <a:t>A</a:t>
            </a:r>
            <a:r>
              <a:rPr lang="en-US" dirty="0" smtClean="0"/>
              <a:t>pproval--90 Days After NRC Receives PSDAR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09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Phases of Decommissioning </a:t>
            </a:r>
            <a:r>
              <a:rPr lang="en-US" sz="2000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652"/>
            <a:ext cx="8229600" cy="46273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License </a:t>
            </a:r>
            <a:r>
              <a:rPr lang="en-US" b="1" dirty="0"/>
              <a:t>Termination </a:t>
            </a:r>
            <a:r>
              <a:rPr lang="en-US" b="1" dirty="0" smtClean="0"/>
              <a:t>Activities:</a:t>
            </a:r>
          </a:p>
          <a:p>
            <a:r>
              <a:rPr lang="en-US" dirty="0"/>
              <a:t>S</a:t>
            </a:r>
            <a:r>
              <a:rPr lang="en-US" dirty="0" smtClean="0"/>
              <a:t>ubmit License </a:t>
            </a:r>
            <a:r>
              <a:rPr lang="en-US" dirty="0"/>
              <a:t>T</a:t>
            </a:r>
            <a:r>
              <a:rPr lang="en-US" dirty="0" smtClean="0"/>
              <a:t>ermination </a:t>
            </a:r>
            <a:r>
              <a:rPr lang="en-US" dirty="0"/>
              <a:t>P</a:t>
            </a:r>
            <a:r>
              <a:rPr lang="en-US" dirty="0" smtClean="0"/>
              <a:t>lan Within </a:t>
            </a:r>
            <a:r>
              <a:rPr lang="en-US" dirty="0"/>
              <a:t>2 </a:t>
            </a:r>
            <a:r>
              <a:rPr lang="en-US" dirty="0" smtClean="0"/>
              <a:t>Years </a:t>
            </a:r>
            <a:r>
              <a:rPr lang="en-US" dirty="0"/>
              <a:t>of L</a:t>
            </a:r>
            <a:r>
              <a:rPr lang="en-US" dirty="0" smtClean="0"/>
              <a:t>icense </a:t>
            </a:r>
            <a:r>
              <a:rPr lang="en-US" dirty="0"/>
              <a:t>T</a:t>
            </a:r>
            <a:r>
              <a:rPr lang="en-US" dirty="0" smtClean="0"/>
              <a:t>ermination </a:t>
            </a:r>
            <a:r>
              <a:rPr lang="en-US" dirty="0"/>
              <a:t>D</a:t>
            </a:r>
            <a:r>
              <a:rPr lang="en-US" dirty="0" smtClean="0"/>
              <a:t>ate as Estimated by Licensee.  Plan Must Address: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ite </a:t>
            </a:r>
            <a:r>
              <a:rPr lang="en-US" dirty="0"/>
              <a:t>C</a:t>
            </a:r>
            <a:r>
              <a:rPr lang="en-US" dirty="0" smtClean="0"/>
              <a:t>haracterization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emaining Site</a:t>
            </a:r>
            <a:r>
              <a:rPr lang="en-US" sz="3600" dirty="0" smtClean="0"/>
              <a:t> </a:t>
            </a:r>
            <a:r>
              <a:rPr lang="en-US" dirty="0"/>
              <a:t>D</a:t>
            </a:r>
            <a:r>
              <a:rPr lang="en-US" dirty="0" smtClean="0"/>
              <a:t>ismantlement </a:t>
            </a:r>
            <a:r>
              <a:rPr lang="en-US" dirty="0"/>
              <a:t>A</a:t>
            </a:r>
            <a:r>
              <a:rPr lang="en-US" dirty="0" smtClean="0"/>
              <a:t>ctivities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ite Remediation </a:t>
            </a:r>
            <a:r>
              <a:rPr lang="en-US" dirty="0"/>
              <a:t>R</a:t>
            </a:r>
            <a:r>
              <a:rPr lang="en-US" dirty="0" smtClean="0"/>
              <a:t>adiation </a:t>
            </a:r>
            <a:r>
              <a:rPr lang="en-US" dirty="0"/>
              <a:t>S</a:t>
            </a:r>
            <a:r>
              <a:rPr lang="en-US" dirty="0" smtClean="0"/>
              <a:t>urveys </a:t>
            </a:r>
            <a:r>
              <a:rPr lang="en-US" dirty="0"/>
              <a:t>P</a:t>
            </a:r>
            <a:r>
              <a:rPr lang="en-US" dirty="0" smtClean="0"/>
              <a:t>rior to Site Release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pdated </a:t>
            </a:r>
            <a:r>
              <a:rPr lang="en-US" dirty="0"/>
              <a:t>E</a:t>
            </a:r>
            <a:r>
              <a:rPr lang="en-US" dirty="0" smtClean="0"/>
              <a:t>stimates </a:t>
            </a:r>
            <a:r>
              <a:rPr lang="en-US" dirty="0"/>
              <a:t>of </a:t>
            </a:r>
            <a:r>
              <a:rPr lang="en-US" dirty="0" smtClean="0"/>
              <a:t>Remaining </a:t>
            </a:r>
            <a:r>
              <a:rPr lang="en-US" dirty="0"/>
              <a:t>D</a:t>
            </a:r>
            <a:r>
              <a:rPr lang="en-US" dirty="0" smtClean="0"/>
              <a:t>ecommissioning </a:t>
            </a:r>
            <a:r>
              <a:rPr lang="en-US" dirty="0"/>
              <a:t>C</a:t>
            </a:r>
            <a:r>
              <a:rPr lang="en-US" dirty="0" smtClean="0"/>
              <a:t>osts</a:t>
            </a:r>
          </a:p>
          <a:p>
            <a:pPr lvl="1"/>
            <a:r>
              <a:rPr lang="en-US" dirty="0" smtClean="0"/>
              <a:t>Supplemental Information </a:t>
            </a:r>
            <a:r>
              <a:rPr lang="en-US" dirty="0"/>
              <a:t>to E</a:t>
            </a:r>
            <a:r>
              <a:rPr lang="en-US" dirty="0" smtClean="0"/>
              <a:t>nvironmental </a:t>
            </a:r>
            <a:r>
              <a:rPr lang="en-US" dirty="0"/>
              <a:t>R</a:t>
            </a:r>
            <a:r>
              <a:rPr lang="en-US" dirty="0" smtClean="0"/>
              <a:t>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32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43"/>
            <a:ext cx="8229600" cy="795921"/>
          </a:xfrm>
        </p:spPr>
        <p:txBody>
          <a:bodyPr/>
          <a:lstStyle/>
          <a:p>
            <a:r>
              <a:rPr lang="en-US" dirty="0" smtClean="0"/>
              <a:t>Decommissioning Status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45574"/>
            <a:ext cx="3775435" cy="495322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10 power </a:t>
            </a:r>
            <a:r>
              <a:rPr lang="en-US" sz="2600" dirty="0"/>
              <a:t>r</a:t>
            </a:r>
            <a:r>
              <a:rPr lang="en-US" sz="2600" dirty="0" smtClean="0"/>
              <a:t>eactors completed decommissioning</a:t>
            </a:r>
          </a:p>
          <a:p>
            <a:pPr lvl="1"/>
            <a:r>
              <a:rPr lang="en-US" sz="1700" dirty="0" smtClean="0"/>
              <a:t> Between 1995 and 2009</a:t>
            </a:r>
          </a:p>
          <a:p>
            <a:r>
              <a:rPr lang="en-US" sz="2600" dirty="0" smtClean="0"/>
              <a:t>18 power </a:t>
            </a:r>
            <a:r>
              <a:rPr lang="en-US" sz="2600" dirty="0"/>
              <a:t>r</a:t>
            </a:r>
            <a:r>
              <a:rPr lang="en-US" sz="2600" dirty="0" smtClean="0"/>
              <a:t>eactors currently undergoing decommissioning</a:t>
            </a:r>
          </a:p>
          <a:p>
            <a:pPr lvl="1"/>
            <a:r>
              <a:rPr lang="en-US" sz="1700" dirty="0" smtClean="0"/>
              <a:t>13 in SAFSTOR</a:t>
            </a:r>
          </a:p>
          <a:p>
            <a:pPr lvl="2"/>
            <a:r>
              <a:rPr lang="en-US" sz="1500" dirty="0" smtClean="0"/>
              <a:t>Including Crystal River 3, Kewaunee, &amp; Vermont Yankee</a:t>
            </a:r>
          </a:p>
          <a:p>
            <a:pPr lvl="1"/>
            <a:r>
              <a:rPr lang="en-US" sz="1700" dirty="0" smtClean="0"/>
              <a:t>5 in Active DECON</a:t>
            </a:r>
          </a:p>
          <a:p>
            <a:pPr lvl="2"/>
            <a:r>
              <a:rPr lang="en-US" sz="1400" dirty="0" smtClean="0"/>
              <a:t>Humboldt Bay, Zion 1&amp;2, and SONGS 2&amp;3</a:t>
            </a:r>
          </a:p>
          <a:p>
            <a:r>
              <a:rPr lang="en-US" sz="2600" dirty="0" smtClean="0"/>
              <a:t>3 announced near-term shutdown</a:t>
            </a:r>
          </a:p>
          <a:p>
            <a:pPr lvl="1"/>
            <a:r>
              <a:rPr lang="en-US" sz="1700" dirty="0" smtClean="0"/>
              <a:t>Fitzpatrick in early 2017</a:t>
            </a:r>
          </a:p>
          <a:p>
            <a:pPr lvl="1"/>
            <a:r>
              <a:rPr lang="en-US" sz="1700" dirty="0" smtClean="0"/>
              <a:t>Pilgrim by June 1, 2019</a:t>
            </a:r>
            <a:endParaRPr lang="en-US" sz="1700" dirty="0"/>
          </a:p>
          <a:p>
            <a:pPr lvl="1"/>
            <a:r>
              <a:rPr lang="en-US" sz="1700" dirty="0"/>
              <a:t>Oyster Creek in </a:t>
            </a:r>
            <a:r>
              <a:rPr lang="en-US" sz="1700" dirty="0" smtClean="0"/>
              <a:t>December, 2019</a:t>
            </a:r>
            <a:endParaRPr lang="en-US" sz="1700" dirty="0"/>
          </a:p>
          <a:p>
            <a:endParaRPr lang="en-US" sz="17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76146"/>
            <a:ext cx="4038600" cy="27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648200" y="945574"/>
            <a:ext cx="4038600" cy="2230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Arial"/>
              <a:buChar char="•"/>
              <a:defRPr sz="28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Lucida Grande"/>
              <a:buChar char="-"/>
              <a:defRPr sz="24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Arial"/>
              <a:buChar char="•"/>
              <a:defRPr sz="20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Arial"/>
              <a:buChar char="•"/>
              <a:defRPr sz="18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BE1E2D"/>
              </a:buClr>
              <a:buFont typeface="Arial"/>
              <a:buChar char="•"/>
              <a:defRPr sz="1800" kern="1200">
                <a:solidFill>
                  <a:srgbClr val="39667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 smtClean="0"/>
              <a:t>5 power reactors shut down </a:t>
            </a:r>
          </a:p>
          <a:p>
            <a:pPr lvl="1"/>
            <a:r>
              <a:rPr lang="en-US" sz="2300" dirty="0"/>
              <a:t>S</a:t>
            </a:r>
            <a:r>
              <a:rPr lang="en-US" sz="2300" dirty="0" smtClean="0"/>
              <a:t>ince 2013</a:t>
            </a:r>
          </a:p>
          <a:p>
            <a:pPr lvl="1"/>
            <a:r>
              <a:rPr lang="en-US" sz="2300" dirty="0"/>
              <a:t>Crystal River 3, Kewaunee, &amp; Vermont </a:t>
            </a:r>
            <a:r>
              <a:rPr lang="en-US" sz="2300" dirty="0" smtClean="0"/>
              <a:t>Yankee, and SONGS 2&amp;3</a:t>
            </a:r>
            <a:endParaRPr lang="en-US" sz="2300" dirty="0"/>
          </a:p>
          <a:p>
            <a:pPr lvl="1"/>
            <a:r>
              <a:rPr lang="en-US" sz="2300" dirty="0" smtClean="0"/>
              <a:t>These plants encountering an uncertain regulatory environment</a:t>
            </a:r>
          </a:p>
          <a:p>
            <a:pPr lvl="1"/>
            <a:r>
              <a:rPr lang="en-US" sz="2300" b="1" dirty="0" smtClean="0"/>
              <a:t>NRC and Industry are working to improve regulatory predictability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0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4" y="226459"/>
            <a:ext cx="9002598" cy="972208"/>
          </a:xfrm>
        </p:spPr>
        <p:txBody>
          <a:bodyPr>
            <a:normAutofit/>
          </a:bodyPr>
          <a:lstStyle/>
          <a:p>
            <a:r>
              <a:rPr lang="en-US" dirty="0" smtClean="0"/>
              <a:t>Licensing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198667"/>
            <a:ext cx="8394569" cy="4450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xemptions and/or License Amendments are Required When: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55249"/>
              </p:ext>
            </p:extLst>
          </p:nvPr>
        </p:nvGraphicFramePr>
        <p:xfrm>
          <a:off x="822488" y="2216887"/>
          <a:ext cx="7456602" cy="257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538"/>
                <a:gridCol w="3469064"/>
              </a:tblGrid>
              <a:tr h="388301"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is Transitioning</a:t>
                      </a:r>
                      <a:endParaRPr lang="en-US" dirty="0"/>
                    </a:p>
                  </a:txBody>
                  <a:tcPr/>
                </a:tc>
              </a:tr>
              <a:tr h="287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Permanently</a:t>
                      </a:r>
                      <a:r>
                        <a:rPr lang="en-US" sz="1400" baseline="0" dirty="0" smtClean="0"/>
                        <a:t> Defueled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Emergency Preparedness (EP), Security,</a:t>
                      </a:r>
                      <a:r>
                        <a:rPr lang="en-US" sz="1400" baseline="0" dirty="0" smtClean="0"/>
                        <a:t> Work Hours, Staffing/Training, Use of Trust Fund for Spent Fuel Expenses</a:t>
                      </a:r>
                      <a:endParaRPr lang="en-US" sz="1400" dirty="0"/>
                    </a:p>
                  </a:txBody>
                  <a:tcPr/>
                </a:tc>
              </a:tr>
              <a:tr h="3886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Permanently Defueled</a:t>
                      </a:r>
                      <a:r>
                        <a:rPr lang="en-US" sz="1400" baseline="0" dirty="0" smtClean="0"/>
                        <a:t> – with qualifying SFP analysis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EP,</a:t>
                      </a:r>
                      <a:r>
                        <a:rPr lang="en-US" sz="1400" baseline="0" dirty="0" smtClean="0"/>
                        <a:t> Insurance</a:t>
                      </a:r>
                      <a:endParaRPr lang="en-US" sz="1400" dirty="0"/>
                    </a:p>
                  </a:txBody>
                  <a:tcPr/>
                </a:tc>
              </a:tr>
              <a:tr h="287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Fuel in Dry Storage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EP,</a:t>
                      </a:r>
                      <a:r>
                        <a:rPr lang="en-US" sz="1400" baseline="0" dirty="0" smtClean="0"/>
                        <a:t> Security, Staffing/Training, Foreign Ownership</a:t>
                      </a:r>
                      <a:endParaRPr lang="en-US" sz="1400" dirty="0"/>
                    </a:p>
                  </a:txBody>
                  <a:tcPr/>
                </a:tc>
              </a:tr>
              <a:tr h="5457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 Fuel Removed</a:t>
                      </a:r>
                      <a:r>
                        <a:rPr lang="en-US" sz="1400" baseline="0" dirty="0" smtClean="0"/>
                        <a:t> from Site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EP, Security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69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Exemptions and Rulemaking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Numerous Exemption Requests to NRC </a:t>
            </a:r>
          </a:p>
          <a:p>
            <a:r>
              <a:rPr lang="en-US" dirty="0" smtClean="0"/>
              <a:t>Exemption Process is Burdensome and Costly </a:t>
            </a:r>
          </a:p>
          <a:p>
            <a:pPr lvl="1"/>
            <a:r>
              <a:rPr lang="en-US" dirty="0"/>
              <a:t>12-18 Months Each to Complete (&gt;$</a:t>
            </a:r>
            <a:r>
              <a:rPr lang="en-US" dirty="0" smtClean="0"/>
              <a:t>1.5M) + Unnecessary </a:t>
            </a:r>
            <a:r>
              <a:rPr lang="en-US" dirty="0"/>
              <a:t>Compliance Costs (&gt;$1M/Month) </a:t>
            </a:r>
            <a:endParaRPr lang="en-US" dirty="0" smtClean="0"/>
          </a:p>
          <a:p>
            <a:r>
              <a:rPr lang="en-US" dirty="0" smtClean="0"/>
              <a:t>NRC’s Advance Notice of Proposed Rulemaking (Nov 2015) on </a:t>
            </a:r>
            <a:r>
              <a:rPr lang="en-US" dirty="0"/>
              <a:t>R</a:t>
            </a:r>
            <a:r>
              <a:rPr lang="en-US" dirty="0" smtClean="0"/>
              <a:t>egulatory </a:t>
            </a:r>
            <a:r>
              <a:rPr lang="en-US" dirty="0"/>
              <a:t>I</a:t>
            </a:r>
            <a:r>
              <a:rPr lang="en-US" dirty="0" smtClean="0"/>
              <a:t>mprovements for Plant </a:t>
            </a:r>
            <a:r>
              <a:rPr lang="en-US" dirty="0"/>
              <a:t>D</a:t>
            </a:r>
            <a:r>
              <a:rPr lang="en-US" dirty="0" smtClean="0"/>
              <a:t>ecommissioning</a:t>
            </a:r>
          </a:p>
          <a:p>
            <a:pPr lvl="1"/>
            <a:r>
              <a:rPr lang="en-US" dirty="0" smtClean="0"/>
              <a:t>Scope Too </a:t>
            </a:r>
            <a:r>
              <a:rPr lang="en-US" dirty="0"/>
              <a:t>B</a:t>
            </a:r>
            <a:r>
              <a:rPr lang="en-US" dirty="0" smtClean="0"/>
              <a:t>road; Timeline Too Long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88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695"/>
            <a:ext cx="9143999" cy="972208"/>
          </a:xfrm>
        </p:spPr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8227" y="2333957"/>
            <a:ext cx="8719794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>
            <a:off x="5049387" y="2296249"/>
            <a:ext cx="131975" cy="735291"/>
          </a:xfrm>
          <a:prstGeom prst="flowChartDecisio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Decision 10"/>
          <p:cNvSpPr/>
          <p:nvPr/>
        </p:nvSpPr>
        <p:spPr>
          <a:xfrm>
            <a:off x="2733967" y="2305676"/>
            <a:ext cx="131975" cy="735291"/>
          </a:xfrm>
          <a:prstGeom prst="flowChartDecisio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Decision 11"/>
          <p:cNvSpPr/>
          <p:nvPr/>
        </p:nvSpPr>
        <p:spPr>
          <a:xfrm>
            <a:off x="418547" y="2296249"/>
            <a:ext cx="131975" cy="735291"/>
          </a:xfrm>
          <a:prstGeom prst="flowChartDecisio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ecision 12"/>
          <p:cNvSpPr/>
          <p:nvPr/>
        </p:nvSpPr>
        <p:spPr>
          <a:xfrm>
            <a:off x="1576257" y="2286822"/>
            <a:ext cx="131975" cy="735291"/>
          </a:xfrm>
          <a:prstGeom prst="flowChartDecisio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Decision 13"/>
          <p:cNvSpPr/>
          <p:nvPr/>
        </p:nvSpPr>
        <p:spPr>
          <a:xfrm>
            <a:off x="3891677" y="2324528"/>
            <a:ext cx="131975" cy="735291"/>
          </a:xfrm>
          <a:prstGeom prst="flowChartDecisio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Decision 14"/>
          <p:cNvSpPr/>
          <p:nvPr/>
        </p:nvSpPr>
        <p:spPr>
          <a:xfrm>
            <a:off x="6207097" y="2289177"/>
            <a:ext cx="131975" cy="735291"/>
          </a:xfrm>
          <a:prstGeom prst="flowChartDecisio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Decision 15"/>
          <p:cNvSpPr/>
          <p:nvPr/>
        </p:nvSpPr>
        <p:spPr>
          <a:xfrm>
            <a:off x="7364807" y="2289177"/>
            <a:ext cx="131975" cy="735291"/>
          </a:xfrm>
          <a:prstGeom prst="flowChartDecisio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Decision 16"/>
          <p:cNvSpPr/>
          <p:nvPr/>
        </p:nvSpPr>
        <p:spPr>
          <a:xfrm>
            <a:off x="8522519" y="2305676"/>
            <a:ext cx="131975" cy="735291"/>
          </a:xfrm>
          <a:prstGeom prst="flowChartDecision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6994" y="251624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2013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55576" y="251624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2014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04158" y="251624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2015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52740" y="251624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2016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01322" y="251624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2017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49904" y="251624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2018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98484" y="251624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2019</a:t>
            </a:r>
            <a:endParaRPr lang="en-US" sz="1400" b="1" dirty="0"/>
          </a:p>
        </p:txBody>
      </p:sp>
      <p:sp>
        <p:nvSpPr>
          <p:cNvPr id="35" name="Left Brace 34"/>
          <p:cNvSpPr/>
          <p:nvPr/>
        </p:nvSpPr>
        <p:spPr>
          <a:xfrm rot="5400000">
            <a:off x="6734105" y="441848"/>
            <a:ext cx="301658" cy="3407144"/>
          </a:xfrm>
          <a:prstGeom prst="leftBrac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89469" y="1188815"/>
            <a:ext cx="199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Planned Closures</a:t>
            </a:r>
          </a:p>
          <a:p>
            <a:pPr algn="ctr"/>
            <a:r>
              <a:rPr lang="en-US" sz="1600" dirty="0" smtClean="0"/>
              <a:t>of Fitzpatrick, Pilgrim,</a:t>
            </a:r>
          </a:p>
          <a:p>
            <a:pPr algn="ctr"/>
            <a:r>
              <a:rPr lang="en-US" sz="1600" dirty="0" smtClean="0"/>
              <a:t>and Oyster Creek</a:t>
            </a:r>
            <a:endParaRPr lang="en-US" sz="1600" dirty="0"/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2778332" y="1965949"/>
            <a:ext cx="1195" cy="35857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58305" y="1219797"/>
            <a:ext cx="2535" cy="111978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271578" y="880680"/>
            <a:ext cx="1164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San Onofre </a:t>
            </a:r>
          </a:p>
          <a:p>
            <a:pPr algn="ctr"/>
            <a:r>
              <a:rPr lang="en-US" sz="1600" dirty="0" smtClean="0"/>
              <a:t>Closes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752153" y="1596642"/>
            <a:ext cx="2116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Vermont Yankee Closes</a:t>
            </a:r>
            <a:endParaRPr lang="en-US" sz="16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2778332" y="3033966"/>
            <a:ext cx="1195" cy="50904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1276" y="3316916"/>
            <a:ext cx="252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Commission directs staff to complete Decommissioning Rulemaking by 2019</a:t>
            </a:r>
            <a:endParaRPr lang="en-US" sz="16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015005" y="3024468"/>
            <a:ext cx="0" cy="1499406"/>
          </a:xfrm>
          <a:prstGeom prst="line">
            <a:avLst/>
          </a:prstGeom>
          <a:ln>
            <a:solidFill>
              <a:srgbClr val="3966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90609" y="4262675"/>
            <a:ext cx="2379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NEI Requests staff release SECY responding to Commission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190777" y="3024468"/>
            <a:ext cx="1195" cy="269141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191972" y="5556101"/>
            <a:ext cx="4315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SECY released – staff says schedule “challenging”</a:t>
            </a:r>
            <a:endParaRPr lang="en-US" sz="16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389542" y="3024468"/>
            <a:ext cx="0" cy="2311032"/>
          </a:xfrm>
          <a:prstGeom prst="line">
            <a:avLst/>
          </a:prstGeom>
          <a:ln>
            <a:solidFill>
              <a:srgbClr val="3966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389542" y="5240096"/>
            <a:ext cx="3553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NEI requests targeted scope rulemaking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3734401" y="3024468"/>
            <a:ext cx="0" cy="20594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734401" y="4924090"/>
            <a:ext cx="393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NRC ANPR considers broad scope rulemaking</a:t>
            </a:r>
            <a:endParaRPr lang="en-US" sz="1600" dirty="0"/>
          </a:p>
        </p:txBody>
      </p:sp>
      <p:sp>
        <p:nvSpPr>
          <p:cNvPr id="82" name="4-Point Star 81"/>
          <p:cNvSpPr/>
          <p:nvPr/>
        </p:nvSpPr>
        <p:spPr>
          <a:xfrm>
            <a:off x="8403996" y="2831047"/>
            <a:ext cx="282804" cy="358219"/>
          </a:xfrm>
          <a:prstGeom prst="star4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037713" y="3039178"/>
            <a:ext cx="187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NRC’s Current Rulemaking Target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252740" y="3024468"/>
            <a:ext cx="10309" cy="175289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263049" y="4608084"/>
            <a:ext cx="2435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ANPR responses </a:t>
            </a:r>
            <a:r>
              <a:rPr lang="en-US" sz="1600" dirty="0"/>
              <a:t> </a:t>
            </a:r>
            <a:r>
              <a:rPr lang="en-US" sz="1600" dirty="0" smtClean="0"/>
              <a:t>(3/18/16)</a:t>
            </a:r>
            <a:endParaRPr lang="en-US" sz="1600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50522" y="2032298"/>
            <a:ext cx="0" cy="30165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148432" y="1464261"/>
            <a:ext cx="139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Crystal River Closes</a:t>
            </a:r>
            <a:endParaRPr lang="en-US" sz="1600" dirty="0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1166595" y="719732"/>
            <a:ext cx="315" cy="160479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5614" y="381178"/>
            <a:ext cx="1938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Kewaunee Closes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13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50 46c Public Meeting 6-24-2014 FINAL">
  <a:themeElements>
    <a:clrScheme name="NEI Custom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ACE87"/>
      </a:accent1>
      <a:accent2>
        <a:srgbClr val="78B6E3"/>
      </a:accent2>
      <a:accent3>
        <a:srgbClr val="DE6C27"/>
      </a:accent3>
      <a:accent4>
        <a:srgbClr val="FBAF3F"/>
      </a:accent4>
      <a:accent5>
        <a:srgbClr val="B67DB6"/>
      </a:accent5>
      <a:accent6>
        <a:srgbClr val="FFD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 46c Public Meeting 6-24-2014 FINAL</Template>
  <TotalTime>1902</TotalTime>
  <Words>819</Words>
  <Application>Microsoft Macintosh PowerPoint</Application>
  <PresentationFormat>On-screen Show (4:3)</PresentationFormat>
  <Paragraphs>171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50 46c Public Meeting 6-24-2014 FINAL</vt:lpstr>
      <vt:lpstr>Nuclear Power Plant Decommissioning   Transition from Operations to Decommissioned Status </vt:lpstr>
      <vt:lpstr>Overview</vt:lpstr>
      <vt:lpstr>Decision to Decommission</vt:lpstr>
      <vt:lpstr>3 Phases of Decommissioning</vt:lpstr>
      <vt:lpstr>3 Phases of Decommissioning (continued)</vt:lpstr>
      <vt:lpstr>Decommissioning Status</vt:lpstr>
      <vt:lpstr>Licensing Actions</vt:lpstr>
      <vt:lpstr>Exemptions and Rulemaking</vt:lpstr>
      <vt:lpstr>Timeline</vt:lpstr>
      <vt:lpstr>Industry Position on ANPR</vt:lpstr>
      <vt:lpstr>Decommissioning Wastes</vt:lpstr>
      <vt:lpstr>Estimated Waste Volumes (cu. ft.)</vt:lpstr>
      <vt:lpstr>Projected Decommissioning &amp; Operating Plant Radioactive Waste Volumes &amp; Costs (ref: EPRI)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 Buried Pipe Integrity Group (BPIG): An NEI Perspective</dc:title>
  <dc:creator>RICHTER, Mark</dc:creator>
  <cp:lastModifiedBy>todd lovinger</cp:lastModifiedBy>
  <cp:revision>147</cp:revision>
  <cp:lastPrinted>2016-03-24T15:34:40Z</cp:lastPrinted>
  <dcterms:created xsi:type="dcterms:W3CDTF">2014-07-13T02:48:14Z</dcterms:created>
  <dcterms:modified xsi:type="dcterms:W3CDTF">2016-04-01T16:04:29Z</dcterms:modified>
</cp:coreProperties>
</file>