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65" r:id="rId4"/>
  </p:sldMasterIdLst>
  <p:sldIdLst>
    <p:sldId id="273" r:id="rId5"/>
    <p:sldId id="259" r:id="rId6"/>
    <p:sldId id="256" r:id="rId7"/>
    <p:sldId id="272" r:id="rId8"/>
    <p:sldId id="260" r:id="rId9"/>
    <p:sldId id="276" r:id="rId10"/>
    <p:sldId id="261" r:id="rId11"/>
    <p:sldId id="278" r:id="rId12"/>
    <p:sldId id="280" r:id="rId13"/>
    <p:sldId id="271" r:id="rId14"/>
    <p:sldId id="268" r:id="rId15"/>
    <p:sldId id="277" r:id="rId16"/>
    <p:sldId id="279" r:id="rId17"/>
    <p:sldId id="263" r:id="rId1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ristin Felix" initials="KF"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89" autoAdjust="0"/>
    <p:restoredTop sz="94660"/>
  </p:normalViewPr>
  <p:slideViewPr>
    <p:cSldViewPr snapToGrid="0" snapToObjects="1">
      <p:cViewPr varScale="1">
        <p:scale>
          <a:sx n="107" d="100"/>
          <a:sy n="107" d="100"/>
        </p:scale>
        <p:origin x="360" y="77"/>
      </p:cViewPr>
      <p:guideLst>
        <p:guide orient="horz" pos="162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409575" y="-3572"/>
            <a:ext cx="3761184" cy="5147072"/>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196301" y="1035052"/>
            <a:ext cx="6430967" cy="1962149"/>
          </a:xfrm>
        </p:spPr>
        <p:txBody>
          <a:bodyPr anchor="b">
            <a:normAutofit/>
          </a:bodyPr>
          <a:lstStyle>
            <a:lvl1pPr algn="r">
              <a:defRPr sz="45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386533" y="2997200"/>
            <a:ext cx="5240734" cy="1041401"/>
          </a:xfrm>
        </p:spPr>
        <p:txBody>
          <a:bodyPr anchor="t">
            <a:normAutofit/>
          </a:bodyPr>
          <a:lstStyle>
            <a:lvl1pPr marL="0" indent="0" algn="r">
              <a:buNone/>
              <a:defRPr sz="1575">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10/4/2015</a:t>
            </a:fld>
            <a:endParaRPr lang="en-US" dirty="0"/>
          </a:p>
        </p:txBody>
      </p:sp>
      <p:sp>
        <p:nvSpPr>
          <p:cNvPr id="5" name="Footer Placeholder 4"/>
          <p:cNvSpPr>
            <a:spLocks noGrp="1"/>
          </p:cNvSpPr>
          <p:nvPr>
            <p:ph type="ftr" sz="quarter" idx="11"/>
          </p:nvPr>
        </p:nvSpPr>
        <p:spPr>
          <a:xfrm>
            <a:off x="3999309" y="4412457"/>
            <a:ext cx="3243033" cy="273844"/>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79916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4" y="3549649"/>
            <a:ext cx="7514033" cy="425054"/>
          </a:xfrm>
        </p:spPr>
        <p:txBody>
          <a:bodyPr anchor="b">
            <a:normAutofit/>
          </a:bodyPr>
          <a:lstStyle>
            <a:lvl1pPr algn="ctr">
              <a:defRPr sz="1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509" y="699084"/>
            <a:ext cx="6169458" cy="2373732"/>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4" name="Text Placeholder 3"/>
          <p:cNvSpPr>
            <a:spLocks noGrp="1"/>
          </p:cNvSpPr>
          <p:nvPr>
            <p:ph type="body" sz="half" idx="2"/>
          </p:nvPr>
        </p:nvSpPr>
        <p:spPr>
          <a:xfrm>
            <a:off x="1113234" y="3974702"/>
            <a:ext cx="7514033" cy="370284"/>
          </a:xfrm>
        </p:spPr>
        <p:txBody>
          <a:bodyPr>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3376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5" y="514350"/>
            <a:ext cx="7514033" cy="2286000"/>
          </a:xfrm>
        </p:spPr>
        <p:txBody>
          <a:bodyPr anchor="ctr">
            <a:normAutofit/>
          </a:bodyPr>
          <a:lstStyle>
            <a:lvl1pPr algn="ctr">
              <a:defRPr sz="2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234" y="3257550"/>
            <a:ext cx="7514035" cy="1085850"/>
          </a:xfrm>
        </p:spPr>
        <p:txBody>
          <a:bodyPr anchor="ct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164847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198959" y="647267"/>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5" name="TextBox 14"/>
          <p:cNvSpPr txBox="1"/>
          <p:nvPr/>
        </p:nvSpPr>
        <p:spPr>
          <a:xfrm>
            <a:off x="8170069" y="2114549"/>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1656159" y="514351"/>
            <a:ext cx="6742509" cy="2057399"/>
          </a:xfrm>
        </p:spPr>
        <p:txBody>
          <a:bodyPr anchor="ctr">
            <a:normAutofit/>
          </a:bodyPr>
          <a:lstStyle>
            <a:lvl1pPr algn="ctr">
              <a:defRPr sz="24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827609" y="2571749"/>
            <a:ext cx="6399611" cy="285750"/>
          </a:xfrm>
        </p:spPr>
        <p:txBody>
          <a:bodyPr anchor="ctr">
            <a:normAutofit/>
          </a:bodyPr>
          <a:lstStyle>
            <a:lvl1pPr marL="0" indent="0">
              <a:buFontTx/>
              <a:buNone/>
              <a:defRPr sz="135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13234" y="3257550"/>
            <a:ext cx="7514033" cy="1085850"/>
          </a:xfrm>
        </p:spPr>
        <p:txBody>
          <a:bodyPr anchor="ct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795476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235" y="2481436"/>
            <a:ext cx="7514032" cy="1101600"/>
          </a:xfrm>
        </p:spPr>
        <p:txBody>
          <a:bodyPr anchor="b">
            <a:normAutofit/>
          </a:bodyPr>
          <a:lstStyle>
            <a:lvl1pPr algn="r">
              <a:defRPr sz="2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234" y="3583036"/>
            <a:ext cx="7514033" cy="645300"/>
          </a:xfrm>
        </p:spPr>
        <p:txBody>
          <a:bodyPr anchor="t">
            <a:normAutofit/>
          </a:bodyPr>
          <a:lstStyle>
            <a:lvl1pPr marL="0" indent="0" algn="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43044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198959" y="647267"/>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5" name="TextBox 14"/>
          <p:cNvSpPr txBox="1"/>
          <p:nvPr/>
        </p:nvSpPr>
        <p:spPr>
          <a:xfrm>
            <a:off x="8170069" y="2114549"/>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1656159" y="514351"/>
            <a:ext cx="6742509" cy="2057399"/>
          </a:xfrm>
        </p:spPr>
        <p:txBody>
          <a:bodyPr anchor="ctr">
            <a:normAutofit/>
          </a:bodyPr>
          <a:lstStyle>
            <a:lvl1pPr algn="ctr">
              <a:defRPr sz="24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235" y="2914650"/>
            <a:ext cx="7514033" cy="666750"/>
          </a:xfrm>
        </p:spPr>
        <p:txBody>
          <a:bodyPr vert="horz" lIns="91440" tIns="45720" rIns="91440" bIns="45720" rtlCol="0" anchor="b">
            <a:normAutofit/>
          </a:bodyPr>
          <a:lstStyle>
            <a:lvl1pPr algn="r">
              <a:buNone/>
              <a:defRPr lang="en-US" sz="1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234" y="3581400"/>
            <a:ext cx="7514033" cy="762000"/>
          </a:xfrm>
        </p:spPr>
        <p:txBody>
          <a:bodyPr anchor="t">
            <a:norm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705436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235" y="514350"/>
            <a:ext cx="7514034" cy="2045494"/>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234" y="2628900"/>
            <a:ext cx="7514035" cy="628650"/>
          </a:xfrm>
        </p:spPr>
        <p:txBody>
          <a:bodyPr vert="horz" lIns="91440" tIns="45720" rIns="91440" bIns="45720" rtlCol="0" anchor="b">
            <a:normAutofit/>
          </a:bodyPr>
          <a:lstStyle>
            <a:lvl1pPr>
              <a:buNone/>
              <a:defRPr lang="en-US" sz="21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234" y="3257550"/>
            <a:ext cx="7514035" cy="1085850"/>
          </a:xfrm>
        </p:spPr>
        <p:txBody>
          <a:bodyPr anchor="t">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122579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332328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9492" y="514350"/>
            <a:ext cx="1327777" cy="382905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234" y="514350"/>
            <a:ext cx="6014807" cy="382905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45789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213893" y="4400349"/>
            <a:ext cx="413375" cy="273844"/>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0743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9210" y="2000249"/>
            <a:ext cx="6698060" cy="1582787"/>
          </a:xfrm>
        </p:spPr>
        <p:txBody>
          <a:bodyPr anchor="b"/>
          <a:lstStyle>
            <a:lvl1pPr algn="r">
              <a:defRPr sz="3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29209" y="3583036"/>
            <a:ext cx="6698061" cy="645300"/>
          </a:xfrm>
        </p:spPr>
        <p:txBody>
          <a:bodyPr anchor="t">
            <a:normAutofit/>
          </a:bodyPr>
          <a:lstStyle>
            <a:lvl1pPr marL="0" indent="0" algn="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31712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13234" y="514351"/>
            <a:ext cx="7514035" cy="131444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13235" y="2000250"/>
            <a:ext cx="3671291" cy="2343151"/>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55975" y="2000250"/>
            <a:ext cx="3671292" cy="2343150"/>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62847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134" y="1993900"/>
            <a:ext cx="3455391" cy="432197"/>
          </a:xfrm>
        </p:spPr>
        <p:txBody>
          <a:bodyPr anchor="b">
            <a:noAutofit/>
          </a:bodyPr>
          <a:lstStyle>
            <a:lvl1pPr marL="0" indent="0">
              <a:buNone/>
              <a:defRPr sz="2100" b="0">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113233" y="2501503"/>
            <a:ext cx="3671292" cy="1841897"/>
          </a:xfrm>
        </p:spPr>
        <p:txBody>
          <a:bodyPr anchor="t">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0366" y="2000250"/>
            <a:ext cx="3466903" cy="432197"/>
          </a:xfrm>
        </p:spPr>
        <p:txBody>
          <a:bodyPr anchor="b">
            <a:noAutofit/>
          </a:bodyPr>
          <a:lstStyle>
            <a:lvl1pPr marL="0" indent="0">
              <a:buNone/>
              <a:defRPr sz="2100" b="0">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955975" y="2501503"/>
            <a:ext cx="3671292" cy="1841897"/>
          </a:xfrm>
        </p:spPr>
        <p:txBody>
          <a:bodyPr anchor="t">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06681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84344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71744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4" y="1200150"/>
            <a:ext cx="2661841" cy="1028700"/>
          </a:xfrm>
        </p:spPr>
        <p:txBody>
          <a:bodyPr anchor="b">
            <a:normAutofit/>
          </a:bodyPr>
          <a:lstStyle>
            <a:lvl1pPr algn="ctr">
              <a:defRPr sz="1800" b="0"/>
            </a:lvl1pPr>
          </a:lstStyle>
          <a:p>
            <a:r>
              <a:rPr lang="en-US" smtClean="0"/>
              <a:t>Click to edit Master title style</a:t>
            </a:r>
            <a:endParaRPr lang="en-US" dirty="0"/>
          </a:p>
        </p:txBody>
      </p:sp>
      <p:sp>
        <p:nvSpPr>
          <p:cNvPr id="3" name="Content Placeholder 2"/>
          <p:cNvSpPr>
            <a:spLocks noGrp="1"/>
          </p:cNvSpPr>
          <p:nvPr>
            <p:ph idx="1"/>
          </p:nvPr>
        </p:nvSpPr>
        <p:spPr>
          <a:xfrm>
            <a:off x="3946525" y="514350"/>
            <a:ext cx="4680743" cy="3829051"/>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234" y="2228850"/>
            <a:ext cx="2661841" cy="13716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89730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043" y="1314449"/>
            <a:ext cx="4069619" cy="1028700"/>
          </a:xfrm>
        </p:spPr>
        <p:txBody>
          <a:bodyPr anchor="b">
            <a:normAutofit/>
          </a:bodyPr>
          <a:lstStyle>
            <a:lvl1pPr algn="ctr">
              <a:defRPr sz="21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6011" y="685800"/>
            <a:ext cx="2460731" cy="3429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4" name="Text Placeholder 3"/>
          <p:cNvSpPr>
            <a:spLocks noGrp="1"/>
          </p:cNvSpPr>
          <p:nvPr>
            <p:ph type="body" sz="half" idx="2"/>
          </p:nvPr>
        </p:nvSpPr>
        <p:spPr>
          <a:xfrm>
            <a:off x="1112043" y="2343149"/>
            <a:ext cx="4069619" cy="1371600"/>
          </a:xfrm>
        </p:spPr>
        <p:txBody>
          <a:bodyPr>
            <a:normAutofit/>
          </a:bodyPr>
          <a:lstStyle>
            <a:lvl1pPr marL="0" indent="0" algn="ctr">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53233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13109" y="0"/>
            <a:ext cx="1827610" cy="51435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113234" y="514351"/>
            <a:ext cx="7514035" cy="131444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13233" y="2000250"/>
            <a:ext cx="7514035" cy="234315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99492" y="4412457"/>
            <a:ext cx="857250" cy="273844"/>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B61BEF0D-F0BB-DE4B-95CE-6DB70DBA9567}" type="datetimeFigureOut">
              <a:rPr lang="en-US" dirty="0"/>
              <a:pPr/>
              <a:t>10/4/2015</a:t>
            </a:fld>
            <a:endParaRPr lang="en-US" dirty="0"/>
          </a:p>
        </p:txBody>
      </p:sp>
      <p:sp>
        <p:nvSpPr>
          <p:cNvPr id="5" name="Footer Placeholder 4"/>
          <p:cNvSpPr>
            <a:spLocks noGrp="1"/>
          </p:cNvSpPr>
          <p:nvPr>
            <p:ph type="ftr" sz="quarter" idx="3"/>
          </p:nvPr>
        </p:nvSpPr>
        <p:spPr>
          <a:xfrm>
            <a:off x="1929210" y="4412457"/>
            <a:ext cx="5313133" cy="273844"/>
          </a:xfrm>
          <a:prstGeom prst="rect">
            <a:avLst/>
          </a:prstGeom>
        </p:spPr>
        <p:txBody>
          <a:bodyPr vert="horz" lIns="91440" tIns="45720" rIns="91440" bIns="45720" rtlCol="0" anchor="ctr"/>
          <a:lstStyle>
            <a:lvl1pPr algn="l">
              <a:defRPr sz="75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13893" y="4412457"/>
            <a:ext cx="413375" cy="273844"/>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74292463"/>
      </p:ext>
    </p:extLst>
  </p:cSld>
  <p:clrMap bg1="lt1" tx1="dk1" bg2="lt2" tx2="dk2" accent1="accent1" accent2="accent2" accent3="accent3" accent4="accent4" accent5="accent5" accent6="accent6" hlink="hlink" folHlink="folHlink"/>
  <p:sldLayoutIdLst>
    <p:sldLayoutId id="2147493466" r:id="rId1"/>
    <p:sldLayoutId id="2147493467" r:id="rId2"/>
    <p:sldLayoutId id="2147493468" r:id="rId3"/>
    <p:sldLayoutId id="2147493469" r:id="rId4"/>
    <p:sldLayoutId id="2147493470" r:id="rId5"/>
    <p:sldLayoutId id="2147493471" r:id="rId6"/>
    <p:sldLayoutId id="2147493472" r:id="rId7"/>
    <p:sldLayoutId id="2147493473" r:id="rId8"/>
    <p:sldLayoutId id="2147493474" r:id="rId9"/>
    <p:sldLayoutId id="2147493475" r:id="rId10"/>
    <p:sldLayoutId id="2147493476" r:id="rId11"/>
    <p:sldLayoutId id="2147493477" r:id="rId12"/>
    <p:sldLayoutId id="2147493478" r:id="rId13"/>
    <p:sldLayoutId id="2147493479" r:id="rId14"/>
    <p:sldLayoutId id="2147493480" r:id="rId15"/>
    <p:sldLayoutId id="2147493481" r:id="rId16"/>
    <p:sldLayoutId id="2147493482" r:id="rId17"/>
  </p:sldLayoutIdLst>
  <p:txStyles>
    <p:titleStyle>
      <a:lvl1pPr algn="ctr" defTabSz="342900" rtl="0" eaLnBrk="1" latinLnBrk="0" hangingPunct="1">
        <a:spcBef>
          <a:spcPct val="0"/>
        </a:spcBef>
        <a:buNone/>
        <a:defRPr sz="3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ct val="20000"/>
        </a:spcBef>
        <a:spcAft>
          <a:spcPts val="450"/>
        </a:spcAft>
        <a:buClr>
          <a:schemeClr val="accent1">
            <a:lumMod val="75000"/>
          </a:schemeClr>
        </a:buClr>
        <a:buSzPct val="145000"/>
        <a:buFont typeface="Arial"/>
        <a:buChar char="•"/>
        <a:defRPr sz="1800" kern="1200" cap="none">
          <a:solidFill>
            <a:schemeClr val="tx1"/>
          </a:solidFill>
          <a:effectLst/>
          <a:latin typeface="+mn-lt"/>
          <a:ea typeface="+mn-ea"/>
          <a:cs typeface="+mn-cs"/>
        </a:defRPr>
      </a:lvl1pPr>
      <a:lvl2pPr marL="557213" indent="-214313" algn="l" defTabSz="342900" rtl="0" eaLnBrk="1" latinLnBrk="0" hangingPunct="1">
        <a:spcBef>
          <a:spcPct val="20000"/>
        </a:spcBef>
        <a:spcAft>
          <a:spcPts val="450"/>
        </a:spcAft>
        <a:buClr>
          <a:schemeClr val="accent1">
            <a:lumMod val="75000"/>
          </a:schemeClr>
        </a:buClr>
        <a:buSzPct val="145000"/>
        <a:buFont typeface="Arial"/>
        <a:buChar char="•"/>
        <a:defRPr sz="1500" kern="1200" cap="none">
          <a:solidFill>
            <a:schemeClr val="tx1"/>
          </a:solidFill>
          <a:effectLst/>
          <a:latin typeface="+mn-lt"/>
          <a:ea typeface="+mn-ea"/>
          <a:cs typeface="+mn-cs"/>
        </a:defRPr>
      </a:lvl2pPr>
      <a:lvl3pPr marL="900113" indent="-214313" algn="l" defTabSz="342900" rtl="0" eaLnBrk="1" latinLnBrk="0" hangingPunct="1">
        <a:spcBef>
          <a:spcPct val="20000"/>
        </a:spcBef>
        <a:spcAft>
          <a:spcPts val="450"/>
        </a:spcAft>
        <a:buClr>
          <a:schemeClr val="accent1">
            <a:lumMod val="75000"/>
          </a:schemeClr>
        </a:buClr>
        <a:buSzPct val="145000"/>
        <a:buFont typeface="Arial"/>
        <a:buChar char="•"/>
        <a:defRPr sz="1350" kern="1200" cap="none">
          <a:solidFill>
            <a:schemeClr val="tx1"/>
          </a:solidFill>
          <a:effectLst/>
          <a:latin typeface="+mn-lt"/>
          <a:ea typeface="+mn-ea"/>
          <a:cs typeface="+mn-cs"/>
        </a:defRPr>
      </a:lvl3pPr>
      <a:lvl4pPr marL="1157288" indent="-128588" algn="l" defTabSz="342900" rtl="0" eaLnBrk="1" latinLnBrk="0" hangingPunct="1">
        <a:spcBef>
          <a:spcPct val="20000"/>
        </a:spcBef>
        <a:spcAft>
          <a:spcPts val="450"/>
        </a:spcAft>
        <a:buClr>
          <a:schemeClr val="accent1">
            <a:lumMod val="75000"/>
          </a:schemeClr>
        </a:buClr>
        <a:buSzPct val="145000"/>
        <a:buFont typeface="Arial"/>
        <a:buChar char="•"/>
        <a:defRPr sz="1200" kern="1200" cap="none">
          <a:solidFill>
            <a:schemeClr val="tx1"/>
          </a:solidFill>
          <a:effectLst/>
          <a:latin typeface="+mn-lt"/>
          <a:ea typeface="+mn-ea"/>
          <a:cs typeface="+mn-cs"/>
        </a:defRPr>
      </a:lvl4pPr>
      <a:lvl5pPr marL="1500188" indent="-128588"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5pPr>
      <a:lvl6pPr marL="18859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6pPr>
      <a:lvl7pPr marL="22288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7pPr>
      <a:lvl8pPr marL="25717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8pPr>
      <a:lvl9pPr marL="29146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part-61.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glr0303@aol.com" TargetMode="External"/><Relationship Id="rId2" Type="http://schemas.openxmlformats.org/officeDocument/2006/relationships/hyperlink" Target="mailto:Llwforuminc@aol.com"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6301" y="493161"/>
            <a:ext cx="6430967" cy="1972638"/>
          </a:xfrm>
        </p:spPr>
        <p:txBody>
          <a:bodyPr>
            <a:normAutofit/>
          </a:bodyPr>
          <a:lstStyle/>
          <a:p>
            <a:r>
              <a:rPr lang="en-US" b="1" dirty="0" smtClean="0">
                <a:solidFill>
                  <a:schemeClr val="accent2">
                    <a:lumMod val="50000"/>
                  </a:schemeClr>
                </a:solidFill>
              </a:rPr>
              <a:t>Fall Low </a:t>
            </a:r>
            <a:r>
              <a:rPr lang="en-US" b="1" dirty="0">
                <a:solidFill>
                  <a:schemeClr val="accent2">
                    <a:lumMod val="50000"/>
                  </a:schemeClr>
                </a:solidFill>
              </a:rPr>
              <a:t>Level Waste Forum </a:t>
            </a:r>
            <a:r>
              <a:rPr lang="en-US" b="1" dirty="0" smtClean="0">
                <a:solidFill>
                  <a:schemeClr val="accent2">
                    <a:lumMod val="50000"/>
                  </a:schemeClr>
                </a:solidFill>
              </a:rPr>
              <a:t>Meeting </a:t>
            </a:r>
            <a:endParaRPr lang="en-US" dirty="0"/>
          </a:p>
        </p:txBody>
      </p:sp>
      <p:sp>
        <p:nvSpPr>
          <p:cNvPr id="3" name="Subtitle 2"/>
          <p:cNvSpPr>
            <a:spLocks noGrp="1"/>
          </p:cNvSpPr>
          <p:nvPr>
            <p:ph type="subTitle" idx="1"/>
          </p:nvPr>
        </p:nvSpPr>
        <p:spPr>
          <a:xfrm>
            <a:off x="3386533" y="2997200"/>
            <a:ext cx="5240734" cy="2146300"/>
          </a:xfrm>
        </p:spPr>
        <p:txBody>
          <a:bodyPr>
            <a:normAutofit/>
          </a:bodyPr>
          <a:lstStyle/>
          <a:p>
            <a:r>
              <a:rPr lang="en-US" sz="1600" b="1" dirty="0">
                <a:solidFill>
                  <a:schemeClr val="accent2">
                    <a:lumMod val="50000"/>
                  </a:schemeClr>
                </a:solidFill>
              </a:rPr>
              <a:t>Comments and </a:t>
            </a:r>
            <a:r>
              <a:rPr lang="en-US" sz="1600" b="1" dirty="0" smtClean="0">
                <a:solidFill>
                  <a:schemeClr val="accent2">
                    <a:lumMod val="50000"/>
                  </a:schemeClr>
                </a:solidFill>
              </a:rPr>
              <a:t>Input</a:t>
            </a:r>
            <a:endParaRPr lang="en-US" sz="1600" b="1" dirty="0">
              <a:solidFill>
                <a:schemeClr val="accent2">
                  <a:lumMod val="50000"/>
                </a:schemeClr>
              </a:solidFill>
            </a:endParaRPr>
          </a:p>
          <a:p>
            <a:r>
              <a:rPr lang="en-US" sz="1600" b="1" dirty="0">
                <a:solidFill>
                  <a:schemeClr val="accent2">
                    <a:lumMod val="50000"/>
                  </a:schemeClr>
                </a:solidFill>
              </a:rPr>
              <a:t>on NRC’s New Proposed Part 61 </a:t>
            </a:r>
            <a:r>
              <a:rPr lang="en-US" sz="1600" b="1" dirty="0" smtClean="0">
                <a:solidFill>
                  <a:schemeClr val="accent2">
                    <a:lumMod val="50000"/>
                  </a:schemeClr>
                </a:solidFill>
              </a:rPr>
              <a:t>Rule</a:t>
            </a:r>
          </a:p>
          <a:p>
            <a:r>
              <a:rPr lang="en-US" sz="1600" b="1" dirty="0" smtClean="0">
                <a:solidFill>
                  <a:schemeClr val="accent2">
                    <a:lumMod val="50000"/>
                  </a:schemeClr>
                </a:solidFill>
              </a:rPr>
              <a:t>Chicago</a:t>
            </a:r>
            <a:r>
              <a:rPr lang="en-US" sz="1600" b="1" dirty="0">
                <a:solidFill>
                  <a:schemeClr val="accent2">
                    <a:lumMod val="50000"/>
                  </a:schemeClr>
                </a:solidFill>
              </a:rPr>
              <a:t>, Illinois</a:t>
            </a:r>
          </a:p>
          <a:p>
            <a:r>
              <a:rPr lang="en-US" sz="1600" b="1" dirty="0" smtClean="0"/>
              <a:t> </a:t>
            </a:r>
            <a:r>
              <a:rPr lang="en-US" sz="1600" b="1" dirty="0">
                <a:solidFill>
                  <a:schemeClr val="accent2">
                    <a:lumMod val="50000"/>
                  </a:schemeClr>
                </a:solidFill>
              </a:rPr>
              <a:t>October 22, 2015</a:t>
            </a:r>
            <a:endParaRPr lang="en-US" sz="1600" b="1" dirty="0" smtClean="0">
              <a:solidFill>
                <a:schemeClr val="accent2">
                  <a:lumMod val="50000"/>
                </a:schemeClr>
              </a:solidFill>
            </a:endParaRPr>
          </a:p>
          <a:p>
            <a:endParaRPr lang="en-US" dirty="0"/>
          </a:p>
        </p:txBody>
      </p:sp>
    </p:spTree>
    <p:extLst>
      <p:ext uri="{BB962C8B-B14F-4D97-AF65-F5344CB8AC3E}">
        <p14:creationId xmlns:p14="http://schemas.microsoft.com/office/powerpoint/2010/main" val="12186536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7964" y="143838"/>
            <a:ext cx="8096036" cy="1755171"/>
          </a:xfrm>
        </p:spPr>
        <p:txBody>
          <a:bodyPr>
            <a:normAutofit fontScale="90000"/>
          </a:bodyPr>
          <a:lstStyle/>
          <a:p>
            <a:pPr algn="l"/>
            <a:r>
              <a:rPr lang="en-US" sz="3600" b="1" dirty="0" smtClean="0">
                <a:solidFill>
                  <a:schemeClr val="accent2">
                    <a:lumMod val="50000"/>
                  </a:schemeClr>
                </a:solidFill>
              </a:rPr>
              <a:t/>
            </a:r>
            <a:br>
              <a:rPr lang="en-US" sz="3600" b="1" dirty="0" smtClean="0">
                <a:solidFill>
                  <a:schemeClr val="accent2">
                    <a:lumMod val="50000"/>
                  </a:schemeClr>
                </a:solidFill>
              </a:rPr>
            </a:br>
            <a:r>
              <a:rPr lang="en-US" sz="3600" b="1" dirty="0">
                <a:solidFill>
                  <a:schemeClr val="accent2">
                    <a:lumMod val="50000"/>
                  </a:schemeClr>
                </a:solidFill>
              </a:rPr>
              <a:t/>
            </a:r>
            <a:br>
              <a:rPr lang="en-US" sz="3600" b="1" dirty="0">
                <a:solidFill>
                  <a:schemeClr val="accent2">
                    <a:lumMod val="50000"/>
                  </a:schemeClr>
                </a:solidFill>
              </a:rPr>
            </a:br>
            <a:r>
              <a:rPr lang="en-US" sz="3600" b="1" dirty="0" smtClean="0">
                <a:solidFill>
                  <a:schemeClr val="accent2">
                    <a:lumMod val="50000"/>
                  </a:schemeClr>
                </a:solidFill>
              </a:rPr>
              <a:t>Proposed Alternative Approach</a:t>
            </a:r>
            <a:br>
              <a:rPr lang="en-US" sz="3600" b="1" dirty="0" smtClean="0">
                <a:solidFill>
                  <a:schemeClr val="accent2">
                    <a:lumMod val="50000"/>
                  </a:schemeClr>
                </a:solidFill>
              </a:rPr>
            </a:br>
            <a:r>
              <a:rPr lang="en-US" sz="3600" b="1" dirty="0" smtClean="0">
                <a:solidFill>
                  <a:schemeClr val="accent2">
                    <a:lumMod val="50000"/>
                  </a:schemeClr>
                </a:solidFill>
              </a:rPr>
              <a:t/>
            </a:r>
            <a:br>
              <a:rPr lang="en-US" sz="3600" b="1" dirty="0" smtClean="0">
                <a:solidFill>
                  <a:schemeClr val="accent2">
                    <a:lumMod val="50000"/>
                  </a:schemeClr>
                </a:solidFill>
              </a:rPr>
            </a:br>
            <a:r>
              <a:rPr lang="en-US" sz="2700" dirty="0">
                <a:solidFill>
                  <a:schemeClr val="accent2">
                    <a:lumMod val="50000"/>
                  </a:schemeClr>
                </a:solidFill>
              </a:rPr>
              <a:t>The Part 61 Working Group member states of South Carolina, Utah, Pennsylvania and Washington recommend the following alternative approach:</a:t>
            </a:r>
            <a:r>
              <a:rPr lang="en-US" sz="2700" dirty="0" smtClean="0">
                <a:solidFill>
                  <a:schemeClr val="accent2">
                    <a:lumMod val="50000"/>
                  </a:schemeClr>
                </a:solidFill>
              </a:rPr>
              <a:t/>
            </a:r>
            <a:br>
              <a:rPr lang="en-US" sz="2700" dirty="0" smtClean="0">
                <a:solidFill>
                  <a:schemeClr val="accent2">
                    <a:lumMod val="50000"/>
                  </a:schemeClr>
                </a:solidFill>
              </a:rPr>
            </a:br>
            <a:r>
              <a:rPr lang="en-US" sz="2700" dirty="0"/>
              <a:t> </a:t>
            </a:r>
            <a:endParaRPr lang="en-US" sz="2700" dirty="0">
              <a:solidFill>
                <a:schemeClr val="accent2">
                  <a:lumMod val="50000"/>
                </a:schemeClr>
              </a:solidFill>
            </a:endParaRPr>
          </a:p>
        </p:txBody>
      </p:sp>
      <p:sp>
        <p:nvSpPr>
          <p:cNvPr id="3" name="Content Placeholder 2"/>
          <p:cNvSpPr>
            <a:spLocks noGrp="1"/>
          </p:cNvSpPr>
          <p:nvPr>
            <p:ph idx="1"/>
          </p:nvPr>
        </p:nvSpPr>
        <p:spPr>
          <a:xfrm>
            <a:off x="780836" y="1489753"/>
            <a:ext cx="8363164" cy="2702103"/>
          </a:xfrm>
        </p:spPr>
        <p:txBody>
          <a:bodyPr>
            <a:normAutofit lnSpcReduction="10000"/>
          </a:bodyPr>
          <a:lstStyle/>
          <a:p>
            <a:endParaRPr lang="en-US" sz="2000" dirty="0" smtClean="0">
              <a:solidFill>
                <a:schemeClr val="accent2">
                  <a:lumMod val="50000"/>
                </a:schemeClr>
              </a:solidFill>
            </a:endParaRPr>
          </a:p>
          <a:p>
            <a:endParaRPr lang="en-US" sz="2000" dirty="0">
              <a:solidFill>
                <a:schemeClr val="accent2">
                  <a:lumMod val="50000"/>
                </a:schemeClr>
              </a:solidFill>
            </a:endParaRPr>
          </a:p>
          <a:p>
            <a:pPr marL="0" indent="0">
              <a:buNone/>
            </a:pPr>
            <a:endParaRPr lang="en-US" sz="2000" dirty="0" smtClean="0">
              <a:solidFill>
                <a:schemeClr val="accent2">
                  <a:lumMod val="50000"/>
                </a:schemeClr>
              </a:solidFill>
            </a:endParaRPr>
          </a:p>
          <a:p>
            <a:r>
              <a:rPr lang="en-US" sz="2200" b="1" u="sng" dirty="0" smtClean="0">
                <a:solidFill>
                  <a:schemeClr val="accent2">
                    <a:lumMod val="50000"/>
                  </a:schemeClr>
                </a:solidFill>
              </a:rPr>
              <a:t>Maintain current 10 CFR Part 61 regulations as written for traditional waste steams.</a:t>
            </a:r>
          </a:p>
          <a:p>
            <a:r>
              <a:rPr lang="en-US" sz="2200" b="1" u="sng" dirty="0" smtClean="0">
                <a:solidFill>
                  <a:schemeClr val="accent2">
                    <a:lumMod val="50000"/>
                  </a:schemeClr>
                </a:solidFill>
              </a:rPr>
              <a:t>Develop a new stand-alone § 61.60 or a new Subpart H to address new unanticipated waste streams.</a:t>
            </a:r>
            <a:endParaRPr lang="en-US" sz="2200" b="1" u="sng" dirty="0">
              <a:solidFill>
                <a:schemeClr val="accent2">
                  <a:lumMod val="50000"/>
                </a:schemeClr>
              </a:solidFill>
            </a:endParaRPr>
          </a:p>
        </p:txBody>
      </p:sp>
    </p:spTree>
    <p:extLst>
      <p:ext uri="{BB962C8B-B14F-4D97-AF65-F5344CB8AC3E}">
        <p14:creationId xmlns:p14="http://schemas.microsoft.com/office/powerpoint/2010/main" val="8065782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820" y="0"/>
            <a:ext cx="8476180" cy="1510574"/>
          </a:xfrm>
        </p:spPr>
        <p:txBody>
          <a:bodyPr>
            <a:normAutofit fontScale="90000"/>
          </a:bodyPr>
          <a:lstStyle/>
          <a:p>
            <a:r>
              <a:rPr lang="en-US" sz="3100" b="1" dirty="0" smtClean="0">
                <a:solidFill>
                  <a:schemeClr val="accent2">
                    <a:lumMod val="50000"/>
                  </a:schemeClr>
                </a:solidFill>
              </a:rPr>
              <a:t/>
            </a:r>
            <a:br>
              <a:rPr lang="en-US" sz="3100" b="1" dirty="0" smtClean="0">
                <a:solidFill>
                  <a:schemeClr val="accent2">
                    <a:lumMod val="50000"/>
                  </a:schemeClr>
                </a:solidFill>
              </a:rPr>
            </a:br>
            <a:r>
              <a:rPr lang="en-US" sz="3100" b="1" dirty="0" smtClean="0">
                <a:solidFill>
                  <a:schemeClr val="accent2">
                    <a:lumMod val="50000"/>
                  </a:schemeClr>
                </a:solidFill>
              </a:rPr>
              <a:t>Reasons </a:t>
            </a:r>
            <a:r>
              <a:rPr lang="en-US" sz="3100" b="1" dirty="0">
                <a:solidFill>
                  <a:schemeClr val="accent2">
                    <a:lumMod val="50000"/>
                  </a:schemeClr>
                </a:solidFill>
              </a:rPr>
              <a:t>to Keep the Current Part 61 Regulations as Written for Traditional Waste Streams</a:t>
            </a:r>
            <a:r>
              <a:rPr lang="en-US" dirty="0"/>
              <a:t/>
            </a:r>
            <a:br>
              <a:rPr lang="en-US" dirty="0"/>
            </a:br>
            <a:endParaRPr lang="en-US" dirty="0"/>
          </a:p>
        </p:txBody>
      </p:sp>
      <p:sp>
        <p:nvSpPr>
          <p:cNvPr id="3" name="Content Placeholder 2"/>
          <p:cNvSpPr>
            <a:spLocks noGrp="1"/>
          </p:cNvSpPr>
          <p:nvPr>
            <p:ph idx="1"/>
          </p:nvPr>
        </p:nvSpPr>
        <p:spPr>
          <a:xfrm>
            <a:off x="780836" y="1356189"/>
            <a:ext cx="8363164" cy="3311061"/>
          </a:xfrm>
        </p:spPr>
        <p:txBody>
          <a:bodyPr>
            <a:noAutofit/>
          </a:bodyPr>
          <a:lstStyle/>
          <a:p>
            <a:pPr>
              <a:spcBef>
                <a:spcPts val="0"/>
              </a:spcBef>
            </a:pPr>
            <a:r>
              <a:rPr lang="en-US" sz="2000" dirty="0">
                <a:solidFill>
                  <a:schemeClr val="accent2">
                    <a:lumMod val="50000"/>
                  </a:schemeClr>
                </a:solidFill>
              </a:rPr>
              <a:t>NRC has stated </a:t>
            </a:r>
            <a:r>
              <a:rPr lang="en-US" sz="2000" dirty="0" smtClean="0">
                <a:solidFill>
                  <a:schemeClr val="accent2">
                    <a:lumMod val="50000"/>
                  </a:schemeClr>
                </a:solidFill>
              </a:rPr>
              <a:t>that all </a:t>
            </a:r>
            <a:r>
              <a:rPr lang="en-US" sz="2000" dirty="0">
                <a:solidFill>
                  <a:schemeClr val="accent2">
                    <a:lumMod val="50000"/>
                  </a:schemeClr>
                </a:solidFill>
              </a:rPr>
              <a:t>four operating sites </a:t>
            </a:r>
            <a:r>
              <a:rPr lang="en-US" sz="2000" dirty="0" smtClean="0">
                <a:solidFill>
                  <a:schemeClr val="accent2">
                    <a:lumMod val="50000"/>
                  </a:schemeClr>
                </a:solidFill>
              </a:rPr>
              <a:t>are </a:t>
            </a:r>
            <a:r>
              <a:rPr lang="en-US" sz="2000" dirty="0">
                <a:solidFill>
                  <a:schemeClr val="accent2">
                    <a:lumMod val="50000"/>
                  </a:schemeClr>
                </a:solidFill>
              </a:rPr>
              <a:t>in compliance with Part 61 and </a:t>
            </a:r>
            <a:r>
              <a:rPr lang="en-US" sz="2000" dirty="0" smtClean="0">
                <a:solidFill>
                  <a:schemeClr val="accent2">
                    <a:lumMod val="50000"/>
                  </a:schemeClr>
                </a:solidFill>
              </a:rPr>
              <a:t>protective of public health and safety.</a:t>
            </a:r>
          </a:p>
          <a:p>
            <a:pPr>
              <a:spcBef>
                <a:spcPts val="0"/>
              </a:spcBef>
            </a:pPr>
            <a:r>
              <a:rPr lang="en-US" sz="2000" dirty="0">
                <a:solidFill>
                  <a:schemeClr val="accent2">
                    <a:lumMod val="50000"/>
                  </a:schemeClr>
                </a:solidFill>
              </a:rPr>
              <a:t>NRC believes </a:t>
            </a:r>
            <a:r>
              <a:rPr lang="en-US" sz="2000" dirty="0" smtClean="0">
                <a:solidFill>
                  <a:schemeClr val="accent2">
                    <a:lumMod val="50000"/>
                  </a:schemeClr>
                </a:solidFill>
              </a:rPr>
              <a:t>that the 10 </a:t>
            </a:r>
            <a:r>
              <a:rPr lang="en-US" sz="2000" dirty="0">
                <a:solidFill>
                  <a:schemeClr val="accent2">
                    <a:lumMod val="50000"/>
                  </a:schemeClr>
                </a:solidFill>
              </a:rPr>
              <a:t>CFR Part 61 LLRW classification system </a:t>
            </a:r>
            <a:r>
              <a:rPr lang="en-US" sz="2000" dirty="0" smtClean="0">
                <a:solidFill>
                  <a:schemeClr val="accent2">
                    <a:lumMod val="50000"/>
                  </a:schemeClr>
                </a:solidFill>
              </a:rPr>
              <a:t>is protective </a:t>
            </a:r>
            <a:r>
              <a:rPr lang="en-US" sz="2000" dirty="0">
                <a:solidFill>
                  <a:schemeClr val="accent2">
                    <a:lumMod val="50000"/>
                  </a:schemeClr>
                </a:solidFill>
              </a:rPr>
              <a:t>of public health and safety for </a:t>
            </a:r>
            <a:r>
              <a:rPr lang="en-US" sz="2000" dirty="0" smtClean="0">
                <a:solidFill>
                  <a:schemeClr val="accent2">
                    <a:lumMod val="50000"/>
                  </a:schemeClr>
                </a:solidFill>
              </a:rPr>
              <a:t>traditional LLRW streams.</a:t>
            </a:r>
          </a:p>
          <a:p>
            <a:pPr>
              <a:spcBef>
                <a:spcPts val="0"/>
              </a:spcBef>
            </a:pPr>
            <a:r>
              <a:rPr lang="en-US" sz="2000" dirty="0">
                <a:solidFill>
                  <a:schemeClr val="accent2">
                    <a:lumMod val="50000"/>
                  </a:schemeClr>
                </a:solidFill>
              </a:rPr>
              <a:t>NRC’s belief that the proposed rule will balance the consideration of the risks from the disposal of large volumes of long-lived LLRW is not necessary for sites that </a:t>
            </a:r>
            <a:r>
              <a:rPr lang="en-US" sz="2000" dirty="0" smtClean="0">
                <a:solidFill>
                  <a:schemeClr val="accent2">
                    <a:lumMod val="50000"/>
                  </a:schemeClr>
                </a:solidFill>
              </a:rPr>
              <a:t>only </a:t>
            </a:r>
            <a:r>
              <a:rPr lang="en-US" sz="2000" dirty="0">
                <a:solidFill>
                  <a:schemeClr val="accent2">
                    <a:lumMod val="50000"/>
                  </a:schemeClr>
                </a:solidFill>
              </a:rPr>
              <a:t>take </a:t>
            </a:r>
            <a:r>
              <a:rPr lang="en-US" sz="2000" dirty="0" smtClean="0">
                <a:solidFill>
                  <a:schemeClr val="accent2">
                    <a:lumMod val="50000"/>
                  </a:schemeClr>
                </a:solidFill>
              </a:rPr>
              <a:t>traditional </a:t>
            </a:r>
            <a:r>
              <a:rPr lang="en-US" sz="2000" dirty="0">
                <a:solidFill>
                  <a:schemeClr val="accent2">
                    <a:lumMod val="50000"/>
                  </a:schemeClr>
                </a:solidFill>
              </a:rPr>
              <a:t>waste </a:t>
            </a:r>
            <a:r>
              <a:rPr lang="en-US" sz="2000" dirty="0" smtClean="0">
                <a:solidFill>
                  <a:schemeClr val="accent2">
                    <a:lumMod val="50000"/>
                  </a:schemeClr>
                </a:solidFill>
              </a:rPr>
              <a:t>streams.</a:t>
            </a:r>
          </a:p>
        </p:txBody>
      </p:sp>
    </p:spTree>
    <p:extLst>
      <p:ext uri="{BB962C8B-B14F-4D97-AF65-F5344CB8AC3E}">
        <p14:creationId xmlns:p14="http://schemas.microsoft.com/office/powerpoint/2010/main" val="31051803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8512" y="287676"/>
            <a:ext cx="7941924" cy="1341099"/>
          </a:xfrm>
        </p:spPr>
        <p:txBody>
          <a:bodyPr>
            <a:normAutofit fontScale="90000"/>
          </a:bodyPr>
          <a:lstStyle/>
          <a:p>
            <a:pPr algn="l"/>
            <a:r>
              <a:rPr lang="en-US" sz="3100" b="1" dirty="0" smtClean="0">
                <a:solidFill>
                  <a:schemeClr val="accent2">
                    <a:lumMod val="50000"/>
                  </a:schemeClr>
                </a:solidFill>
              </a:rPr>
              <a:t/>
            </a:r>
            <a:br>
              <a:rPr lang="en-US" sz="3100" b="1" dirty="0" smtClean="0">
                <a:solidFill>
                  <a:schemeClr val="accent2">
                    <a:lumMod val="50000"/>
                  </a:schemeClr>
                </a:solidFill>
              </a:rPr>
            </a:br>
            <a:r>
              <a:rPr lang="en-US" sz="3100" b="1" dirty="0" smtClean="0">
                <a:solidFill>
                  <a:schemeClr val="accent2">
                    <a:lumMod val="50000"/>
                  </a:schemeClr>
                </a:solidFill>
              </a:rPr>
              <a:t>Reasons </a:t>
            </a:r>
            <a:r>
              <a:rPr lang="en-US" sz="3100" b="1" dirty="0">
                <a:solidFill>
                  <a:schemeClr val="accent2">
                    <a:lumMod val="50000"/>
                  </a:schemeClr>
                </a:solidFill>
              </a:rPr>
              <a:t>to Keep the Current Part 61 Regulations as Written for Traditional Waste </a:t>
            </a:r>
            <a:r>
              <a:rPr lang="en-US" sz="3100" b="1" dirty="0" smtClean="0">
                <a:solidFill>
                  <a:schemeClr val="accent2">
                    <a:lumMod val="50000"/>
                  </a:schemeClr>
                </a:solidFill>
              </a:rPr>
              <a:t>Streams </a:t>
            </a:r>
            <a:r>
              <a:rPr lang="en-US" sz="2200" b="1" dirty="0" smtClean="0">
                <a:solidFill>
                  <a:schemeClr val="accent2">
                    <a:lumMod val="50000"/>
                  </a:schemeClr>
                </a:solidFill>
              </a:rPr>
              <a:t>(Continued)</a:t>
            </a:r>
            <a:r>
              <a:rPr lang="en-US" dirty="0"/>
              <a:t/>
            </a:r>
            <a:br>
              <a:rPr lang="en-US" dirty="0"/>
            </a:br>
            <a:endParaRPr lang="en-US" dirty="0"/>
          </a:p>
        </p:txBody>
      </p:sp>
      <p:sp>
        <p:nvSpPr>
          <p:cNvPr id="3" name="Content Placeholder 2"/>
          <p:cNvSpPr>
            <a:spLocks noGrp="1"/>
          </p:cNvSpPr>
          <p:nvPr>
            <p:ph idx="1"/>
          </p:nvPr>
        </p:nvSpPr>
        <p:spPr>
          <a:xfrm>
            <a:off x="1068512" y="1541124"/>
            <a:ext cx="7618288" cy="3493864"/>
          </a:xfrm>
        </p:spPr>
        <p:txBody>
          <a:bodyPr>
            <a:normAutofit fontScale="47500" lnSpcReduction="20000"/>
          </a:bodyPr>
          <a:lstStyle/>
          <a:p>
            <a:r>
              <a:rPr lang="en-US" sz="4200" dirty="0" smtClean="0">
                <a:solidFill>
                  <a:schemeClr val="accent2">
                    <a:lumMod val="50000"/>
                  </a:schemeClr>
                </a:solidFill>
              </a:rPr>
              <a:t>The </a:t>
            </a:r>
            <a:r>
              <a:rPr lang="en-US" sz="4200" dirty="0">
                <a:solidFill>
                  <a:schemeClr val="accent2">
                    <a:lumMod val="50000"/>
                  </a:schemeClr>
                </a:solidFill>
              </a:rPr>
              <a:t>current classification system establishes concentration limits for all of the LLRW sites and involves using an analysis that demonstrates the safe decay of waste within 500 </a:t>
            </a:r>
            <a:r>
              <a:rPr lang="en-US" sz="4200" dirty="0" smtClean="0">
                <a:solidFill>
                  <a:schemeClr val="accent2">
                    <a:lumMod val="50000"/>
                  </a:schemeClr>
                </a:solidFill>
              </a:rPr>
              <a:t>years, </a:t>
            </a:r>
            <a:r>
              <a:rPr lang="en-US" sz="4200" dirty="0">
                <a:solidFill>
                  <a:schemeClr val="accent2">
                    <a:lumMod val="50000"/>
                  </a:schemeClr>
                </a:solidFill>
              </a:rPr>
              <a:t>using concentrations and quantity limits for long-lived </a:t>
            </a:r>
            <a:r>
              <a:rPr lang="en-US" sz="4200" dirty="0" smtClean="0">
                <a:solidFill>
                  <a:schemeClr val="accent2">
                    <a:lumMod val="50000"/>
                  </a:schemeClr>
                </a:solidFill>
              </a:rPr>
              <a:t>isotopes.</a:t>
            </a:r>
          </a:p>
          <a:p>
            <a:r>
              <a:rPr lang="en-US" sz="4200" dirty="0" smtClean="0">
                <a:solidFill>
                  <a:schemeClr val="accent2">
                    <a:lumMod val="50000"/>
                  </a:schemeClr>
                </a:solidFill>
              </a:rPr>
              <a:t>The current system has </a:t>
            </a:r>
            <a:r>
              <a:rPr lang="en-US" sz="4200" dirty="0">
                <a:solidFill>
                  <a:schemeClr val="accent2">
                    <a:lumMod val="50000"/>
                  </a:schemeClr>
                </a:solidFill>
              </a:rPr>
              <a:t>been used successfully in this country and has the advantage of effectively mitigating the questions of long-term performance </a:t>
            </a:r>
            <a:r>
              <a:rPr lang="en-US" sz="4200" dirty="0" smtClean="0">
                <a:solidFill>
                  <a:schemeClr val="accent2">
                    <a:lumMod val="50000"/>
                  </a:schemeClr>
                </a:solidFill>
              </a:rPr>
              <a:t>uncertainties.</a:t>
            </a:r>
          </a:p>
          <a:p>
            <a:r>
              <a:rPr lang="en-US" sz="4200" dirty="0" smtClean="0">
                <a:solidFill>
                  <a:schemeClr val="accent2">
                    <a:lumMod val="50000"/>
                  </a:schemeClr>
                </a:solidFill>
              </a:rPr>
              <a:t>NRC’s Integrated Materials Performance Evaluation Program audits found all sites adequate to protect the public health and safe.</a:t>
            </a:r>
            <a:endParaRPr lang="en-US" sz="4200" dirty="0"/>
          </a:p>
          <a:p>
            <a:endParaRPr lang="en-US" sz="1600" dirty="0"/>
          </a:p>
        </p:txBody>
      </p:sp>
    </p:spTree>
    <p:extLst>
      <p:ext uri="{BB962C8B-B14F-4D97-AF65-F5344CB8AC3E}">
        <p14:creationId xmlns:p14="http://schemas.microsoft.com/office/powerpoint/2010/main" val="31051803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4688"/>
            <a:ext cx="8229600" cy="2505183"/>
          </a:xfrm>
        </p:spPr>
        <p:txBody>
          <a:bodyPr>
            <a:normAutofit fontScale="90000"/>
          </a:bodyPr>
          <a:lstStyle/>
          <a:p>
            <a:r>
              <a:rPr lang="en-US" dirty="0" smtClean="0">
                <a:solidFill>
                  <a:schemeClr val="accent2">
                    <a:lumMod val="50000"/>
                  </a:schemeClr>
                </a:solidFill>
              </a:rPr>
              <a:t>Resource Web Page</a:t>
            </a:r>
            <a:r>
              <a:rPr lang="en-US" dirty="0">
                <a:solidFill>
                  <a:schemeClr val="accent2">
                    <a:lumMod val="50000"/>
                  </a:schemeClr>
                </a:solidFill>
              </a:rPr>
              <a:t> </a:t>
            </a:r>
            <a:r>
              <a:rPr lang="en-US" dirty="0" smtClean="0">
                <a:solidFill>
                  <a:schemeClr val="accent2">
                    <a:lumMod val="50000"/>
                  </a:schemeClr>
                </a:solidFill>
              </a:rPr>
              <a:t>for Part 61WG</a:t>
            </a:r>
            <a:r>
              <a:rPr lang="en-US" dirty="0">
                <a:solidFill>
                  <a:schemeClr val="accent2">
                    <a:lumMod val="50000"/>
                  </a:schemeClr>
                </a:solidFill>
              </a:rPr>
              <a:t/>
            </a:r>
            <a:br>
              <a:rPr lang="en-US" dirty="0">
                <a:solidFill>
                  <a:schemeClr val="accent2">
                    <a:lumMod val="50000"/>
                  </a:schemeClr>
                </a:solidFill>
              </a:rPr>
            </a:br>
            <a:r>
              <a:rPr lang="en-US" dirty="0" smtClean="0">
                <a:solidFill>
                  <a:schemeClr val="accent2">
                    <a:lumMod val="50000"/>
                  </a:schemeClr>
                </a:solidFill>
              </a:rPr>
              <a:t>   </a:t>
            </a:r>
            <a:br>
              <a:rPr lang="en-US" dirty="0" smtClean="0">
                <a:solidFill>
                  <a:schemeClr val="accent2">
                    <a:lumMod val="50000"/>
                  </a:schemeClr>
                </a:solidFill>
              </a:rPr>
            </a:br>
            <a:r>
              <a:rPr lang="en-US" dirty="0">
                <a:hlinkClick r:id="rId2"/>
              </a:rPr>
              <a:t>http://part-61.org</a:t>
            </a:r>
            <a:r>
              <a:rPr lang="en-US" i="1" dirty="0"/>
              <a:t/>
            </a:r>
            <a:br>
              <a:rPr lang="en-US" i="1" dirty="0"/>
            </a:br>
            <a:r>
              <a:rPr lang="en-US" dirty="0"/>
              <a:t/>
            </a:r>
            <a:br>
              <a:rPr lang="en-US" dirty="0"/>
            </a:br>
            <a:r>
              <a:rPr lang="en-US" dirty="0"/>
              <a:t/>
            </a:r>
            <a:br>
              <a:rPr lang="en-US" dirty="0"/>
            </a:br>
            <a:endParaRPr lang="en-US" dirty="0">
              <a:solidFill>
                <a:schemeClr val="accent2">
                  <a:lumMod val="50000"/>
                </a:schemeClr>
              </a:solidFill>
            </a:endParaRPr>
          </a:p>
        </p:txBody>
      </p:sp>
      <p:sp>
        <p:nvSpPr>
          <p:cNvPr id="3" name="Content Placeholder 2"/>
          <p:cNvSpPr>
            <a:spLocks noGrp="1"/>
          </p:cNvSpPr>
          <p:nvPr>
            <p:ph idx="1"/>
          </p:nvPr>
        </p:nvSpPr>
        <p:spPr>
          <a:xfrm>
            <a:off x="457200" y="2659296"/>
            <a:ext cx="8229600" cy="2788082"/>
          </a:xfrm>
        </p:spPr>
        <p:txBody>
          <a:bodyPr/>
          <a:lstStyle/>
          <a:p>
            <a:pPr marL="0" indent="0">
              <a:buNone/>
            </a:pPr>
            <a:r>
              <a:rPr lang="en-US" i="1" dirty="0"/>
              <a:t/>
            </a:r>
            <a:br>
              <a:rPr lang="en-US" i="1" dirty="0"/>
            </a:br>
            <a:endParaRPr lang="en-US" dirty="0"/>
          </a:p>
        </p:txBody>
      </p:sp>
    </p:spTree>
    <p:extLst>
      <p:ext uri="{BB962C8B-B14F-4D97-AF65-F5344CB8AC3E}">
        <p14:creationId xmlns:p14="http://schemas.microsoft.com/office/powerpoint/2010/main" val="459785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723900"/>
            <a:ext cx="8229600" cy="1295400"/>
          </a:xfrm>
        </p:spPr>
        <p:txBody>
          <a:bodyPr>
            <a:normAutofit fontScale="90000"/>
          </a:bodyPr>
          <a:lstStyle/>
          <a:p>
            <a:r>
              <a:rPr lang="en-US" sz="4000" b="1" dirty="0" smtClean="0">
                <a:solidFill>
                  <a:schemeClr val="accent2">
                    <a:lumMod val="50000"/>
                  </a:schemeClr>
                </a:solidFill>
              </a:rPr>
              <a:t>Questions/Comments</a:t>
            </a:r>
            <a:r>
              <a:rPr lang="en-US" sz="1300" b="1" dirty="0" smtClean="0">
                <a:solidFill>
                  <a:schemeClr val="accent2">
                    <a:lumMod val="50000"/>
                  </a:schemeClr>
                </a:solidFill>
              </a:rPr>
              <a:t/>
            </a:r>
            <a:br>
              <a:rPr lang="en-US" sz="1300" b="1" dirty="0" smtClean="0">
                <a:solidFill>
                  <a:schemeClr val="accent2">
                    <a:lumMod val="50000"/>
                  </a:schemeClr>
                </a:solidFill>
              </a:rPr>
            </a:br>
            <a:r>
              <a:rPr lang="en-US" sz="1300" dirty="0" smtClean="0">
                <a:solidFill>
                  <a:schemeClr val="accent2">
                    <a:lumMod val="50000"/>
                  </a:schemeClr>
                </a:solidFill>
              </a:rPr>
              <a:t/>
            </a:r>
            <a:br>
              <a:rPr lang="en-US" sz="1300" dirty="0" smtClean="0">
                <a:solidFill>
                  <a:schemeClr val="accent2">
                    <a:lumMod val="50000"/>
                  </a:schemeClr>
                </a:solidFill>
              </a:rPr>
            </a:br>
            <a:r>
              <a:rPr lang="en-US" sz="2700" b="1" dirty="0" smtClean="0">
                <a:solidFill>
                  <a:schemeClr val="accent2">
                    <a:lumMod val="50000"/>
                  </a:schemeClr>
                </a:solidFill>
              </a:rPr>
              <a:t>Contact Information:</a:t>
            </a:r>
            <a:endParaRPr lang="en-US" sz="3200" b="1" dirty="0">
              <a:solidFill>
                <a:schemeClr val="accent2">
                  <a:lumMod val="50000"/>
                </a:schemeClr>
              </a:solidFill>
            </a:endParaRPr>
          </a:p>
        </p:txBody>
      </p:sp>
      <p:sp>
        <p:nvSpPr>
          <p:cNvPr id="4" name="Content Placeholder 3"/>
          <p:cNvSpPr>
            <a:spLocks noGrp="1"/>
          </p:cNvSpPr>
          <p:nvPr>
            <p:ph sz="half" idx="1"/>
          </p:nvPr>
        </p:nvSpPr>
        <p:spPr>
          <a:xfrm>
            <a:off x="1263720" y="2019300"/>
            <a:ext cx="3232079" cy="2200275"/>
          </a:xfrm>
        </p:spPr>
        <p:txBody>
          <a:bodyPr>
            <a:normAutofit lnSpcReduction="10000"/>
          </a:bodyPr>
          <a:lstStyle/>
          <a:p>
            <a:pPr marL="0" indent="0">
              <a:buNone/>
            </a:pPr>
            <a:r>
              <a:rPr lang="en-US" sz="2000" dirty="0">
                <a:solidFill>
                  <a:schemeClr val="accent2">
                    <a:lumMod val="50000"/>
                  </a:schemeClr>
                </a:solidFill>
              </a:rPr>
              <a:t>Todd D. Lovinger, Esq.</a:t>
            </a:r>
            <a:br>
              <a:rPr lang="en-US" sz="2000" dirty="0">
                <a:solidFill>
                  <a:schemeClr val="accent2">
                    <a:lumMod val="50000"/>
                  </a:schemeClr>
                </a:solidFill>
              </a:rPr>
            </a:br>
            <a:r>
              <a:rPr lang="en-US" sz="2000" dirty="0" smtClean="0">
                <a:solidFill>
                  <a:schemeClr val="accent2">
                    <a:lumMod val="50000"/>
                  </a:schemeClr>
                </a:solidFill>
              </a:rPr>
              <a:t>Project </a:t>
            </a:r>
            <a:r>
              <a:rPr lang="en-US" sz="2000" dirty="0">
                <a:solidFill>
                  <a:schemeClr val="accent2">
                    <a:lumMod val="50000"/>
                  </a:schemeClr>
                </a:solidFill>
              </a:rPr>
              <a:t>Director</a:t>
            </a:r>
            <a:br>
              <a:rPr lang="en-US" sz="2000" dirty="0">
                <a:solidFill>
                  <a:schemeClr val="accent2">
                    <a:lumMod val="50000"/>
                  </a:schemeClr>
                </a:solidFill>
              </a:rPr>
            </a:br>
            <a:r>
              <a:rPr lang="en-US" sz="2000" dirty="0" smtClean="0">
                <a:solidFill>
                  <a:schemeClr val="accent2">
                    <a:lumMod val="50000"/>
                  </a:schemeClr>
                </a:solidFill>
              </a:rPr>
              <a:t>Part 61 Working Group</a:t>
            </a:r>
          </a:p>
          <a:p>
            <a:pPr marL="0" indent="0">
              <a:buNone/>
            </a:pPr>
            <a:r>
              <a:rPr lang="en-US" sz="2000" dirty="0" smtClean="0">
                <a:solidFill>
                  <a:schemeClr val="accent2">
                    <a:lumMod val="50000"/>
                  </a:schemeClr>
                </a:solidFill>
              </a:rPr>
              <a:t>(754</a:t>
            </a:r>
            <a:r>
              <a:rPr lang="en-US" sz="2000" dirty="0">
                <a:solidFill>
                  <a:schemeClr val="accent2">
                    <a:lumMod val="50000"/>
                  </a:schemeClr>
                </a:solidFill>
              </a:rPr>
              <a:t>) 779-7551</a:t>
            </a:r>
            <a:endParaRPr lang="en-US" sz="2000" dirty="0" smtClean="0">
              <a:solidFill>
                <a:schemeClr val="accent2">
                  <a:lumMod val="50000"/>
                </a:schemeClr>
              </a:solidFill>
            </a:endParaRPr>
          </a:p>
          <a:p>
            <a:pPr marL="0" indent="0">
              <a:buNone/>
            </a:pPr>
            <a:r>
              <a:rPr lang="en-US" sz="2000" u="sng" dirty="0" smtClean="0">
                <a:solidFill>
                  <a:schemeClr val="accent2">
                    <a:lumMod val="50000"/>
                  </a:schemeClr>
                </a:solidFill>
                <a:hlinkClick r:id="rId2"/>
              </a:rPr>
              <a:t>Llwforuminc@aol.com</a:t>
            </a:r>
            <a:endParaRPr lang="en-US" sz="2000" dirty="0">
              <a:solidFill>
                <a:schemeClr val="accent2">
                  <a:lumMod val="50000"/>
                </a:schemeClr>
              </a:solidFill>
            </a:endParaRPr>
          </a:p>
        </p:txBody>
      </p:sp>
      <p:sp>
        <p:nvSpPr>
          <p:cNvPr id="5" name="Content Placeholder 4"/>
          <p:cNvSpPr>
            <a:spLocks noGrp="1"/>
          </p:cNvSpPr>
          <p:nvPr>
            <p:ph sz="half" idx="2"/>
          </p:nvPr>
        </p:nvSpPr>
        <p:spPr>
          <a:xfrm>
            <a:off x="5445302" y="2260315"/>
            <a:ext cx="3441843" cy="1959260"/>
          </a:xfrm>
        </p:spPr>
        <p:txBody>
          <a:bodyPr>
            <a:normAutofit lnSpcReduction="10000"/>
          </a:bodyPr>
          <a:lstStyle/>
          <a:p>
            <a:pPr marL="0" indent="0">
              <a:spcBef>
                <a:spcPts val="150"/>
              </a:spcBef>
              <a:buNone/>
            </a:pPr>
            <a:r>
              <a:rPr lang="en-US" sz="2000" dirty="0" smtClean="0">
                <a:solidFill>
                  <a:schemeClr val="accent2">
                    <a:lumMod val="50000"/>
                  </a:schemeClr>
                </a:solidFill>
              </a:rPr>
              <a:t>Gary </a:t>
            </a:r>
            <a:r>
              <a:rPr lang="en-US" sz="2000" dirty="0">
                <a:solidFill>
                  <a:schemeClr val="accent2">
                    <a:lumMod val="50000"/>
                  </a:schemeClr>
                </a:solidFill>
              </a:rPr>
              <a:t>Robertson</a:t>
            </a:r>
          </a:p>
          <a:p>
            <a:pPr marL="0" indent="0">
              <a:spcBef>
                <a:spcPts val="150"/>
              </a:spcBef>
              <a:buNone/>
            </a:pPr>
            <a:r>
              <a:rPr lang="en-US" sz="2000" dirty="0" smtClean="0">
                <a:solidFill>
                  <a:schemeClr val="accent2">
                    <a:lumMod val="50000"/>
                  </a:schemeClr>
                </a:solidFill>
              </a:rPr>
              <a:t>Technical Consultant</a:t>
            </a:r>
          </a:p>
          <a:p>
            <a:pPr marL="0" indent="0">
              <a:spcBef>
                <a:spcPts val="150"/>
              </a:spcBef>
              <a:buNone/>
            </a:pPr>
            <a:r>
              <a:rPr lang="en-US" sz="2000" dirty="0">
                <a:solidFill>
                  <a:schemeClr val="accent2">
                    <a:lumMod val="50000"/>
                  </a:schemeClr>
                </a:solidFill>
              </a:rPr>
              <a:t>Part 61 Working Group </a:t>
            </a:r>
            <a:endParaRPr lang="en-US" sz="2000" dirty="0" smtClean="0">
              <a:solidFill>
                <a:schemeClr val="accent2">
                  <a:lumMod val="50000"/>
                </a:schemeClr>
              </a:solidFill>
            </a:endParaRPr>
          </a:p>
          <a:p>
            <a:pPr marL="0" indent="0">
              <a:spcBef>
                <a:spcPts val="150"/>
              </a:spcBef>
              <a:buNone/>
            </a:pPr>
            <a:r>
              <a:rPr lang="en-US" sz="2000" dirty="0" smtClean="0">
                <a:solidFill>
                  <a:schemeClr val="accent2">
                    <a:lumMod val="50000"/>
                  </a:schemeClr>
                </a:solidFill>
              </a:rPr>
              <a:t>(</a:t>
            </a:r>
            <a:r>
              <a:rPr lang="en-US" sz="2000" dirty="0">
                <a:solidFill>
                  <a:schemeClr val="accent2">
                    <a:lumMod val="50000"/>
                  </a:schemeClr>
                </a:solidFill>
              </a:rPr>
              <a:t>360) 402-0370</a:t>
            </a:r>
          </a:p>
          <a:p>
            <a:pPr marL="0" indent="0">
              <a:spcBef>
                <a:spcPts val="150"/>
              </a:spcBef>
              <a:buNone/>
            </a:pPr>
            <a:r>
              <a:rPr lang="en-US" sz="2000" u="sng" dirty="0">
                <a:solidFill>
                  <a:schemeClr val="accent2">
                    <a:lumMod val="50000"/>
                  </a:schemeClr>
                </a:solidFill>
                <a:hlinkClick r:id="rId3"/>
              </a:rPr>
              <a:t>glr0303@aol.com</a:t>
            </a:r>
            <a:r>
              <a:rPr lang="en-US" sz="2000" dirty="0">
                <a:solidFill>
                  <a:schemeClr val="accent2">
                    <a:lumMod val="50000"/>
                  </a:schemeClr>
                </a:solidFill>
              </a:rPr>
              <a:t> </a:t>
            </a:r>
          </a:p>
          <a:p>
            <a:endParaRPr lang="en-US" dirty="0"/>
          </a:p>
        </p:txBody>
      </p:sp>
    </p:spTree>
    <p:extLst>
      <p:ext uri="{BB962C8B-B14F-4D97-AF65-F5344CB8AC3E}">
        <p14:creationId xmlns:p14="http://schemas.microsoft.com/office/powerpoint/2010/main" val="1916295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2885"/>
            <a:ext cx="8229600" cy="667821"/>
          </a:xfrm>
        </p:spPr>
        <p:txBody>
          <a:bodyPr>
            <a:normAutofit fontScale="90000"/>
          </a:bodyPr>
          <a:lstStyle/>
          <a:p>
            <a:r>
              <a:rPr lang="en-US" sz="4000" dirty="0" smtClean="0">
                <a:solidFill>
                  <a:schemeClr val="accent2">
                    <a:lumMod val="50000"/>
                  </a:schemeClr>
                </a:solidFill>
              </a:rPr>
              <a:t>Background</a:t>
            </a:r>
            <a:r>
              <a:rPr lang="en-US" dirty="0">
                <a:solidFill>
                  <a:schemeClr val="accent2">
                    <a:lumMod val="50000"/>
                  </a:schemeClr>
                </a:solidFill>
              </a:rPr>
              <a:t/>
            </a:r>
            <a:br>
              <a:rPr lang="en-US" dirty="0">
                <a:solidFill>
                  <a:schemeClr val="accent2">
                    <a:lumMod val="50000"/>
                  </a:schemeClr>
                </a:solidFill>
              </a:rPr>
            </a:br>
            <a:endParaRPr lang="en-US" dirty="0">
              <a:solidFill>
                <a:schemeClr val="accent2">
                  <a:lumMod val="50000"/>
                </a:schemeClr>
              </a:solidFill>
            </a:endParaRPr>
          </a:p>
        </p:txBody>
      </p:sp>
      <p:sp>
        <p:nvSpPr>
          <p:cNvPr id="3" name="Content Placeholder 2"/>
          <p:cNvSpPr>
            <a:spLocks noGrp="1"/>
          </p:cNvSpPr>
          <p:nvPr>
            <p:ph idx="1"/>
          </p:nvPr>
        </p:nvSpPr>
        <p:spPr>
          <a:xfrm>
            <a:off x="1202075" y="1222625"/>
            <a:ext cx="7602877" cy="3371998"/>
          </a:xfrm>
        </p:spPr>
        <p:txBody>
          <a:bodyPr>
            <a:noAutofit/>
          </a:bodyPr>
          <a:lstStyle/>
          <a:p>
            <a:r>
              <a:rPr lang="en-US" sz="1800" dirty="0">
                <a:solidFill>
                  <a:schemeClr val="accent2">
                    <a:lumMod val="50000"/>
                  </a:schemeClr>
                </a:solidFill>
              </a:rPr>
              <a:t>The Low-Level Radioactive Waste Forum is a non-profit organization of representatives appointed by Governors and compact commissions that seeks to facilitate state and compact implementation of the Low-Level Radioactive Waste Policy Act of 1980 and its 1985 amendments, as well as to promote the objectives of regional low-level radioactive waste disposal compacts. </a:t>
            </a:r>
            <a:endParaRPr lang="en-US" sz="1800" dirty="0" smtClean="0">
              <a:solidFill>
                <a:schemeClr val="accent2">
                  <a:lumMod val="50000"/>
                </a:schemeClr>
              </a:solidFill>
            </a:endParaRPr>
          </a:p>
          <a:p>
            <a:endParaRPr lang="en-US" sz="800" dirty="0">
              <a:solidFill>
                <a:schemeClr val="accent2">
                  <a:lumMod val="50000"/>
                </a:schemeClr>
              </a:solidFill>
            </a:endParaRPr>
          </a:p>
          <a:p>
            <a:r>
              <a:rPr lang="en-US" sz="1800" dirty="0">
                <a:solidFill>
                  <a:schemeClr val="accent2">
                    <a:lumMod val="50000"/>
                  </a:schemeClr>
                </a:solidFill>
              </a:rPr>
              <a:t>In 2012, the LLW Forum formed the Part 61 Working Group (P61WG), which is comprised of representatives from the four sited-states of South Carolina, Texas, Utah and Washington, as well as a representative from the Commonwealth of Pennsylvania.</a:t>
            </a:r>
            <a:r>
              <a:rPr lang="en-US" sz="2000" dirty="0">
                <a:solidFill>
                  <a:schemeClr val="accent2">
                    <a:lumMod val="50000"/>
                  </a:schemeClr>
                </a:solidFill>
              </a:rPr>
              <a:t> </a:t>
            </a:r>
            <a:endParaRPr lang="en-US" sz="2000" dirty="0" smtClean="0">
              <a:solidFill>
                <a:schemeClr val="accent2">
                  <a:lumMod val="50000"/>
                </a:schemeClr>
              </a:solidFill>
            </a:endParaRPr>
          </a:p>
          <a:p>
            <a:endParaRPr lang="en-US" sz="800" dirty="0">
              <a:solidFill>
                <a:schemeClr val="accent2">
                  <a:lumMod val="50000"/>
                </a:schemeClr>
              </a:solidFill>
            </a:endParaRPr>
          </a:p>
          <a:p>
            <a:r>
              <a:rPr lang="en-US" sz="1800" dirty="0">
                <a:solidFill>
                  <a:schemeClr val="accent2">
                    <a:lumMod val="50000"/>
                  </a:schemeClr>
                </a:solidFill>
              </a:rPr>
              <a:t>The Working Group developed and submitted 56 comments in July 2015.</a:t>
            </a:r>
          </a:p>
        </p:txBody>
      </p:sp>
    </p:spTree>
    <p:extLst>
      <p:ext uri="{BB962C8B-B14F-4D97-AF65-F5344CB8AC3E}">
        <p14:creationId xmlns:p14="http://schemas.microsoft.com/office/powerpoint/2010/main" val="20908838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6301" y="1"/>
            <a:ext cx="6430967" cy="1592494"/>
          </a:xfrm>
        </p:spPr>
        <p:txBody>
          <a:bodyPr>
            <a:normAutofit/>
          </a:bodyPr>
          <a:lstStyle/>
          <a:p>
            <a:r>
              <a:rPr lang="en-US" sz="3600" b="1" dirty="0">
                <a:solidFill>
                  <a:schemeClr val="accent2">
                    <a:lumMod val="50000"/>
                  </a:schemeClr>
                </a:solidFill>
              </a:rPr>
              <a:t>Working Group Members</a:t>
            </a:r>
            <a:r>
              <a:rPr lang="en-US" dirty="0">
                <a:solidFill>
                  <a:schemeClr val="accent2">
                    <a:lumMod val="50000"/>
                  </a:schemeClr>
                </a:solidFill>
              </a:rPr>
              <a:t/>
            </a:r>
            <a:br>
              <a:rPr lang="en-US" dirty="0">
                <a:solidFill>
                  <a:schemeClr val="accent2">
                    <a:lumMod val="50000"/>
                  </a:schemeClr>
                </a:solidFill>
              </a:rPr>
            </a:br>
            <a:endParaRPr lang="en-US" dirty="0">
              <a:solidFill>
                <a:schemeClr val="accent2">
                  <a:lumMod val="50000"/>
                </a:schemeClr>
              </a:solidFill>
            </a:endParaRPr>
          </a:p>
        </p:txBody>
      </p:sp>
      <p:sp>
        <p:nvSpPr>
          <p:cNvPr id="3" name="Subtitle 2"/>
          <p:cNvSpPr>
            <a:spLocks noGrp="1"/>
          </p:cNvSpPr>
          <p:nvPr>
            <p:ph type="subTitle" idx="1"/>
          </p:nvPr>
        </p:nvSpPr>
        <p:spPr>
          <a:xfrm>
            <a:off x="2506894" y="1037691"/>
            <a:ext cx="6637106" cy="3719244"/>
          </a:xfrm>
        </p:spPr>
        <p:txBody>
          <a:bodyPr>
            <a:normAutofit fontScale="25000" lnSpcReduction="20000"/>
          </a:bodyPr>
          <a:lstStyle/>
          <a:p>
            <a:pPr marL="457200" lvl="0" indent="-457200" algn="l">
              <a:buFont typeface="Arial" panose="020B0604020202020204" pitchFamily="34" charset="0"/>
              <a:buChar char="•"/>
            </a:pPr>
            <a:r>
              <a:rPr lang="en-US" sz="8000" dirty="0">
                <a:solidFill>
                  <a:schemeClr val="accent2">
                    <a:lumMod val="50000"/>
                  </a:schemeClr>
                </a:solidFill>
              </a:rPr>
              <a:t>Brad Broussard – Radioactive Materials Division, Texas Commission on Environmental Quality</a:t>
            </a:r>
          </a:p>
          <a:p>
            <a:pPr marL="457200" lvl="0" indent="-457200" algn="l">
              <a:buFont typeface="Arial" panose="020B0604020202020204" pitchFamily="34" charset="0"/>
              <a:buChar char="•"/>
            </a:pPr>
            <a:r>
              <a:rPr lang="en-US" sz="8000" dirty="0">
                <a:solidFill>
                  <a:schemeClr val="accent2">
                    <a:lumMod val="50000"/>
                  </a:schemeClr>
                </a:solidFill>
              </a:rPr>
              <a:t>Earl </a:t>
            </a:r>
            <a:r>
              <a:rPr lang="en-US" sz="8000" dirty="0" smtClean="0">
                <a:solidFill>
                  <a:schemeClr val="accent2">
                    <a:lumMod val="50000"/>
                  </a:schemeClr>
                </a:solidFill>
              </a:rPr>
              <a:t>Fordham – </a:t>
            </a:r>
            <a:r>
              <a:rPr lang="en-US" sz="8000" dirty="0">
                <a:solidFill>
                  <a:schemeClr val="accent2">
                    <a:lumMod val="50000"/>
                  </a:schemeClr>
                </a:solidFill>
              </a:rPr>
              <a:t>Washington State Department of Health</a:t>
            </a:r>
          </a:p>
          <a:p>
            <a:pPr marL="457200" lvl="0" indent="-457200" algn="l">
              <a:buFont typeface="Arial" panose="020B0604020202020204" pitchFamily="34" charset="0"/>
              <a:buChar char="•"/>
            </a:pPr>
            <a:r>
              <a:rPr lang="en-US" sz="8000" dirty="0">
                <a:solidFill>
                  <a:schemeClr val="accent2">
                    <a:lumMod val="50000"/>
                  </a:schemeClr>
                </a:solidFill>
              </a:rPr>
              <a:t>Rich Janati – Pennsylvania Department of Environmental Protection</a:t>
            </a:r>
          </a:p>
          <a:p>
            <a:pPr marL="457200" lvl="0" indent="-457200" algn="l">
              <a:buFont typeface="Arial" panose="020B0604020202020204" pitchFamily="34" charset="0"/>
              <a:buChar char="•"/>
            </a:pPr>
            <a:r>
              <a:rPr lang="en-US" sz="8000" dirty="0">
                <a:solidFill>
                  <a:schemeClr val="accent2">
                    <a:lumMod val="50000"/>
                  </a:schemeClr>
                </a:solidFill>
              </a:rPr>
              <a:t>Susan Jenkins – South Carolina Department of Health and Environmental Control</a:t>
            </a:r>
          </a:p>
          <a:p>
            <a:pPr marL="457200" lvl="0" indent="-457200" algn="l">
              <a:buFont typeface="Arial" panose="020B0604020202020204" pitchFamily="34" charset="0"/>
              <a:buChar char="•"/>
            </a:pPr>
            <a:r>
              <a:rPr lang="en-US" sz="8000" dirty="0">
                <a:solidFill>
                  <a:schemeClr val="accent2">
                    <a:lumMod val="50000"/>
                  </a:schemeClr>
                </a:solidFill>
              </a:rPr>
              <a:t>Rusty Lundberg – Waste Management and Radiation Control </a:t>
            </a:r>
            <a:r>
              <a:rPr lang="en-US" sz="8000" dirty="0" smtClean="0">
                <a:solidFill>
                  <a:schemeClr val="accent2">
                    <a:lumMod val="50000"/>
                  </a:schemeClr>
                </a:solidFill>
              </a:rPr>
              <a:t>Board, </a:t>
            </a:r>
            <a:r>
              <a:rPr lang="en-US" sz="8000" dirty="0">
                <a:solidFill>
                  <a:schemeClr val="accent2">
                    <a:lumMod val="50000"/>
                  </a:schemeClr>
                </a:solidFill>
              </a:rPr>
              <a:t>Utah Department of Environmental Quality</a:t>
            </a:r>
          </a:p>
          <a:p>
            <a:endParaRPr lang="en-US" dirty="0"/>
          </a:p>
        </p:txBody>
      </p:sp>
    </p:spTree>
    <p:extLst>
      <p:ext uri="{BB962C8B-B14F-4D97-AF65-F5344CB8AC3E}">
        <p14:creationId xmlns:p14="http://schemas.microsoft.com/office/powerpoint/2010/main" val="2259092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accent2">
                    <a:lumMod val="50000"/>
                  </a:schemeClr>
                </a:solidFill>
              </a:rPr>
              <a:t>Important Area of Agreement</a:t>
            </a:r>
            <a:endParaRPr lang="en-US" sz="3600" b="1" dirty="0">
              <a:solidFill>
                <a:schemeClr val="accent2">
                  <a:lumMod val="50000"/>
                </a:schemeClr>
              </a:solidFill>
            </a:endParaRPr>
          </a:p>
        </p:txBody>
      </p:sp>
      <p:sp>
        <p:nvSpPr>
          <p:cNvPr id="3" name="Content Placeholder 2"/>
          <p:cNvSpPr>
            <a:spLocks noGrp="1"/>
          </p:cNvSpPr>
          <p:nvPr>
            <p:ph idx="1"/>
          </p:nvPr>
        </p:nvSpPr>
        <p:spPr/>
        <p:txBody>
          <a:bodyPr>
            <a:normAutofit fontScale="92500"/>
          </a:bodyPr>
          <a:lstStyle/>
          <a:p>
            <a:r>
              <a:rPr lang="en-US" sz="2800" b="1" dirty="0" smtClean="0">
                <a:solidFill>
                  <a:schemeClr val="accent2">
                    <a:lumMod val="50000"/>
                  </a:schemeClr>
                </a:solidFill>
              </a:rPr>
              <a:t>The </a:t>
            </a:r>
            <a:r>
              <a:rPr lang="en-US" sz="2800" b="1" dirty="0">
                <a:solidFill>
                  <a:schemeClr val="accent2">
                    <a:lumMod val="50000"/>
                  </a:schemeClr>
                </a:solidFill>
              </a:rPr>
              <a:t>P61WG agrees with statements made by the NRC during public meetings that the </a:t>
            </a:r>
            <a:r>
              <a:rPr lang="en-US" sz="2800" u="sng" dirty="0">
                <a:solidFill>
                  <a:schemeClr val="accent2">
                    <a:lumMod val="50000"/>
                  </a:schemeClr>
                </a:solidFill>
              </a:rPr>
              <a:t>current 10 CFR Part 61 regulations ensure public health and safety at all of the currently operating commercial low-level radioactive waste </a:t>
            </a:r>
            <a:r>
              <a:rPr lang="en-US" sz="2800" u="sng" dirty="0" smtClean="0">
                <a:solidFill>
                  <a:schemeClr val="accent2">
                    <a:lumMod val="50000"/>
                  </a:schemeClr>
                </a:solidFill>
              </a:rPr>
              <a:t>disposal</a:t>
            </a:r>
            <a:r>
              <a:rPr lang="en-US" sz="2800" b="1" u="sng" dirty="0" smtClean="0">
                <a:solidFill>
                  <a:schemeClr val="accent2">
                    <a:lumMod val="50000"/>
                  </a:schemeClr>
                </a:solidFill>
              </a:rPr>
              <a:t>.</a:t>
            </a:r>
            <a:endParaRPr lang="en-US" sz="2800" u="sng" dirty="0">
              <a:solidFill>
                <a:schemeClr val="accent2">
                  <a:lumMod val="50000"/>
                </a:schemeClr>
              </a:solidFill>
            </a:endParaRPr>
          </a:p>
          <a:p>
            <a:endParaRPr lang="en-US" dirty="0"/>
          </a:p>
        </p:txBody>
      </p:sp>
    </p:spTree>
    <p:extLst>
      <p:ext uri="{BB962C8B-B14F-4D97-AF65-F5344CB8AC3E}">
        <p14:creationId xmlns:p14="http://schemas.microsoft.com/office/powerpoint/2010/main" val="31252075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128"/>
            <a:ext cx="8229600" cy="750014"/>
          </a:xfrm>
        </p:spPr>
        <p:txBody>
          <a:bodyPr>
            <a:noAutofit/>
          </a:bodyPr>
          <a:lstStyle/>
          <a:p>
            <a:r>
              <a:rPr lang="en-US" sz="3200" b="1" i="1" dirty="0" smtClean="0">
                <a:solidFill>
                  <a:schemeClr val="accent2">
                    <a:lumMod val="50000"/>
                  </a:schemeClr>
                </a:solidFill>
              </a:rPr>
              <a:t>Federal Register </a:t>
            </a:r>
            <a:r>
              <a:rPr lang="en-US" sz="3200" b="1" dirty="0" smtClean="0">
                <a:solidFill>
                  <a:schemeClr val="accent2">
                    <a:lumMod val="50000"/>
                  </a:schemeClr>
                </a:solidFill>
              </a:rPr>
              <a:t>Notice Statements:</a:t>
            </a:r>
            <a:br>
              <a:rPr lang="en-US" sz="3200" b="1" dirty="0" smtClean="0">
                <a:solidFill>
                  <a:schemeClr val="accent2">
                    <a:lumMod val="50000"/>
                  </a:schemeClr>
                </a:solidFill>
              </a:rPr>
            </a:br>
            <a:endParaRPr lang="en-US" sz="3200" b="1" dirty="0">
              <a:solidFill>
                <a:schemeClr val="accent2">
                  <a:lumMod val="50000"/>
                </a:schemeClr>
              </a:solidFill>
            </a:endParaRPr>
          </a:p>
        </p:txBody>
      </p:sp>
      <p:sp>
        <p:nvSpPr>
          <p:cNvPr id="3" name="Content Placeholder 2"/>
          <p:cNvSpPr>
            <a:spLocks noGrp="1"/>
          </p:cNvSpPr>
          <p:nvPr>
            <p:ph idx="1"/>
          </p:nvPr>
        </p:nvSpPr>
        <p:spPr>
          <a:xfrm>
            <a:off x="1171254" y="1397286"/>
            <a:ext cx="7972746" cy="3197338"/>
          </a:xfrm>
        </p:spPr>
        <p:txBody>
          <a:bodyPr>
            <a:noAutofit/>
          </a:bodyPr>
          <a:lstStyle/>
          <a:p>
            <a:pPr lvl="0"/>
            <a:r>
              <a:rPr lang="en-US" sz="1800" dirty="0">
                <a:solidFill>
                  <a:schemeClr val="accent2">
                    <a:lumMod val="50000"/>
                  </a:schemeClr>
                </a:solidFill>
              </a:rPr>
              <a:t>“The regulations in 10 CFR Part 61 are risk-informed and performance-based, and ensure </a:t>
            </a:r>
            <a:r>
              <a:rPr lang="en-US" sz="1800" dirty="0" smtClean="0">
                <a:solidFill>
                  <a:schemeClr val="accent2">
                    <a:lumMod val="50000"/>
                  </a:schemeClr>
                </a:solidFill>
              </a:rPr>
              <a:t>public </a:t>
            </a:r>
            <a:r>
              <a:rPr lang="en-US" sz="1800" dirty="0">
                <a:solidFill>
                  <a:schemeClr val="accent2">
                    <a:lumMod val="50000"/>
                  </a:schemeClr>
                </a:solidFill>
              </a:rPr>
              <a:t>health and safety are protected in the operation of any commercial LLRW disposal facility</a:t>
            </a:r>
            <a:r>
              <a:rPr lang="en-US" sz="1800" dirty="0" smtClean="0">
                <a:solidFill>
                  <a:schemeClr val="accent2">
                    <a:lumMod val="50000"/>
                  </a:schemeClr>
                </a:solidFill>
              </a:rPr>
              <a:t>.”</a:t>
            </a:r>
            <a:endParaRPr lang="en-US" sz="800" dirty="0">
              <a:solidFill>
                <a:schemeClr val="accent2">
                  <a:lumMod val="50000"/>
                </a:schemeClr>
              </a:solidFill>
            </a:endParaRPr>
          </a:p>
          <a:p>
            <a:pPr lvl="0"/>
            <a:r>
              <a:rPr lang="en-US" sz="1800" dirty="0">
                <a:solidFill>
                  <a:schemeClr val="accent2">
                    <a:lumMod val="50000"/>
                  </a:schemeClr>
                </a:solidFill>
              </a:rPr>
              <a:t>“Regardless of whether the assumptions regarding the LLRW, operational practices, facility design, or site characteristics of the reference LLRW disposal facility are consistent with current facilities, the NRC believes that the 10 CFR Part 61 LLRW classification system remains protective of public health and safety for the LLRW streams that were analyzed in the development of the regulations because of the reasonably conservative nature of the analysis used to develop the LLRW classification system</a:t>
            </a:r>
            <a:r>
              <a:rPr lang="en-US" sz="1800" dirty="0" smtClean="0">
                <a:solidFill>
                  <a:schemeClr val="accent2">
                    <a:lumMod val="50000"/>
                  </a:schemeClr>
                </a:solidFill>
              </a:rPr>
              <a:t>.”</a:t>
            </a:r>
          </a:p>
        </p:txBody>
      </p:sp>
    </p:spTree>
    <p:extLst>
      <p:ext uri="{BB962C8B-B14F-4D97-AF65-F5344CB8AC3E}">
        <p14:creationId xmlns:p14="http://schemas.microsoft.com/office/powerpoint/2010/main" val="68177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2350" y="195209"/>
            <a:ext cx="7931649" cy="965771"/>
          </a:xfrm>
        </p:spPr>
        <p:txBody>
          <a:bodyPr>
            <a:noAutofit/>
          </a:bodyPr>
          <a:lstStyle/>
          <a:p>
            <a:r>
              <a:rPr lang="en-US" sz="3200" b="1" i="1" dirty="0" smtClean="0">
                <a:solidFill>
                  <a:schemeClr val="accent2">
                    <a:lumMod val="50000"/>
                  </a:schemeClr>
                </a:solidFill>
              </a:rPr>
              <a:t>Federal Register </a:t>
            </a:r>
            <a:r>
              <a:rPr lang="en-US" sz="3200" b="1" dirty="0" smtClean="0">
                <a:solidFill>
                  <a:schemeClr val="accent2">
                    <a:lumMod val="50000"/>
                  </a:schemeClr>
                </a:solidFill>
              </a:rPr>
              <a:t>Notice Statements </a:t>
            </a:r>
            <a:r>
              <a:rPr lang="en-US" sz="2000" b="1" dirty="0" smtClean="0">
                <a:solidFill>
                  <a:schemeClr val="accent2">
                    <a:lumMod val="50000"/>
                  </a:schemeClr>
                </a:solidFill>
              </a:rPr>
              <a:t>(continued)</a:t>
            </a:r>
            <a:r>
              <a:rPr lang="en-US" sz="3200" b="1" dirty="0" smtClean="0">
                <a:solidFill>
                  <a:schemeClr val="accent2">
                    <a:lumMod val="50000"/>
                  </a:schemeClr>
                </a:solidFill>
              </a:rPr>
              <a:t>:</a:t>
            </a:r>
            <a:r>
              <a:rPr lang="en-US" sz="1200" b="1" dirty="0" smtClean="0">
                <a:solidFill>
                  <a:schemeClr val="accent2">
                    <a:lumMod val="50000"/>
                  </a:schemeClr>
                </a:solidFill>
              </a:rPr>
              <a:t/>
            </a:r>
            <a:br>
              <a:rPr lang="en-US" sz="1200" b="1" dirty="0" smtClean="0">
                <a:solidFill>
                  <a:schemeClr val="accent2">
                    <a:lumMod val="50000"/>
                  </a:schemeClr>
                </a:solidFill>
              </a:rPr>
            </a:br>
            <a:endParaRPr lang="en-US" sz="1200" b="1" dirty="0">
              <a:solidFill>
                <a:schemeClr val="accent2">
                  <a:lumMod val="50000"/>
                </a:schemeClr>
              </a:solidFill>
            </a:endParaRPr>
          </a:p>
        </p:txBody>
      </p:sp>
      <p:sp>
        <p:nvSpPr>
          <p:cNvPr id="3" name="Content Placeholder 2"/>
          <p:cNvSpPr>
            <a:spLocks noGrp="1"/>
          </p:cNvSpPr>
          <p:nvPr>
            <p:ph idx="1"/>
          </p:nvPr>
        </p:nvSpPr>
        <p:spPr>
          <a:xfrm>
            <a:off x="1099334" y="636998"/>
            <a:ext cx="8044665" cy="3164440"/>
          </a:xfrm>
        </p:spPr>
        <p:txBody>
          <a:bodyPr>
            <a:normAutofit/>
          </a:bodyPr>
          <a:lstStyle/>
          <a:p>
            <a:pPr lvl="0"/>
            <a:r>
              <a:rPr lang="en-US" sz="1800" dirty="0" smtClean="0">
                <a:solidFill>
                  <a:schemeClr val="accent2">
                    <a:lumMod val="50000"/>
                  </a:schemeClr>
                </a:solidFill>
              </a:rPr>
              <a:t>“</a:t>
            </a:r>
            <a:r>
              <a:rPr lang="en-US" sz="1800" dirty="0">
                <a:solidFill>
                  <a:schemeClr val="accent2">
                    <a:lumMod val="50000"/>
                  </a:schemeClr>
                </a:solidFill>
              </a:rPr>
              <a:t>Because of the conservative nature of the assumptions used in the original 10 CFR Part 61 regulatory basis to develop the LLRW classification, the LLRW classification system is expected to be protective of public health and safety as long as LLRW disposal facilities operate within the regulatory basis of the original 10 CFR Part 61 regulations</a:t>
            </a:r>
            <a:r>
              <a:rPr lang="en-US" sz="1800" dirty="0" smtClean="0">
                <a:solidFill>
                  <a:schemeClr val="accent2">
                    <a:lumMod val="50000"/>
                  </a:schemeClr>
                </a:solidFill>
              </a:rPr>
              <a:t>.”</a:t>
            </a:r>
            <a:endParaRPr lang="en-US" sz="1800" dirty="0">
              <a:solidFill>
                <a:schemeClr val="accent2">
                  <a:lumMod val="50000"/>
                </a:schemeClr>
              </a:solidFill>
            </a:endParaRPr>
          </a:p>
        </p:txBody>
      </p:sp>
    </p:spTree>
    <p:extLst>
      <p:ext uri="{BB962C8B-B14F-4D97-AF65-F5344CB8AC3E}">
        <p14:creationId xmlns:p14="http://schemas.microsoft.com/office/powerpoint/2010/main" val="681772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4948" y="113016"/>
            <a:ext cx="7751852" cy="1601484"/>
          </a:xfrm>
        </p:spPr>
        <p:txBody>
          <a:bodyPr>
            <a:noAutofit/>
          </a:bodyPr>
          <a:lstStyle/>
          <a:p>
            <a:pPr lvl="0"/>
            <a:r>
              <a:rPr lang="en-US" sz="2800" b="1" dirty="0">
                <a:solidFill>
                  <a:schemeClr val="accent2">
                    <a:lumMod val="50000"/>
                  </a:schemeClr>
                </a:solidFill>
              </a:rPr>
              <a:t>The </a:t>
            </a:r>
            <a:r>
              <a:rPr lang="en-US" sz="2800" b="1" dirty="0" smtClean="0">
                <a:solidFill>
                  <a:schemeClr val="accent2">
                    <a:lumMod val="50000"/>
                  </a:schemeClr>
                </a:solidFill>
              </a:rPr>
              <a:t>P61WG </a:t>
            </a:r>
            <a:r>
              <a:rPr lang="en-US" sz="2800" b="1" dirty="0">
                <a:solidFill>
                  <a:schemeClr val="accent2">
                    <a:lumMod val="50000"/>
                  </a:schemeClr>
                </a:solidFill>
              </a:rPr>
              <a:t>agrees with the following changes to 10 CFR Part 61 as proposed by NRC:</a:t>
            </a:r>
            <a:endParaRPr lang="en-US" sz="2800" dirty="0">
              <a:solidFill>
                <a:schemeClr val="accent2">
                  <a:lumMod val="50000"/>
                </a:schemeClr>
              </a:solidFill>
            </a:endParaRPr>
          </a:p>
        </p:txBody>
      </p:sp>
      <p:sp>
        <p:nvSpPr>
          <p:cNvPr id="3" name="Content Placeholder 2"/>
          <p:cNvSpPr>
            <a:spLocks noGrp="1"/>
          </p:cNvSpPr>
          <p:nvPr>
            <p:ph idx="1"/>
          </p:nvPr>
        </p:nvSpPr>
        <p:spPr>
          <a:xfrm>
            <a:off x="1089060" y="1530849"/>
            <a:ext cx="7597739" cy="2888430"/>
          </a:xfrm>
        </p:spPr>
        <p:txBody>
          <a:bodyPr>
            <a:normAutofit fontScale="32500" lnSpcReduction="20000"/>
          </a:bodyPr>
          <a:lstStyle/>
          <a:p>
            <a:pPr lvl="0"/>
            <a:r>
              <a:rPr lang="en-US" sz="6200" dirty="0" smtClean="0">
                <a:solidFill>
                  <a:schemeClr val="accent2">
                    <a:lumMod val="50000"/>
                  </a:schemeClr>
                </a:solidFill>
              </a:rPr>
              <a:t>The 1,000-year </a:t>
            </a:r>
            <a:r>
              <a:rPr lang="en-US" sz="6200" dirty="0">
                <a:solidFill>
                  <a:schemeClr val="accent2">
                    <a:lumMod val="50000"/>
                  </a:schemeClr>
                </a:solidFill>
              </a:rPr>
              <a:t>technical analysis compliance period and </a:t>
            </a:r>
            <a:r>
              <a:rPr lang="en-US" sz="6200" dirty="0" smtClean="0">
                <a:solidFill>
                  <a:schemeClr val="accent2">
                    <a:lumMod val="50000"/>
                  </a:schemeClr>
                </a:solidFill>
              </a:rPr>
              <a:t>explicit requirements for </a:t>
            </a:r>
            <a:r>
              <a:rPr lang="en-US" sz="6200" dirty="0">
                <a:solidFill>
                  <a:schemeClr val="accent2">
                    <a:lumMod val="50000"/>
                  </a:schemeClr>
                </a:solidFill>
              </a:rPr>
              <a:t>a site specific analysis using modern dose methods.</a:t>
            </a:r>
          </a:p>
          <a:p>
            <a:pPr lvl="0"/>
            <a:r>
              <a:rPr lang="en-US" sz="6200" dirty="0">
                <a:solidFill>
                  <a:schemeClr val="accent2">
                    <a:lumMod val="50000"/>
                  </a:schemeClr>
                </a:solidFill>
              </a:rPr>
              <a:t>New site-specific technical analysis for the protection of inadvertent intruders that would include a 5 </a:t>
            </a:r>
            <a:r>
              <a:rPr lang="en-US" sz="6200" dirty="0" smtClean="0">
                <a:solidFill>
                  <a:schemeClr val="accent2">
                    <a:lumMod val="50000"/>
                  </a:schemeClr>
                </a:solidFill>
              </a:rPr>
              <a:t>mSv/yr </a:t>
            </a:r>
            <a:r>
              <a:rPr lang="en-US" sz="6200" dirty="0">
                <a:solidFill>
                  <a:schemeClr val="accent2">
                    <a:lumMod val="50000"/>
                  </a:schemeClr>
                </a:solidFill>
              </a:rPr>
              <a:t>dose limit. </a:t>
            </a:r>
          </a:p>
          <a:p>
            <a:pPr lvl="0"/>
            <a:r>
              <a:rPr lang="en-US" sz="6200" dirty="0">
                <a:solidFill>
                  <a:schemeClr val="accent2">
                    <a:lumMod val="50000"/>
                  </a:schemeClr>
                </a:solidFill>
              </a:rPr>
              <a:t>Providing licensees and regulators flexibility by allowing waste acceptance criteria to be developed using site-specific </a:t>
            </a:r>
            <a:r>
              <a:rPr lang="en-US" sz="6200" dirty="0" smtClean="0">
                <a:solidFill>
                  <a:schemeClr val="accent2">
                    <a:lumMod val="50000"/>
                  </a:schemeClr>
                </a:solidFill>
              </a:rPr>
              <a:t>analysis</a:t>
            </a:r>
            <a:r>
              <a:rPr lang="en-US" sz="7200" dirty="0" smtClean="0">
                <a:solidFill>
                  <a:schemeClr val="accent2">
                    <a:lumMod val="50000"/>
                  </a:schemeClr>
                </a:solidFill>
              </a:rPr>
              <a:t>.</a:t>
            </a:r>
            <a:endParaRPr lang="en-US" sz="7200" dirty="0">
              <a:solidFill>
                <a:schemeClr val="accent2">
                  <a:lumMod val="50000"/>
                </a:schemeClr>
              </a:solidFill>
            </a:endParaRPr>
          </a:p>
        </p:txBody>
      </p:sp>
    </p:spTree>
    <p:extLst>
      <p:ext uri="{BB962C8B-B14F-4D97-AF65-F5344CB8AC3E}">
        <p14:creationId xmlns:p14="http://schemas.microsoft.com/office/powerpoint/2010/main" val="14287126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578" y="0"/>
            <a:ext cx="8260421" cy="1600200"/>
          </a:xfrm>
        </p:spPr>
        <p:txBody>
          <a:bodyPr>
            <a:normAutofit/>
          </a:bodyPr>
          <a:lstStyle/>
          <a:p>
            <a:pPr lvl="0"/>
            <a:r>
              <a:rPr lang="en-US" sz="3100" b="1" dirty="0">
                <a:solidFill>
                  <a:schemeClr val="accent2">
                    <a:lumMod val="50000"/>
                  </a:schemeClr>
                </a:solidFill>
              </a:rPr>
              <a:t>The P61WG agrees with the following changes to 10 CFR Part 61 as proposed by </a:t>
            </a:r>
            <a:r>
              <a:rPr lang="en-US" sz="3100" b="1" dirty="0" smtClean="0">
                <a:solidFill>
                  <a:schemeClr val="accent2">
                    <a:lumMod val="50000"/>
                  </a:schemeClr>
                </a:solidFill>
              </a:rPr>
              <a:t>NRC</a:t>
            </a:r>
            <a:r>
              <a:rPr lang="en-US" sz="2700" b="1" dirty="0" smtClean="0">
                <a:solidFill>
                  <a:schemeClr val="accent2">
                    <a:lumMod val="50000"/>
                  </a:schemeClr>
                </a:solidFill>
              </a:rPr>
              <a:t> </a:t>
            </a:r>
            <a:r>
              <a:rPr lang="en-US" sz="2200" b="1" dirty="0" smtClean="0">
                <a:solidFill>
                  <a:schemeClr val="accent2">
                    <a:lumMod val="50000"/>
                  </a:schemeClr>
                </a:solidFill>
              </a:rPr>
              <a:t>(Continued)</a:t>
            </a:r>
            <a:r>
              <a:rPr lang="en-US" sz="2700" b="1" dirty="0" smtClean="0">
                <a:solidFill>
                  <a:schemeClr val="accent2">
                    <a:lumMod val="50000"/>
                  </a:schemeClr>
                </a:solidFill>
              </a:rPr>
              <a:t>:</a:t>
            </a:r>
            <a:endParaRPr lang="en-US" dirty="0">
              <a:solidFill>
                <a:schemeClr val="accent2">
                  <a:lumMod val="50000"/>
                </a:schemeClr>
              </a:solidFill>
            </a:endParaRPr>
          </a:p>
        </p:txBody>
      </p:sp>
      <p:sp>
        <p:nvSpPr>
          <p:cNvPr id="3" name="Content Placeholder 2"/>
          <p:cNvSpPr>
            <a:spLocks noGrp="1"/>
          </p:cNvSpPr>
          <p:nvPr>
            <p:ph idx="1"/>
          </p:nvPr>
        </p:nvSpPr>
        <p:spPr>
          <a:xfrm>
            <a:off x="965770" y="1294544"/>
            <a:ext cx="7721029" cy="3058060"/>
          </a:xfrm>
        </p:spPr>
        <p:txBody>
          <a:bodyPr>
            <a:normAutofit/>
          </a:bodyPr>
          <a:lstStyle/>
          <a:p>
            <a:pPr lvl="0"/>
            <a:r>
              <a:rPr lang="en-US" sz="2000" dirty="0" smtClean="0">
                <a:solidFill>
                  <a:schemeClr val="accent2">
                    <a:lumMod val="50000"/>
                  </a:schemeClr>
                </a:solidFill>
              </a:rPr>
              <a:t>Use </a:t>
            </a:r>
            <a:r>
              <a:rPr lang="en-US" sz="2000" dirty="0">
                <a:solidFill>
                  <a:schemeClr val="accent2">
                    <a:lumMod val="50000"/>
                  </a:schemeClr>
                </a:solidFill>
              </a:rPr>
              <a:t>of the total effective dose equivalent </a:t>
            </a:r>
            <a:r>
              <a:rPr lang="en-US" sz="2000" dirty="0" smtClean="0">
                <a:solidFill>
                  <a:schemeClr val="accent2">
                    <a:lumMod val="50000"/>
                  </a:schemeClr>
                </a:solidFill>
              </a:rPr>
              <a:t>in </a:t>
            </a:r>
            <a:r>
              <a:rPr lang="en-US" sz="2000" dirty="0">
                <a:solidFill>
                  <a:schemeClr val="accent2">
                    <a:lumMod val="50000"/>
                  </a:schemeClr>
                </a:solidFill>
              </a:rPr>
              <a:t>§ 61.41 and the dose limit of 0.25 mSv/yr.</a:t>
            </a:r>
          </a:p>
          <a:p>
            <a:pPr lvl="0"/>
            <a:r>
              <a:rPr lang="en-US" sz="2000" dirty="0">
                <a:solidFill>
                  <a:schemeClr val="accent2">
                    <a:lumMod val="50000"/>
                  </a:schemeClr>
                </a:solidFill>
              </a:rPr>
              <a:t>Allowing the use of the International Commission on Radiation Protection dose methodologies in a site-specific performance </a:t>
            </a:r>
            <a:r>
              <a:rPr lang="en-US" sz="2000" dirty="0" smtClean="0">
                <a:solidFill>
                  <a:schemeClr val="accent2">
                    <a:lumMod val="50000"/>
                  </a:schemeClr>
                </a:solidFill>
              </a:rPr>
              <a:t>assessment.</a:t>
            </a:r>
            <a:endParaRPr lang="en-US" sz="2000" dirty="0"/>
          </a:p>
          <a:p>
            <a:pPr marL="0" indent="0">
              <a:buNone/>
            </a:pPr>
            <a:endParaRPr lang="en-US" dirty="0"/>
          </a:p>
        </p:txBody>
      </p:sp>
    </p:spTree>
    <p:extLst>
      <p:ext uri="{BB962C8B-B14F-4D97-AF65-F5344CB8AC3E}">
        <p14:creationId xmlns:p14="http://schemas.microsoft.com/office/powerpoint/2010/main" val="1428712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3234" y="0"/>
            <a:ext cx="7514035" cy="1089062"/>
          </a:xfrm>
        </p:spPr>
        <p:txBody>
          <a:bodyPr/>
          <a:lstStyle/>
          <a:p>
            <a:r>
              <a:rPr lang="en-US" sz="2800" b="1" dirty="0">
                <a:solidFill>
                  <a:schemeClr val="accent2">
                    <a:lumMod val="50000"/>
                  </a:schemeClr>
                </a:solidFill>
              </a:rPr>
              <a:t>Waste Decay Characteristics</a:t>
            </a:r>
            <a:endParaRPr lang="en-US" dirty="0"/>
          </a:p>
        </p:txBody>
      </p:sp>
      <p:pic>
        <p:nvPicPr>
          <p:cNvPr id="3" name="Picture 2"/>
          <p:cNvPicPr>
            <a:picLocks noChangeAspect="1"/>
          </p:cNvPicPr>
          <p:nvPr/>
        </p:nvPicPr>
        <p:blipFill>
          <a:blip r:embed="rId2"/>
          <a:stretch>
            <a:fillRect/>
          </a:stretch>
        </p:blipFill>
        <p:spPr>
          <a:xfrm>
            <a:off x="2630184" y="986319"/>
            <a:ext cx="4432603" cy="2856216"/>
          </a:xfrm>
          <a:prstGeom prst="rect">
            <a:avLst/>
          </a:prstGeom>
        </p:spPr>
      </p:pic>
      <p:sp>
        <p:nvSpPr>
          <p:cNvPr id="6" name="Rectangle 5"/>
          <p:cNvSpPr/>
          <p:nvPr/>
        </p:nvSpPr>
        <p:spPr>
          <a:xfrm>
            <a:off x="1304818" y="4063911"/>
            <a:ext cx="7839181" cy="923330"/>
          </a:xfrm>
          <a:prstGeom prst="rect">
            <a:avLst/>
          </a:prstGeom>
        </p:spPr>
        <p:txBody>
          <a:bodyPr wrap="square">
            <a:spAutoFit/>
          </a:bodyPr>
          <a:lstStyle/>
          <a:p>
            <a:r>
              <a:rPr lang="en-US" dirty="0">
                <a:solidFill>
                  <a:schemeClr val="accent2">
                    <a:lumMod val="50000"/>
                  </a:schemeClr>
                </a:solidFill>
              </a:rPr>
              <a:t>Requiring  stability for 10,000 years at traditional sites seems excessive when you consider the waste will decay to approximately 1% in 500 years.</a:t>
            </a:r>
          </a:p>
          <a:p>
            <a:endParaRPr lang="en-US" dirty="0">
              <a:solidFill>
                <a:schemeClr val="accent2">
                  <a:lumMod val="50000"/>
                </a:schemeClr>
              </a:solidFill>
            </a:endParaRPr>
          </a:p>
        </p:txBody>
      </p:sp>
    </p:spTree>
    <p:extLst>
      <p:ext uri="{BB962C8B-B14F-4D97-AF65-F5344CB8AC3E}">
        <p14:creationId xmlns:p14="http://schemas.microsoft.com/office/powerpoint/2010/main" val="20602101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6F2769-7194-4217-93D3-3AF3A4742282}">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schemas.microsoft.com/sharepoint/v3/fields"/>
    <ds:schemaRef ds:uri="http://www.w3.org/XML/1998/namespace"/>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TM03457496[[fn=Parallax]]</Template>
  <TotalTime>817</TotalTime>
  <Words>773</Words>
  <Application>Microsoft Office PowerPoint</Application>
  <PresentationFormat>On-screen Show (16:9)</PresentationFormat>
  <Paragraphs>58</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Corbel</vt:lpstr>
      <vt:lpstr>Parallax</vt:lpstr>
      <vt:lpstr>Fall Low Level Waste Forum Meeting </vt:lpstr>
      <vt:lpstr>Background </vt:lpstr>
      <vt:lpstr>Working Group Members </vt:lpstr>
      <vt:lpstr>Important Area of Agreement</vt:lpstr>
      <vt:lpstr>Federal Register Notice Statements: </vt:lpstr>
      <vt:lpstr>Federal Register Notice Statements (continued): </vt:lpstr>
      <vt:lpstr>The P61WG agrees with the following changes to 10 CFR Part 61 as proposed by NRC:</vt:lpstr>
      <vt:lpstr>The P61WG agrees with the following changes to 10 CFR Part 61 as proposed by NRC (Continued):</vt:lpstr>
      <vt:lpstr>Waste Decay Characteristics</vt:lpstr>
      <vt:lpstr>  Proposed Alternative Approach  The Part 61 Working Group member states of South Carolina, Utah, Pennsylvania and Washington recommend the following alternative approach:  </vt:lpstr>
      <vt:lpstr> Reasons to Keep the Current Part 61 Regulations as Written for Traditional Waste Streams </vt:lpstr>
      <vt:lpstr> Reasons to Keep the Current Part 61 Regulations as Written for Traditional Waste Streams (Continued) </vt:lpstr>
      <vt:lpstr>Resource Web Page for Part 61WG     http://part-61.org   </vt:lpstr>
      <vt:lpstr>Questions/Comments  Contact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Cecilia Snyder</cp:lastModifiedBy>
  <cp:revision>98</cp:revision>
  <dcterms:created xsi:type="dcterms:W3CDTF">2010-04-12T23:12:02Z</dcterms:created>
  <dcterms:modified xsi:type="dcterms:W3CDTF">2015-10-04T20:03:28Z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