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88" r:id="rId3"/>
    <p:sldId id="277" r:id="rId4"/>
    <p:sldId id="278" r:id="rId5"/>
    <p:sldId id="279" r:id="rId6"/>
    <p:sldId id="280" r:id="rId7"/>
    <p:sldId id="281" r:id="rId8"/>
    <p:sldId id="282" r:id="rId9"/>
    <p:sldId id="290" r:id="rId10"/>
    <p:sldId id="291" r:id="rId11"/>
    <p:sldId id="267" r:id="rId12"/>
    <p:sldId id="292" r:id="rId13"/>
    <p:sldId id="283" r:id="rId14"/>
    <p:sldId id="289" r:id="rId15"/>
    <p:sldId id="284" r:id="rId16"/>
    <p:sldId id="259" r:id="rId17"/>
    <p:sldId id="260" r:id="rId18"/>
    <p:sldId id="261" r:id="rId19"/>
    <p:sldId id="258" r:id="rId20"/>
    <p:sldId id="262" r:id="rId21"/>
    <p:sldId id="296" r:id="rId22"/>
    <p:sldId id="265" r:id="rId23"/>
    <p:sldId id="263" r:id="rId24"/>
    <p:sldId id="266" r:id="rId25"/>
    <p:sldId id="297" r:id="rId26"/>
    <p:sldId id="298" r:id="rId27"/>
    <p:sldId id="299" r:id="rId28"/>
    <p:sldId id="301" r:id="rId29"/>
    <p:sldId id="269" r:id="rId30"/>
    <p:sldId id="271" r:id="rId31"/>
    <p:sldId id="272" r:id="rId32"/>
    <p:sldId id="273" r:id="rId33"/>
    <p:sldId id="274" r:id="rId34"/>
    <p:sldId id="270" r:id="rId35"/>
    <p:sldId id="285" r:id="rId36"/>
    <p:sldId id="286" r:id="rId37"/>
    <p:sldId id="294" r:id="rId38"/>
    <p:sldId id="295" r:id="rId39"/>
    <p:sldId id="300" r:id="rId40"/>
    <p:sldId id="287" r:id="rId4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0400" autoAdjust="0"/>
  </p:normalViewPr>
  <p:slideViewPr>
    <p:cSldViewPr snapToGrid="0">
      <p:cViewPr varScale="1">
        <p:scale>
          <a:sx n="68" d="100"/>
          <a:sy n="68" d="100"/>
        </p:scale>
        <p:origin x="10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2F67A6D-4096-4C1B-B7A8-067B170EA6C9}" type="datetimeFigureOut">
              <a:rPr lang="en-US" smtClean="0"/>
              <a:t>10/5/2015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4CBA894-15D1-4CD4-A02D-B8FF6F6AFEA5}" type="slidenum">
              <a:rPr lang="en-US" smtClean="0"/>
              <a:t>‹#›</a:t>
            </a:fld>
            <a:endParaRPr lang="en-US"/>
          </a:p>
        </p:txBody>
      </p:sp>
    </p:spTree>
    <p:extLst>
      <p:ext uri="{BB962C8B-B14F-4D97-AF65-F5344CB8AC3E}">
        <p14:creationId xmlns:p14="http://schemas.microsoft.com/office/powerpoint/2010/main" val="302949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BA894-15D1-4CD4-A02D-B8FF6F6AFEA5}" type="slidenum">
              <a:rPr lang="en-US" smtClean="0"/>
              <a:t>3</a:t>
            </a:fld>
            <a:endParaRPr lang="en-US"/>
          </a:p>
        </p:txBody>
      </p:sp>
    </p:spTree>
    <p:extLst>
      <p:ext uri="{BB962C8B-B14F-4D97-AF65-F5344CB8AC3E}">
        <p14:creationId xmlns:p14="http://schemas.microsoft.com/office/powerpoint/2010/main" val="1976309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Components of the Current Part N.</a:t>
            </a:r>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13</a:t>
            </a:fld>
            <a:endParaRPr lang="en-US"/>
          </a:p>
        </p:txBody>
      </p:sp>
    </p:spTree>
    <p:extLst>
      <p:ext uri="{BB962C8B-B14F-4D97-AF65-F5344CB8AC3E}">
        <p14:creationId xmlns:p14="http://schemas.microsoft.com/office/powerpoint/2010/main" val="48768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Part N currently encompasses.  Note that it primarily addresses radium, and licenses all persons not otherwise exempt.</a:t>
            </a:r>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14</a:t>
            </a:fld>
            <a:endParaRPr lang="en-US"/>
          </a:p>
        </p:txBody>
      </p:sp>
    </p:spTree>
    <p:extLst>
      <p:ext uri="{BB962C8B-B14F-4D97-AF65-F5344CB8AC3E}">
        <p14:creationId xmlns:p14="http://schemas.microsoft.com/office/powerpoint/2010/main" val="225200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 guidance released in 2004 with recommendations</a:t>
            </a:r>
            <a:r>
              <a:rPr lang="en-US" baseline="0" dirty="0" smtClean="0"/>
              <a:t> for further review.</a:t>
            </a:r>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15</a:t>
            </a:fld>
            <a:endParaRPr lang="en-US"/>
          </a:p>
        </p:txBody>
      </p:sp>
    </p:spTree>
    <p:extLst>
      <p:ext uri="{BB962C8B-B14F-4D97-AF65-F5344CB8AC3E}">
        <p14:creationId xmlns:p14="http://schemas.microsoft.com/office/powerpoint/2010/main" val="251952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the advent of high</a:t>
            </a:r>
            <a:r>
              <a:rPr lang="en-US" baseline="0" dirty="0" smtClean="0"/>
              <a:t> volume hydraulic fracturing and technological developments in the oil and gas industry prompted additional review on TENORM.  </a:t>
            </a:r>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16</a:t>
            </a:fld>
            <a:endParaRPr lang="en-US"/>
          </a:p>
        </p:txBody>
      </p:sp>
    </p:spTree>
    <p:extLst>
      <p:ext uri="{BB962C8B-B14F-4D97-AF65-F5344CB8AC3E}">
        <p14:creationId xmlns:p14="http://schemas.microsoft.com/office/powerpoint/2010/main" val="124251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21</a:t>
            </a:fld>
            <a:endParaRPr lang="en-US"/>
          </a:p>
        </p:txBody>
      </p:sp>
    </p:spTree>
    <p:extLst>
      <p:ext uri="{BB962C8B-B14F-4D97-AF65-F5344CB8AC3E}">
        <p14:creationId xmlns:p14="http://schemas.microsoft.com/office/powerpoint/2010/main" val="93284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B2058C3-1E4A-4E2D-BBD6-29F390857A84}" type="slidenum">
              <a:rPr lang="en-US" altLang="en-US"/>
              <a:pPr fontAlgn="base">
                <a:spcBef>
                  <a:spcPct val="0"/>
                </a:spcBef>
                <a:spcAft>
                  <a:spcPct val="0"/>
                </a:spcAft>
              </a:pPr>
              <a:t>29</a:t>
            </a:fld>
            <a:endParaRPr lang="en-US" altLang="en-US"/>
          </a:p>
        </p:txBody>
      </p:sp>
    </p:spTree>
    <p:extLst>
      <p:ext uri="{BB962C8B-B14F-4D97-AF65-F5344CB8AC3E}">
        <p14:creationId xmlns:p14="http://schemas.microsoft.com/office/powerpoint/2010/main" val="694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These were items identified by the E-36 working group that required future address.  </a:t>
            </a:r>
          </a:p>
          <a:p>
            <a:pPr>
              <a:spcBef>
                <a:spcPct val="0"/>
              </a:spcBef>
            </a:pPr>
            <a:r>
              <a:rPr lang="en-US" altLang="en-US" dirty="0" smtClean="0"/>
              <a:t>Any revisions to Part N should include these items.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00033A-8F21-4884-99AE-AE95CB532AA5}" type="slidenum">
              <a:rPr lang="en-US" altLang="en-US"/>
              <a:pPr fontAlgn="base">
                <a:spcBef>
                  <a:spcPct val="0"/>
                </a:spcBef>
                <a:spcAft>
                  <a:spcPct val="0"/>
                </a:spcAft>
              </a:pPr>
              <a:t>30</a:t>
            </a:fld>
            <a:endParaRPr lang="en-US" altLang="en-US"/>
          </a:p>
        </p:txBody>
      </p:sp>
    </p:spTree>
    <p:extLst>
      <p:ext uri="{BB962C8B-B14F-4D97-AF65-F5344CB8AC3E}">
        <p14:creationId xmlns:p14="http://schemas.microsoft.com/office/powerpoint/2010/main" val="1844111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These were items identified by the E-36 working group that required future address.  </a:t>
            </a:r>
          </a:p>
          <a:p>
            <a:pPr>
              <a:spcBef>
                <a:spcPct val="0"/>
              </a:spcBef>
            </a:pPr>
            <a:r>
              <a:rPr lang="en-US" altLang="en-US" smtClean="0"/>
              <a:t>Any revisions to Part N should include these items.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82F098-6A46-4AB0-83E5-87B42DD7AEEC}" type="slidenum">
              <a:rPr lang="en-US" altLang="en-US"/>
              <a:pPr fontAlgn="base">
                <a:spcBef>
                  <a:spcPct val="0"/>
                </a:spcBef>
                <a:spcAft>
                  <a:spcPct val="0"/>
                </a:spcAft>
              </a:pPr>
              <a:t>31</a:t>
            </a:fld>
            <a:endParaRPr lang="en-US" altLang="en-US"/>
          </a:p>
        </p:txBody>
      </p:sp>
    </p:spTree>
    <p:extLst>
      <p:ext uri="{BB962C8B-B14F-4D97-AF65-F5344CB8AC3E}">
        <p14:creationId xmlns:p14="http://schemas.microsoft.com/office/powerpoint/2010/main" val="1699510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I’ll not get in depth here because I don’t want to encroach on Jared’s talk.</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0539B10-B35F-4F49-B24B-D369C95FEBE0}" type="slidenum">
              <a:rPr lang="en-US" altLang="en-US"/>
              <a:pPr fontAlgn="base">
                <a:spcBef>
                  <a:spcPct val="0"/>
                </a:spcBef>
                <a:spcAft>
                  <a:spcPct val="0"/>
                </a:spcAft>
              </a:pPr>
              <a:t>32</a:t>
            </a:fld>
            <a:endParaRPr lang="en-US" altLang="en-US"/>
          </a:p>
        </p:txBody>
      </p:sp>
    </p:spTree>
    <p:extLst>
      <p:ext uri="{BB962C8B-B14F-4D97-AF65-F5344CB8AC3E}">
        <p14:creationId xmlns:p14="http://schemas.microsoft.com/office/powerpoint/2010/main" val="1034707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54B23C-137D-411C-B65E-EA14011C8FAC}" type="slidenum">
              <a:rPr lang="en-US" altLang="en-US"/>
              <a:pPr fontAlgn="base">
                <a:spcBef>
                  <a:spcPct val="0"/>
                </a:spcBef>
                <a:spcAft>
                  <a:spcPct val="0"/>
                </a:spcAft>
              </a:pPr>
              <a:t>33</a:t>
            </a:fld>
            <a:endParaRPr lang="en-US" altLang="en-US"/>
          </a:p>
        </p:txBody>
      </p:sp>
    </p:spTree>
    <p:extLst>
      <p:ext uri="{BB962C8B-B14F-4D97-AF65-F5344CB8AC3E}">
        <p14:creationId xmlns:p14="http://schemas.microsoft.com/office/powerpoint/2010/main" val="247321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a:t>
            </a:r>
            <a:r>
              <a:rPr lang="en-US" baseline="0" dirty="0" smtClean="0"/>
              <a:t> started with pipe scale</a:t>
            </a:r>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5</a:t>
            </a:fld>
            <a:endParaRPr lang="en-US"/>
          </a:p>
        </p:txBody>
      </p:sp>
    </p:spTree>
    <p:extLst>
      <p:ext uri="{BB962C8B-B14F-4D97-AF65-F5344CB8AC3E}">
        <p14:creationId xmlns:p14="http://schemas.microsoft.com/office/powerpoint/2010/main" val="2048844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A35B496-9883-4C04-B65B-9E6037897FAE}" type="slidenum">
              <a:rPr lang="en-US" altLang="en-US"/>
              <a:pPr fontAlgn="base">
                <a:spcBef>
                  <a:spcPct val="0"/>
                </a:spcBef>
                <a:spcAft>
                  <a:spcPct val="0"/>
                </a:spcAft>
              </a:pPr>
              <a:t>34</a:t>
            </a:fld>
            <a:endParaRPr lang="en-US" altLang="en-US"/>
          </a:p>
        </p:txBody>
      </p:sp>
    </p:spTree>
    <p:extLst>
      <p:ext uri="{BB962C8B-B14F-4D97-AF65-F5344CB8AC3E}">
        <p14:creationId xmlns:p14="http://schemas.microsoft.com/office/powerpoint/2010/main" val="537998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Gonna take a while.  Going off of the comments of Tommy Cardwell, BJ Smith, Jared Thompson – its also going to take a lot of ibuprofen.</a:t>
            </a:r>
          </a:p>
          <a:p>
            <a:pPr>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C15B1E-9A9D-45C8-95C7-7AD9B0C0BD3D}" type="slidenum">
              <a:rPr lang="en-US" altLang="en-US"/>
              <a:pPr fontAlgn="base">
                <a:spcBef>
                  <a:spcPct val="0"/>
                </a:spcBef>
                <a:spcAft>
                  <a:spcPct val="0"/>
                </a:spcAft>
              </a:pPr>
              <a:t>35</a:t>
            </a:fld>
            <a:endParaRPr lang="en-US" altLang="en-US"/>
          </a:p>
        </p:txBody>
      </p:sp>
    </p:spTree>
    <p:extLst>
      <p:ext uri="{BB962C8B-B14F-4D97-AF65-F5344CB8AC3E}">
        <p14:creationId xmlns:p14="http://schemas.microsoft.com/office/powerpoint/2010/main" val="1136345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432FD1C-9ACB-4B5A-A73D-D3AAC84C93CB}" type="slidenum">
              <a:rPr lang="en-US" altLang="en-US"/>
              <a:pPr fontAlgn="base">
                <a:spcBef>
                  <a:spcPct val="0"/>
                </a:spcBef>
                <a:spcAft>
                  <a:spcPct val="0"/>
                </a:spcAft>
              </a:pPr>
              <a:t>36</a:t>
            </a:fld>
            <a:endParaRPr lang="en-US" altLang="en-US"/>
          </a:p>
        </p:txBody>
      </p:sp>
    </p:spTree>
    <p:extLst>
      <p:ext uri="{BB962C8B-B14F-4D97-AF65-F5344CB8AC3E}">
        <p14:creationId xmlns:p14="http://schemas.microsoft.com/office/powerpoint/2010/main" val="389882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432FD1C-9ACB-4B5A-A73D-D3AAC84C93CB}" type="slidenum">
              <a:rPr lang="en-US" altLang="en-US"/>
              <a:pPr fontAlgn="base">
                <a:spcBef>
                  <a:spcPct val="0"/>
                </a:spcBef>
                <a:spcAft>
                  <a:spcPct val="0"/>
                </a:spcAft>
              </a:pPr>
              <a:t>37</a:t>
            </a:fld>
            <a:endParaRPr lang="en-US" altLang="en-US"/>
          </a:p>
        </p:txBody>
      </p:sp>
    </p:spTree>
    <p:extLst>
      <p:ext uri="{BB962C8B-B14F-4D97-AF65-F5344CB8AC3E}">
        <p14:creationId xmlns:p14="http://schemas.microsoft.com/office/powerpoint/2010/main" val="389882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432FD1C-9ACB-4B5A-A73D-D3AAC84C93CB}" type="slidenum">
              <a:rPr lang="en-US" altLang="en-US"/>
              <a:pPr fontAlgn="base">
                <a:spcBef>
                  <a:spcPct val="0"/>
                </a:spcBef>
                <a:spcAft>
                  <a:spcPct val="0"/>
                </a:spcAft>
              </a:pPr>
              <a:t>38</a:t>
            </a:fld>
            <a:endParaRPr lang="en-US" altLang="en-US"/>
          </a:p>
        </p:txBody>
      </p:sp>
    </p:spTree>
    <p:extLst>
      <p:ext uri="{BB962C8B-B14F-4D97-AF65-F5344CB8AC3E}">
        <p14:creationId xmlns:p14="http://schemas.microsoft.com/office/powerpoint/2010/main" val="38988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Evolving concerns with lead/polonium and pigging wastes</a:t>
            </a:r>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6</a:t>
            </a:fld>
            <a:endParaRPr lang="en-US"/>
          </a:p>
        </p:txBody>
      </p:sp>
    </p:spTree>
    <p:extLst>
      <p:ext uri="{BB962C8B-B14F-4D97-AF65-F5344CB8AC3E}">
        <p14:creationId xmlns:p14="http://schemas.microsoft.com/office/powerpoint/2010/main" val="292518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has been some regulatory development</a:t>
            </a:r>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7</a:t>
            </a:fld>
            <a:endParaRPr lang="en-US"/>
          </a:p>
        </p:txBody>
      </p:sp>
    </p:spTree>
    <p:extLst>
      <p:ext uri="{BB962C8B-B14F-4D97-AF65-F5344CB8AC3E}">
        <p14:creationId xmlns:p14="http://schemas.microsoft.com/office/powerpoint/2010/main" val="190455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Industries</a:t>
            </a:r>
            <a:r>
              <a:rPr lang="en-US" baseline="0" dirty="0" smtClean="0"/>
              <a:t> known to contribute TENORM are requiring uniform regulatory approaches due to economic, regulatory, perception, and radiation protection barriers.</a:t>
            </a:r>
          </a:p>
          <a:p>
            <a:r>
              <a:rPr lang="en-US" baseline="0" dirty="0" smtClean="0"/>
              <a:t>27 pCi/g landfilled, 18 pCi/g land applied.  30,000 tons of each annually.</a:t>
            </a:r>
          </a:p>
        </p:txBody>
      </p:sp>
      <p:sp>
        <p:nvSpPr>
          <p:cNvPr id="4" name="Slide Number Placeholder 3"/>
          <p:cNvSpPr>
            <a:spLocks noGrp="1"/>
          </p:cNvSpPr>
          <p:nvPr>
            <p:ph type="sldNum" sz="quarter" idx="10"/>
          </p:nvPr>
        </p:nvSpPr>
        <p:spPr/>
        <p:txBody>
          <a:bodyPr/>
          <a:lstStyle/>
          <a:p>
            <a:fld id="{A4CBA894-15D1-4CD4-A02D-B8FF6F6AFEA5}" type="slidenum">
              <a:rPr lang="en-US" smtClean="0"/>
              <a:t>8</a:t>
            </a:fld>
            <a:endParaRPr lang="en-US"/>
          </a:p>
        </p:txBody>
      </p:sp>
    </p:spTree>
    <p:extLst>
      <p:ext uri="{BB962C8B-B14F-4D97-AF65-F5344CB8AC3E}">
        <p14:creationId xmlns:p14="http://schemas.microsoft.com/office/powerpoint/2010/main" val="145647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not only does the amount of TENORM generated within a state depend upon the type of industry presence – it depends upon recognition of TENORM in the waste streams and the threshold at which it is being brought into the regulatory fray.</a:t>
            </a:r>
          </a:p>
          <a:p>
            <a:endParaRPr lang="en-US" baseline="0" dirty="0" smtClean="0"/>
          </a:p>
        </p:txBody>
      </p:sp>
      <p:sp>
        <p:nvSpPr>
          <p:cNvPr id="4" name="Slide Number Placeholder 3"/>
          <p:cNvSpPr>
            <a:spLocks noGrp="1"/>
          </p:cNvSpPr>
          <p:nvPr>
            <p:ph type="sldNum" sz="quarter" idx="10"/>
          </p:nvPr>
        </p:nvSpPr>
        <p:spPr/>
        <p:txBody>
          <a:bodyPr/>
          <a:lstStyle/>
          <a:p>
            <a:fld id="{A4CBA894-15D1-4CD4-A02D-B8FF6F6AFEA5}" type="slidenum">
              <a:rPr lang="en-US" smtClean="0"/>
              <a:t>9</a:t>
            </a:fld>
            <a:endParaRPr lang="en-US"/>
          </a:p>
        </p:txBody>
      </p:sp>
    </p:spTree>
    <p:extLst>
      <p:ext uri="{BB962C8B-B14F-4D97-AF65-F5344CB8AC3E}">
        <p14:creationId xmlns:p14="http://schemas.microsoft.com/office/powerpoint/2010/main" val="287259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a:t>
            </a:r>
            <a:r>
              <a:rPr lang="en-US" dirty="0" err="1" smtClean="0"/>
              <a:t>regualtory</a:t>
            </a:r>
            <a:r>
              <a:rPr lang="en-US" dirty="0" smtClean="0"/>
              <a:t> standpoint,</a:t>
            </a:r>
            <a:r>
              <a:rPr lang="en-US" baseline="0" dirty="0" smtClean="0"/>
              <a:t> both regulators and industry are dealing with varying thresholds at which a waste is differentiated from NORM and potentially regulated – and the upper bound at which a waste may require licensed handling and disposal as low level radioactive waste.  </a:t>
            </a:r>
          </a:p>
          <a:p>
            <a:endParaRPr lang="en-US" dirty="0" smtClean="0"/>
          </a:p>
          <a:p>
            <a:r>
              <a:rPr lang="en-US" baseline="0" dirty="0" smtClean="0"/>
              <a:t>The numbers for the lower bound of TENORM range from MDC to unlimited.  The numbers for LLRW range from 5 pCi/g to 2000 pCi/g.</a:t>
            </a:r>
          </a:p>
          <a:p>
            <a:r>
              <a:rPr lang="en-US" baseline="0" dirty="0" smtClean="0"/>
              <a:t>What’s worse – most of the numerical limits available are only for radium (except when dealing with uranium) and when looking to existing regs, there is no exempt quantity for some of the NORM radionuclides.</a:t>
            </a:r>
            <a:endParaRPr lang="en-US" dirty="0"/>
          </a:p>
        </p:txBody>
      </p:sp>
      <p:sp>
        <p:nvSpPr>
          <p:cNvPr id="4" name="Slide Number Placeholder 3"/>
          <p:cNvSpPr>
            <a:spLocks noGrp="1"/>
          </p:cNvSpPr>
          <p:nvPr>
            <p:ph type="sldNum" sz="quarter" idx="10"/>
          </p:nvPr>
        </p:nvSpPr>
        <p:spPr/>
        <p:txBody>
          <a:bodyPr/>
          <a:lstStyle/>
          <a:p>
            <a:fld id="{A4CBA894-15D1-4CD4-A02D-B8FF6F6AFEA5}" type="slidenum">
              <a:rPr lang="en-US" smtClean="0"/>
              <a:t>10</a:t>
            </a:fld>
            <a:endParaRPr lang="en-US"/>
          </a:p>
        </p:txBody>
      </p:sp>
    </p:spTree>
    <p:extLst>
      <p:ext uri="{BB962C8B-B14F-4D97-AF65-F5344CB8AC3E}">
        <p14:creationId xmlns:p14="http://schemas.microsoft.com/office/powerpoint/2010/main" val="287259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1077A6B-56C7-4620-B1CB-25C904A434F7}" type="slidenum">
              <a:rPr lang="en-US" altLang="en-US"/>
              <a:pPr fontAlgn="base">
                <a:spcBef>
                  <a:spcPct val="0"/>
                </a:spcBef>
                <a:spcAft>
                  <a:spcPct val="0"/>
                </a:spcAft>
              </a:pPr>
              <a:t>11</a:t>
            </a:fld>
            <a:endParaRPr lang="en-US" altLang="en-US"/>
          </a:p>
        </p:txBody>
      </p:sp>
    </p:spTree>
    <p:extLst>
      <p:ext uri="{BB962C8B-B14F-4D97-AF65-F5344CB8AC3E}">
        <p14:creationId xmlns:p14="http://schemas.microsoft.com/office/powerpoint/2010/main" val="268356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There was a push in the mid 1990’s (and before) for a nationally consistent TENORM regulatory framework</a:t>
            </a:r>
            <a:r>
              <a:rPr lang="en-US" altLang="en-US" baseline="0" dirty="0" smtClean="0"/>
              <a:t> – which has been under the CRCPD’s Part N.</a:t>
            </a: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3233" indent="-293551">
              <a:defRPr>
                <a:solidFill>
                  <a:schemeClr val="tx1"/>
                </a:solidFill>
                <a:latin typeface="Calibri" pitchFamily="34" charset="0"/>
              </a:defRPr>
            </a:lvl2pPr>
            <a:lvl3pPr marL="1174204" indent="-234841">
              <a:defRPr>
                <a:solidFill>
                  <a:schemeClr val="tx1"/>
                </a:solidFill>
                <a:latin typeface="Calibri" pitchFamily="34" charset="0"/>
              </a:defRPr>
            </a:lvl3pPr>
            <a:lvl4pPr marL="1643885" indent="-234841">
              <a:defRPr>
                <a:solidFill>
                  <a:schemeClr val="tx1"/>
                </a:solidFill>
                <a:latin typeface="Calibri" pitchFamily="34" charset="0"/>
              </a:defRPr>
            </a:lvl4pPr>
            <a:lvl5pPr marL="2113567" indent="-234841">
              <a:defRPr>
                <a:solidFill>
                  <a:schemeClr val="tx1"/>
                </a:solidFill>
                <a:latin typeface="Calibri" pitchFamily="34" charset="0"/>
              </a:defRPr>
            </a:lvl5pPr>
            <a:lvl6pPr marL="2583249" indent="-234841" fontAlgn="base">
              <a:spcBef>
                <a:spcPct val="0"/>
              </a:spcBef>
              <a:spcAft>
                <a:spcPct val="0"/>
              </a:spcAft>
              <a:defRPr>
                <a:solidFill>
                  <a:schemeClr val="tx1"/>
                </a:solidFill>
                <a:latin typeface="Calibri" pitchFamily="34" charset="0"/>
              </a:defRPr>
            </a:lvl6pPr>
            <a:lvl7pPr marL="3052930" indent="-234841" fontAlgn="base">
              <a:spcBef>
                <a:spcPct val="0"/>
              </a:spcBef>
              <a:spcAft>
                <a:spcPct val="0"/>
              </a:spcAft>
              <a:defRPr>
                <a:solidFill>
                  <a:schemeClr val="tx1"/>
                </a:solidFill>
                <a:latin typeface="Calibri" pitchFamily="34" charset="0"/>
              </a:defRPr>
            </a:lvl7pPr>
            <a:lvl8pPr marL="3522612" indent="-234841" fontAlgn="base">
              <a:spcBef>
                <a:spcPct val="0"/>
              </a:spcBef>
              <a:spcAft>
                <a:spcPct val="0"/>
              </a:spcAft>
              <a:defRPr>
                <a:solidFill>
                  <a:schemeClr val="tx1"/>
                </a:solidFill>
                <a:latin typeface="Calibri" pitchFamily="34" charset="0"/>
              </a:defRPr>
            </a:lvl8pPr>
            <a:lvl9pPr marL="3992293" indent="-23484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1077A6B-56C7-4620-B1CB-25C904A434F7}"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268356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8939F3-F0F8-4AC4-91D0-F3AE3CD5E4DB}" type="datetime1">
              <a:rPr lang="en-US" smtClean="0"/>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8D61B-34F9-4CFB-89E5-C1037B49FEE0}" type="datetime1">
              <a:rPr lang="en-US" smtClean="0"/>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929B39-FF9E-4AC3-91F4-9BCE81600298}" type="datetime1">
              <a:rPr lang="en-US" smtClean="0"/>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2E846-8C44-4D70-B308-E596A0A77AC4}" type="datetime1">
              <a:rPr lang="en-US" smtClean="0"/>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1BA74-4A5E-49D4-B8CE-7B26E43EC17E}" type="datetime1">
              <a:rPr lang="en-US" smtClean="0"/>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280E1A-E4A4-4A69-AD33-54BFBBE9E336}" type="datetime1">
              <a:rPr lang="en-US" smtClean="0"/>
              <a:t>10/5/2015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243033-014D-4880-96C7-F1CD16E1619E}" type="datetime1">
              <a:rPr lang="en-US" smtClean="0"/>
              <a:t>10/5/2015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ADE7A6-9587-4E74-86A9-2EE5A76AD982}" type="datetime1">
              <a:rPr lang="en-US" smtClean="0"/>
              <a:t>10/5/2015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FA2680-BE7F-480C-A732-D5D5E96EAE2E}" type="datetime1">
              <a:rPr lang="en-US" smtClean="0"/>
              <a:t>10/5/2015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96BFE8-C628-4E5E-B77C-46C4E0CF65D6}" type="datetime1">
              <a:rPr lang="en-US" smtClean="0"/>
              <a:t>10/5/2015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9DC80-96FD-4E4F-BE0D-70C76876C1A6}" type="datetime1">
              <a:rPr lang="en-US" smtClean="0"/>
              <a:t>10/5/2015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2B4759-0393-455C-AF38-B426547FE29B}" type="datetime1">
              <a:rPr lang="en-US" smtClean="0"/>
              <a:t>10/5/2015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thechaoswhisperer.wordpress.com/tag/why-reinvent-the-wheel/&amp;ei=wX4RVYeXEMGUyATh2II4&amp;bvm=bv.89184060,d.aWw&amp;psig=AFQjCNFig6p1Aw4WKDz1aYCgs-zHqNkgVw&amp;ust=14272961679096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758952"/>
            <a:ext cx="10507699" cy="3566160"/>
          </a:xfrm>
        </p:spPr>
        <p:txBody>
          <a:bodyPr>
            <a:normAutofit/>
          </a:bodyPr>
          <a:lstStyle/>
          <a:p>
            <a:r>
              <a:rPr lang="en-US" sz="7200" dirty="0" smtClean="0"/>
              <a:t>State Regulatory Issues and Activities Involving TENORM</a:t>
            </a:r>
            <a:endParaRPr lang="en-US" sz="7200" dirty="0"/>
          </a:p>
        </p:txBody>
      </p:sp>
      <p:sp>
        <p:nvSpPr>
          <p:cNvPr id="3" name="Subtitle 2"/>
          <p:cNvSpPr>
            <a:spLocks noGrp="1"/>
          </p:cNvSpPr>
          <p:nvPr>
            <p:ph type="subTitle" idx="1"/>
          </p:nvPr>
        </p:nvSpPr>
        <p:spPr>
          <a:xfrm>
            <a:off x="1154083" y="4325112"/>
            <a:ext cx="10058400" cy="1143000"/>
          </a:xfrm>
        </p:spPr>
        <p:txBody>
          <a:bodyPr/>
          <a:lstStyle/>
          <a:p>
            <a:r>
              <a:rPr lang="en-US" dirty="0" smtClean="0"/>
              <a:t>Gary Forsee</a:t>
            </a:r>
          </a:p>
          <a:p>
            <a:r>
              <a:rPr lang="en-US" dirty="0" smtClean="0"/>
              <a:t>Conference of Radiation Control Program directors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177" y="628443"/>
            <a:ext cx="1524000" cy="1524000"/>
          </a:xfrm>
          <a:prstGeom prst="rect">
            <a:avLst/>
          </a:prstGeom>
        </p:spPr>
      </p:pic>
    </p:spTree>
    <p:extLst>
      <p:ext uri="{BB962C8B-B14F-4D97-AF65-F5344CB8AC3E}">
        <p14:creationId xmlns:p14="http://schemas.microsoft.com/office/powerpoint/2010/main" val="2098460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altLang="en-US" dirty="0" smtClean="0">
                <a:solidFill>
                  <a:srgbClr val="0070C0"/>
                </a:solidFill>
              </a:rPr>
              <a:t>Moving Targets</a:t>
            </a:r>
            <a:endParaRPr lang="en-US" altLang="en-US"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021" y="2115567"/>
            <a:ext cx="10058400" cy="2303450"/>
          </a:xfrm>
          <a:prstGeom prst="rect">
            <a:avLst/>
          </a:prstGeom>
        </p:spPr>
      </p:pic>
      <p:sp>
        <p:nvSpPr>
          <p:cNvPr id="7" name="TextBox 6"/>
          <p:cNvSpPr txBox="1"/>
          <p:nvPr/>
        </p:nvSpPr>
        <p:spPr>
          <a:xfrm>
            <a:off x="330506" y="4452068"/>
            <a:ext cx="11435508" cy="1754326"/>
          </a:xfrm>
          <a:prstGeom prst="rect">
            <a:avLst/>
          </a:prstGeom>
          <a:noFill/>
        </p:spPr>
        <p:txBody>
          <a:bodyPr wrap="square" rtlCol="0">
            <a:spAutoFit/>
          </a:bodyPr>
          <a:lstStyle/>
          <a:p>
            <a:pPr indent="396875">
              <a:buFont typeface="Wingdings" panose="05000000000000000000" pitchFamily="2" charset="2"/>
              <a:buChar char="Ø"/>
            </a:pPr>
            <a:r>
              <a:rPr lang="en-US" altLang="en-US" dirty="0" smtClean="0"/>
              <a:t>Regulatory oversight of these wastes vary by state</a:t>
            </a:r>
          </a:p>
          <a:p>
            <a:pPr marL="396875" indent="-396875">
              <a:buFont typeface="Wingdings" panose="05000000000000000000" pitchFamily="2" charset="2"/>
              <a:buChar char="Ø"/>
            </a:pPr>
            <a:r>
              <a:rPr lang="en-US" altLang="en-US" dirty="0" smtClean="0"/>
              <a:t>Not </a:t>
            </a:r>
            <a:r>
              <a:rPr lang="en-US" dirty="0" smtClean="0"/>
              <a:t>only </a:t>
            </a:r>
            <a:r>
              <a:rPr lang="en-US" dirty="0"/>
              <a:t>does the lower level at which TENORM is differentiated from exempt material vary, the upper level at which TENORM is </a:t>
            </a:r>
            <a:r>
              <a:rPr lang="en-US" dirty="0" smtClean="0"/>
              <a:t>considered low </a:t>
            </a:r>
            <a:r>
              <a:rPr lang="en-US" dirty="0"/>
              <a:t>level radioactive waste is a moving target.  </a:t>
            </a:r>
            <a:endParaRPr lang="en-US" dirty="0" smtClean="0"/>
          </a:p>
          <a:p>
            <a:pPr marL="396875" indent="-396875">
              <a:buFont typeface="Wingdings" panose="05000000000000000000" pitchFamily="2" charset="2"/>
              <a:buChar char="Ø"/>
            </a:pPr>
            <a:r>
              <a:rPr lang="en-US" dirty="0" smtClean="0"/>
              <a:t>As </a:t>
            </a:r>
            <a:r>
              <a:rPr lang="en-US" dirty="0"/>
              <a:t>a consequence, wastes that may be completely unregulated in one state </a:t>
            </a:r>
            <a:r>
              <a:rPr lang="en-US" dirty="0" smtClean="0"/>
              <a:t>may require </a:t>
            </a:r>
            <a:r>
              <a:rPr lang="en-US" dirty="0"/>
              <a:t>licensure and handling/disposal as low level radioactive </a:t>
            </a:r>
            <a:r>
              <a:rPr lang="en-US" dirty="0" smtClean="0"/>
              <a:t>waste in another.  </a:t>
            </a:r>
            <a:endParaRPr lang="en-US" dirty="0"/>
          </a:p>
          <a:p>
            <a:endParaRPr lang="en-US" dirty="0"/>
          </a:p>
        </p:txBody>
      </p:sp>
    </p:spTree>
    <p:extLst>
      <p:ext uri="{BB962C8B-B14F-4D97-AF65-F5344CB8AC3E}">
        <p14:creationId xmlns:p14="http://schemas.microsoft.com/office/powerpoint/2010/main" val="53083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sz="4000" dirty="0" smtClean="0">
                <a:solidFill>
                  <a:srgbClr val="0070C0"/>
                </a:solidFill>
              </a:rPr>
              <a:t>Consistent Regulatory Framework Needed</a:t>
            </a:r>
            <a:endParaRPr lang="en-US" sz="4000" dirty="0">
              <a:solidFill>
                <a:srgbClr val="0070C0"/>
              </a:solidFill>
            </a:endParaRPr>
          </a:p>
        </p:txBody>
      </p:sp>
      <p:sp>
        <p:nvSpPr>
          <p:cNvPr id="5" name="Content Placeholder 4"/>
          <p:cNvSpPr>
            <a:spLocks noGrp="1"/>
          </p:cNvSpPr>
          <p:nvPr>
            <p:ph idx="1"/>
          </p:nvPr>
        </p:nvSpPr>
        <p:spPr/>
        <p:txBody>
          <a:bodyPr rtlCol="0">
            <a:normAutofit/>
          </a:bodyPr>
          <a:lstStyle/>
          <a:p>
            <a:pPr marL="0" indent="0">
              <a:spcAft>
                <a:spcPts val="0"/>
              </a:spcAft>
              <a:buNone/>
              <a:defRPr/>
            </a:pPr>
            <a:r>
              <a:rPr lang="en-US" dirty="0" smtClean="0">
                <a:solidFill>
                  <a:schemeClr val="accent2">
                    <a:lumMod val="50000"/>
                  </a:schemeClr>
                </a:solidFill>
              </a:rPr>
              <a:t>Inconsistencies in handling TENORM and varying thresholds at which TENORM becomes LLRW</a:t>
            </a:r>
          </a:p>
          <a:p>
            <a:pPr>
              <a:spcAft>
                <a:spcPts val="0"/>
              </a:spcAft>
              <a:buFont typeface="Arial" panose="020B0604020202020204" pitchFamily="34" charset="0"/>
              <a:buChar char="•"/>
              <a:defRPr/>
            </a:pPr>
            <a:endParaRPr lang="en-US" dirty="0" smtClean="0">
              <a:solidFill>
                <a:schemeClr val="accent2">
                  <a:lumMod val="50000"/>
                </a:schemeClr>
              </a:solidFill>
            </a:endParaRPr>
          </a:p>
          <a:p>
            <a:pPr marL="461963" lvl="1" indent="-461963">
              <a:buFont typeface="Wingdings" panose="05000000000000000000" pitchFamily="2" charset="2"/>
              <a:buChar char="Ø"/>
            </a:pPr>
            <a:r>
              <a:rPr lang="en-US" altLang="en-US" sz="2400" dirty="0" smtClean="0">
                <a:solidFill>
                  <a:schemeClr val="accent2">
                    <a:lumMod val="50000"/>
                  </a:schemeClr>
                </a:solidFill>
              </a:rPr>
              <a:t>Unclear regulatory picture for industry</a:t>
            </a:r>
            <a:endParaRPr lang="en-US" altLang="en-US" sz="2400" dirty="0">
              <a:solidFill>
                <a:schemeClr val="accent2">
                  <a:lumMod val="50000"/>
                </a:schemeClr>
              </a:solidFill>
            </a:endParaRPr>
          </a:p>
          <a:p>
            <a:pPr marL="461963" lvl="1" indent="-461963">
              <a:buFont typeface="Wingdings" panose="05000000000000000000" pitchFamily="2" charset="2"/>
              <a:buChar char="Ø"/>
            </a:pPr>
            <a:r>
              <a:rPr lang="en-US" altLang="en-US" sz="2400" dirty="0" smtClean="0">
                <a:solidFill>
                  <a:schemeClr val="accent2">
                    <a:lumMod val="50000"/>
                  </a:schemeClr>
                </a:solidFill>
              </a:rPr>
              <a:t>No clear disposal guidance for state SW and RAM decision makers</a:t>
            </a:r>
            <a:endParaRPr lang="en-US" altLang="en-US" sz="2400" dirty="0">
              <a:solidFill>
                <a:schemeClr val="accent2">
                  <a:lumMod val="50000"/>
                </a:schemeClr>
              </a:solidFill>
            </a:endParaRPr>
          </a:p>
          <a:p>
            <a:pPr marL="461963" lvl="1" indent="-461963">
              <a:buFont typeface="Wingdings" panose="05000000000000000000" pitchFamily="2" charset="2"/>
              <a:buChar char="Ø"/>
            </a:pPr>
            <a:r>
              <a:rPr lang="en-US" altLang="en-US" sz="2400" dirty="0" smtClean="0">
                <a:solidFill>
                  <a:schemeClr val="accent2">
                    <a:lumMod val="50000"/>
                  </a:schemeClr>
                </a:solidFill>
              </a:rPr>
              <a:t>Inconsistent protective standards for the environment and the public</a:t>
            </a:r>
          </a:p>
          <a:p>
            <a:pPr marL="461963" lvl="1" indent="-461963">
              <a:buFont typeface="Wingdings" panose="05000000000000000000" pitchFamily="2" charset="2"/>
              <a:buChar char="Ø"/>
            </a:pPr>
            <a:r>
              <a:rPr lang="en-US" altLang="en-US" sz="2400" dirty="0" smtClean="0">
                <a:solidFill>
                  <a:schemeClr val="accent2">
                    <a:lumMod val="50000"/>
                  </a:schemeClr>
                </a:solidFill>
              </a:rPr>
              <a:t>Worker protection standards range from non-existent to licensed personnel</a:t>
            </a:r>
            <a:endParaRPr lang="en-US" altLang="en-US" sz="2400" dirty="0">
              <a:solidFill>
                <a:schemeClr val="accent2">
                  <a:lumMod val="50000"/>
                </a:schemeClr>
              </a:solidFill>
            </a:endParaRPr>
          </a:p>
          <a:p>
            <a:pPr marL="461963" lvl="1" indent="-461963">
              <a:buFont typeface="Wingdings" panose="05000000000000000000" pitchFamily="2" charset="2"/>
              <a:buChar char="Ø"/>
            </a:pPr>
            <a:r>
              <a:rPr lang="en-US" altLang="en-US" sz="2400" dirty="0" smtClean="0">
                <a:solidFill>
                  <a:schemeClr val="accent2">
                    <a:lumMod val="50000"/>
                  </a:schemeClr>
                </a:solidFill>
              </a:rPr>
              <a:t>Differences in waste acceptance criteria drive these wastes across state lines and compact commissions.</a:t>
            </a:r>
            <a:endParaRPr lang="en-US" altLang="en-US" sz="2400" dirty="0">
              <a:solidFill>
                <a:schemeClr val="accent2">
                  <a:lumMod val="50000"/>
                </a:schemeClr>
              </a:solidFill>
            </a:endParaRPr>
          </a:p>
          <a:p>
            <a:pPr>
              <a:spcAft>
                <a:spcPts val="0"/>
              </a:spcAft>
              <a:buFont typeface="Arial" panose="020B0604020202020204" pitchFamily="34" charset="0"/>
              <a:buChar char="•"/>
              <a:defRPr/>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796" y="4540649"/>
            <a:ext cx="1524000" cy="1524000"/>
          </a:xfrm>
          <a:prstGeom prst="rect">
            <a:avLst/>
          </a:prstGeom>
        </p:spPr>
      </p:pic>
    </p:spTree>
    <p:extLst>
      <p:ext uri="{BB962C8B-B14F-4D97-AF65-F5344CB8AC3E}">
        <p14:creationId xmlns:p14="http://schemas.microsoft.com/office/powerpoint/2010/main" val="3376575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smtClean="0">
                <a:solidFill>
                  <a:srgbClr val="0070C0"/>
                </a:solidFill>
              </a:rPr>
              <a:t>Current SSR Part-N</a:t>
            </a:r>
            <a:endParaRPr lang="en-US" dirty="0">
              <a:solidFill>
                <a:srgbClr val="0070C0"/>
              </a:solidFill>
            </a:endParaRPr>
          </a:p>
        </p:txBody>
      </p:sp>
      <p:sp>
        <p:nvSpPr>
          <p:cNvPr id="5" name="Content Placeholder 4"/>
          <p:cNvSpPr>
            <a:spLocks noGrp="1"/>
          </p:cNvSpPr>
          <p:nvPr>
            <p:ph idx="1"/>
          </p:nvPr>
        </p:nvSpPr>
        <p:spPr/>
        <p:txBody>
          <a:bodyPr rtlCol="0">
            <a:normAutofit fontScale="85000" lnSpcReduction="20000"/>
          </a:bodyPr>
          <a:lstStyle/>
          <a:p>
            <a:pPr marL="461963" indent="-461963">
              <a:spcAft>
                <a:spcPts val="0"/>
              </a:spcAft>
              <a:buFont typeface="Wingdings" panose="05000000000000000000" pitchFamily="2" charset="2"/>
              <a:buChar char="Ø"/>
              <a:defRPr/>
            </a:pPr>
            <a:r>
              <a:rPr lang="en-US" altLang="en-US" dirty="0" smtClean="0">
                <a:solidFill>
                  <a:schemeClr val="tx1"/>
                </a:solidFill>
              </a:rPr>
              <a:t>Ongoing push since mid </a:t>
            </a:r>
            <a:r>
              <a:rPr lang="en-US" altLang="en-US" dirty="0">
                <a:solidFill>
                  <a:schemeClr val="tx1"/>
                </a:solidFill>
              </a:rPr>
              <a:t>1990’s (and before) for a nationally consistent TENORM regulatory framework.</a:t>
            </a:r>
          </a:p>
          <a:p>
            <a:pPr marL="461963" indent="-461963">
              <a:spcAft>
                <a:spcPts val="0"/>
              </a:spcAft>
              <a:buFont typeface="Wingdings" panose="05000000000000000000" pitchFamily="2" charset="2"/>
              <a:buChar char="Ø"/>
              <a:defRPr/>
            </a:pPr>
            <a:r>
              <a:rPr lang="en-US" dirty="0" smtClean="0">
                <a:solidFill>
                  <a:schemeClr val="tx1"/>
                </a:solidFill>
              </a:rPr>
              <a:t>Product of decades of CRCPD work</a:t>
            </a:r>
          </a:p>
          <a:p>
            <a:pPr marL="461963" indent="-461963">
              <a:spcAft>
                <a:spcPts val="0"/>
              </a:spcAft>
              <a:buFont typeface="Wingdings" panose="05000000000000000000" pitchFamily="2" charset="2"/>
              <a:buChar char="Ø"/>
              <a:defRPr/>
            </a:pPr>
            <a:r>
              <a:rPr lang="en-US" dirty="0" smtClean="0">
                <a:solidFill>
                  <a:schemeClr val="tx1"/>
                </a:solidFill>
              </a:rPr>
              <a:t>1982-1990’s Multiple drafts circulated and commented on by states, industry, and public</a:t>
            </a:r>
          </a:p>
          <a:p>
            <a:pPr>
              <a:spcAft>
                <a:spcPts val="0"/>
              </a:spcAft>
              <a:buFont typeface="Arial" panose="020B0604020202020204" pitchFamily="34" charset="0"/>
              <a:buChar char="•"/>
              <a:defRPr/>
            </a:pPr>
            <a:endParaRPr lang="en-US" dirty="0" smtClean="0">
              <a:solidFill>
                <a:schemeClr val="accent2">
                  <a:lumMod val="50000"/>
                </a:schemeClr>
              </a:solidFill>
            </a:endParaRPr>
          </a:p>
          <a:p>
            <a:pPr lvl="1">
              <a:buFont typeface="Arial" charset="0"/>
              <a:buChar char="•"/>
            </a:pPr>
            <a:r>
              <a:rPr lang="en-US" altLang="en-US" sz="2400" dirty="0">
                <a:solidFill>
                  <a:schemeClr val="accent2">
                    <a:lumMod val="50000"/>
                  </a:schemeClr>
                </a:solidFill>
              </a:rPr>
              <a:t>1985 – SR-5 Committee Draft 2</a:t>
            </a:r>
          </a:p>
          <a:p>
            <a:pPr lvl="1">
              <a:buFont typeface="Arial" charset="0"/>
              <a:buChar char="•"/>
            </a:pPr>
            <a:r>
              <a:rPr lang="en-US" altLang="en-US" sz="2400" dirty="0">
                <a:solidFill>
                  <a:schemeClr val="accent2">
                    <a:lumMod val="50000"/>
                  </a:schemeClr>
                </a:solidFill>
              </a:rPr>
              <a:t>1987 – Draft 5</a:t>
            </a:r>
          </a:p>
          <a:p>
            <a:pPr lvl="1">
              <a:buFont typeface="Arial" charset="0"/>
              <a:buChar char="•"/>
            </a:pPr>
            <a:r>
              <a:rPr lang="en-US" altLang="en-US" sz="2400" dirty="0">
                <a:solidFill>
                  <a:schemeClr val="accent2">
                    <a:lumMod val="50000"/>
                  </a:schemeClr>
                </a:solidFill>
              </a:rPr>
              <a:t>1988 – Draft 6</a:t>
            </a:r>
          </a:p>
          <a:p>
            <a:pPr lvl="1">
              <a:buFont typeface="Arial" charset="0"/>
              <a:buChar char="•"/>
            </a:pPr>
            <a:r>
              <a:rPr lang="en-US" altLang="en-US" sz="2400" dirty="0">
                <a:solidFill>
                  <a:schemeClr val="accent2">
                    <a:lumMod val="50000"/>
                  </a:schemeClr>
                </a:solidFill>
              </a:rPr>
              <a:t>1991 – Proposed Part N</a:t>
            </a:r>
          </a:p>
          <a:p>
            <a:pPr lvl="1">
              <a:buFont typeface="Arial" charset="0"/>
              <a:buChar char="•"/>
            </a:pPr>
            <a:r>
              <a:rPr lang="en-US" altLang="en-US" sz="2400" dirty="0">
                <a:solidFill>
                  <a:schemeClr val="accent2">
                    <a:lumMod val="50000"/>
                  </a:schemeClr>
                </a:solidFill>
              </a:rPr>
              <a:t>1993 – “Final Part N” – Distributed to States</a:t>
            </a:r>
          </a:p>
          <a:p>
            <a:pPr lvl="1">
              <a:buFont typeface="Arial" charset="0"/>
              <a:buChar char="•"/>
            </a:pPr>
            <a:r>
              <a:rPr lang="en-US" altLang="en-US" sz="2400" dirty="0">
                <a:solidFill>
                  <a:schemeClr val="accent2">
                    <a:lumMod val="50000"/>
                  </a:schemeClr>
                </a:solidFill>
              </a:rPr>
              <a:t>1997 – NORM Commission Draft</a:t>
            </a:r>
          </a:p>
          <a:p>
            <a:pPr lvl="1">
              <a:buFont typeface="Arial" charset="0"/>
              <a:buChar char="•"/>
            </a:pPr>
            <a:r>
              <a:rPr lang="en-US" altLang="en-US" sz="2400" dirty="0" smtClean="0">
                <a:solidFill>
                  <a:schemeClr val="accent2">
                    <a:lumMod val="50000"/>
                  </a:schemeClr>
                </a:solidFill>
              </a:rPr>
              <a:t>1998 – Substantial Rewrite</a:t>
            </a:r>
          </a:p>
          <a:p>
            <a:pPr lvl="1">
              <a:buFont typeface="Arial" charset="0"/>
              <a:buChar char="•"/>
            </a:pPr>
            <a:r>
              <a:rPr lang="en-US" altLang="en-US" sz="2400" dirty="0" smtClean="0">
                <a:solidFill>
                  <a:schemeClr val="accent2">
                    <a:lumMod val="50000"/>
                  </a:schemeClr>
                </a:solidFill>
              </a:rPr>
              <a:t>2003 </a:t>
            </a:r>
            <a:r>
              <a:rPr lang="en-US" altLang="en-US" sz="2400" dirty="0">
                <a:solidFill>
                  <a:schemeClr val="accent2">
                    <a:lumMod val="50000"/>
                  </a:schemeClr>
                </a:solidFill>
              </a:rPr>
              <a:t>– Implementation Guidance</a:t>
            </a:r>
          </a:p>
          <a:p>
            <a:pPr lvl="1">
              <a:buFont typeface="Arial" charset="0"/>
              <a:buChar char="•"/>
            </a:pPr>
            <a:r>
              <a:rPr lang="en-US" altLang="en-US" sz="2400" dirty="0">
                <a:solidFill>
                  <a:schemeClr val="accent2">
                    <a:lumMod val="50000"/>
                  </a:schemeClr>
                </a:solidFill>
              </a:rPr>
              <a:t>2004 – Revised Draft</a:t>
            </a:r>
          </a:p>
          <a:p>
            <a:pPr>
              <a:spcAft>
                <a:spcPts val="0"/>
              </a:spcAft>
              <a:buFont typeface="Arial" panose="020B0604020202020204" pitchFamily="34" charset="0"/>
              <a:buChar char="•"/>
              <a:defRPr/>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755" y="3956755"/>
            <a:ext cx="1524000" cy="1524000"/>
          </a:xfrm>
          <a:prstGeom prst="rect">
            <a:avLst/>
          </a:prstGeom>
        </p:spPr>
      </p:pic>
    </p:spTree>
    <p:extLst>
      <p:ext uri="{BB962C8B-B14F-4D97-AF65-F5344CB8AC3E}">
        <p14:creationId xmlns:p14="http://schemas.microsoft.com/office/powerpoint/2010/main" val="2376190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solidFill>
                  <a:srgbClr val="0070C0"/>
                </a:solidFill>
              </a:rPr>
              <a:t>Features of Model Regulations for NORM</a:t>
            </a:r>
          </a:p>
        </p:txBody>
      </p:sp>
      <p:sp>
        <p:nvSpPr>
          <p:cNvPr id="33795" name="Rectangle 3"/>
          <p:cNvSpPr>
            <a:spLocks noGrp="1" noChangeArrowheads="1"/>
          </p:cNvSpPr>
          <p:nvPr>
            <p:ph sz="half" idx="1"/>
          </p:nvPr>
        </p:nvSpPr>
        <p:spPr/>
        <p:txBody>
          <a:bodyPr>
            <a:normAutofit/>
          </a:bodyPr>
          <a:lstStyle/>
          <a:p>
            <a:pPr marL="461963" indent="-461963">
              <a:lnSpc>
                <a:spcPct val="90000"/>
              </a:lnSpc>
              <a:buFont typeface="Wingdings" panose="05000000000000000000" pitchFamily="2" charset="2"/>
              <a:buChar char="Ø"/>
            </a:pPr>
            <a:r>
              <a:rPr lang="en-US" altLang="en-US" sz="2400" dirty="0"/>
              <a:t>Scope limited to </a:t>
            </a:r>
            <a:r>
              <a:rPr lang="en-US" altLang="en-US" sz="2400" dirty="0" smtClean="0"/>
              <a:t>TENORM (as defined)</a:t>
            </a:r>
          </a:p>
          <a:p>
            <a:pPr marL="461963" indent="-461963">
              <a:lnSpc>
                <a:spcPct val="90000"/>
              </a:lnSpc>
              <a:buFont typeface="Wingdings" panose="05000000000000000000" pitchFamily="2" charset="2"/>
              <a:buChar char="Ø"/>
            </a:pPr>
            <a:r>
              <a:rPr lang="en-US" altLang="en-US" sz="2400" dirty="0" smtClean="0"/>
              <a:t>Dose-based </a:t>
            </a:r>
            <a:r>
              <a:rPr lang="en-US" altLang="en-US" sz="2400" dirty="0"/>
              <a:t>exemptions</a:t>
            </a:r>
          </a:p>
          <a:p>
            <a:pPr marL="461963" indent="-461963">
              <a:lnSpc>
                <a:spcPct val="90000"/>
              </a:lnSpc>
              <a:buFont typeface="Wingdings" panose="05000000000000000000" pitchFamily="2" charset="2"/>
              <a:buChar char="Ø"/>
            </a:pPr>
            <a:r>
              <a:rPr lang="en-US" altLang="en-US" sz="2400" dirty="0"/>
              <a:t>Basic radiation protection standards applied</a:t>
            </a:r>
          </a:p>
          <a:p>
            <a:pPr marL="682625" lvl="1" indent="-220663">
              <a:lnSpc>
                <a:spcPct val="90000"/>
              </a:lnSpc>
              <a:buFont typeface="Arial" panose="020B0604020202020204" pitchFamily="34" charset="0"/>
              <a:buChar char="•"/>
            </a:pPr>
            <a:r>
              <a:rPr lang="en-US" altLang="en-US" sz="2000" i="1" dirty="0"/>
              <a:t>Occupational limit of 0.05 </a:t>
            </a:r>
            <a:r>
              <a:rPr lang="en-US" altLang="en-US" sz="2000" i="1" dirty="0" err="1"/>
              <a:t>Sv</a:t>
            </a:r>
            <a:endParaRPr lang="en-US" altLang="en-US" sz="2000" i="1" dirty="0"/>
          </a:p>
          <a:p>
            <a:pPr marL="682625" lvl="1" indent="-220663">
              <a:lnSpc>
                <a:spcPct val="90000"/>
              </a:lnSpc>
              <a:buFont typeface="Arial" panose="020B0604020202020204" pitchFamily="34" charset="0"/>
              <a:buChar char="•"/>
            </a:pPr>
            <a:r>
              <a:rPr lang="en-US" altLang="en-US" sz="2000" i="1" dirty="0"/>
              <a:t>Public limit of 1 </a:t>
            </a:r>
            <a:r>
              <a:rPr lang="en-US" altLang="en-US" sz="2000" i="1" dirty="0" err="1"/>
              <a:t>mSv</a:t>
            </a:r>
            <a:endParaRPr lang="en-US" altLang="en-US" sz="2000" i="1" dirty="0"/>
          </a:p>
          <a:p>
            <a:pPr marL="682625" lvl="1" indent="-220663">
              <a:lnSpc>
                <a:spcPct val="90000"/>
              </a:lnSpc>
              <a:buFont typeface="Arial" panose="020B0604020202020204" pitchFamily="34" charset="0"/>
              <a:buChar char="•"/>
            </a:pPr>
            <a:r>
              <a:rPr lang="en-US" altLang="en-US" sz="2000" i="1" dirty="0"/>
              <a:t>Decommissioning criteria of 0.25 </a:t>
            </a:r>
            <a:r>
              <a:rPr lang="en-US" altLang="en-US" sz="2000" i="1" dirty="0" err="1"/>
              <a:t>mSv</a:t>
            </a:r>
            <a:endParaRPr lang="en-US" altLang="en-US" sz="2000" i="1" dirty="0"/>
          </a:p>
          <a:p>
            <a:pPr>
              <a:lnSpc>
                <a:spcPct val="90000"/>
              </a:lnSpc>
            </a:pPr>
            <a:endParaRPr lang="en-US" altLang="en-US" dirty="0"/>
          </a:p>
        </p:txBody>
      </p:sp>
      <p:sp>
        <p:nvSpPr>
          <p:cNvPr id="2" name="Content Placeholder 1"/>
          <p:cNvSpPr>
            <a:spLocks noGrp="1"/>
          </p:cNvSpPr>
          <p:nvPr>
            <p:ph sz="half" idx="2"/>
          </p:nvPr>
        </p:nvSpPr>
        <p:spPr/>
        <p:txBody>
          <a:bodyPr/>
          <a:lstStyle/>
          <a:p>
            <a:pPr marL="461963" indent="-461963">
              <a:buFont typeface="Wingdings" panose="05000000000000000000" pitchFamily="2" charset="2"/>
              <a:buChar char="Ø"/>
            </a:pPr>
            <a:r>
              <a:rPr lang="en-US" altLang="en-US" sz="2400" dirty="0"/>
              <a:t>Licensing Provisions</a:t>
            </a:r>
          </a:p>
          <a:p>
            <a:pPr marL="682625" lvl="1" indent="-220663">
              <a:buFont typeface="Arial" panose="020B0604020202020204" pitchFamily="34" charset="0"/>
              <a:buChar char="•"/>
            </a:pPr>
            <a:r>
              <a:rPr lang="en-US" altLang="en-US" sz="2000" i="1" dirty="0"/>
              <a:t>General license</a:t>
            </a:r>
          </a:p>
          <a:p>
            <a:pPr marL="682625" lvl="1" indent="-220663">
              <a:buFont typeface="Arial" panose="020B0604020202020204" pitchFamily="34" charset="0"/>
              <a:buChar char="•"/>
            </a:pPr>
            <a:r>
              <a:rPr lang="en-US" altLang="en-US" sz="2000" i="1" dirty="0"/>
              <a:t>Specific license</a:t>
            </a:r>
          </a:p>
          <a:p>
            <a:pPr marL="461963" indent="-461963">
              <a:buFont typeface="Wingdings" panose="05000000000000000000" pitchFamily="2" charset="2"/>
              <a:buChar char="Ø"/>
            </a:pPr>
            <a:r>
              <a:rPr lang="en-US" altLang="en-US" sz="2400" dirty="0" smtClean="0"/>
              <a:t>Disposal </a:t>
            </a:r>
            <a:r>
              <a:rPr lang="en-US" altLang="en-US" sz="2400" dirty="0"/>
              <a:t>Options</a:t>
            </a:r>
          </a:p>
          <a:p>
            <a:pPr marL="461963" indent="-461963">
              <a:buFont typeface="Wingdings" panose="05000000000000000000" pitchFamily="2" charset="2"/>
              <a:buChar char="Ø"/>
            </a:pPr>
            <a:r>
              <a:rPr lang="en-US" sz="2400" dirty="0" smtClean="0"/>
              <a:t>Land application up to 370 </a:t>
            </a:r>
            <a:r>
              <a:rPr lang="en-US" sz="2400" dirty="0" err="1" smtClean="0"/>
              <a:t>Bq</a:t>
            </a:r>
            <a:r>
              <a:rPr lang="en-US" sz="2400" dirty="0" smtClean="0"/>
              <a:t>/kg</a:t>
            </a:r>
          </a:p>
          <a:p>
            <a:pPr marL="461963" indent="-461963">
              <a:buFont typeface="Wingdings" panose="05000000000000000000" pitchFamily="2" charset="2"/>
              <a:buChar char="Ø"/>
            </a:pPr>
            <a:r>
              <a:rPr lang="en-US" sz="2400" dirty="0" smtClean="0"/>
              <a:t>50</a:t>
            </a:r>
            <a:r>
              <a:rPr lang="en-US" dirty="0" smtClean="0"/>
              <a:t> </a:t>
            </a:r>
            <a:r>
              <a:rPr lang="el-GR" dirty="0" smtClean="0">
                <a:latin typeface="Verdana" panose="020B0604030504040204" pitchFamily="34" charset="0"/>
                <a:ea typeface="Verdana" panose="020B0604030504040204" pitchFamily="34" charset="0"/>
                <a:cs typeface="Verdana" panose="020B0604030504040204" pitchFamily="34" charset="0"/>
              </a:rPr>
              <a:t>μ</a:t>
            </a:r>
            <a:r>
              <a:rPr lang="en-US" dirty="0" smtClean="0">
                <a:latin typeface="Verdana" panose="020B0604030504040204" pitchFamily="34" charset="0"/>
                <a:ea typeface="Verdana" panose="020B0604030504040204" pitchFamily="34" charset="0"/>
                <a:cs typeface="Verdana" panose="020B0604030504040204" pitchFamily="34" charset="0"/>
              </a:rPr>
              <a:t>R/</a:t>
            </a:r>
            <a:r>
              <a:rPr lang="en-US" dirty="0" err="1" smtClean="0">
                <a:latin typeface="Verdana" panose="020B0604030504040204" pitchFamily="34" charset="0"/>
                <a:ea typeface="Verdana" panose="020B0604030504040204" pitchFamily="34" charset="0"/>
                <a:cs typeface="Verdana" panose="020B0604030504040204" pitchFamily="34" charset="0"/>
              </a:rPr>
              <a:t>hr</a:t>
            </a:r>
            <a:r>
              <a:rPr lang="en-US" dirty="0" smtClean="0">
                <a:latin typeface="Verdana" panose="020B0604030504040204" pitchFamily="34" charset="0"/>
                <a:ea typeface="Verdana" panose="020B0604030504040204" pitchFamily="34" charset="0"/>
                <a:cs typeface="Verdana" panose="020B0604030504040204" pitchFamily="34" charset="0"/>
              </a:rPr>
              <a:t> release limit for scrap</a:t>
            </a:r>
          </a:p>
          <a:p>
            <a:pPr marL="461963" indent="-461963">
              <a:buFont typeface="Wingdings" panose="05000000000000000000" pitchFamily="2" charset="2"/>
              <a:buChar char="Ø"/>
            </a:pPr>
            <a:r>
              <a:rPr lang="en-US" dirty="0" smtClean="0">
                <a:latin typeface="Verdana" panose="020B0604030504040204" pitchFamily="34" charset="0"/>
                <a:ea typeface="Verdana" panose="020B0604030504040204" pitchFamily="34" charset="0"/>
                <a:cs typeface="Verdana" panose="020B0604030504040204" pitchFamily="34" charset="0"/>
              </a:rPr>
              <a:t>Focus on radium</a:t>
            </a:r>
            <a:endParaRPr lang="en-US" dirty="0"/>
          </a:p>
        </p:txBody>
      </p:sp>
      <p:cxnSp>
        <p:nvCxnSpPr>
          <p:cNvPr id="6" name="Straight Connector 5"/>
          <p:cNvCxnSpPr/>
          <p:nvPr/>
        </p:nvCxnSpPr>
        <p:spPr>
          <a:xfrm>
            <a:off x="6019236" y="1845734"/>
            <a:ext cx="0" cy="436315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9423" y="4936345"/>
            <a:ext cx="1228095" cy="1228095"/>
          </a:xfrm>
          <a:prstGeom prst="rect">
            <a:avLst/>
          </a:prstGeom>
        </p:spPr>
      </p:pic>
    </p:spTree>
    <p:extLst>
      <p:ext uri="{BB962C8B-B14F-4D97-AF65-F5344CB8AC3E}">
        <p14:creationId xmlns:p14="http://schemas.microsoft.com/office/powerpoint/2010/main" val="3930853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Definition of TENORM in Current Part N</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Naturally occurring </a:t>
            </a:r>
            <a:r>
              <a:rPr lang="en-US" sz="2800" dirty="0"/>
              <a:t>radioactive material whose radionuclide concentrations are increased by or as a result of past or present human practices. TENORM does not include background radiation or the natural radioactivity of rocks or soils. TENORM does not include "source material" and "byproduct material" as both are defined in the Atomic Energy Act of 1954, as amended (AEA 42 USC §2011 et seq.) and relevant regulations implemented by the NRC.</a:t>
            </a:r>
          </a:p>
        </p:txBody>
      </p:sp>
      <p:sp>
        <p:nvSpPr>
          <p:cNvPr id="5" name="Vertical Scroll 4"/>
          <p:cNvSpPr/>
          <p:nvPr/>
        </p:nvSpPr>
        <p:spPr>
          <a:xfrm>
            <a:off x="9179786" y="4272629"/>
            <a:ext cx="1838170" cy="170483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381" y="4301615"/>
            <a:ext cx="1574979" cy="1754326"/>
          </a:xfrm>
          <a:prstGeom prst="rect">
            <a:avLst/>
          </a:prstGeom>
          <a:noFill/>
        </p:spPr>
        <p:txBody>
          <a:bodyPr wrap="squar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6968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solidFill>
                  <a:srgbClr val="0070C0"/>
                </a:solidFill>
              </a:rPr>
              <a:t>Implementation Guidance</a:t>
            </a:r>
          </a:p>
        </p:txBody>
      </p:sp>
      <p:sp>
        <p:nvSpPr>
          <p:cNvPr id="34819" name="Rectangle 3"/>
          <p:cNvSpPr>
            <a:spLocks noGrp="1" noChangeArrowheads="1"/>
          </p:cNvSpPr>
          <p:nvPr>
            <p:ph type="body" idx="1"/>
          </p:nvPr>
        </p:nvSpPr>
        <p:spPr/>
        <p:txBody>
          <a:bodyPr>
            <a:normAutofit/>
          </a:bodyPr>
          <a:lstStyle/>
          <a:p>
            <a:pPr marL="461963" indent="-461963">
              <a:buFont typeface="Wingdings" panose="05000000000000000000" pitchFamily="2" charset="2"/>
              <a:buChar char="Ø"/>
            </a:pPr>
            <a:r>
              <a:rPr lang="en-US" altLang="en-US" sz="2800" dirty="0">
                <a:solidFill>
                  <a:schemeClr val="accent2">
                    <a:lumMod val="50000"/>
                  </a:schemeClr>
                </a:solidFill>
              </a:rPr>
              <a:t>Environmental exposure pathways and scenarios</a:t>
            </a:r>
          </a:p>
          <a:p>
            <a:pPr marL="461963" indent="-461963">
              <a:buFont typeface="Wingdings" panose="05000000000000000000" pitchFamily="2" charset="2"/>
              <a:buChar char="Ø"/>
            </a:pPr>
            <a:r>
              <a:rPr lang="en-US" altLang="en-US" sz="2800" dirty="0">
                <a:solidFill>
                  <a:schemeClr val="accent2">
                    <a:lumMod val="50000"/>
                  </a:schemeClr>
                </a:solidFill>
              </a:rPr>
              <a:t>Suggested computer assessment programs</a:t>
            </a:r>
          </a:p>
          <a:p>
            <a:pPr marL="461963" indent="-461963">
              <a:lnSpc>
                <a:spcPct val="100000"/>
              </a:lnSpc>
              <a:spcAft>
                <a:spcPts val="0"/>
              </a:spcAft>
              <a:buFont typeface="Wingdings" panose="05000000000000000000" pitchFamily="2" charset="2"/>
              <a:buChar char="Ø"/>
            </a:pPr>
            <a:r>
              <a:rPr lang="en-US" altLang="en-US" sz="2800" dirty="0">
                <a:solidFill>
                  <a:schemeClr val="accent2">
                    <a:lumMod val="50000"/>
                  </a:schemeClr>
                </a:solidFill>
              </a:rPr>
              <a:t>Appropriate instrumentation for radiation </a:t>
            </a:r>
            <a:endParaRPr lang="en-US" altLang="en-US" sz="2800" dirty="0" smtClean="0">
              <a:solidFill>
                <a:schemeClr val="accent2">
                  <a:lumMod val="50000"/>
                </a:schemeClr>
              </a:solidFill>
            </a:endParaRPr>
          </a:p>
          <a:p>
            <a:pPr marL="461963" indent="0">
              <a:lnSpc>
                <a:spcPct val="100000"/>
              </a:lnSpc>
              <a:spcBef>
                <a:spcPts val="0"/>
              </a:spcBef>
              <a:buNone/>
            </a:pPr>
            <a:r>
              <a:rPr lang="en-US" altLang="en-US" sz="2800" dirty="0" smtClean="0">
                <a:solidFill>
                  <a:schemeClr val="accent2">
                    <a:lumMod val="50000"/>
                  </a:schemeClr>
                </a:solidFill>
              </a:rPr>
              <a:t>measurements</a:t>
            </a:r>
            <a:endParaRPr lang="en-US" altLang="en-US" sz="2800" dirty="0">
              <a:solidFill>
                <a:schemeClr val="accent2">
                  <a:lumMod val="50000"/>
                </a:schemeClr>
              </a:solidFill>
            </a:endParaRPr>
          </a:p>
          <a:p>
            <a:pPr marL="461963" indent="-461963">
              <a:spcAft>
                <a:spcPts val="0"/>
              </a:spcAft>
              <a:buFont typeface="Wingdings" panose="05000000000000000000" pitchFamily="2" charset="2"/>
              <a:buChar char="Ø"/>
            </a:pPr>
            <a:r>
              <a:rPr lang="en-US" altLang="en-US" sz="2800" dirty="0">
                <a:solidFill>
                  <a:schemeClr val="accent2">
                    <a:lumMod val="50000"/>
                  </a:schemeClr>
                </a:solidFill>
              </a:rPr>
              <a:t>Appropriate methodology for conducting, </a:t>
            </a:r>
          </a:p>
          <a:p>
            <a:pPr marL="0" indent="461963">
              <a:lnSpc>
                <a:spcPct val="100000"/>
              </a:lnSpc>
              <a:spcBef>
                <a:spcPts val="0"/>
              </a:spcBef>
              <a:spcAft>
                <a:spcPts val="0"/>
              </a:spcAft>
              <a:buNone/>
            </a:pPr>
            <a:r>
              <a:rPr lang="en-US" altLang="en-US" sz="2800" dirty="0" smtClean="0">
                <a:solidFill>
                  <a:schemeClr val="accent2">
                    <a:lumMod val="50000"/>
                  </a:schemeClr>
                </a:solidFill>
              </a:rPr>
              <a:t>documenting </a:t>
            </a:r>
            <a:r>
              <a:rPr lang="en-US" altLang="en-US" sz="2800" dirty="0">
                <a:solidFill>
                  <a:schemeClr val="accent2">
                    <a:lumMod val="50000"/>
                  </a:schemeClr>
                </a:solidFill>
              </a:rPr>
              <a:t>and </a:t>
            </a:r>
            <a:r>
              <a:rPr lang="en-GB" altLang="en-US" sz="2800" dirty="0" err="1">
                <a:solidFill>
                  <a:schemeClr val="accent2">
                    <a:lumMod val="50000"/>
                  </a:schemeClr>
                </a:solidFill>
              </a:rPr>
              <a:t>analyzing</a:t>
            </a:r>
            <a:r>
              <a:rPr lang="en-US" altLang="en-US" sz="2800" dirty="0">
                <a:solidFill>
                  <a:schemeClr val="accent2">
                    <a:lumMod val="50000"/>
                  </a:schemeClr>
                </a:solidFill>
              </a:rPr>
              <a:t> </a:t>
            </a:r>
            <a:r>
              <a:rPr lang="en-US" altLang="en-US" sz="2800" dirty="0" smtClean="0">
                <a:solidFill>
                  <a:schemeClr val="accent2">
                    <a:lumMod val="50000"/>
                  </a:schemeClr>
                </a:solidFill>
              </a:rPr>
              <a:t>measurements</a:t>
            </a:r>
          </a:p>
          <a:p>
            <a:pPr marL="461963" indent="-461963">
              <a:buFont typeface="Wingdings" panose="05000000000000000000" pitchFamily="2" charset="2"/>
              <a:buChar char="Ø"/>
            </a:pPr>
            <a:r>
              <a:rPr lang="en-US" altLang="en-US" sz="2800" dirty="0" smtClean="0">
                <a:solidFill>
                  <a:schemeClr val="accent2">
                    <a:lumMod val="50000"/>
                  </a:schemeClr>
                </a:solidFill>
              </a:rPr>
              <a:t>Provides action items for future review…</a:t>
            </a:r>
            <a:endParaRPr lang="en-US" altLang="en-US" sz="2800" dirty="0">
              <a:solidFill>
                <a:schemeClr val="accent2">
                  <a:lumMod val="50000"/>
                </a:schemeClr>
              </a:solidFill>
            </a:endParaRP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62622" y="2530249"/>
            <a:ext cx="2432755" cy="324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10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CRCPD E-42 TASKFORCE</a:t>
            </a:r>
          </a:p>
        </p:txBody>
      </p:sp>
      <p:sp>
        <p:nvSpPr>
          <p:cNvPr id="3" name="Content Placeholder 2"/>
          <p:cNvSpPr>
            <a:spLocks noGrp="1"/>
          </p:cNvSpPr>
          <p:nvPr>
            <p:ph idx="1"/>
          </p:nvPr>
        </p:nvSpPr>
        <p:spPr/>
        <p:txBody>
          <a:bodyPr>
            <a:normAutofit/>
          </a:bodyPr>
          <a:lstStyle/>
          <a:p>
            <a:pPr marL="461963" lvl="1" indent="-461963" algn="just">
              <a:buFont typeface="Wingdings" panose="05000000000000000000" pitchFamily="2" charset="2"/>
              <a:buChar char="Ø"/>
            </a:pPr>
            <a:r>
              <a:rPr lang="en-US" sz="3200" dirty="0">
                <a:solidFill>
                  <a:schemeClr val="accent2">
                    <a:lumMod val="75000"/>
                  </a:schemeClr>
                </a:solidFill>
              </a:rPr>
              <a:t>CRCPD Executive Board formed the E-42 Task Force in May 2012.</a:t>
            </a:r>
          </a:p>
          <a:p>
            <a:pPr marL="461963" lvl="1" indent="-461963" algn="just">
              <a:buFont typeface="Wingdings" panose="05000000000000000000" pitchFamily="2" charset="2"/>
              <a:buChar char="Ø"/>
            </a:pPr>
            <a:r>
              <a:rPr lang="en-US" sz="3200" dirty="0" smtClean="0">
                <a:solidFill>
                  <a:schemeClr val="accent2">
                    <a:lumMod val="75000"/>
                  </a:schemeClr>
                </a:solidFill>
              </a:rPr>
              <a:t>Charge</a:t>
            </a:r>
            <a:r>
              <a:rPr lang="en-US" sz="3200" dirty="0">
                <a:solidFill>
                  <a:schemeClr val="accent2">
                    <a:lumMod val="75000"/>
                  </a:schemeClr>
                </a:solidFill>
              </a:rPr>
              <a:t>:</a:t>
            </a:r>
            <a:r>
              <a:rPr lang="en-US" dirty="0">
                <a:solidFill>
                  <a:schemeClr val="accent2">
                    <a:lumMod val="75000"/>
                  </a:schemeClr>
                </a:solidFill>
              </a:rPr>
              <a:t> </a:t>
            </a:r>
          </a:p>
          <a:p>
            <a:pPr marL="461963" lvl="2" indent="0">
              <a:buNone/>
            </a:pPr>
            <a:r>
              <a:rPr lang="en-US" sz="3200" i="1" dirty="0">
                <a:solidFill>
                  <a:schemeClr val="accent2">
                    <a:lumMod val="75000"/>
                  </a:schemeClr>
                </a:solidFill>
              </a:rPr>
              <a:t>Publish a “White Paper” that examines and reviews the TENORM radiological, environmental, regulatory and health and safety issues observed since the publication of the CRCPD E-4 report (1994) and the E-36 Implementation Guidance (2003).</a:t>
            </a:r>
          </a:p>
          <a:p>
            <a:endParaRPr lang="en-US" dirty="0"/>
          </a:p>
        </p:txBody>
      </p:sp>
    </p:spTree>
    <p:extLst>
      <p:ext uri="{BB962C8B-B14F-4D97-AF65-F5344CB8AC3E}">
        <p14:creationId xmlns:p14="http://schemas.microsoft.com/office/powerpoint/2010/main" val="821105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CRCPD E-42 TASKFORCE</a:t>
            </a:r>
            <a:endParaRPr lang="en-US" dirty="0">
              <a:solidFill>
                <a:srgbClr val="0070C0"/>
              </a:solidFill>
            </a:endParaRPr>
          </a:p>
        </p:txBody>
      </p:sp>
      <p:sp>
        <p:nvSpPr>
          <p:cNvPr id="3" name="Content Placeholder 2"/>
          <p:cNvSpPr>
            <a:spLocks noGrp="1"/>
          </p:cNvSpPr>
          <p:nvPr>
            <p:ph idx="1"/>
          </p:nvPr>
        </p:nvSpPr>
        <p:spPr>
          <a:xfrm>
            <a:off x="1097280" y="1845733"/>
            <a:ext cx="10058400" cy="4137377"/>
          </a:xfrm>
        </p:spPr>
        <p:txBody>
          <a:bodyPr>
            <a:normAutofit fontScale="40000" lnSpcReduction="20000"/>
          </a:bodyPr>
          <a:lstStyle/>
          <a:p>
            <a:pPr marL="201168" lvl="1" indent="0" algn="just">
              <a:buNone/>
              <a:defRPr/>
            </a:pPr>
            <a:r>
              <a:rPr lang="en-US" sz="7000" dirty="0">
                <a:solidFill>
                  <a:schemeClr val="accent2">
                    <a:lumMod val="50000"/>
                  </a:schemeClr>
                </a:solidFill>
              </a:rPr>
              <a:t>The “White Paper” </a:t>
            </a:r>
            <a:r>
              <a:rPr lang="en-US" sz="7000" dirty="0" smtClean="0">
                <a:solidFill>
                  <a:schemeClr val="accent2">
                    <a:lumMod val="50000"/>
                  </a:schemeClr>
                </a:solidFill>
              </a:rPr>
              <a:t>was to summarize at least the following </a:t>
            </a:r>
            <a:r>
              <a:rPr lang="en-US" sz="7000" dirty="0">
                <a:solidFill>
                  <a:schemeClr val="accent2">
                    <a:lumMod val="50000"/>
                  </a:schemeClr>
                </a:solidFill>
              </a:rPr>
              <a:t>TENORM issues:</a:t>
            </a:r>
          </a:p>
          <a:p>
            <a:pPr lvl="1" algn="just">
              <a:buFont typeface="Wingdings" panose="05000000000000000000" pitchFamily="2" charset="2"/>
              <a:buChar char="§"/>
              <a:defRPr/>
            </a:pPr>
            <a:endParaRPr lang="en-US" sz="5900" dirty="0">
              <a:solidFill>
                <a:schemeClr val="accent2">
                  <a:lumMod val="50000"/>
                </a:schemeClr>
              </a:solidFill>
            </a:endParaRPr>
          </a:p>
          <a:p>
            <a:pPr marL="461963" lvl="2" indent="-461963">
              <a:buFont typeface="Wingdings" panose="05000000000000000000" pitchFamily="2" charset="2"/>
              <a:buChar char="Ø"/>
              <a:defRPr/>
            </a:pPr>
            <a:r>
              <a:rPr lang="en-US" sz="5900" dirty="0">
                <a:solidFill>
                  <a:schemeClr val="accent2">
                    <a:lumMod val="50000"/>
                  </a:schemeClr>
                </a:solidFill>
              </a:rPr>
              <a:t>Provide assessment and propose recommendations for the following</a:t>
            </a:r>
            <a:r>
              <a:rPr lang="en-US" sz="5900" dirty="0" smtClean="0">
                <a:solidFill>
                  <a:schemeClr val="accent2">
                    <a:lumMod val="50000"/>
                  </a:schemeClr>
                </a:solidFill>
              </a:rPr>
              <a:t>:</a:t>
            </a:r>
          </a:p>
          <a:p>
            <a:pPr marL="384048" lvl="2" indent="0">
              <a:buNone/>
              <a:defRPr/>
            </a:pPr>
            <a:r>
              <a:rPr lang="en-US" sz="5900" dirty="0" smtClean="0">
                <a:solidFill>
                  <a:schemeClr val="accent2">
                    <a:lumMod val="50000"/>
                  </a:schemeClr>
                </a:solidFill>
              </a:rPr>
              <a:t> </a:t>
            </a:r>
            <a:endParaRPr lang="en-US" sz="5900" dirty="0">
              <a:solidFill>
                <a:schemeClr val="accent2">
                  <a:lumMod val="50000"/>
                </a:schemeClr>
              </a:solidFill>
            </a:endParaRPr>
          </a:p>
          <a:p>
            <a:pPr marL="682625" lvl="3" indent="-220663">
              <a:buFont typeface="Arial" panose="020B0604020202020204" pitchFamily="34" charset="0"/>
              <a:buChar char="•"/>
              <a:defRPr/>
            </a:pPr>
            <a:r>
              <a:rPr lang="en-US" sz="5900" b="1" dirty="0">
                <a:solidFill>
                  <a:schemeClr val="accent2">
                    <a:lumMod val="50000"/>
                  </a:schemeClr>
                </a:solidFill>
              </a:rPr>
              <a:t>TENORM Radiation Exposure Issues-</a:t>
            </a:r>
            <a:r>
              <a:rPr lang="en-US" sz="5900" dirty="0">
                <a:solidFill>
                  <a:schemeClr val="accent2">
                    <a:lumMod val="50000"/>
                  </a:schemeClr>
                </a:solidFill>
              </a:rPr>
              <a:t> Occupational/ Public exposures included but not limited to regulatory impacts and health and safety.</a:t>
            </a:r>
          </a:p>
          <a:p>
            <a:pPr marL="682625" lvl="3" indent="-220663">
              <a:buFont typeface="Arial" panose="020B0604020202020204" pitchFamily="34" charset="0"/>
              <a:buChar char="•"/>
              <a:defRPr/>
            </a:pPr>
            <a:r>
              <a:rPr lang="en-US" sz="5900" b="1" dirty="0">
                <a:solidFill>
                  <a:schemeClr val="accent2">
                    <a:lumMod val="50000"/>
                  </a:schemeClr>
                </a:solidFill>
              </a:rPr>
              <a:t>TENORM Environmental Impacts </a:t>
            </a:r>
            <a:r>
              <a:rPr lang="en-US" sz="5900" dirty="0">
                <a:solidFill>
                  <a:schemeClr val="accent2">
                    <a:lumMod val="50000"/>
                  </a:schemeClr>
                </a:solidFill>
              </a:rPr>
              <a:t>from technologies included but not limited to, disposal options for various types of  TENORM </a:t>
            </a:r>
            <a:r>
              <a:rPr lang="en-US" sz="5900" dirty="0" smtClean="0">
                <a:solidFill>
                  <a:schemeClr val="accent2">
                    <a:lumMod val="50000"/>
                  </a:schemeClr>
                </a:solidFill>
              </a:rPr>
              <a:t>waste</a:t>
            </a:r>
          </a:p>
          <a:p>
            <a:pPr marL="566928" lvl="3" indent="0">
              <a:buNone/>
              <a:defRPr/>
            </a:pPr>
            <a:endParaRPr lang="en-US" sz="5900" dirty="0">
              <a:solidFill>
                <a:schemeClr val="accent2">
                  <a:lumMod val="50000"/>
                </a:schemeClr>
              </a:solidFill>
            </a:endParaRPr>
          </a:p>
          <a:p>
            <a:pPr marL="461963" lvl="2" indent="-461963">
              <a:buFont typeface="Wingdings" panose="05000000000000000000" pitchFamily="2" charset="2"/>
              <a:buChar char="Ø"/>
              <a:defRPr/>
            </a:pPr>
            <a:r>
              <a:rPr lang="en-US" sz="5900" dirty="0">
                <a:solidFill>
                  <a:schemeClr val="accent2">
                    <a:lumMod val="50000"/>
                  </a:schemeClr>
                </a:solidFill>
              </a:rPr>
              <a:t>Assess and evaluate TENORM Worker Awareness Training and general Public Awareness Information.</a:t>
            </a:r>
          </a:p>
          <a:p>
            <a:endParaRPr lang="en-US" dirty="0"/>
          </a:p>
        </p:txBody>
      </p:sp>
    </p:spTree>
    <p:extLst>
      <p:ext uri="{BB962C8B-B14F-4D97-AF65-F5344CB8AC3E}">
        <p14:creationId xmlns:p14="http://schemas.microsoft.com/office/powerpoint/2010/main" val="4138202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0164" y="554515"/>
            <a:ext cx="8229600" cy="5516563"/>
          </a:xfrm>
        </p:spPr>
        <p:txBody>
          <a:bodyPr/>
          <a:lstStyle/>
          <a:p>
            <a:pPr marL="0" indent="0" algn="ctr">
              <a:buNone/>
            </a:pPr>
            <a:r>
              <a:rPr lang="en-US" sz="3200" dirty="0">
                <a:solidFill>
                  <a:srgbClr val="0070C0"/>
                </a:solidFill>
              </a:rPr>
              <a:t>Environmental Impact and Waste Management </a:t>
            </a:r>
            <a:r>
              <a:rPr lang="en-US" sz="3200" dirty="0" smtClean="0">
                <a:solidFill>
                  <a:srgbClr val="0070C0"/>
                </a:solidFill>
              </a:rPr>
              <a:t>		Conventional/Unconventional </a:t>
            </a:r>
            <a:r>
              <a:rPr lang="en-US" sz="3200" dirty="0">
                <a:solidFill>
                  <a:srgbClr val="0070C0"/>
                </a:solidFill>
              </a:rPr>
              <a:t>Drillings</a:t>
            </a:r>
          </a:p>
          <a:p>
            <a:pPr>
              <a:buFont typeface="Wingdings" panose="05000000000000000000" pitchFamily="2" charset="2"/>
              <a:buChar char="§"/>
            </a:pPr>
            <a:endParaRPr lang="en-US" sz="2800" dirty="0">
              <a:solidFill>
                <a:srgbClr val="FFCC00"/>
              </a:solidFill>
            </a:endParaRPr>
          </a:p>
          <a:p>
            <a:pPr>
              <a:buFont typeface="Wingdings" panose="05000000000000000000" pitchFamily="2" charset="2"/>
              <a:buChar char="§"/>
            </a:pPr>
            <a:endParaRPr lang="en-US" dirty="0">
              <a:solidFill>
                <a:srgbClr val="FFCC00"/>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42752"/>
            <a:ext cx="7828844" cy="4778022"/>
          </a:xfrm>
          <a:prstGeom prst="rect">
            <a:avLst/>
          </a:prstGeom>
          <a:noFill/>
          <a:ln>
            <a:noFill/>
          </a:ln>
        </p:spPr>
      </p:pic>
    </p:spTree>
    <p:extLst>
      <p:ext uri="{BB962C8B-B14F-4D97-AF65-F5344CB8AC3E}">
        <p14:creationId xmlns:p14="http://schemas.microsoft.com/office/powerpoint/2010/main" val="371697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3600" y="1846263"/>
            <a:ext cx="10058400" cy="4022725"/>
          </a:xfrm>
        </p:spPr>
        <p:txBody>
          <a:bodyPr/>
          <a:lstStyle/>
          <a:p>
            <a:endParaRPr lang="en-US" altLang="en-US" b="1" dirty="0" smtClean="0">
              <a:solidFill>
                <a:srgbClr val="003399"/>
              </a:solidFill>
            </a:endParaRPr>
          </a:p>
          <a:p>
            <a:pPr algn="ctr">
              <a:buNone/>
            </a:pPr>
            <a:endParaRPr lang="en-US" altLang="en-US" b="1" dirty="0" smtClean="0">
              <a:solidFill>
                <a:srgbClr val="003399"/>
              </a:solidFill>
            </a:endParaRPr>
          </a:p>
          <a:p>
            <a:endParaRPr lang="en-US" dirty="0"/>
          </a:p>
        </p:txBody>
      </p:sp>
      <p:pic>
        <p:nvPicPr>
          <p:cNvPr id="6" name="Picture 5" descr="C:\Users\jwthompson\AppData\Local\Microsoft\Windows\Temporary Internet Files\Content.Outlook\FSS8WSQM\shale_map-lg.png"/>
          <p:cNvPicPr/>
          <p:nvPr/>
        </p:nvPicPr>
        <p:blipFill>
          <a:blip r:embed="rId2">
            <a:extLst>
              <a:ext uri="{28A0092B-C50C-407E-A947-70E740481C1C}">
                <a14:useLocalDpi xmlns:a14="http://schemas.microsoft.com/office/drawing/2010/main" val="0"/>
              </a:ext>
            </a:extLst>
          </a:blip>
          <a:srcRect/>
          <a:stretch>
            <a:fillRect/>
          </a:stretch>
        </p:blipFill>
        <p:spPr bwMode="auto">
          <a:xfrm>
            <a:off x="2212058" y="767644"/>
            <a:ext cx="8105986" cy="5489223"/>
          </a:xfrm>
          <a:prstGeom prst="rect">
            <a:avLst/>
          </a:prstGeom>
          <a:noFill/>
          <a:ln>
            <a:noFill/>
          </a:ln>
        </p:spPr>
      </p:pic>
    </p:spTree>
    <p:extLst>
      <p:ext uri="{BB962C8B-B14F-4D97-AF65-F5344CB8AC3E}">
        <p14:creationId xmlns:p14="http://schemas.microsoft.com/office/powerpoint/2010/main" val="1493221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Acknowledgements</a:t>
            </a:r>
            <a:endParaRPr lang="en-US" dirty="0">
              <a:solidFill>
                <a:srgbClr val="0070C0"/>
              </a:solidFill>
            </a:endParaRPr>
          </a:p>
        </p:txBody>
      </p:sp>
      <p:sp>
        <p:nvSpPr>
          <p:cNvPr id="3" name="Content Placeholder 2"/>
          <p:cNvSpPr>
            <a:spLocks noGrp="1"/>
          </p:cNvSpPr>
          <p:nvPr>
            <p:ph idx="1"/>
          </p:nvPr>
        </p:nvSpPr>
        <p:spPr/>
        <p:txBody>
          <a:bodyPr>
            <a:noAutofit/>
          </a:bodyPr>
          <a:lstStyle/>
          <a:p>
            <a:r>
              <a:rPr lang="en-US" sz="2800" dirty="0" smtClean="0"/>
              <a:t>CRCPD Task Force to Review the TENORM Aspects of the Oil and Gas Industry</a:t>
            </a:r>
          </a:p>
          <a:p>
            <a:endParaRPr lang="en-US" sz="2800" dirty="0" smtClean="0"/>
          </a:p>
          <a:p>
            <a:pPr lvl="1"/>
            <a:r>
              <a:rPr lang="en-US" sz="2400" b="1" dirty="0"/>
              <a:t>Jared Thompson</a:t>
            </a:r>
            <a:r>
              <a:rPr lang="en-US" sz="2400" dirty="0"/>
              <a:t>, Chair</a:t>
            </a:r>
          </a:p>
          <a:p>
            <a:pPr marL="201168" lvl="1" indent="0">
              <a:buNone/>
            </a:pPr>
            <a:r>
              <a:rPr lang="en-US" sz="2400" dirty="0" smtClean="0"/>
              <a:t>   Arkansas Department of Health</a:t>
            </a:r>
          </a:p>
          <a:p>
            <a:pPr marL="201168" lvl="1" indent="0">
              <a:buNone/>
            </a:pPr>
            <a:r>
              <a:rPr lang="en-US" sz="2400" dirty="0" smtClean="0"/>
              <a:t>   Radiation Control Section</a:t>
            </a:r>
          </a:p>
          <a:p>
            <a:pPr marL="201168" lvl="1" indent="0">
              <a:buNone/>
            </a:pPr>
            <a:endParaRPr lang="en-US" sz="600" dirty="0" smtClean="0"/>
          </a:p>
          <a:p>
            <a:pPr lvl="1"/>
            <a:r>
              <a:rPr lang="en-US" sz="2400" b="1" dirty="0" smtClean="0"/>
              <a:t>Ruth McBurney</a:t>
            </a:r>
            <a:r>
              <a:rPr lang="en-US" sz="2400" dirty="0" smtClean="0"/>
              <a:t>, CHP</a:t>
            </a:r>
          </a:p>
          <a:p>
            <a:pPr marL="201168" lvl="1" indent="0">
              <a:buNone/>
            </a:pPr>
            <a:r>
              <a:rPr lang="en-US" sz="2400" dirty="0"/>
              <a:t> </a:t>
            </a:r>
            <a:r>
              <a:rPr lang="en-US" sz="2400" dirty="0" smtClean="0"/>
              <a:t>  </a:t>
            </a:r>
            <a:r>
              <a:rPr lang="en-US" sz="2400" dirty="0"/>
              <a:t>CRCPD Office of the Executive Director</a:t>
            </a:r>
          </a:p>
          <a:p>
            <a:pPr marL="396875" lvl="1" indent="0">
              <a:buNone/>
            </a:pPr>
            <a:r>
              <a:rPr lang="en-US" sz="2400" dirty="0" smtClean="0"/>
              <a:t>Executive Director</a:t>
            </a:r>
          </a:p>
          <a:p>
            <a:pPr marL="201168" lvl="1" indent="0">
              <a:buNone/>
            </a:pPr>
            <a:r>
              <a:rPr lang="en-US" sz="2400" dirty="0"/>
              <a:t> </a:t>
            </a:r>
            <a:r>
              <a:rPr lang="en-US" sz="2400" dirty="0" smtClean="0"/>
              <a:t>  </a:t>
            </a:r>
          </a:p>
        </p:txBody>
      </p:sp>
    </p:spTree>
    <p:extLst>
      <p:ext uri="{BB962C8B-B14F-4D97-AF65-F5344CB8AC3E}">
        <p14:creationId xmlns:p14="http://schemas.microsoft.com/office/powerpoint/2010/main" val="20779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772" y="278438"/>
            <a:ext cx="10058400" cy="1450757"/>
          </a:xfrm>
        </p:spPr>
        <p:txBody>
          <a:bodyPr>
            <a:normAutofit/>
          </a:bodyPr>
          <a:lstStyle/>
          <a:p>
            <a:r>
              <a:rPr lang="en-US" sz="4000" dirty="0">
                <a:solidFill>
                  <a:srgbClr val="0070C0"/>
                </a:solidFill>
              </a:rPr>
              <a:t>TASK FORCE </a:t>
            </a:r>
            <a:r>
              <a:rPr lang="en-US" sz="4000" dirty="0" smtClean="0">
                <a:solidFill>
                  <a:srgbClr val="0070C0"/>
                </a:solidFill>
              </a:rPr>
              <a:t>ACTIVITIES </a:t>
            </a:r>
            <a:endParaRPr lang="en-US" sz="4000" dirty="0">
              <a:solidFill>
                <a:srgbClr val="0070C0"/>
              </a:solidFill>
            </a:endParaRPr>
          </a:p>
        </p:txBody>
      </p:sp>
      <p:sp>
        <p:nvSpPr>
          <p:cNvPr id="3" name="Content Placeholder 2"/>
          <p:cNvSpPr>
            <a:spLocks noGrp="1"/>
          </p:cNvSpPr>
          <p:nvPr>
            <p:ph idx="1"/>
          </p:nvPr>
        </p:nvSpPr>
        <p:spPr>
          <a:xfrm>
            <a:off x="1097280" y="2167467"/>
            <a:ext cx="10202898" cy="3837093"/>
          </a:xfrm>
        </p:spPr>
        <p:txBody>
          <a:bodyPr>
            <a:normAutofit fontScale="92500" lnSpcReduction="20000"/>
          </a:bodyPr>
          <a:lstStyle/>
          <a:p>
            <a:pPr marL="461963" indent="-461963">
              <a:spcAft>
                <a:spcPts val="0"/>
              </a:spcAft>
              <a:buFont typeface="Wingdings" panose="05000000000000000000" pitchFamily="2" charset="2"/>
              <a:buChar char="Ø"/>
            </a:pPr>
            <a:r>
              <a:rPr lang="en-US" sz="3000" dirty="0" smtClean="0">
                <a:solidFill>
                  <a:schemeClr val="accent2">
                    <a:lumMod val="50000"/>
                  </a:schemeClr>
                </a:solidFill>
              </a:rPr>
              <a:t>Over a 2.5 year time period, the “White Paper” evolved and became a 119-page report </a:t>
            </a:r>
          </a:p>
          <a:p>
            <a:pPr marL="461963" indent="-461963">
              <a:lnSpc>
                <a:spcPct val="80000"/>
              </a:lnSpc>
              <a:buFont typeface="Wingdings" panose="05000000000000000000" pitchFamily="2" charset="2"/>
              <a:buChar char="Ø"/>
            </a:pPr>
            <a:r>
              <a:rPr lang="en-US" sz="3000" dirty="0" smtClean="0">
                <a:solidFill>
                  <a:schemeClr val="accent2">
                    <a:lumMod val="50000"/>
                  </a:schemeClr>
                </a:solidFill>
              </a:rPr>
              <a:t>Report provides a limited summary of the TENORM issues since 2003</a:t>
            </a:r>
          </a:p>
          <a:p>
            <a:pPr marL="461963" indent="-461963">
              <a:lnSpc>
                <a:spcPct val="80000"/>
              </a:lnSpc>
              <a:buFont typeface="Wingdings" panose="05000000000000000000" pitchFamily="2" charset="2"/>
              <a:buChar char="Ø"/>
            </a:pPr>
            <a:r>
              <a:rPr lang="en-US" sz="3000" dirty="0" smtClean="0">
                <a:solidFill>
                  <a:schemeClr val="accent2">
                    <a:lumMod val="50000"/>
                  </a:schemeClr>
                </a:solidFill>
              </a:rPr>
              <a:t>International and national data and literature on TENORM reviewed</a:t>
            </a:r>
          </a:p>
          <a:p>
            <a:pPr marL="461963" indent="-461963">
              <a:lnSpc>
                <a:spcPct val="80000"/>
              </a:lnSpc>
              <a:buFont typeface="Wingdings" panose="05000000000000000000" pitchFamily="2" charset="2"/>
              <a:buChar char="Ø"/>
            </a:pPr>
            <a:r>
              <a:rPr lang="en-US" sz="3000" dirty="0" smtClean="0">
                <a:solidFill>
                  <a:schemeClr val="accent2">
                    <a:lumMod val="50000"/>
                  </a:schemeClr>
                </a:solidFill>
              </a:rPr>
              <a:t>Additional issues of concern arose during report development</a:t>
            </a:r>
          </a:p>
          <a:p>
            <a:pPr marL="461963" indent="-461963">
              <a:lnSpc>
                <a:spcPct val="80000"/>
              </a:lnSpc>
              <a:buFont typeface="Wingdings" panose="05000000000000000000" pitchFamily="2" charset="2"/>
              <a:buChar char="Ø"/>
            </a:pPr>
            <a:r>
              <a:rPr lang="en-US" sz="3000" dirty="0">
                <a:solidFill>
                  <a:schemeClr val="accent2">
                    <a:lumMod val="50000"/>
                  </a:schemeClr>
                </a:solidFill>
              </a:rPr>
              <a:t>Common disposal scenarios for TENORM materials containing </a:t>
            </a:r>
            <a:r>
              <a:rPr lang="en-US" sz="3000" dirty="0" smtClean="0">
                <a:solidFill>
                  <a:schemeClr val="accent2">
                    <a:lumMod val="50000"/>
                  </a:schemeClr>
                </a:solidFill>
              </a:rPr>
              <a:t>the estimated </a:t>
            </a:r>
            <a:r>
              <a:rPr lang="en-US" sz="3000" dirty="0">
                <a:solidFill>
                  <a:schemeClr val="accent2">
                    <a:lumMod val="50000"/>
                  </a:schemeClr>
                </a:solidFill>
              </a:rPr>
              <a:t>source term were modeled using RESRAD to </a:t>
            </a:r>
            <a:r>
              <a:rPr lang="en-US" sz="3000" dirty="0" smtClean="0">
                <a:solidFill>
                  <a:schemeClr val="accent2">
                    <a:lumMod val="50000"/>
                  </a:schemeClr>
                </a:solidFill>
              </a:rPr>
              <a:t>produce </a:t>
            </a:r>
            <a:r>
              <a:rPr lang="en-US" sz="3000" dirty="0">
                <a:solidFill>
                  <a:schemeClr val="accent2">
                    <a:lumMod val="50000"/>
                  </a:schemeClr>
                </a:solidFill>
              </a:rPr>
              <a:t>dose estimates </a:t>
            </a:r>
          </a:p>
          <a:p>
            <a:pPr>
              <a:lnSpc>
                <a:spcPct val="60000"/>
              </a:lnSpc>
              <a:buFont typeface="Wingdings" panose="05000000000000000000" pitchFamily="2" charset="2"/>
              <a:buChar char="§"/>
            </a:pPr>
            <a:endParaRPr lang="en-US" sz="2800" dirty="0" smtClean="0">
              <a:solidFill>
                <a:schemeClr val="accent2">
                  <a:lumMod val="50000"/>
                </a:schemeClr>
              </a:solidFill>
            </a:endParaRPr>
          </a:p>
          <a:p>
            <a:pPr>
              <a:lnSpc>
                <a:spcPct val="60000"/>
              </a:lnSpc>
              <a:buFont typeface="Wingdings" panose="05000000000000000000" pitchFamily="2" charset="2"/>
              <a:buChar char="§"/>
            </a:pPr>
            <a:endParaRPr lang="en-US" sz="2800" dirty="0" smtClean="0">
              <a:solidFill>
                <a:schemeClr val="accent2">
                  <a:lumMod val="50000"/>
                </a:schemeClr>
              </a:solidFill>
            </a:endParaRPr>
          </a:p>
        </p:txBody>
      </p:sp>
    </p:spTree>
    <p:extLst>
      <p:ext uri="{BB962C8B-B14F-4D97-AF65-F5344CB8AC3E}">
        <p14:creationId xmlns:p14="http://schemas.microsoft.com/office/powerpoint/2010/main" val="27309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TASK FORCE ACTIVITIES </a:t>
            </a:r>
            <a:endParaRPr lang="en-US" sz="4000" dirty="0"/>
          </a:p>
        </p:txBody>
      </p:sp>
      <p:sp>
        <p:nvSpPr>
          <p:cNvPr id="3" name="Content Placeholder 2"/>
          <p:cNvSpPr>
            <a:spLocks noGrp="1"/>
          </p:cNvSpPr>
          <p:nvPr>
            <p:ph idx="1"/>
          </p:nvPr>
        </p:nvSpPr>
        <p:spPr/>
        <p:txBody>
          <a:bodyPr>
            <a:normAutofit/>
          </a:bodyPr>
          <a:lstStyle/>
          <a:p>
            <a:r>
              <a:rPr lang="en-US" sz="2400" dirty="0" smtClean="0"/>
              <a:t>E-42 Task Force Members/Advisors:</a:t>
            </a:r>
          </a:p>
          <a:p>
            <a:endParaRPr lang="en-US" sz="2400" dirty="0" smtClean="0"/>
          </a:p>
          <a:p>
            <a:pPr marL="749808" lvl="1" indent="-457200">
              <a:buFont typeface="+mj-lt"/>
              <a:buAutoNum type="arabicPeriod"/>
            </a:pPr>
            <a:r>
              <a:rPr lang="en-US" sz="2200" b="1" dirty="0" smtClean="0">
                <a:solidFill>
                  <a:schemeClr val="accent2"/>
                </a:solidFill>
              </a:rPr>
              <a:t>Twelve State Members </a:t>
            </a:r>
          </a:p>
          <a:p>
            <a:pPr marL="749808" lvl="1" indent="-457200">
              <a:buFont typeface="+mj-lt"/>
              <a:buAutoNum type="arabicPeriod"/>
            </a:pPr>
            <a:r>
              <a:rPr lang="en-US" sz="2200" b="1" dirty="0" smtClean="0">
                <a:solidFill>
                  <a:schemeClr val="accent2"/>
                </a:solidFill>
              </a:rPr>
              <a:t>3 TENORM Industry Consultants</a:t>
            </a:r>
          </a:p>
          <a:p>
            <a:pPr marL="749808" lvl="1" indent="-457200">
              <a:buFont typeface="+mj-lt"/>
              <a:buAutoNum type="arabicPeriod"/>
            </a:pPr>
            <a:r>
              <a:rPr lang="en-US" sz="2200" b="1" dirty="0" smtClean="0">
                <a:solidFill>
                  <a:schemeClr val="accent2"/>
                </a:solidFill>
              </a:rPr>
              <a:t>2 Federal Government Reps (EPA &amp; NRC)</a:t>
            </a:r>
          </a:p>
          <a:p>
            <a:pPr marL="292608" lvl="1" indent="0">
              <a:buNone/>
            </a:pPr>
            <a:endParaRPr lang="en-US" sz="2200" b="1" dirty="0" smtClean="0">
              <a:solidFill>
                <a:schemeClr val="accent2"/>
              </a:solidFill>
            </a:endParaRPr>
          </a:p>
          <a:p>
            <a:pPr marL="292608" lvl="1" indent="0">
              <a:buNone/>
            </a:pPr>
            <a:r>
              <a:rPr lang="en-US" sz="2200" b="1" dirty="0" smtClean="0">
                <a:solidFill>
                  <a:schemeClr val="accent2"/>
                </a:solidFill>
              </a:rPr>
              <a:t>A Peer Review was performed on the Task Force Report by 5 individuals, including Gary Robertson, LLW Forum.</a:t>
            </a:r>
          </a:p>
        </p:txBody>
      </p:sp>
    </p:spTree>
    <p:extLst>
      <p:ext uri="{BB962C8B-B14F-4D97-AF65-F5344CB8AC3E}">
        <p14:creationId xmlns:p14="http://schemas.microsoft.com/office/powerpoint/2010/main" val="1993851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CRCPD Task Force Report</a:t>
            </a:r>
            <a:endParaRPr lang="en-US" dirty="0">
              <a:solidFill>
                <a:srgbClr val="0070C0"/>
              </a:solidFill>
            </a:endParaRPr>
          </a:p>
        </p:txBody>
      </p:sp>
      <p:sp>
        <p:nvSpPr>
          <p:cNvPr id="5" name="Content Placeholder 4"/>
          <p:cNvSpPr>
            <a:spLocks noGrp="1"/>
          </p:cNvSpPr>
          <p:nvPr>
            <p:ph idx="1"/>
          </p:nvPr>
        </p:nvSpPr>
        <p:spPr/>
        <p:txBody>
          <a:bodyPr/>
          <a:lstStyle/>
          <a:p>
            <a:pPr algn="ctr">
              <a:buFont typeface="Wingdings" panose="05000000000000000000" pitchFamily="2" charset="2"/>
              <a:buChar char="§"/>
            </a:pPr>
            <a:endParaRPr lang="en-US" dirty="0" smtClean="0">
              <a:solidFill>
                <a:srgbClr val="FFCC00"/>
              </a:solidFill>
            </a:endParaRPr>
          </a:p>
          <a:p>
            <a:pPr marL="0" indent="0" algn="ctr">
              <a:buNone/>
            </a:pPr>
            <a:endParaRPr lang="en-US" dirty="0">
              <a:solidFill>
                <a:srgbClr val="FFCC00"/>
              </a:solidFill>
            </a:endParaRPr>
          </a:p>
          <a:p>
            <a:pPr marL="0" indent="0" algn="ctr">
              <a:buNone/>
            </a:pPr>
            <a:r>
              <a:rPr lang="en-US" sz="2800" dirty="0" smtClean="0">
                <a:solidFill>
                  <a:schemeClr val="accent2">
                    <a:lumMod val="50000"/>
                  </a:schemeClr>
                </a:solidFill>
              </a:rPr>
              <a:t>The emphasis of this report is on the need for nationwide scientific consistency in a more standard regulatory framework to ensure public health and protection of the environment.</a:t>
            </a:r>
          </a:p>
          <a:p>
            <a:pPr marL="0" indent="0" algn="ctr">
              <a:buNone/>
            </a:pPr>
            <a:r>
              <a:rPr lang="en-US" sz="2800" dirty="0" smtClean="0">
                <a:solidFill>
                  <a:schemeClr val="accent2">
                    <a:lumMod val="50000"/>
                  </a:schemeClr>
                </a:solidFill>
              </a:rPr>
              <a:t>Report completed in June 2015</a:t>
            </a:r>
            <a:endParaRPr lang="en-US" sz="2800" dirty="0">
              <a:solidFill>
                <a:schemeClr val="accent2">
                  <a:lumMod val="50000"/>
                </a:schemeClr>
              </a:solidFill>
            </a:endParaRPr>
          </a:p>
        </p:txBody>
      </p:sp>
    </p:spTree>
    <p:extLst>
      <p:ext uri="{BB962C8B-B14F-4D97-AF65-F5344CB8AC3E}">
        <p14:creationId xmlns:p14="http://schemas.microsoft.com/office/powerpoint/2010/main" val="35395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80">
                                          <p:stCondLst>
                                            <p:cond delay="0"/>
                                          </p:stCondLst>
                                        </p:cTn>
                                        <p:tgtEl>
                                          <p:spTgt spid="5">
                                            <p:txEl>
                                              <p:pRg st="2" end="2"/>
                                            </p:txEl>
                                          </p:spTgt>
                                        </p:tgtEl>
                                      </p:cBhvr>
                                    </p:animEffect>
                                    <p:anim calcmode="lin" valueType="num">
                                      <p:cBhvr>
                                        <p:cTn id="8"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2" end="2"/>
                                            </p:txEl>
                                          </p:spTgt>
                                        </p:tgtEl>
                                      </p:cBhvr>
                                      <p:to x="100000" y="60000"/>
                                    </p:animScale>
                                    <p:animScale>
                                      <p:cBhvr>
                                        <p:cTn id="14" dur="166" decel="50000">
                                          <p:stCondLst>
                                            <p:cond delay="676"/>
                                          </p:stCondLst>
                                        </p:cTn>
                                        <p:tgtEl>
                                          <p:spTgt spid="5">
                                            <p:txEl>
                                              <p:pRg st="2" end="2"/>
                                            </p:txEl>
                                          </p:spTgt>
                                        </p:tgtEl>
                                      </p:cBhvr>
                                      <p:to x="100000" y="100000"/>
                                    </p:animScale>
                                    <p:animScale>
                                      <p:cBhvr>
                                        <p:cTn id="15" dur="26">
                                          <p:stCondLst>
                                            <p:cond delay="1312"/>
                                          </p:stCondLst>
                                        </p:cTn>
                                        <p:tgtEl>
                                          <p:spTgt spid="5">
                                            <p:txEl>
                                              <p:pRg st="2" end="2"/>
                                            </p:txEl>
                                          </p:spTgt>
                                        </p:tgtEl>
                                      </p:cBhvr>
                                      <p:to x="100000" y="80000"/>
                                    </p:animScale>
                                    <p:animScale>
                                      <p:cBhvr>
                                        <p:cTn id="16" dur="166" decel="50000">
                                          <p:stCondLst>
                                            <p:cond delay="1338"/>
                                          </p:stCondLst>
                                        </p:cTn>
                                        <p:tgtEl>
                                          <p:spTgt spid="5">
                                            <p:txEl>
                                              <p:pRg st="2" end="2"/>
                                            </p:txEl>
                                          </p:spTgt>
                                        </p:tgtEl>
                                      </p:cBhvr>
                                      <p:to x="100000" y="100000"/>
                                    </p:animScale>
                                    <p:animScale>
                                      <p:cBhvr>
                                        <p:cTn id="17" dur="26">
                                          <p:stCondLst>
                                            <p:cond delay="1642"/>
                                          </p:stCondLst>
                                        </p:cTn>
                                        <p:tgtEl>
                                          <p:spTgt spid="5">
                                            <p:txEl>
                                              <p:pRg st="2" end="2"/>
                                            </p:txEl>
                                          </p:spTgt>
                                        </p:tgtEl>
                                      </p:cBhvr>
                                      <p:to x="100000" y="90000"/>
                                    </p:animScale>
                                    <p:animScale>
                                      <p:cBhvr>
                                        <p:cTn id="18" dur="166" decel="50000">
                                          <p:stCondLst>
                                            <p:cond delay="1668"/>
                                          </p:stCondLst>
                                        </p:cTn>
                                        <p:tgtEl>
                                          <p:spTgt spid="5">
                                            <p:txEl>
                                              <p:pRg st="2" end="2"/>
                                            </p:txEl>
                                          </p:spTgt>
                                        </p:tgtEl>
                                      </p:cBhvr>
                                      <p:to x="100000" y="100000"/>
                                    </p:animScale>
                                    <p:animScale>
                                      <p:cBhvr>
                                        <p:cTn id="19" dur="26">
                                          <p:stCondLst>
                                            <p:cond delay="1808"/>
                                          </p:stCondLst>
                                        </p:cTn>
                                        <p:tgtEl>
                                          <p:spTgt spid="5">
                                            <p:txEl>
                                              <p:pRg st="2" end="2"/>
                                            </p:txEl>
                                          </p:spTgt>
                                        </p:tgtEl>
                                      </p:cBhvr>
                                      <p:to x="100000" y="95000"/>
                                    </p:animScale>
                                    <p:animScale>
                                      <p:cBhvr>
                                        <p:cTn id="20" dur="166" decel="50000">
                                          <p:stCondLst>
                                            <p:cond delay="1834"/>
                                          </p:stCondLst>
                                        </p:cTn>
                                        <p:tgtEl>
                                          <p:spTgt spid="5">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80">
                                          <p:stCondLst>
                                            <p:cond delay="0"/>
                                          </p:stCondLst>
                                        </p:cTn>
                                        <p:tgtEl>
                                          <p:spTgt spid="5">
                                            <p:txEl>
                                              <p:pRg st="3" end="3"/>
                                            </p:txEl>
                                          </p:spTgt>
                                        </p:tgtEl>
                                      </p:cBhvr>
                                    </p:animEffect>
                                    <p:anim calcmode="lin" valueType="num">
                                      <p:cBhvr>
                                        <p:cTn id="2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3" end="3"/>
                                            </p:txEl>
                                          </p:spTgt>
                                        </p:tgtEl>
                                      </p:cBhvr>
                                      <p:to x="100000" y="60000"/>
                                    </p:animScale>
                                    <p:animScale>
                                      <p:cBhvr>
                                        <p:cTn id="32" dur="166" decel="50000">
                                          <p:stCondLst>
                                            <p:cond delay="676"/>
                                          </p:stCondLst>
                                        </p:cTn>
                                        <p:tgtEl>
                                          <p:spTgt spid="5">
                                            <p:txEl>
                                              <p:pRg st="3" end="3"/>
                                            </p:txEl>
                                          </p:spTgt>
                                        </p:tgtEl>
                                      </p:cBhvr>
                                      <p:to x="100000" y="100000"/>
                                    </p:animScale>
                                    <p:animScale>
                                      <p:cBhvr>
                                        <p:cTn id="33" dur="26">
                                          <p:stCondLst>
                                            <p:cond delay="1312"/>
                                          </p:stCondLst>
                                        </p:cTn>
                                        <p:tgtEl>
                                          <p:spTgt spid="5">
                                            <p:txEl>
                                              <p:pRg st="3" end="3"/>
                                            </p:txEl>
                                          </p:spTgt>
                                        </p:tgtEl>
                                      </p:cBhvr>
                                      <p:to x="100000" y="80000"/>
                                    </p:animScale>
                                    <p:animScale>
                                      <p:cBhvr>
                                        <p:cTn id="34" dur="166" decel="50000">
                                          <p:stCondLst>
                                            <p:cond delay="1338"/>
                                          </p:stCondLst>
                                        </p:cTn>
                                        <p:tgtEl>
                                          <p:spTgt spid="5">
                                            <p:txEl>
                                              <p:pRg st="3" end="3"/>
                                            </p:txEl>
                                          </p:spTgt>
                                        </p:tgtEl>
                                      </p:cBhvr>
                                      <p:to x="100000" y="100000"/>
                                    </p:animScale>
                                    <p:animScale>
                                      <p:cBhvr>
                                        <p:cTn id="35" dur="26">
                                          <p:stCondLst>
                                            <p:cond delay="1642"/>
                                          </p:stCondLst>
                                        </p:cTn>
                                        <p:tgtEl>
                                          <p:spTgt spid="5">
                                            <p:txEl>
                                              <p:pRg st="3" end="3"/>
                                            </p:txEl>
                                          </p:spTgt>
                                        </p:tgtEl>
                                      </p:cBhvr>
                                      <p:to x="100000" y="90000"/>
                                    </p:animScale>
                                    <p:animScale>
                                      <p:cBhvr>
                                        <p:cTn id="36" dur="166" decel="50000">
                                          <p:stCondLst>
                                            <p:cond delay="1668"/>
                                          </p:stCondLst>
                                        </p:cTn>
                                        <p:tgtEl>
                                          <p:spTgt spid="5">
                                            <p:txEl>
                                              <p:pRg st="3" end="3"/>
                                            </p:txEl>
                                          </p:spTgt>
                                        </p:tgtEl>
                                      </p:cBhvr>
                                      <p:to x="100000" y="100000"/>
                                    </p:animScale>
                                    <p:animScale>
                                      <p:cBhvr>
                                        <p:cTn id="37" dur="26">
                                          <p:stCondLst>
                                            <p:cond delay="1808"/>
                                          </p:stCondLst>
                                        </p:cTn>
                                        <p:tgtEl>
                                          <p:spTgt spid="5">
                                            <p:txEl>
                                              <p:pRg st="3" end="3"/>
                                            </p:txEl>
                                          </p:spTgt>
                                        </p:tgtEl>
                                      </p:cBhvr>
                                      <p:to x="100000" y="95000"/>
                                    </p:animScale>
                                    <p:animScale>
                                      <p:cBhvr>
                                        <p:cTn id="38"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latin typeface="+mn-lt"/>
              </a:rPr>
              <a:t>Task Force Recommendations</a:t>
            </a:r>
            <a:endParaRPr lang="en-US" sz="4000" dirty="0">
              <a:solidFill>
                <a:srgbClr val="0070C0"/>
              </a:solidFill>
              <a:latin typeface="+mn-lt"/>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800" dirty="0" smtClean="0">
                <a:solidFill>
                  <a:schemeClr val="accent2">
                    <a:lumMod val="50000"/>
                  </a:schemeClr>
                </a:solidFill>
              </a:rPr>
              <a:t>Establish a more consistent definition of TENORM</a:t>
            </a:r>
          </a:p>
          <a:p>
            <a:pPr marL="514350" indent="-514350">
              <a:buFont typeface="+mj-lt"/>
              <a:buAutoNum type="arabicPeriod"/>
            </a:pPr>
            <a:r>
              <a:rPr lang="en-US" sz="2800" dirty="0" smtClean="0">
                <a:solidFill>
                  <a:schemeClr val="accent2">
                    <a:lumMod val="50000"/>
                  </a:schemeClr>
                </a:solidFill>
              </a:rPr>
              <a:t>Review the acceptance criteria in SSRCR Part N for adequacy, using a consistent dose and regulatory approach</a:t>
            </a:r>
          </a:p>
          <a:p>
            <a:pPr marL="514350" indent="-514350">
              <a:buFont typeface="+mj-lt"/>
              <a:buAutoNum type="arabicPeriod"/>
            </a:pPr>
            <a:r>
              <a:rPr lang="en-US" sz="2800" dirty="0" smtClean="0">
                <a:solidFill>
                  <a:schemeClr val="accent2">
                    <a:lumMod val="50000"/>
                  </a:schemeClr>
                </a:solidFill>
              </a:rPr>
              <a:t>Partner with </a:t>
            </a:r>
            <a:r>
              <a:rPr lang="en-US" sz="2800" dirty="0">
                <a:solidFill>
                  <a:schemeClr val="accent2">
                    <a:lumMod val="50000"/>
                  </a:schemeClr>
                </a:solidFill>
              </a:rPr>
              <a:t>NCRP on the criteria development for trigger levels</a:t>
            </a:r>
            <a:endParaRPr lang="en-US" sz="2800" dirty="0" smtClean="0">
              <a:solidFill>
                <a:schemeClr val="accent2">
                  <a:lumMod val="50000"/>
                </a:schemeClr>
              </a:solidFill>
            </a:endParaRPr>
          </a:p>
          <a:p>
            <a:pPr marL="514350" indent="-514350">
              <a:buFont typeface="+mj-lt"/>
              <a:buAutoNum type="arabicPeriod"/>
            </a:pPr>
            <a:r>
              <a:rPr lang="en-US" sz="2800" dirty="0" smtClean="0">
                <a:solidFill>
                  <a:schemeClr val="accent2">
                    <a:lumMod val="50000"/>
                  </a:schemeClr>
                </a:solidFill>
              </a:rPr>
              <a:t>Further evaluate the extent and quantification of Lead-210 (Pb-210) and Polonium-210 (Po-210) contamination and exposure to 	radon for radiation protection of oil and gas workers</a:t>
            </a:r>
          </a:p>
          <a:p>
            <a:pPr marL="514350" indent="-514350">
              <a:buFont typeface="+mj-lt"/>
              <a:buAutoNum type="arabicPeriod"/>
            </a:pPr>
            <a:r>
              <a:rPr lang="en-US" sz="2800" dirty="0">
                <a:solidFill>
                  <a:schemeClr val="accent2">
                    <a:lumMod val="50000"/>
                  </a:schemeClr>
                </a:solidFill>
              </a:rPr>
              <a:t>Incorporate TENORM assessment in the early phases of oil and gas </a:t>
            </a:r>
            <a:r>
              <a:rPr lang="en-US" sz="2800" dirty="0" smtClean="0">
                <a:solidFill>
                  <a:schemeClr val="accent2">
                    <a:lumMod val="50000"/>
                  </a:schemeClr>
                </a:solidFill>
              </a:rPr>
              <a:t>permitting</a:t>
            </a:r>
          </a:p>
          <a:p>
            <a:pPr marL="514350" indent="-514350">
              <a:buFont typeface="+mj-lt"/>
              <a:buAutoNum type="arabicPeriod"/>
            </a:pPr>
            <a:endParaRPr lang="en-US" sz="2800" dirty="0">
              <a:solidFill>
                <a:schemeClr val="accent2">
                  <a:lumMod val="50000"/>
                </a:schemeClr>
              </a:solidFill>
            </a:endParaRPr>
          </a:p>
        </p:txBody>
      </p:sp>
    </p:spTree>
    <p:extLst>
      <p:ext uri="{BB962C8B-B14F-4D97-AF65-F5344CB8AC3E}">
        <p14:creationId xmlns:p14="http://schemas.microsoft.com/office/powerpoint/2010/main" val="8270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Task Force Recommendations</a:t>
            </a:r>
            <a:endParaRPr lang="en-US" sz="4000" dirty="0">
              <a:solidFill>
                <a:srgbClr val="0070C0"/>
              </a:solidFill>
            </a:endParaRPr>
          </a:p>
        </p:txBody>
      </p:sp>
      <p:sp>
        <p:nvSpPr>
          <p:cNvPr id="5" name="Content Placeholder 4"/>
          <p:cNvSpPr>
            <a:spLocks noGrp="1"/>
          </p:cNvSpPr>
          <p:nvPr>
            <p:ph idx="1"/>
          </p:nvPr>
        </p:nvSpPr>
        <p:spPr/>
        <p:txBody>
          <a:bodyPr>
            <a:normAutofit/>
          </a:bodyPr>
          <a:lstStyle/>
          <a:p>
            <a:pPr marL="514350" indent="-514350">
              <a:buFont typeface="+mj-lt"/>
              <a:buAutoNum type="arabicPeriod" startAt="6"/>
            </a:pPr>
            <a:r>
              <a:rPr lang="en-US" sz="2800" dirty="0">
                <a:solidFill>
                  <a:schemeClr val="accent2">
                    <a:lumMod val="50000"/>
                  </a:schemeClr>
                </a:solidFill>
              </a:rPr>
              <a:t>Amend existing regulatory programs, including </a:t>
            </a:r>
            <a:r>
              <a:rPr lang="en-US" sz="2800" dirty="0" smtClean="0">
                <a:solidFill>
                  <a:schemeClr val="accent2">
                    <a:lumMod val="50000"/>
                  </a:schemeClr>
                </a:solidFill>
              </a:rPr>
              <a:t>SSR </a:t>
            </a:r>
            <a:r>
              <a:rPr lang="en-US" sz="2800" dirty="0">
                <a:solidFill>
                  <a:schemeClr val="accent2">
                    <a:lumMod val="50000"/>
                  </a:schemeClr>
                </a:solidFill>
              </a:rPr>
              <a:t>Part N, to </a:t>
            </a:r>
            <a:r>
              <a:rPr lang="en-US" sz="2800" dirty="0" smtClean="0">
                <a:solidFill>
                  <a:schemeClr val="accent2">
                    <a:lumMod val="50000"/>
                  </a:schemeClr>
                </a:solidFill>
              </a:rPr>
              <a:t>	include an </a:t>
            </a:r>
            <a:r>
              <a:rPr lang="en-US" sz="2800" dirty="0">
                <a:solidFill>
                  <a:schemeClr val="accent2">
                    <a:lumMod val="50000"/>
                  </a:schemeClr>
                </a:solidFill>
              </a:rPr>
              <a:t>assessment of TENORM.</a:t>
            </a:r>
          </a:p>
          <a:p>
            <a:pPr marL="514350" indent="-514350">
              <a:buFont typeface="+mj-lt"/>
              <a:buAutoNum type="arabicPeriod" startAt="6"/>
            </a:pPr>
            <a:r>
              <a:rPr lang="en-US" sz="2800" dirty="0" smtClean="0">
                <a:solidFill>
                  <a:schemeClr val="accent2">
                    <a:lumMod val="50000"/>
                  </a:schemeClr>
                </a:solidFill>
              </a:rPr>
              <a:t>Collect and maintain a compendium of state regulations and 	guidelines pertaining to the management and disposition of 	TENORM.</a:t>
            </a:r>
          </a:p>
          <a:p>
            <a:pPr marL="514350" indent="-514350">
              <a:buFont typeface="+mj-lt"/>
              <a:buAutoNum type="arabicPeriod" startAt="6"/>
            </a:pPr>
            <a:r>
              <a:rPr lang="en-US" sz="2800" dirty="0" smtClean="0">
                <a:solidFill>
                  <a:schemeClr val="accent2">
                    <a:lumMod val="50000"/>
                  </a:schemeClr>
                </a:solidFill>
              </a:rPr>
              <a:t>Compile and maintain a database of the concentrations volumes 	and radiation fields associated with the oil and gas operations 	and activities.</a:t>
            </a:r>
            <a:endParaRPr lang="en-US" sz="2800" dirty="0">
              <a:solidFill>
                <a:schemeClr val="accent2">
                  <a:lumMod val="50000"/>
                </a:schemeClr>
              </a:solidFill>
            </a:endParaRPr>
          </a:p>
        </p:txBody>
      </p:sp>
    </p:spTree>
    <p:extLst>
      <p:ext uri="{BB962C8B-B14F-4D97-AF65-F5344CB8AC3E}">
        <p14:creationId xmlns:p14="http://schemas.microsoft.com/office/powerpoint/2010/main" val="188594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Scale>
                                      <p:cBhvr>
                                        <p:cTn id="21"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xEl>
                                              <p:pRg st="2" end="2"/>
                                            </p:txEl>
                                          </p:spTgt>
                                        </p:tgtEl>
                                        <p:attrNameLst>
                                          <p:attrName>ppt_x</p:attrName>
                                          <p:attrName>ppt_y</p:attrName>
                                        </p:attrNameLst>
                                      </p:cBhvr>
                                    </p:animMotion>
                                    <p:animEffect transition="in" filter="fade">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CRCPD BOARD ACTIONS </a:t>
            </a:r>
            <a:endParaRPr lang="en-US" dirty="0"/>
          </a:p>
        </p:txBody>
      </p:sp>
      <p:sp>
        <p:nvSpPr>
          <p:cNvPr id="3" name="Content Placeholder 2"/>
          <p:cNvSpPr>
            <a:spLocks noGrp="1"/>
          </p:cNvSpPr>
          <p:nvPr>
            <p:ph idx="1"/>
          </p:nvPr>
        </p:nvSpPr>
        <p:spPr/>
        <p:txBody>
          <a:bodyPr/>
          <a:lstStyle/>
          <a:p>
            <a:pPr marL="292608" lvl="1" indent="0">
              <a:buNone/>
            </a:pPr>
            <a:r>
              <a:rPr lang="en-US" sz="2200" b="1" dirty="0" smtClean="0">
                <a:solidFill>
                  <a:schemeClr val="accent2"/>
                </a:solidFill>
              </a:rPr>
              <a:t>The CRCPD Board has recently taken the following actions regarding the Recommendations made by the Task Force:</a:t>
            </a:r>
          </a:p>
          <a:p>
            <a:pPr marL="292608" lvl="1" indent="0">
              <a:buNone/>
            </a:pPr>
            <a:endParaRPr lang="en-US" sz="2200" b="1" dirty="0">
              <a:solidFill>
                <a:schemeClr val="accent2"/>
              </a:solidFill>
            </a:endParaRPr>
          </a:p>
          <a:p>
            <a:pPr marL="749808" lvl="1" indent="-457200">
              <a:buFont typeface="+mj-lt"/>
              <a:buAutoNum type="arabicPeriod"/>
            </a:pPr>
            <a:r>
              <a:rPr lang="en-US" sz="2400" dirty="0" smtClean="0"/>
              <a:t>CRCPD </a:t>
            </a:r>
            <a:r>
              <a:rPr lang="en-US" sz="2400" dirty="0"/>
              <a:t>Executive Director </a:t>
            </a:r>
            <a:r>
              <a:rPr lang="en-US" sz="2400" dirty="0" smtClean="0"/>
              <a:t> will prepare</a:t>
            </a:r>
            <a:r>
              <a:rPr lang="en-US" sz="2400" dirty="0"/>
              <a:t>  a letter </a:t>
            </a:r>
            <a:r>
              <a:rPr lang="en-US" sz="2400" dirty="0" smtClean="0"/>
              <a:t>to the National Council on Radiation Protection (NCRP)requesting </a:t>
            </a:r>
            <a:r>
              <a:rPr lang="en-US" sz="2400" dirty="0"/>
              <a:t>to work jointly </a:t>
            </a:r>
            <a:r>
              <a:rPr lang="en-US" sz="2400" dirty="0" smtClean="0"/>
              <a:t>on </a:t>
            </a:r>
            <a:r>
              <a:rPr lang="en-US" sz="2400" dirty="0"/>
              <a:t>TENORM issues related to Acceptance Criteria and the Quantification/Clarification of Pb-210 and Po-210 as described in the E-42 Task Force Report – Review of TENORM in the Oil and Gas Industry.  </a:t>
            </a:r>
            <a:r>
              <a:rPr lang="en-US" sz="2400" dirty="0" smtClean="0"/>
              <a:t>CRCPD is </a:t>
            </a:r>
            <a:r>
              <a:rPr lang="en-US" sz="2400" dirty="0"/>
              <a:t>seeking scientific and technical assistance in </a:t>
            </a:r>
            <a:r>
              <a:rPr lang="en-US" sz="2400" dirty="0" smtClean="0"/>
              <a:t>the development of these </a:t>
            </a:r>
            <a:r>
              <a:rPr lang="en-US" sz="2400" dirty="0"/>
              <a:t>two recommendations from the Task Force.</a:t>
            </a:r>
          </a:p>
          <a:p>
            <a:pPr marL="292608" lvl="1" indent="0">
              <a:buNone/>
            </a:pPr>
            <a:endParaRPr lang="en-US" sz="2200" b="1" dirty="0">
              <a:solidFill>
                <a:schemeClr val="accent2"/>
              </a:solidFill>
            </a:endParaRPr>
          </a:p>
          <a:p>
            <a:pPr marL="749808" lvl="1" indent="-457200">
              <a:buFont typeface="+mj-lt"/>
              <a:buAutoNum type="arabicPeriod"/>
            </a:pPr>
            <a:endParaRPr lang="en-US" sz="2200" b="1" dirty="0">
              <a:solidFill>
                <a:schemeClr val="accent2"/>
              </a:solidFill>
            </a:endParaRPr>
          </a:p>
          <a:p>
            <a:endParaRPr lang="en-US" dirty="0"/>
          </a:p>
        </p:txBody>
      </p:sp>
    </p:spTree>
    <p:extLst>
      <p:ext uri="{BB962C8B-B14F-4D97-AF65-F5344CB8AC3E}">
        <p14:creationId xmlns:p14="http://schemas.microsoft.com/office/powerpoint/2010/main" val="3943503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CRCPD BOARD </a:t>
            </a:r>
            <a:r>
              <a:rPr lang="en-US" dirty="0" smtClean="0">
                <a:solidFill>
                  <a:srgbClr val="0070C0"/>
                </a:solidFill>
              </a:rPr>
              <a:t>ACTIONS </a:t>
            </a:r>
            <a:endParaRPr lang="en-US" dirty="0"/>
          </a:p>
        </p:txBody>
      </p:sp>
      <p:sp>
        <p:nvSpPr>
          <p:cNvPr id="3" name="Content Placeholder 2"/>
          <p:cNvSpPr>
            <a:spLocks noGrp="1"/>
          </p:cNvSpPr>
          <p:nvPr>
            <p:ph idx="1"/>
          </p:nvPr>
        </p:nvSpPr>
        <p:spPr/>
        <p:txBody>
          <a:bodyPr>
            <a:normAutofit/>
          </a:bodyPr>
          <a:lstStyle/>
          <a:p>
            <a:pPr marL="457200" lvl="1" indent="-457200">
              <a:spcBef>
                <a:spcPts val="1200"/>
              </a:spcBef>
              <a:spcAft>
                <a:spcPts val="200"/>
              </a:spcAft>
              <a:buSzPct val="100000"/>
              <a:buAutoNum type="arabicPeriod" startAt="2"/>
            </a:pPr>
            <a:r>
              <a:rPr lang="en-US" sz="2200" b="1" dirty="0" smtClean="0">
                <a:solidFill>
                  <a:schemeClr val="accent2"/>
                </a:solidFill>
              </a:rPr>
              <a:t>Establish  the </a:t>
            </a:r>
            <a:r>
              <a:rPr lang="en-US" sz="2400" b="1" dirty="0" smtClean="0">
                <a:solidFill>
                  <a:schemeClr val="accent1">
                    <a:lumMod val="75000"/>
                  </a:schemeClr>
                </a:solidFill>
              </a:rPr>
              <a:t>E-45 </a:t>
            </a:r>
            <a:r>
              <a:rPr lang="en-US" sz="2400" b="1" dirty="0">
                <a:solidFill>
                  <a:schemeClr val="accent1">
                    <a:lumMod val="75000"/>
                  </a:schemeClr>
                </a:solidFill>
              </a:rPr>
              <a:t>Committee on </a:t>
            </a:r>
            <a:r>
              <a:rPr lang="en-US" sz="2400" b="1" dirty="0" smtClean="0">
                <a:solidFill>
                  <a:schemeClr val="accent1">
                    <a:lumMod val="75000"/>
                  </a:schemeClr>
                </a:solidFill>
              </a:rPr>
              <a:t>TENORM which is a continuous Committee that will report to the Board at least annually.</a:t>
            </a:r>
          </a:p>
          <a:p>
            <a:pPr marL="0" lvl="1" indent="0">
              <a:spcBef>
                <a:spcPts val="1200"/>
              </a:spcBef>
              <a:spcAft>
                <a:spcPts val="200"/>
              </a:spcAft>
              <a:buSzPct val="100000"/>
              <a:buNone/>
            </a:pPr>
            <a:r>
              <a:rPr lang="en-US" sz="2400" b="1" dirty="0" smtClean="0">
                <a:solidFill>
                  <a:schemeClr val="accent1">
                    <a:lumMod val="75000"/>
                  </a:schemeClr>
                </a:solidFill>
              </a:rPr>
              <a:t>The primary charges will be:</a:t>
            </a:r>
          </a:p>
          <a:p>
            <a:pPr marL="0" lvl="0" indent="0">
              <a:buNone/>
            </a:pPr>
            <a:r>
              <a:rPr lang="en-US" dirty="0" smtClean="0">
                <a:solidFill>
                  <a:schemeClr val="accent1">
                    <a:lumMod val="75000"/>
                  </a:schemeClr>
                </a:solidFill>
              </a:rPr>
              <a:t>To </a:t>
            </a:r>
            <a:r>
              <a:rPr lang="en-US" dirty="0">
                <a:solidFill>
                  <a:schemeClr val="accent1">
                    <a:lumMod val="75000"/>
                  </a:schemeClr>
                </a:solidFill>
              </a:rPr>
              <a:t>review and provide a report to the CRCPD Board on the following recommendations from the</a:t>
            </a:r>
            <a:r>
              <a:rPr lang="en-US" i="1" dirty="0">
                <a:solidFill>
                  <a:schemeClr val="accent1">
                    <a:lumMod val="75000"/>
                  </a:schemeClr>
                </a:solidFill>
              </a:rPr>
              <a:t> E-42 Task Force Report Review of TENORM in Oil and Gas Industry:</a:t>
            </a:r>
            <a:endParaRPr lang="en-US" sz="1800" dirty="0">
              <a:solidFill>
                <a:schemeClr val="accent1">
                  <a:lumMod val="75000"/>
                </a:schemeClr>
              </a:solidFill>
            </a:endParaRPr>
          </a:p>
          <a:p>
            <a:pPr marL="457200" indent="-457200">
              <a:buFont typeface="+mj-lt"/>
              <a:buAutoNum type="alphaLcPeriod"/>
            </a:pPr>
            <a:r>
              <a:rPr lang="en-US" dirty="0" smtClean="0">
                <a:solidFill>
                  <a:schemeClr val="accent1">
                    <a:lumMod val="75000"/>
                  </a:schemeClr>
                </a:solidFill>
              </a:rPr>
              <a:t>Assess </a:t>
            </a:r>
            <a:r>
              <a:rPr lang="en-US" dirty="0">
                <a:solidFill>
                  <a:schemeClr val="accent1">
                    <a:lumMod val="75000"/>
                  </a:schemeClr>
                </a:solidFill>
              </a:rPr>
              <a:t>and determine if the definition of TENORM as identified SR-N should be revised or changed as discussed in </a:t>
            </a:r>
            <a:r>
              <a:rPr lang="en-US" dirty="0" smtClean="0">
                <a:solidFill>
                  <a:schemeClr val="accent1">
                    <a:lumMod val="75000"/>
                  </a:schemeClr>
                </a:solidFill>
              </a:rPr>
              <a:t>the </a:t>
            </a:r>
            <a:r>
              <a:rPr lang="en-US" dirty="0">
                <a:solidFill>
                  <a:schemeClr val="accent1">
                    <a:lumMod val="75000"/>
                  </a:schemeClr>
                </a:solidFill>
              </a:rPr>
              <a:t>Task Force Report.  This will be completed </a:t>
            </a:r>
            <a:r>
              <a:rPr lang="en-US" dirty="0" smtClean="0">
                <a:solidFill>
                  <a:schemeClr val="accent1">
                    <a:lumMod val="75000"/>
                  </a:schemeClr>
                </a:solidFill>
              </a:rPr>
              <a:t>within </a:t>
            </a:r>
            <a:r>
              <a:rPr lang="en-US" dirty="0">
                <a:solidFill>
                  <a:schemeClr val="accent1">
                    <a:lumMod val="75000"/>
                  </a:schemeClr>
                </a:solidFill>
              </a:rPr>
              <a:t>one year after Committee activities begin.</a:t>
            </a:r>
            <a:endParaRPr lang="en-US" sz="1800" dirty="0">
              <a:solidFill>
                <a:schemeClr val="accent1">
                  <a:lumMod val="75000"/>
                </a:schemeClr>
              </a:solidFill>
            </a:endParaRPr>
          </a:p>
          <a:p>
            <a:pPr marL="457200" lvl="0" indent="-457200">
              <a:buFont typeface="+mj-lt"/>
              <a:buAutoNum type="alphaLcPeriod"/>
            </a:pPr>
            <a:r>
              <a:rPr lang="en-US" dirty="0">
                <a:solidFill>
                  <a:schemeClr val="accent1">
                    <a:lumMod val="75000"/>
                  </a:schemeClr>
                </a:solidFill>
              </a:rPr>
              <a:t>Review the training recommendations identified in the Task Force Report and identify training components to be implemented by SR-N.</a:t>
            </a:r>
            <a:endParaRPr lang="en-US" sz="1800" dirty="0">
              <a:solidFill>
                <a:schemeClr val="accent1">
                  <a:lumMod val="75000"/>
                </a:schemeClr>
              </a:solidFill>
            </a:endParaRPr>
          </a:p>
          <a:p>
            <a:pPr marL="0" lvl="1" indent="0">
              <a:spcBef>
                <a:spcPts val="1200"/>
              </a:spcBef>
              <a:spcAft>
                <a:spcPts val="200"/>
              </a:spcAft>
              <a:buSzPct val="100000"/>
              <a:buNone/>
            </a:pPr>
            <a:endParaRPr lang="en-US" sz="2200" b="1" dirty="0">
              <a:solidFill>
                <a:schemeClr val="accent1">
                  <a:lumMod val="75000"/>
                </a:schemeClr>
              </a:solidFill>
            </a:endParaRPr>
          </a:p>
          <a:p>
            <a:endParaRPr lang="en-US" dirty="0"/>
          </a:p>
        </p:txBody>
      </p:sp>
    </p:spTree>
    <p:extLst>
      <p:ext uri="{BB962C8B-B14F-4D97-AF65-F5344CB8AC3E}">
        <p14:creationId xmlns:p14="http://schemas.microsoft.com/office/powerpoint/2010/main" val="871093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CRCPD BOARD </a:t>
            </a:r>
            <a:r>
              <a:rPr lang="en-US" dirty="0" smtClean="0">
                <a:solidFill>
                  <a:srgbClr val="0070C0"/>
                </a:solidFill>
              </a:rPr>
              <a:t>ACTIONS </a:t>
            </a:r>
            <a:endParaRPr lang="en-US" dirty="0"/>
          </a:p>
        </p:txBody>
      </p:sp>
      <p:sp>
        <p:nvSpPr>
          <p:cNvPr id="3" name="Content Placeholder 2"/>
          <p:cNvSpPr>
            <a:spLocks noGrp="1"/>
          </p:cNvSpPr>
          <p:nvPr>
            <p:ph idx="1"/>
          </p:nvPr>
        </p:nvSpPr>
        <p:spPr/>
        <p:txBody>
          <a:bodyPr/>
          <a:lstStyle/>
          <a:p>
            <a:pPr marL="457200" lvl="0" indent="-457200">
              <a:buAutoNum type="alphaLcPeriod" startAt="3"/>
            </a:pPr>
            <a:r>
              <a:rPr lang="en-US" dirty="0" smtClean="0">
                <a:solidFill>
                  <a:schemeClr val="accent1">
                    <a:lumMod val="75000"/>
                  </a:schemeClr>
                </a:solidFill>
              </a:rPr>
              <a:t>Prepare </a:t>
            </a:r>
            <a:r>
              <a:rPr lang="en-US" dirty="0">
                <a:solidFill>
                  <a:schemeClr val="accent1">
                    <a:lumMod val="75000"/>
                  </a:schemeClr>
                </a:solidFill>
              </a:rPr>
              <a:t>a consolidated guidance document for the non-licensing nature for TENORM facilities.  This guidance should be in the format of the USNRC NUREG-1556 series</a:t>
            </a:r>
            <a:r>
              <a:rPr lang="en-US" dirty="0" smtClean="0">
                <a:solidFill>
                  <a:schemeClr val="accent1">
                    <a:lumMod val="75000"/>
                  </a:schemeClr>
                </a:solidFill>
              </a:rPr>
              <a:t>.</a:t>
            </a:r>
          </a:p>
          <a:p>
            <a:pPr marL="457200" lvl="0" indent="-457200">
              <a:buAutoNum type="alphaLcPeriod" startAt="4"/>
            </a:pPr>
            <a:r>
              <a:rPr lang="en-US" dirty="0" smtClean="0">
                <a:solidFill>
                  <a:schemeClr val="accent1">
                    <a:lumMod val="75000"/>
                  </a:schemeClr>
                </a:solidFill>
              </a:rPr>
              <a:t>Evaluate </a:t>
            </a:r>
            <a:r>
              <a:rPr lang="en-US" dirty="0">
                <a:solidFill>
                  <a:schemeClr val="accent1">
                    <a:lumMod val="75000"/>
                  </a:schemeClr>
                </a:solidFill>
              </a:rPr>
              <a:t>the feasibility of CRCPD maintaining a compendium of state regulations and guidelines pertaining to the regulatory management of TENORM</a:t>
            </a:r>
            <a:r>
              <a:rPr lang="en-US" dirty="0" smtClean="0">
                <a:solidFill>
                  <a:schemeClr val="accent1">
                    <a:lumMod val="75000"/>
                  </a:schemeClr>
                </a:solidFill>
              </a:rPr>
              <a:t>.</a:t>
            </a:r>
          </a:p>
          <a:p>
            <a:r>
              <a:rPr lang="en-US" b="1" dirty="0">
                <a:solidFill>
                  <a:schemeClr val="accent2">
                    <a:lumMod val="60000"/>
                    <a:lumOff val="40000"/>
                  </a:schemeClr>
                </a:solidFill>
              </a:rPr>
              <a:t>The discussions and reports related to this charges will not be limited to just the oil and gas industry, but will also evaluate other </a:t>
            </a:r>
            <a:r>
              <a:rPr lang="en-US" b="1" dirty="0" smtClean="0">
                <a:solidFill>
                  <a:schemeClr val="accent2">
                    <a:lumMod val="60000"/>
                    <a:lumOff val="40000"/>
                  </a:schemeClr>
                </a:solidFill>
              </a:rPr>
              <a:t>TENORM source </a:t>
            </a:r>
            <a:r>
              <a:rPr lang="en-US" b="1" dirty="0">
                <a:solidFill>
                  <a:schemeClr val="accent2">
                    <a:lumMod val="60000"/>
                    <a:lumOff val="40000"/>
                  </a:schemeClr>
                </a:solidFill>
              </a:rPr>
              <a:t>production processes.</a:t>
            </a:r>
          </a:p>
          <a:p>
            <a:r>
              <a:rPr lang="en-US" b="1" dirty="0" smtClean="0">
                <a:solidFill>
                  <a:schemeClr val="accent2">
                    <a:lumMod val="60000"/>
                    <a:lumOff val="40000"/>
                  </a:schemeClr>
                </a:solidFill>
              </a:rPr>
              <a:t>Industry </a:t>
            </a:r>
            <a:r>
              <a:rPr lang="en-US" b="1" dirty="0">
                <a:solidFill>
                  <a:schemeClr val="accent2">
                    <a:lumMod val="60000"/>
                    <a:lumOff val="40000"/>
                  </a:schemeClr>
                </a:solidFill>
              </a:rPr>
              <a:t>stakeholders, consultants and representative of other professional organization should be included in the completion of this charge.</a:t>
            </a:r>
          </a:p>
          <a:p>
            <a:r>
              <a:rPr lang="en-US" b="1" dirty="0" smtClean="0">
                <a:solidFill>
                  <a:schemeClr val="accent2">
                    <a:lumMod val="60000"/>
                    <a:lumOff val="40000"/>
                  </a:schemeClr>
                </a:solidFill>
              </a:rPr>
              <a:t>This Committee will consult</a:t>
            </a:r>
            <a:r>
              <a:rPr lang="en-US" b="1" dirty="0">
                <a:solidFill>
                  <a:schemeClr val="accent2">
                    <a:lumMod val="60000"/>
                    <a:lumOff val="40000"/>
                  </a:schemeClr>
                </a:solidFill>
              </a:rPr>
              <a:t>, comment and make appropriate recommendations concerning TENORM issues and regulatory revisions to the SR-N </a:t>
            </a:r>
            <a:r>
              <a:rPr lang="en-US" b="1" dirty="0" smtClean="0">
                <a:solidFill>
                  <a:schemeClr val="accent2">
                    <a:lumMod val="60000"/>
                    <a:lumOff val="40000"/>
                  </a:schemeClr>
                </a:solidFill>
              </a:rPr>
              <a:t>Committee</a:t>
            </a:r>
            <a:r>
              <a:rPr lang="en-US" dirty="0">
                <a:solidFill>
                  <a:schemeClr val="accent2">
                    <a:lumMod val="60000"/>
                    <a:lumOff val="40000"/>
                  </a:schemeClr>
                </a:solidFill>
              </a:rPr>
              <a:t>.</a:t>
            </a:r>
          </a:p>
          <a:p>
            <a:pPr marL="457200" lvl="0" indent="-457200">
              <a:buAutoNum type="alphaLcPeriod" startAt="4"/>
            </a:pPr>
            <a:endParaRPr lang="en-US" dirty="0">
              <a:solidFill>
                <a:schemeClr val="accent1">
                  <a:lumMod val="75000"/>
                </a:schemeClr>
              </a:solidFill>
            </a:endParaRPr>
          </a:p>
          <a:p>
            <a:pPr marL="0" lvl="0" indent="0">
              <a:buNone/>
            </a:pPr>
            <a:endParaRPr lang="en-US" dirty="0" smtClean="0">
              <a:solidFill>
                <a:schemeClr val="accent1">
                  <a:lumMod val="75000"/>
                </a:schemeClr>
              </a:solidFill>
            </a:endParaRPr>
          </a:p>
          <a:p>
            <a:pPr marL="342900" lvl="0" indent="-342900">
              <a:buAutoNum type="alphaLcPeriod" startAt="4"/>
            </a:pPr>
            <a:endParaRPr lang="en-US" sz="1800" dirty="0">
              <a:solidFill>
                <a:schemeClr val="accent1">
                  <a:lumMod val="75000"/>
                </a:schemeClr>
              </a:solidFill>
            </a:endParaRPr>
          </a:p>
          <a:p>
            <a:endParaRPr lang="en-US" dirty="0"/>
          </a:p>
        </p:txBody>
      </p:sp>
    </p:spTree>
    <p:extLst>
      <p:ext uri="{BB962C8B-B14F-4D97-AF65-F5344CB8AC3E}">
        <p14:creationId xmlns:p14="http://schemas.microsoft.com/office/powerpoint/2010/main" val="413038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CRCPD BOARD </a:t>
            </a:r>
            <a:r>
              <a:rPr lang="en-US" dirty="0" smtClean="0">
                <a:solidFill>
                  <a:srgbClr val="0070C0"/>
                </a:solidFill>
              </a:rPr>
              <a:t>ACTIONS </a:t>
            </a:r>
            <a:endParaRPr lang="en-US" dirty="0"/>
          </a:p>
        </p:txBody>
      </p:sp>
      <p:sp>
        <p:nvSpPr>
          <p:cNvPr id="3" name="Content Placeholder 2"/>
          <p:cNvSpPr>
            <a:spLocks noGrp="1"/>
          </p:cNvSpPr>
          <p:nvPr>
            <p:ph idx="1"/>
          </p:nvPr>
        </p:nvSpPr>
        <p:spPr>
          <a:xfrm>
            <a:off x="1101686" y="1938968"/>
            <a:ext cx="10664327" cy="3930125"/>
          </a:xfrm>
        </p:spPr>
        <p:txBody>
          <a:bodyPr>
            <a:normAutofit/>
          </a:bodyPr>
          <a:lstStyle/>
          <a:p>
            <a:pPr marL="461963" lvl="0" indent="-461963">
              <a:buNone/>
            </a:pPr>
            <a:r>
              <a:rPr lang="en-US" sz="2800" dirty="0" smtClean="0">
                <a:solidFill>
                  <a:schemeClr val="accent1">
                    <a:lumMod val="75000"/>
                  </a:schemeClr>
                </a:solidFill>
              </a:rPr>
              <a:t>SSR-N working group issued a revised charge in September 2015:</a:t>
            </a:r>
          </a:p>
          <a:p>
            <a:pPr marL="461963" lvl="0" indent="-461963">
              <a:buFont typeface="Wingdings" panose="05000000000000000000" pitchFamily="2" charset="2"/>
              <a:buChar char="Ø"/>
            </a:pPr>
            <a:r>
              <a:rPr lang="en-US" sz="2800" dirty="0" smtClean="0">
                <a:solidFill>
                  <a:schemeClr val="accent1">
                    <a:lumMod val="75000"/>
                  </a:schemeClr>
                </a:solidFill>
              </a:rPr>
              <a:t>Phase I – Perform Data Scoping </a:t>
            </a:r>
            <a:r>
              <a:rPr lang="en-US" i="1" dirty="0" smtClean="0">
                <a:solidFill>
                  <a:schemeClr val="accent1">
                    <a:lumMod val="75000"/>
                  </a:schemeClr>
                </a:solidFill>
              </a:rPr>
              <a:t>(currently underway)</a:t>
            </a:r>
            <a:endParaRPr lang="en-US" i="1" dirty="0">
              <a:solidFill>
                <a:schemeClr val="accent1">
                  <a:lumMod val="75000"/>
                </a:schemeClr>
              </a:solidFill>
            </a:endParaRPr>
          </a:p>
          <a:p>
            <a:pPr marL="461963" lvl="0" indent="-461963">
              <a:buFont typeface="Wingdings" panose="05000000000000000000" pitchFamily="2" charset="2"/>
              <a:buChar char="Ø"/>
            </a:pPr>
            <a:r>
              <a:rPr lang="en-US" sz="2800" dirty="0" smtClean="0">
                <a:solidFill>
                  <a:schemeClr val="accent1">
                    <a:lumMod val="75000"/>
                  </a:schemeClr>
                </a:solidFill>
              </a:rPr>
              <a:t>Phase II </a:t>
            </a:r>
            <a:r>
              <a:rPr lang="en-US" sz="2800" dirty="0">
                <a:solidFill>
                  <a:schemeClr val="accent1">
                    <a:lumMod val="75000"/>
                  </a:schemeClr>
                </a:solidFill>
              </a:rPr>
              <a:t>– Review of </a:t>
            </a:r>
            <a:r>
              <a:rPr lang="en-US" sz="2800" dirty="0" smtClean="0">
                <a:solidFill>
                  <a:schemeClr val="accent1">
                    <a:lumMod val="75000"/>
                  </a:schemeClr>
                </a:solidFill>
              </a:rPr>
              <a:t>SSR-N</a:t>
            </a:r>
          </a:p>
          <a:p>
            <a:pPr marL="682625" lvl="1" indent="-220663">
              <a:buFont typeface="Arial" panose="020B0604020202020204" pitchFamily="34" charset="0"/>
              <a:buChar char="•"/>
            </a:pPr>
            <a:r>
              <a:rPr lang="en-US" sz="2600" dirty="0" smtClean="0">
                <a:solidFill>
                  <a:schemeClr val="accent1">
                    <a:lumMod val="75000"/>
                  </a:schemeClr>
                </a:solidFill>
              </a:rPr>
              <a:t>Incorporate Board-approved E-42 Recommendations</a:t>
            </a:r>
          </a:p>
          <a:p>
            <a:pPr marL="682625" lvl="1" indent="-220663">
              <a:buFont typeface="Arial" panose="020B0604020202020204" pitchFamily="34" charset="0"/>
              <a:buChar char="•"/>
            </a:pPr>
            <a:r>
              <a:rPr lang="en-US" sz="2600" dirty="0" smtClean="0">
                <a:solidFill>
                  <a:schemeClr val="accent1">
                    <a:lumMod val="75000"/>
                  </a:schemeClr>
                </a:solidFill>
              </a:rPr>
              <a:t>Incorporate technical solutions from E-45 </a:t>
            </a:r>
          </a:p>
          <a:p>
            <a:pPr marL="682625" lvl="1" indent="-220663">
              <a:buFont typeface="Arial" panose="020B0604020202020204" pitchFamily="34" charset="0"/>
              <a:buChar char="•"/>
            </a:pPr>
            <a:r>
              <a:rPr lang="en-US" sz="2600" i="1" dirty="0" smtClean="0">
                <a:solidFill>
                  <a:schemeClr val="accent1">
                    <a:lumMod val="75000"/>
                  </a:schemeClr>
                </a:solidFill>
              </a:rPr>
              <a:t>(Tentatively) </a:t>
            </a:r>
            <a:r>
              <a:rPr lang="en-US" sz="2600" dirty="0" smtClean="0">
                <a:solidFill>
                  <a:schemeClr val="accent1">
                    <a:lumMod val="75000"/>
                  </a:schemeClr>
                </a:solidFill>
              </a:rPr>
              <a:t>Work with the NCRP and incorporate resulting work</a:t>
            </a:r>
          </a:p>
          <a:p>
            <a:pPr marL="682625" lvl="1" indent="-220663">
              <a:buFont typeface="Arial" panose="020B0604020202020204" pitchFamily="34" charset="0"/>
              <a:buChar char="•"/>
            </a:pPr>
            <a:r>
              <a:rPr lang="en-US" sz="2600" dirty="0" smtClean="0">
                <a:solidFill>
                  <a:schemeClr val="accent1">
                    <a:lumMod val="75000"/>
                  </a:schemeClr>
                </a:solidFill>
              </a:rPr>
              <a:t>Provide recommendations for revision to the CRCPD Board</a:t>
            </a:r>
            <a:endParaRPr lang="en-US" sz="2600" dirty="0">
              <a:solidFill>
                <a:schemeClr val="accent1">
                  <a:lumMod val="75000"/>
                </a:schemeClr>
              </a:solidFill>
            </a:endParaRPr>
          </a:p>
        </p:txBody>
      </p:sp>
    </p:spTree>
    <p:extLst>
      <p:ext uri="{BB962C8B-B14F-4D97-AF65-F5344CB8AC3E}">
        <p14:creationId xmlns:p14="http://schemas.microsoft.com/office/powerpoint/2010/main" val="107226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smtClean="0">
                <a:solidFill>
                  <a:srgbClr val="0070C0"/>
                </a:solidFill>
              </a:rPr>
              <a:t>Why Revisit Part N?</a:t>
            </a:r>
            <a:endParaRPr lang="en-US" dirty="0">
              <a:solidFill>
                <a:srgbClr val="0070C0"/>
              </a:solidFill>
            </a:endParaRPr>
          </a:p>
        </p:txBody>
      </p:sp>
      <p:sp>
        <p:nvSpPr>
          <p:cNvPr id="5" name="Content Placeholder 4"/>
          <p:cNvSpPr>
            <a:spLocks noGrp="1"/>
          </p:cNvSpPr>
          <p:nvPr>
            <p:ph idx="4294967295"/>
          </p:nvPr>
        </p:nvSpPr>
        <p:spPr>
          <a:xfrm>
            <a:off x="1219200" y="1900202"/>
            <a:ext cx="10058400" cy="4022725"/>
          </a:xfrm>
        </p:spPr>
        <p:txBody>
          <a:bodyPr rtlCol="0">
            <a:normAutofit/>
          </a:bodyPr>
          <a:lstStyle/>
          <a:p>
            <a:pPr marL="461963" indent="-461963">
              <a:lnSpc>
                <a:spcPct val="50000"/>
              </a:lnSpc>
              <a:spcAft>
                <a:spcPts val="0"/>
              </a:spcAft>
              <a:buFont typeface="Wingdings" panose="05000000000000000000" pitchFamily="2" charset="2"/>
              <a:buChar char="Ø"/>
              <a:defRPr/>
            </a:pPr>
            <a:r>
              <a:rPr lang="en-US" sz="2400" dirty="0">
                <a:solidFill>
                  <a:schemeClr val="accent2">
                    <a:lumMod val="50000"/>
                  </a:schemeClr>
                </a:solidFill>
              </a:rPr>
              <a:t>Continual process to ensure Part N is responsive to </a:t>
            </a:r>
            <a:endParaRPr lang="en-US" sz="2400" dirty="0" smtClean="0">
              <a:solidFill>
                <a:schemeClr val="accent2">
                  <a:lumMod val="50000"/>
                </a:schemeClr>
              </a:solidFill>
            </a:endParaRPr>
          </a:p>
          <a:p>
            <a:pPr marL="461962" indent="0">
              <a:lnSpc>
                <a:spcPct val="50000"/>
              </a:lnSpc>
              <a:spcAft>
                <a:spcPts val="0"/>
              </a:spcAft>
              <a:buNone/>
              <a:defRPr/>
            </a:pPr>
            <a:r>
              <a:rPr lang="en-US" sz="2400" dirty="0" smtClean="0">
                <a:solidFill>
                  <a:schemeClr val="accent2">
                    <a:lumMod val="50000"/>
                  </a:schemeClr>
                </a:solidFill>
              </a:rPr>
              <a:t>changes </a:t>
            </a:r>
            <a:r>
              <a:rPr lang="en-US" sz="2400" dirty="0">
                <a:solidFill>
                  <a:schemeClr val="accent2">
                    <a:lumMod val="50000"/>
                  </a:schemeClr>
                </a:solidFill>
              </a:rPr>
              <a:t>in industry and adequately addresses </a:t>
            </a:r>
            <a:endParaRPr lang="en-US" sz="2400" dirty="0" smtClean="0">
              <a:solidFill>
                <a:schemeClr val="accent2">
                  <a:lumMod val="50000"/>
                </a:schemeClr>
              </a:solidFill>
            </a:endParaRPr>
          </a:p>
          <a:p>
            <a:pPr marL="461962" indent="0">
              <a:lnSpc>
                <a:spcPct val="50000"/>
              </a:lnSpc>
              <a:spcAft>
                <a:spcPts val="0"/>
              </a:spcAft>
              <a:buNone/>
              <a:defRPr/>
            </a:pPr>
            <a:r>
              <a:rPr lang="en-US" sz="2400" dirty="0" smtClean="0">
                <a:solidFill>
                  <a:schemeClr val="accent2">
                    <a:lumMod val="50000"/>
                  </a:schemeClr>
                </a:solidFill>
              </a:rPr>
              <a:t>recent technological </a:t>
            </a:r>
            <a:r>
              <a:rPr lang="en-US" sz="2400" dirty="0">
                <a:solidFill>
                  <a:schemeClr val="accent2">
                    <a:lumMod val="50000"/>
                  </a:schemeClr>
                </a:solidFill>
              </a:rPr>
              <a:t>developments</a:t>
            </a:r>
          </a:p>
          <a:p>
            <a:pPr marL="461963" indent="-461963">
              <a:spcAft>
                <a:spcPts val="0"/>
              </a:spcAft>
              <a:buFont typeface="Wingdings" panose="05000000000000000000" pitchFamily="2" charset="2"/>
              <a:buChar char="Ø"/>
              <a:defRPr/>
            </a:pPr>
            <a:r>
              <a:rPr lang="en-US" sz="2400" dirty="0">
                <a:solidFill>
                  <a:schemeClr val="accent2">
                    <a:lumMod val="50000"/>
                  </a:schemeClr>
                </a:solidFill>
              </a:rPr>
              <a:t>Address published guidance from other standard setting bodies  </a:t>
            </a:r>
          </a:p>
          <a:p>
            <a:pPr marL="461963" indent="-461963">
              <a:spcAft>
                <a:spcPts val="0"/>
              </a:spcAft>
              <a:buFont typeface="Wingdings" panose="05000000000000000000" pitchFamily="2" charset="2"/>
              <a:buChar char="Ø"/>
              <a:defRPr/>
            </a:pPr>
            <a:r>
              <a:rPr lang="en-US" sz="2400" dirty="0">
                <a:solidFill>
                  <a:schemeClr val="accent2">
                    <a:lumMod val="50000"/>
                  </a:schemeClr>
                </a:solidFill>
              </a:rPr>
              <a:t>Capture regulatory changes and ensure compatibility with Federal </a:t>
            </a:r>
            <a:r>
              <a:rPr lang="en-US" sz="2400" dirty="0" smtClean="0">
                <a:solidFill>
                  <a:schemeClr val="accent2">
                    <a:lumMod val="50000"/>
                  </a:schemeClr>
                </a:solidFill>
              </a:rPr>
              <a:t>rulemakings</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Low adoption of Part N and various alternative disposal limits</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Additional hazards not encompassed in Part N</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Ensure </a:t>
            </a:r>
            <a:r>
              <a:rPr lang="en-US" sz="2400" dirty="0">
                <a:solidFill>
                  <a:schemeClr val="accent2">
                    <a:lumMod val="50000"/>
                  </a:schemeClr>
                </a:solidFill>
              </a:rPr>
              <a:t>Part N is effective in meeting the most up to date protective standards for the environment and the public.</a:t>
            </a:r>
            <a:endParaRPr lang="en-US" sz="2400" i="1" dirty="0">
              <a:solidFill>
                <a:schemeClr val="accent2">
                  <a:lumMod val="50000"/>
                </a:schemeClr>
              </a:solidFill>
            </a:endParaRPr>
          </a:p>
          <a:p>
            <a:pPr>
              <a:spcAft>
                <a:spcPts val="0"/>
              </a:spcAft>
              <a:buFont typeface="Arial" panose="020B0604020202020204" pitchFamily="34" charset="0"/>
              <a:buChar char="•"/>
              <a:defRPr/>
            </a:pPr>
            <a:endParaRPr lang="en-US" sz="2400" dirty="0">
              <a:solidFill>
                <a:schemeClr val="accent2">
                  <a:lumMod val="50000"/>
                </a:schemeClr>
              </a:solidFill>
            </a:endParaRPr>
          </a:p>
          <a:p>
            <a:pPr marL="0" indent="0">
              <a:spcAft>
                <a:spcPts val="0"/>
              </a:spcAft>
              <a:buNone/>
              <a:defRPr/>
            </a:pPr>
            <a:endParaRPr lang="en-US" dirty="0" smtClean="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323" y="164818"/>
            <a:ext cx="3540283" cy="261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16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 altLang="en-US" dirty="0">
                <a:solidFill>
                  <a:srgbClr val="0070C0"/>
                </a:solidFill>
              </a:rPr>
              <a:t>Background</a:t>
            </a:r>
          </a:p>
        </p:txBody>
      </p:sp>
      <p:sp>
        <p:nvSpPr>
          <p:cNvPr id="22531" name="Rectangle 3"/>
          <p:cNvSpPr>
            <a:spLocks noGrp="1" noChangeArrowheads="1"/>
          </p:cNvSpPr>
          <p:nvPr>
            <p:ph type="body" idx="1"/>
          </p:nvPr>
        </p:nvSpPr>
        <p:spPr>
          <a:xfrm>
            <a:off x="1097280" y="1845734"/>
            <a:ext cx="10248054" cy="4023360"/>
          </a:xfrm>
        </p:spPr>
        <p:txBody>
          <a:bodyPr>
            <a:normAutofit fontScale="92500" lnSpcReduction="20000"/>
          </a:bodyPr>
          <a:lstStyle/>
          <a:p>
            <a:pPr marL="461963" indent="-461963">
              <a:lnSpc>
                <a:spcPct val="90000"/>
              </a:lnSpc>
              <a:buFont typeface="Wingdings" panose="05000000000000000000" pitchFamily="2" charset="2"/>
              <a:buChar char="Ø"/>
            </a:pPr>
            <a:r>
              <a:rPr lang="en-US" altLang="en-US" sz="3000" dirty="0" smtClean="0">
                <a:solidFill>
                  <a:schemeClr val="accent2">
                    <a:lumMod val="50000"/>
                  </a:schemeClr>
                </a:solidFill>
              </a:rPr>
              <a:t>Awareness in state radiation control programs of technologically enhanced naturally occurring radioactive material (TENORM) for over 40 years</a:t>
            </a:r>
          </a:p>
          <a:p>
            <a:pPr marL="461963" indent="-461963">
              <a:lnSpc>
                <a:spcPct val="90000"/>
              </a:lnSpc>
              <a:buFont typeface="Wingdings" panose="05000000000000000000" pitchFamily="2" charset="2"/>
              <a:buChar char="Ø"/>
            </a:pPr>
            <a:endParaRPr lang="en-US" altLang="en-US" sz="3000" dirty="0" smtClean="0">
              <a:solidFill>
                <a:schemeClr val="accent2">
                  <a:lumMod val="50000"/>
                </a:schemeClr>
              </a:solidFill>
            </a:endParaRPr>
          </a:p>
          <a:p>
            <a:pPr marL="461963" indent="-461963">
              <a:lnSpc>
                <a:spcPct val="90000"/>
              </a:lnSpc>
              <a:buFont typeface="Wingdings" panose="05000000000000000000" pitchFamily="2" charset="2"/>
              <a:buChar char="Ø"/>
            </a:pPr>
            <a:r>
              <a:rPr lang="en-US" altLang="en-US" sz="3000" dirty="0" smtClean="0">
                <a:solidFill>
                  <a:schemeClr val="accent2">
                    <a:lumMod val="50000"/>
                  </a:schemeClr>
                </a:solidFill>
              </a:rPr>
              <a:t>Primary isotopes of concern: Radium and daughters</a:t>
            </a:r>
          </a:p>
          <a:p>
            <a:pPr marL="461963" indent="-461963">
              <a:lnSpc>
                <a:spcPct val="90000"/>
              </a:lnSpc>
              <a:buFont typeface="Wingdings" panose="05000000000000000000" pitchFamily="2" charset="2"/>
              <a:buChar char="Ø"/>
            </a:pPr>
            <a:endParaRPr lang="en-US" altLang="en-US" sz="3000" dirty="0" smtClean="0">
              <a:solidFill>
                <a:schemeClr val="accent2">
                  <a:lumMod val="50000"/>
                </a:schemeClr>
              </a:solidFill>
            </a:endParaRPr>
          </a:p>
          <a:p>
            <a:pPr marL="461963" indent="-461963">
              <a:lnSpc>
                <a:spcPct val="90000"/>
              </a:lnSpc>
              <a:buFont typeface="Wingdings" panose="05000000000000000000" pitchFamily="2" charset="2"/>
              <a:buChar char="Ø"/>
            </a:pPr>
            <a:r>
              <a:rPr lang="en-US" altLang="en-US" sz="3000" dirty="0" smtClean="0">
                <a:solidFill>
                  <a:schemeClr val="accent2">
                    <a:lumMod val="50000"/>
                  </a:schemeClr>
                </a:solidFill>
              </a:rPr>
              <a:t>Need for uniform regulatory position</a:t>
            </a:r>
          </a:p>
          <a:p>
            <a:pPr marL="682625" lvl="1" indent="-220663">
              <a:lnSpc>
                <a:spcPct val="90000"/>
              </a:lnSpc>
              <a:buFont typeface="Arial" panose="020B0604020202020204" pitchFamily="34" charset="0"/>
              <a:buChar char="•"/>
            </a:pPr>
            <a:r>
              <a:rPr lang="en-US" altLang="en-US" sz="2600" dirty="0" smtClean="0">
                <a:solidFill>
                  <a:schemeClr val="accent2">
                    <a:lumMod val="50000"/>
                  </a:schemeClr>
                </a:solidFill>
              </a:rPr>
              <a:t>Use</a:t>
            </a:r>
          </a:p>
          <a:p>
            <a:pPr marL="682625" lvl="1" indent="-220663">
              <a:lnSpc>
                <a:spcPct val="90000"/>
              </a:lnSpc>
              <a:buFont typeface="Arial" panose="020B0604020202020204" pitchFamily="34" charset="0"/>
              <a:buChar char="•"/>
            </a:pPr>
            <a:r>
              <a:rPr lang="en-US" altLang="en-US" sz="2600" dirty="0" smtClean="0">
                <a:solidFill>
                  <a:schemeClr val="accent2">
                    <a:lumMod val="50000"/>
                  </a:schemeClr>
                </a:solidFill>
              </a:rPr>
              <a:t>Decontamination</a:t>
            </a:r>
          </a:p>
          <a:p>
            <a:pPr marL="682625" lvl="1" indent="-220663">
              <a:lnSpc>
                <a:spcPct val="90000"/>
              </a:lnSpc>
              <a:buFont typeface="Arial" panose="020B0604020202020204" pitchFamily="34" charset="0"/>
              <a:buChar char="•"/>
            </a:pPr>
            <a:r>
              <a:rPr lang="en-US" altLang="en-US" sz="2600" dirty="0" smtClean="0">
                <a:solidFill>
                  <a:schemeClr val="accent2">
                    <a:lumMod val="50000"/>
                  </a:schemeClr>
                </a:solidFill>
              </a:rPr>
              <a:t>Disposal of wastes</a:t>
            </a:r>
            <a:endParaRPr lang="en-US" altLang="en-US" sz="2600" dirty="0">
              <a:solidFill>
                <a:schemeClr val="accent2">
                  <a:lumMod val="50000"/>
                </a:schemeClr>
              </a:solidFill>
            </a:endParaRPr>
          </a:p>
        </p:txBody>
      </p:sp>
    </p:spTree>
    <p:extLst>
      <p:ext uri="{BB962C8B-B14F-4D97-AF65-F5344CB8AC3E}">
        <p14:creationId xmlns:p14="http://schemas.microsoft.com/office/powerpoint/2010/main" val="1917344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a:solidFill>
                  <a:srgbClr val="0070C0"/>
                </a:solidFill>
              </a:rPr>
              <a:t>Why Revisit Part N</a:t>
            </a:r>
            <a:r>
              <a:rPr lang="en-US" dirty="0" smtClean="0">
                <a:solidFill>
                  <a:srgbClr val="0070C0"/>
                </a:solidFill>
              </a:rPr>
              <a:t>?</a:t>
            </a:r>
            <a:endParaRPr lang="en-US" dirty="0">
              <a:solidFill>
                <a:srgbClr val="0070C0"/>
              </a:solidFill>
            </a:endParaRPr>
          </a:p>
        </p:txBody>
      </p:sp>
      <p:sp>
        <p:nvSpPr>
          <p:cNvPr id="5" name="Content Placeholder 4"/>
          <p:cNvSpPr>
            <a:spLocks noGrp="1"/>
          </p:cNvSpPr>
          <p:nvPr>
            <p:ph idx="1"/>
          </p:nvPr>
        </p:nvSpPr>
        <p:spPr/>
        <p:txBody>
          <a:bodyPr rtlCol="0">
            <a:normAutofit fontScale="92500" lnSpcReduction="10000"/>
          </a:bodyPr>
          <a:lstStyle/>
          <a:p>
            <a:pPr marL="0" indent="0">
              <a:spcAft>
                <a:spcPts val="0"/>
              </a:spcAft>
              <a:buNone/>
              <a:defRPr/>
            </a:pPr>
            <a:endParaRPr lang="en-US" dirty="0" smtClean="0"/>
          </a:p>
          <a:p>
            <a:pPr>
              <a:spcAft>
                <a:spcPts val="0"/>
              </a:spcAft>
              <a:buFont typeface="Arial" panose="020B0604020202020204" pitchFamily="34" charset="0"/>
              <a:buChar char="•"/>
              <a:defRPr/>
            </a:pPr>
            <a:endParaRPr lang="en-US" dirty="0" smtClean="0"/>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Review the definition of TENORM  </a:t>
            </a:r>
          </a:p>
          <a:p>
            <a:pPr marL="682625" lvl="1" indent="-220663">
              <a:spcAft>
                <a:spcPts val="0"/>
              </a:spcAft>
              <a:buFont typeface="Arial" panose="020B0604020202020204" pitchFamily="34" charset="0"/>
              <a:buChar char="•"/>
              <a:defRPr/>
            </a:pPr>
            <a:r>
              <a:rPr lang="en-US" sz="2200" i="1" dirty="0" smtClean="0">
                <a:solidFill>
                  <a:schemeClr val="accent2">
                    <a:lumMod val="50000"/>
                  </a:schemeClr>
                </a:solidFill>
              </a:rPr>
              <a:t>ANSI &amp; US EPA vs. Current CRCPD</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Solid Waste Release Criteria</a:t>
            </a:r>
          </a:p>
          <a:p>
            <a:pPr marL="682625" lvl="1" indent="-220663">
              <a:spcAft>
                <a:spcPts val="0"/>
              </a:spcAft>
              <a:buFont typeface="Arial" panose="020B0604020202020204" pitchFamily="34" charset="0"/>
              <a:buChar char="•"/>
              <a:defRPr/>
            </a:pPr>
            <a:r>
              <a:rPr lang="en-US" sz="2000" i="1" dirty="0" smtClean="0">
                <a:solidFill>
                  <a:schemeClr val="accent2">
                    <a:lumMod val="50000"/>
                  </a:schemeClr>
                </a:solidFill>
              </a:rPr>
              <a:t>Recent studies (Pennsylvania, North Dakota, EPA)</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Differing Site Release Criteria </a:t>
            </a:r>
            <a:r>
              <a:rPr lang="en-US" sz="2400" i="1" dirty="0">
                <a:solidFill>
                  <a:schemeClr val="accent2">
                    <a:lumMod val="50000"/>
                  </a:schemeClr>
                </a:solidFill>
              </a:rPr>
              <a:t>(</a:t>
            </a:r>
            <a:r>
              <a:rPr lang="en-US" sz="2400" i="1" dirty="0" smtClean="0">
                <a:solidFill>
                  <a:schemeClr val="accent2">
                    <a:lumMod val="50000"/>
                  </a:schemeClr>
                </a:solidFill>
              </a:rPr>
              <a:t>13 </a:t>
            </a:r>
            <a:r>
              <a:rPr lang="en-US" sz="2400" i="1" dirty="0">
                <a:solidFill>
                  <a:schemeClr val="accent2">
                    <a:lumMod val="50000"/>
                  </a:schemeClr>
                </a:solidFill>
              </a:rPr>
              <a:t>vs 25 mrem/year)</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Dose Based Surface Contamination Values</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Exemption criteria for other radionuclides</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RSO Requirements</a:t>
            </a:r>
          </a:p>
          <a:p>
            <a:pPr marL="457200" lvl="1" indent="0">
              <a:spcAft>
                <a:spcPts val="0"/>
              </a:spcAft>
              <a:buNone/>
              <a:defRPr/>
            </a:pPr>
            <a:endParaRPr lang="en-US" dirty="0" smtClean="0"/>
          </a:p>
        </p:txBody>
      </p:sp>
      <p:sp>
        <p:nvSpPr>
          <p:cNvPr id="2" name="TextBox 1"/>
          <p:cNvSpPr txBox="1"/>
          <p:nvPr/>
        </p:nvSpPr>
        <p:spPr>
          <a:xfrm>
            <a:off x="476954" y="1845734"/>
            <a:ext cx="8667045" cy="461665"/>
          </a:xfrm>
          <a:prstGeom prst="rect">
            <a:avLst/>
          </a:prstGeom>
          <a:noFill/>
        </p:spPr>
        <p:txBody>
          <a:bodyPr wrap="square">
            <a:spAutoFit/>
          </a:bodyPr>
          <a:lstStyle/>
          <a:p>
            <a:pPr algn="ctr">
              <a:defRPr/>
            </a:pPr>
            <a:r>
              <a:rPr lang="en-US" sz="2400" b="1" i="1" dirty="0" smtClean="0">
                <a:solidFill>
                  <a:schemeClr val="accent1">
                    <a:lumMod val="50000"/>
                  </a:schemeClr>
                </a:solidFill>
              </a:rPr>
              <a:t>		</a:t>
            </a:r>
            <a:r>
              <a:rPr lang="en-US" sz="2400" b="1" i="1" dirty="0" smtClean="0">
                <a:solidFill>
                  <a:schemeClr val="accent3">
                    <a:lumMod val="75000"/>
                  </a:schemeClr>
                </a:solidFill>
              </a:rPr>
              <a:t>Issues </a:t>
            </a:r>
            <a:r>
              <a:rPr lang="en-US" sz="2400" b="1" i="1" dirty="0">
                <a:solidFill>
                  <a:schemeClr val="accent3">
                    <a:lumMod val="75000"/>
                  </a:schemeClr>
                </a:solidFill>
              </a:rPr>
              <a:t>Identified in the </a:t>
            </a:r>
            <a:r>
              <a:rPr lang="en-US" sz="2400" b="1" i="1" dirty="0" smtClean="0">
                <a:solidFill>
                  <a:schemeClr val="accent3">
                    <a:lumMod val="75000"/>
                  </a:schemeClr>
                </a:solidFill>
              </a:rPr>
              <a:t>2003 </a:t>
            </a:r>
            <a:r>
              <a:rPr lang="en-US" sz="2400" b="1" i="1" dirty="0">
                <a:solidFill>
                  <a:schemeClr val="accent3">
                    <a:lumMod val="75000"/>
                  </a:schemeClr>
                </a:solidFill>
              </a:rPr>
              <a:t>Implementation Guidance</a:t>
            </a:r>
          </a:p>
        </p:txBody>
      </p:sp>
    </p:spTree>
    <p:extLst>
      <p:ext uri="{BB962C8B-B14F-4D97-AF65-F5344CB8AC3E}">
        <p14:creationId xmlns:p14="http://schemas.microsoft.com/office/powerpoint/2010/main" val="1077080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6263" y="650161"/>
            <a:ext cx="10058400" cy="1051660"/>
          </a:xfrm>
        </p:spPr>
        <p:txBody>
          <a:bodyPr rtlCol="0">
            <a:normAutofit/>
          </a:bodyPr>
          <a:lstStyle/>
          <a:p>
            <a:pPr>
              <a:defRPr/>
            </a:pPr>
            <a:r>
              <a:rPr lang="en-US" dirty="0">
                <a:solidFill>
                  <a:srgbClr val="0070C0"/>
                </a:solidFill>
              </a:rPr>
              <a:t>Why Revisit Part N</a:t>
            </a:r>
            <a:r>
              <a:rPr lang="en-US" dirty="0" smtClean="0">
                <a:solidFill>
                  <a:srgbClr val="0070C0"/>
                </a:solidFill>
              </a:rPr>
              <a:t>?</a:t>
            </a:r>
            <a:endParaRPr lang="en-US" dirty="0">
              <a:solidFill>
                <a:srgbClr val="0070C0"/>
              </a:solidFill>
            </a:endParaRPr>
          </a:p>
        </p:txBody>
      </p:sp>
      <p:sp>
        <p:nvSpPr>
          <p:cNvPr id="5" name="Content Placeholder 4"/>
          <p:cNvSpPr>
            <a:spLocks noGrp="1"/>
          </p:cNvSpPr>
          <p:nvPr>
            <p:ph idx="1"/>
          </p:nvPr>
        </p:nvSpPr>
        <p:spPr/>
        <p:txBody>
          <a:bodyPr rtlCol="0">
            <a:normAutofit/>
          </a:bodyPr>
          <a:lstStyle/>
          <a:p>
            <a:pPr marL="0" indent="0" algn="ctr">
              <a:spcAft>
                <a:spcPts val="0"/>
              </a:spcAft>
              <a:buNone/>
              <a:defRPr/>
            </a:pPr>
            <a:r>
              <a:rPr lang="en-US" b="1" dirty="0">
                <a:solidFill>
                  <a:schemeClr val="accent3">
                    <a:lumMod val="75000"/>
                  </a:schemeClr>
                </a:solidFill>
              </a:rPr>
              <a:t>Issues Identified in the </a:t>
            </a:r>
            <a:r>
              <a:rPr lang="en-US" b="1" dirty="0" smtClean="0">
                <a:solidFill>
                  <a:schemeClr val="accent3">
                    <a:lumMod val="75000"/>
                  </a:schemeClr>
                </a:solidFill>
              </a:rPr>
              <a:t>2003 </a:t>
            </a:r>
            <a:r>
              <a:rPr lang="en-US" b="1" dirty="0">
                <a:solidFill>
                  <a:schemeClr val="accent3">
                    <a:lumMod val="75000"/>
                  </a:schemeClr>
                </a:solidFill>
              </a:rPr>
              <a:t>Implementation Guidance (continued)</a:t>
            </a:r>
          </a:p>
          <a:p>
            <a:pPr marL="461963" indent="-461963">
              <a:spcAft>
                <a:spcPts val="0"/>
              </a:spcAft>
              <a:buFont typeface="Wingdings" panose="05000000000000000000" pitchFamily="2" charset="2"/>
              <a:buChar char="Ø"/>
              <a:defRPr/>
            </a:pPr>
            <a:r>
              <a:rPr lang="en-US" sz="2800" dirty="0" smtClean="0">
                <a:solidFill>
                  <a:schemeClr val="accent2">
                    <a:lumMod val="50000"/>
                  </a:schemeClr>
                </a:solidFill>
              </a:rPr>
              <a:t>Assessing the groundwater pathway </a:t>
            </a:r>
            <a:r>
              <a:rPr lang="en-US" sz="2800" i="1" dirty="0">
                <a:solidFill>
                  <a:schemeClr val="accent2">
                    <a:lumMod val="50000"/>
                  </a:schemeClr>
                </a:solidFill>
              </a:rPr>
              <a:t>(4 mrem/</a:t>
            </a:r>
            <a:r>
              <a:rPr lang="en-US" sz="2800" i="1" dirty="0" err="1">
                <a:solidFill>
                  <a:schemeClr val="accent2">
                    <a:lumMod val="50000"/>
                  </a:schemeClr>
                </a:solidFill>
              </a:rPr>
              <a:t>yr</a:t>
            </a:r>
            <a:r>
              <a:rPr lang="en-US" sz="2800" i="1" dirty="0">
                <a:solidFill>
                  <a:schemeClr val="accent2">
                    <a:lumMod val="50000"/>
                  </a:schemeClr>
                </a:solidFill>
              </a:rPr>
              <a:t>)</a:t>
            </a:r>
          </a:p>
          <a:p>
            <a:pPr marL="461963" lvl="1" indent="-230188">
              <a:spcAft>
                <a:spcPts val="0"/>
              </a:spcAft>
              <a:buFont typeface="Arial" panose="020B0604020202020204" pitchFamily="34" charset="0"/>
              <a:buChar char="•"/>
              <a:defRPr/>
            </a:pPr>
            <a:r>
              <a:rPr lang="en-US" sz="2400" i="1" dirty="0" smtClean="0">
                <a:solidFill>
                  <a:schemeClr val="accent2">
                    <a:lumMod val="50000"/>
                  </a:schemeClr>
                </a:solidFill>
              </a:rPr>
              <a:t>EPA is addressing TENORM industry by industry</a:t>
            </a:r>
          </a:p>
          <a:p>
            <a:pPr marL="461963" lvl="1" indent="-230188">
              <a:spcAft>
                <a:spcPts val="0"/>
              </a:spcAft>
              <a:buFont typeface="Arial" panose="020B0604020202020204" pitchFamily="34" charset="0"/>
              <a:buChar char="•"/>
              <a:defRPr/>
            </a:pPr>
            <a:r>
              <a:rPr lang="en-US" sz="2400" i="1" dirty="0" smtClean="0">
                <a:solidFill>
                  <a:schemeClr val="accent2">
                    <a:lumMod val="50000"/>
                  </a:schemeClr>
                </a:solidFill>
              </a:rPr>
              <a:t>Will likely vary by industry/waste form</a:t>
            </a:r>
          </a:p>
          <a:p>
            <a:pPr lvl="1">
              <a:spcAft>
                <a:spcPts val="0"/>
              </a:spcAft>
              <a:buFont typeface="Wingdings" panose="05000000000000000000" pitchFamily="2" charset="2"/>
              <a:buChar char="Ø"/>
              <a:defRPr/>
            </a:pPr>
            <a:endParaRPr lang="en-US" sz="2400" dirty="0" smtClean="0">
              <a:solidFill>
                <a:schemeClr val="accent2">
                  <a:lumMod val="50000"/>
                </a:schemeClr>
              </a:solidFill>
            </a:endParaRPr>
          </a:p>
          <a:p>
            <a:pPr marL="461963" indent="-461963">
              <a:spcAft>
                <a:spcPts val="0"/>
              </a:spcAft>
              <a:buFont typeface="Wingdings" panose="05000000000000000000" pitchFamily="2" charset="2"/>
              <a:buChar char="Ø"/>
              <a:defRPr/>
            </a:pPr>
            <a:r>
              <a:rPr lang="en-US" sz="2800" dirty="0" smtClean="0">
                <a:solidFill>
                  <a:schemeClr val="accent2">
                    <a:lumMod val="50000"/>
                  </a:schemeClr>
                </a:solidFill>
              </a:rPr>
              <a:t>Implementation </a:t>
            </a:r>
            <a:r>
              <a:rPr lang="en-US" sz="2800" dirty="0">
                <a:solidFill>
                  <a:schemeClr val="accent2">
                    <a:lumMod val="50000"/>
                  </a:schemeClr>
                </a:solidFill>
              </a:rPr>
              <a:t>guidance offers items for future consideration</a:t>
            </a:r>
          </a:p>
          <a:p>
            <a:pPr marL="461963" lvl="1" indent="-230188">
              <a:spcAft>
                <a:spcPts val="0"/>
              </a:spcAft>
              <a:buFont typeface="Arial" panose="020B0604020202020204" pitchFamily="34" charset="0"/>
              <a:buChar char="•"/>
              <a:defRPr/>
            </a:pPr>
            <a:r>
              <a:rPr lang="en-US" sz="2400" i="1" dirty="0">
                <a:solidFill>
                  <a:schemeClr val="accent2">
                    <a:lumMod val="50000"/>
                  </a:schemeClr>
                </a:solidFill>
              </a:rPr>
              <a:t>Assessments of operations on page 9 </a:t>
            </a:r>
          </a:p>
          <a:p>
            <a:pPr marL="461963" lvl="1" indent="-230188">
              <a:spcAft>
                <a:spcPts val="0"/>
              </a:spcAft>
              <a:buFont typeface="Arial" panose="020B0604020202020204" pitchFamily="34" charset="0"/>
              <a:buChar char="•"/>
              <a:defRPr/>
            </a:pPr>
            <a:r>
              <a:rPr lang="en-US" sz="2400" i="1" dirty="0">
                <a:solidFill>
                  <a:schemeClr val="accent2">
                    <a:lumMod val="50000"/>
                  </a:schemeClr>
                </a:solidFill>
              </a:rPr>
              <a:t>Trigger levels that would move a general licensee to a specific licensee are present (operations that give rise to a dose in excess of 10% the occupational limit)</a:t>
            </a:r>
          </a:p>
          <a:p>
            <a:pPr lvl="1">
              <a:spcAft>
                <a:spcPts val="0"/>
              </a:spcAft>
              <a:buFont typeface="Arial" panose="020B0604020202020204" pitchFamily="34" charset="0"/>
              <a:buChar char="–"/>
              <a:defRPr/>
            </a:pPr>
            <a:endParaRPr lang="en-US" dirty="0" smtClean="0"/>
          </a:p>
          <a:p>
            <a:pPr lvl="1">
              <a:spcAft>
                <a:spcPts val="0"/>
              </a:spcAft>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493310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a:solidFill>
                  <a:srgbClr val="0070C0"/>
                </a:solidFill>
              </a:rPr>
              <a:t>Why Revisit Part N</a:t>
            </a:r>
            <a:r>
              <a:rPr lang="en-US" dirty="0" smtClean="0">
                <a:solidFill>
                  <a:srgbClr val="0070C0"/>
                </a:solidFill>
              </a:rPr>
              <a:t>?</a:t>
            </a:r>
            <a:endParaRPr lang="en-US" dirty="0">
              <a:solidFill>
                <a:srgbClr val="0070C0"/>
              </a:solidFill>
            </a:endParaRPr>
          </a:p>
        </p:txBody>
      </p:sp>
      <p:sp>
        <p:nvSpPr>
          <p:cNvPr id="5" name="Content Placeholder 4"/>
          <p:cNvSpPr>
            <a:spLocks noGrp="1"/>
          </p:cNvSpPr>
          <p:nvPr>
            <p:ph sz="half" idx="4294967295"/>
          </p:nvPr>
        </p:nvSpPr>
        <p:spPr>
          <a:xfrm>
            <a:off x="1097279" y="2537178"/>
            <a:ext cx="9886809" cy="3643285"/>
          </a:xfrm>
        </p:spPr>
        <p:txBody>
          <a:bodyPr rtlCol="0">
            <a:normAutofit/>
          </a:bodyPr>
          <a:lstStyle/>
          <a:p>
            <a:pPr marL="0" indent="0">
              <a:spcAft>
                <a:spcPts val="0"/>
              </a:spcAft>
              <a:buNone/>
              <a:defRPr/>
            </a:pPr>
            <a:endParaRPr lang="en-US" dirty="0" smtClean="0"/>
          </a:p>
          <a:p>
            <a:pPr marL="461963" indent="-461963">
              <a:spcAft>
                <a:spcPts val="0"/>
              </a:spcAft>
              <a:buFont typeface="Wingdings" panose="05000000000000000000" pitchFamily="2" charset="2"/>
              <a:buChar char="Ø"/>
              <a:defRPr/>
            </a:pPr>
            <a:r>
              <a:rPr lang="en-US" sz="2400" dirty="0" smtClean="0"/>
              <a:t>Radon – Use in models, worker protection standards, and dose to the public</a:t>
            </a:r>
          </a:p>
          <a:p>
            <a:pPr marL="461963" indent="-461963">
              <a:spcAft>
                <a:spcPts val="0"/>
              </a:spcAft>
              <a:buFont typeface="Wingdings" panose="05000000000000000000" pitchFamily="2" charset="2"/>
              <a:buChar char="Ø"/>
              <a:defRPr/>
            </a:pPr>
            <a:r>
              <a:rPr lang="en-US" sz="2400" dirty="0" smtClean="0"/>
              <a:t>A need to formalize the notification to states for intent to be covered by a TENORM license</a:t>
            </a:r>
            <a:endParaRPr lang="en-US" sz="2400" i="1" dirty="0" smtClean="0"/>
          </a:p>
          <a:p>
            <a:pPr marL="461963" indent="-461963">
              <a:spcAft>
                <a:spcPts val="0"/>
              </a:spcAft>
              <a:buFont typeface="Wingdings" panose="05000000000000000000" pitchFamily="2" charset="2"/>
              <a:buChar char="Ø"/>
              <a:defRPr/>
            </a:pPr>
            <a:r>
              <a:rPr lang="en-US" sz="2400" dirty="0" smtClean="0"/>
              <a:t>A need to formalize the “assessment” for dose-based exemptions</a:t>
            </a:r>
          </a:p>
          <a:p>
            <a:pPr marL="461963" indent="-461963">
              <a:spcAft>
                <a:spcPts val="0"/>
              </a:spcAft>
              <a:buFont typeface="Wingdings" panose="05000000000000000000" pitchFamily="2" charset="2"/>
              <a:buChar char="Ø"/>
              <a:defRPr/>
            </a:pPr>
            <a:r>
              <a:rPr lang="en-US" sz="2400" dirty="0" smtClean="0"/>
              <a:t>Address inconsistencies in worker training</a:t>
            </a:r>
          </a:p>
        </p:txBody>
      </p:sp>
      <p:sp>
        <p:nvSpPr>
          <p:cNvPr id="2" name="TextBox 1"/>
          <p:cNvSpPr txBox="1"/>
          <p:nvPr/>
        </p:nvSpPr>
        <p:spPr>
          <a:xfrm>
            <a:off x="1097280" y="2075513"/>
            <a:ext cx="6116320" cy="461665"/>
          </a:xfrm>
          <a:prstGeom prst="rect">
            <a:avLst/>
          </a:prstGeom>
          <a:noFill/>
        </p:spPr>
        <p:txBody>
          <a:bodyPr wrap="square">
            <a:spAutoFit/>
          </a:bodyPr>
          <a:lstStyle/>
          <a:p>
            <a:pPr algn="ctr">
              <a:defRPr/>
            </a:pPr>
            <a:r>
              <a:rPr lang="en-US" sz="2400" b="1" dirty="0">
                <a:solidFill>
                  <a:schemeClr val="accent1">
                    <a:lumMod val="50000"/>
                  </a:schemeClr>
                </a:solidFill>
              </a:rPr>
              <a:t>Issues Identified by the E-42 Working Group</a:t>
            </a:r>
          </a:p>
        </p:txBody>
      </p:sp>
    </p:spTree>
    <p:extLst>
      <p:ext uri="{BB962C8B-B14F-4D97-AF65-F5344CB8AC3E}">
        <p14:creationId xmlns:p14="http://schemas.microsoft.com/office/powerpoint/2010/main" val="1223914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a:solidFill>
                  <a:srgbClr val="0070C0"/>
                </a:solidFill>
              </a:rPr>
              <a:t>Why Revisit Part N?</a:t>
            </a:r>
          </a:p>
        </p:txBody>
      </p:sp>
      <p:sp>
        <p:nvSpPr>
          <p:cNvPr id="5" name="Content Placeholder 4"/>
          <p:cNvSpPr>
            <a:spLocks noGrp="1"/>
          </p:cNvSpPr>
          <p:nvPr>
            <p:ph idx="1"/>
          </p:nvPr>
        </p:nvSpPr>
        <p:spPr>
          <a:xfrm>
            <a:off x="1105182" y="1737360"/>
            <a:ext cx="10058400" cy="4494107"/>
          </a:xfrm>
        </p:spPr>
        <p:txBody>
          <a:bodyPr rtlCol="0">
            <a:normAutofit/>
          </a:bodyPr>
          <a:lstStyle/>
          <a:p>
            <a:pPr marL="0" indent="0">
              <a:spcAft>
                <a:spcPts val="600"/>
              </a:spcAft>
              <a:buNone/>
              <a:defRPr/>
            </a:pPr>
            <a:endParaRPr lang="en-US" dirty="0" smtClean="0"/>
          </a:p>
          <a:p>
            <a:pPr marL="461963" indent="-461963">
              <a:spcAft>
                <a:spcPts val="600"/>
              </a:spcAft>
              <a:buFont typeface="Wingdings" panose="05000000000000000000" pitchFamily="2" charset="2"/>
              <a:buChar char="Ø"/>
              <a:defRPr/>
            </a:pPr>
            <a:r>
              <a:rPr lang="en-US" sz="2800" dirty="0" smtClean="0">
                <a:solidFill>
                  <a:schemeClr val="accent2">
                    <a:lumMod val="50000"/>
                  </a:schemeClr>
                </a:solidFill>
              </a:rPr>
              <a:t>Analysis of the 5 pCi/g exemption in light of disposal pathway</a:t>
            </a:r>
          </a:p>
          <a:p>
            <a:pPr marL="682625" lvl="1" indent="-220663">
              <a:spcBef>
                <a:spcPts val="0"/>
              </a:spcBef>
              <a:spcAft>
                <a:spcPts val="0"/>
              </a:spcAft>
              <a:buFont typeface="Arial" panose="020B0604020202020204" pitchFamily="34" charset="0"/>
              <a:buChar char="•"/>
              <a:defRPr/>
            </a:pPr>
            <a:r>
              <a:rPr lang="en-US" sz="2800" i="1" dirty="0" smtClean="0">
                <a:solidFill>
                  <a:schemeClr val="accent2">
                    <a:lumMod val="50000"/>
                  </a:schemeClr>
                </a:solidFill>
              </a:rPr>
              <a:t>Clarification that Part N doesn’t prohibit RCRA landfill disposal</a:t>
            </a:r>
          </a:p>
          <a:p>
            <a:pPr marL="461963" indent="-461963">
              <a:spcAft>
                <a:spcPts val="600"/>
              </a:spcAft>
              <a:buFont typeface="Wingdings" panose="05000000000000000000" pitchFamily="2" charset="2"/>
              <a:buChar char="Ø"/>
              <a:defRPr/>
            </a:pPr>
            <a:r>
              <a:rPr lang="en-US" sz="2800" dirty="0" smtClean="0">
                <a:solidFill>
                  <a:schemeClr val="accent2">
                    <a:lumMod val="50000"/>
                  </a:schemeClr>
                </a:solidFill>
              </a:rPr>
              <a:t>Land application does not account for site buildup of radium</a:t>
            </a:r>
          </a:p>
          <a:p>
            <a:pPr marL="461963" indent="-461963">
              <a:spcAft>
                <a:spcPts val="600"/>
              </a:spcAft>
              <a:buFont typeface="Wingdings" panose="05000000000000000000" pitchFamily="2" charset="2"/>
              <a:buChar char="Ø"/>
              <a:defRPr/>
            </a:pPr>
            <a:r>
              <a:rPr lang="en-US" sz="2800" dirty="0" smtClean="0">
                <a:solidFill>
                  <a:schemeClr val="accent2">
                    <a:lumMod val="50000"/>
                  </a:schemeClr>
                </a:solidFill>
              </a:rPr>
              <a:t>Desire for radiation protection programs and training that is commensurate with the duties/hazards present.  (I.e., a “graded approach”)</a:t>
            </a:r>
          </a:p>
          <a:p>
            <a:pPr marL="461963" indent="-461963">
              <a:spcAft>
                <a:spcPts val="0"/>
              </a:spcAft>
              <a:buFont typeface="Wingdings" panose="05000000000000000000" pitchFamily="2" charset="2"/>
              <a:buChar char="Ø"/>
              <a:defRPr/>
            </a:pPr>
            <a:r>
              <a:rPr lang="en-US" sz="2800" dirty="0" smtClean="0">
                <a:solidFill>
                  <a:schemeClr val="accent2">
                    <a:lumMod val="50000"/>
                  </a:schemeClr>
                </a:solidFill>
              </a:rPr>
              <a:t>International models of radon monitoring/mitigation </a:t>
            </a:r>
          </a:p>
          <a:p>
            <a:pPr marL="682625" lvl="1" indent="-220663">
              <a:spcBef>
                <a:spcPts val="0"/>
              </a:spcBef>
              <a:spcAft>
                <a:spcPts val="600"/>
              </a:spcAft>
              <a:buFont typeface="Arial" panose="020B0604020202020204" pitchFamily="34" charset="0"/>
              <a:buChar char="•"/>
              <a:defRPr/>
            </a:pPr>
            <a:r>
              <a:rPr lang="en-US" sz="2800" i="1" dirty="0" smtClean="0">
                <a:solidFill>
                  <a:schemeClr val="accent2">
                    <a:lumMod val="50000"/>
                  </a:schemeClr>
                </a:solidFill>
              </a:rPr>
              <a:t>IAEA Report No. 33</a:t>
            </a:r>
          </a:p>
        </p:txBody>
      </p:sp>
    </p:spTree>
    <p:extLst>
      <p:ext uri="{BB962C8B-B14F-4D97-AF65-F5344CB8AC3E}">
        <p14:creationId xmlns:p14="http://schemas.microsoft.com/office/powerpoint/2010/main" val="126513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smtClean="0">
                <a:solidFill>
                  <a:srgbClr val="0070C0"/>
                </a:solidFill>
              </a:rPr>
              <a:t>Developments since Part N and Possible Implications</a:t>
            </a:r>
            <a:endParaRPr lang="en-US" dirty="0">
              <a:solidFill>
                <a:srgbClr val="0070C0"/>
              </a:solidFill>
            </a:endParaRPr>
          </a:p>
        </p:txBody>
      </p:sp>
      <p:sp>
        <p:nvSpPr>
          <p:cNvPr id="29699" name="Content Placeholder 4"/>
          <p:cNvSpPr>
            <a:spLocks noGrp="1"/>
          </p:cNvSpPr>
          <p:nvPr>
            <p:ph idx="1"/>
          </p:nvPr>
        </p:nvSpPr>
        <p:spPr/>
        <p:txBody>
          <a:bodyPr>
            <a:normAutofit/>
          </a:bodyPr>
          <a:lstStyle/>
          <a:p>
            <a:pPr>
              <a:buFont typeface="Wingdings" panose="05000000000000000000" pitchFamily="2" charset="2"/>
              <a:buChar char="Ø"/>
            </a:pPr>
            <a:r>
              <a:rPr lang="en-US" altLang="en-US" sz="3200" dirty="0" smtClean="0">
                <a:solidFill>
                  <a:schemeClr val="accent2">
                    <a:lumMod val="50000"/>
                  </a:schemeClr>
                </a:solidFill>
              </a:rPr>
              <a:t>ANSI N.53-2009</a:t>
            </a:r>
          </a:p>
          <a:p>
            <a:pPr>
              <a:buFont typeface="Wingdings" panose="05000000000000000000" pitchFamily="2" charset="2"/>
              <a:buChar char="Ø"/>
            </a:pPr>
            <a:r>
              <a:rPr lang="en-US" altLang="en-US" sz="3200" dirty="0" smtClean="0">
                <a:solidFill>
                  <a:schemeClr val="accent2">
                    <a:lumMod val="50000"/>
                  </a:schemeClr>
                </a:solidFill>
              </a:rPr>
              <a:t>Drinking Water Regulations and increased radium removal</a:t>
            </a:r>
          </a:p>
          <a:p>
            <a:pPr>
              <a:buFont typeface="Wingdings" panose="05000000000000000000" pitchFamily="2" charset="2"/>
              <a:buChar char="Ø"/>
            </a:pPr>
            <a:r>
              <a:rPr lang="en-US" altLang="en-US" sz="3200" dirty="0" smtClean="0">
                <a:solidFill>
                  <a:schemeClr val="accent2">
                    <a:lumMod val="50000"/>
                  </a:schemeClr>
                </a:solidFill>
              </a:rPr>
              <a:t>High Volume Hydraulic Fracturing Operations</a:t>
            </a:r>
          </a:p>
          <a:p>
            <a:pPr>
              <a:buFont typeface="Wingdings" panose="05000000000000000000" pitchFamily="2" charset="2"/>
              <a:buChar char="Ø"/>
            </a:pPr>
            <a:r>
              <a:rPr lang="en-US" altLang="en-US" sz="3200" dirty="0" smtClean="0">
                <a:solidFill>
                  <a:schemeClr val="accent2">
                    <a:lumMod val="50000"/>
                  </a:schemeClr>
                </a:solidFill>
              </a:rPr>
              <a:t>Harmonization with US DOT and International Shipping 	Regulations </a:t>
            </a:r>
          </a:p>
          <a:p>
            <a:pPr lvl="2">
              <a:buFont typeface="Arial" panose="020B0604020202020204" pitchFamily="34" charset="0"/>
              <a:buChar char="•"/>
            </a:pPr>
            <a:r>
              <a:rPr lang="en-US" altLang="en-US" sz="2800" dirty="0" smtClean="0">
                <a:solidFill>
                  <a:schemeClr val="accent2">
                    <a:lumMod val="50000"/>
                  </a:schemeClr>
                </a:solidFill>
              </a:rPr>
              <a:t>(</a:t>
            </a:r>
            <a:r>
              <a:rPr lang="en-US" altLang="en-US" sz="2800" i="1" dirty="0" smtClean="0">
                <a:solidFill>
                  <a:schemeClr val="accent2">
                    <a:lumMod val="50000"/>
                  </a:schemeClr>
                </a:solidFill>
              </a:rPr>
              <a:t>special permits, X10 NORM exemption</a:t>
            </a:r>
            <a:r>
              <a:rPr lang="en-US" altLang="en-US" sz="2800" dirty="0" smtClean="0">
                <a:solidFill>
                  <a:schemeClr val="accent2">
                    <a:lumMod val="50000"/>
                  </a:schemeClr>
                </a:solidFill>
              </a:rPr>
              <a:t>)</a:t>
            </a:r>
          </a:p>
        </p:txBody>
      </p:sp>
    </p:spTree>
    <p:extLst>
      <p:ext uri="{BB962C8B-B14F-4D97-AF65-F5344CB8AC3E}">
        <p14:creationId xmlns:p14="http://schemas.microsoft.com/office/powerpoint/2010/main" val="3465749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smtClean="0">
                <a:solidFill>
                  <a:srgbClr val="0070C0"/>
                </a:solidFill>
              </a:rPr>
              <a:t>Expectations</a:t>
            </a:r>
            <a:endParaRPr lang="en-US" dirty="0">
              <a:solidFill>
                <a:srgbClr val="0070C0"/>
              </a:solidFill>
            </a:endParaRPr>
          </a:p>
        </p:txBody>
      </p:sp>
      <p:sp>
        <p:nvSpPr>
          <p:cNvPr id="5" name="Content Placeholder 4"/>
          <p:cNvSpPr>
            <a:spLocks noGrp="1"/>
          </p:cNvSpPr>
          <p:nvPr>
            <p:ph idx="1"/>
          </p:nvPr>
        </p:nvSpPr>
        <p:spPr>
          <a:xfrm>
            <a:off x="1097280" y="1992489"/>
            <a:ext cx="10058400" cy="4023360"/>
          </a:xfrm>
        </p:spPr>
        <p:txBody>
          <a:bodyPr rtlCol="0">
            <a:normAutofit/>
          </a:bodyPr>
          <a:lstStyle/>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Multiyear effort with E-42 input</a:t>
            </a:r>
          </a:p>
          <a:p>
            <a:pPr marL="461963" indent="-461963">
              <a:spcAft>
                <a:spcPts val="0"/>
              </a:spcAft>
              <a:buFont typeface="Wingdings" panose="05000000000000000000" pitchFamily="2" charset="2"/>
              <a:buChar char="Ø"/>
              <a:defRPr/>
            </a:pPr>
            <a:r>
              <a:rPr lang="en-US" sz="2400" dirty="0">
                <a:solidFill>
                  <a:schemeClr val="accent2">
                    <a:lumMod val="50000"/>
                  </a:schemeClr>
                </a:solidFill>
              </a:rPr>
              <a:t>The RCRA </a:t>
            </a:r>
            <a:r>
              <a:rPr lang="en-US" sz="2400" i="1" dirty="0">
                <a:solidFill>
                  <a:schemeClr val="accent2">
                    <a:lumMod val="50000"/>
                  </a:schemeClr>
                </a:solidFill>
              </a:rPr>
              <a:t>vs</a:t>
            </a:r>
            <a:r>
              <a:rPr lang="en-US" sz="2400" dirty="0">
                <a:solidFill>
                  <a:schemeClr val="accent2">
                    <a:lumMod val="50000"/>
                  </a:schemeClr>
                </a:solidFill>
              </a:rPr>
              <a:t> NRC site release </a:t>
            </a:r>
            <a:endParaRPr lang="en-US" sz="2400" dirty="0" smtClean="0">
              <a:solidFill>
                <a:schemeClr val="accent2">
                  <a:lumMod val="50000"/>
                </a:schemeClr>
              </a:solidFill>
            </a:endParaRPr>
          </a:p>
          <a:p>
            <a:pPr marL="682625" lvl="1" indent="-220663">
              <a:spcAft>
                <a:spcPts val="0"/>
              </a:spcAft>
              <a:buFont typeface="Arial" panose="020B0604020202020204" pitchFamily="34" charset="0"/>
              <a:buChar char="•"/>
              <a:defRPr/>
            </a:pPr>
            <a:r>
              <a:rPr lang="en-US" sz="2200" i="1" dirty="0" smtClean="0">
                <a:solidFill>
                  <a:schemeClr val="accent2">
                    <a:lumMod val="50000"/>
                  </a:schemeClr>
                </a:solidFill>
              </a:rPr>
              <a:t>likely won’t be resolved soon.</a:t>
            </a:r>
            <a:endParaRPr lang="en-US" sz="2200" i="1" dirty="0">
              <a:solidFill>
                <a:schemeClr val="accent2">
                  <a:lumMod val="50000"/>
                </a:schemeClr>
              </a:solidFill>
            </a:endParaRP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The EPA </a:t>
            </a:r>
            <a:r>
              <a:rPr lang="en-US" sz="2400" i="1" dirty="0" smtClean="0">
                <a:solidFill>
                  <a:schemeClr val="accent2">
                    <a:lumMod val="50000"/>
                  </a:schemeClr>
                </a:solidFill>
              </a:rPr>
              <a:t>vs</a:t>
            </a:r>
            <a:r>
              <a:rPr lang="en-US" sz="2400" dirty="0" smtClean="0">
                <a:solidFill>
                  <a:schemeClr val="accent2">
                    <a:lumMod val="50000"/>
                  </a:schemeClr>
                </a:solidFill>
              </a:rPr>
              <a:t> NRC allowable public dose </a:t>
            </a:r>
          </a:p>
          <a:p>
            <a:pPr marL="682625" lvl="1" indent="-220663">
              <a:spcAft>
                <a:spcPts val="0"/>
              </a:spcAft>
              <a:buFont typeface="Arial" panose="020B0604020202020204" pitchFamily="34" charset="0"/>
              <a:buChar char="•"/>
              <a:defRPr/>
            </a:pPr>
            <a:r>
              <a:rPr lang="en-US" sz="2200" i="1" dirty="0" smtClean="0">
                <a:solidFill>
                  <a:schemeClr val="accent2">
                    <a:lumMod val="50000"/>
                  </a:schemeClr>
                </a:solidFill>
              </a:rPr>
              <a:t>constraints won’t be resolved soon</a:t>
            </a:r>
            <a:r>
              <a:rPr lang="en-US" sz="2200" dirty="0" smtClean="0">
                <a:solidFill>
                  <a:schemeClr val="accent2">
                    <a:lumMod val="50000"/>
                  </a:schemeClr>
                </a:solidFill>
              </a:rPr>
              <a:t>.</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Introduce proposals to formalize the notification to the state of coverage under a license</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Introduce proposals to formalize the dose assessment process</a:t>
            </a:r>
          </a:p>
          <a:p>
            <a:pPr marL="461963" indent="-461963">
              <a:spcAft>
                <a:spcPts val="0"/>
              </a:spcAft>
              <a:buFont typeface="Wingdings" panose="05000000000000000000" pitchFamily="2" charset="2"/>
              <a:buChar char="Ø"/>
              <a:defRPr/>
            </a:pPr>
            <a:r>
              <a:rPr lang="en-US" sz="2400" dirty="0" smtClean="0">
                <a:solidFill>
                  <a:schemeClr val="accent2">
                    <a:lumMod val="50000"/>
                  </a:schemeClr>
                </a:solidFill>
              </a:rPr>
              <a:t>Include the groundwater pathway in models</a:t>
            </a:r>
          </a:p>
        </p:txBody>
      </p:sp>
      <p:pic>
        <p:nvPicPr>
          <p:cNvPr id="6" name="Picture 2" descr="https://thechaoswhisperer.files.wordpress.com/2012/04/caveman-wheel-carto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079" y="286603"/>
            <a:ext cx="4954871" cy="378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164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altLang="en-US" dirty="0" smtClean="0">
                <a:solidFill>
                  <a:srgbClr val="0070C0"/>
                </a:solidFill>
              </a:rPr>
              <a:t>Expectations</a:t>
            </a:r>
          </a:p>
        </p:txBody>
      </p:sp>
      <p:sp>
        <p:nvSpPr>
          <p:cNvPr id="40963" name="Content Placeholder 4"/>
          <p:cNvSpPr>
            <a:spLocks noGrp="1"/>
          </p:cNvSpPr>
          <p:nvPr>
            <p:ph idx="1"/>
          </p:nvPr>
        </p:nvSpPr>
        <p:spPr/>
        <p:txBody>
          <a:bodyPr/>
          <a:lstStyle/>
          <a:p>
            <a:pPr marL="461963" indent="-461963">
              <a:buFont typeface="Wingdings" panose="05000000000000000000" pitchFamily="2" charset="2"/>
              <a:buChar char="Ø"/>
            </a:pPr>
            <a:r>
              <a:rPr lang="en-US" altLang="en-US" sz="2800" dirty="0">
                <a:solidFill>
                  <a:schemeClr val="accent2">
                    <a:lumMod val="50000"/>
                  </a:schemeClr>
                </a:solidFill>
              </a:rPr>
              <a:t>Examine the utility and science behind 5 </a:t>
            </a:r>
            <a:r>
              <a:rPr lang="en-US" altLang="en-US" sz="2800" dirty="0" err="1">
                <a:solidFill>
                  <a:schemeClr val="accent2">
                    <a:lumMod val="50000"/>
                  </a:schemeClr>
                </a:solidFill>
              </a:rPr>
              <a:t>pCi</a:t>
            </a:r>
            <a:r>
              <a:rPr lang="en-US" altLang="en-US" sz="2800" dirty="0">
                <a:solidFill>
                  <a:schemeClr val="accent2">
                    <a:lumMod val="50000"/>
                  </a:schemeClr>
                </a:solidFill>
              </a:rPr>
              <a:t>/g.  Is the exemption appropriate and defensible across multiple industries and all exposure scenarios?  </a:t>
            </a:r>
          </a:p>
          <a:p>
            <a:pPr marL="461963" indent="-461963">
              <a:buFont typeface="Wingdings" panose="05000000000000000000" pitchFamily="2" charset="2"/>
              <a:buChar char="Ø"/>
            </a:pPr>
            <a:r>
              <a:rPr lang="en-US" altLang="en-US" sz="2800" dirty="0">
                <a:solidFill>
                  <a:schemeClr val="accent2">
                    <a:lumMod val="50000"/>
                  </a:schemeClr>
                </a:solidFill>
              </a:rPr>
              <a:t>Examine alternative field-screening methods that allow the regulated community to quickly determine compliance and allowable disposal options.  These need to be tied to both a dose and a disposal pathway.</a:t>
            </a:r>
          </a:p>
          <a:p>
            <a:pPr marL="461963" indent="-461963">
              <a:buFont typeface="Wingdings" panose="05000000000000000000" pitchFamily="2" charset="2"/>
              <a:buChar char="Ø"/>
            </a:pPr>
            <a:r>
              <a:rPr lang="en-US" altLang="en-US" sz="2800" dirty="0">
                <a:solidFill>
                  <a:schemeClr val="accent2">
                    <a:lumMod val="50000"/>
                  </a:schemeClr>
                </a:solidFill>
              </a:rPr>
              <a:t>Revise the language that delineates the lower levels of TENORM that do not warrant regulatory oversight.</a:t>
            </a:r>
          </a:p>
          <a:p>
            <a:endParaRPr lang="en-US" altLang="en-US" dirty="0" smtClean="0">
              <a:solidFill>
                <a:schemeClr val="accent2">
                  <a:lumMod val="50000"/>
                </a:schemeClr>
              </a:solidFill>
            </a:endParaRPr>
          </a:p>
        </p:txBody>
      </p:sp>
    </p:spTree>
    <p:extLst>
      <p:ext uri="{BB962C8B-B14F-4D97-AF65-F5344CB8AC3E}">
        <p14:creationId xmlns:p14="http://schemas.microsoft.com/office/powerpoint/2010/main" val="1789434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altLang="en-US" dirty="0" smtClean="0">
                <a:solidFill>
                  <a:srgbClr val="0070C0"/>
                </a:solidFill>
              </a:rPr>
              <a:t>Expectations</a:t>
            </a:r>
          </a:p>
        </p:txBody>
      </p:sp>
      <p:sp>
        <p:nvSpPr>
          <p:cNvPr id="40963" name="Content Placeholder 4"/>
          <p:cNvSpPr>
            <a:spLocks noGrp="1"/>
          </p:cNvSpPr>
          <p:nvPr>
            <p:ph idx="1"/>
          </p:nvPr>
        </p:nvSpPr>
        <p:spPr/>
        <p:txBody>
          <a:bodyPr/>
          <a:lstStyle/>
          <a:p>
            <a:pPr marL="461963" indent="-461963">
              <a:buFont typeface="Wingdings" panose="05000000000000000000" pitchFamily="2" charset="2"/>
              <a:buChar char="Ø"/>
            </a:pPr>
            <a:r>
              <a:rPr lang="en-US" altLang="en-US" sz="2800" dirty="0" smtClean="0">
                <a:solidFill>
                  <a:schemeClr val="accent2">
                    <a:lumMod val="50000"/>
                  </a:schemeClr>
                </a:solidFill>
              </a:rPr>
              <a:t>Scope of TENORM will continue to grow</a:t>
            </a:r>
            <a:endParaRPr lang="en-US" altLang="en-US" sz="2800" dirty="0">
              <a:solidFill>
                <a:schemeClr val="accent2">
                  <a:lumMod val="50000"/>
                </a:schemeClr>
              </a:solidFill>
            </a:endParaRPr>
          </a:p>
          <a:p>
            <a:pPr marL="461963" indent="-461963">
              <a:buFont typeface="Wingdings" panose="05000000000000000000" pitchFamily="2" charset="2"/>
              <a:buChar char="Ø"/>
            </a:pPr>
            <a:r>
              <a:rPr lang="en-US" altLang="en-US" sz="2800" dirty="0" smtClean="0">
                <a:solidFill>
                  <a:schemeClr val="accent2">
                    <a:lumMod val="50000"/>
                  </a:schemeClr>
                </a:solidFill>
              </a:rPr>
              <a:t>Changing definitions places an emphasis on the dose assessment process</a:t>
            </a:r>
            <a:endParaRPr lang="en-US" altLang="en-US" sz="2800" dirty="0">
              <a:solidFill>
                <a:schemeClr val="accent2">
                  <a:lumMod val="50000"/>
                </a:schemeClr>
              </a:solidFill>
            </a:endParaRPr>
          </a:p>
          <a:p>
            <a:pPr marL="461963" indent="-461963">
              <a:buFont typeface="Wingdings" panose="05000000000000000000" pitchFamily="2" charset="2"/>
              <a:buChar char="Ø"/>
            </a:pPr>
            <a:r>
              <a:rPr lang="en-US" altLang="en-US" sz="2800" dirty="0" smtClean="0">
                <a:solidFill>
                  <a:schemeClr val="accent2">
                    <a:lumMod val="50000"/>
                  </a:schemeClr>
                </a:solidFill>
              </a:rPr>
              <a:t>Industry-specific guidance </a:t>
            </a:r>
            <a:r>
              <a:rPr lang="en-US" altLang="en-US" sz="2800" i="1" dirty="0" smtClean="0">
                <a:solidFill>
                  <a:schemeClr val="accent2">
                    <a:lumMod val="50000"/>
                  </a:schemeClr>
                </a:solidFill>
              </a:rPr>
              <a:t>(“NUREG 1556-ish”)</a:t>
            </a:r>
          </a:p>
          <a:p>
            <a:pPr marL="461963" indent="-461963">
              <a:buFont typeface="Wingdings" panose="05000000000000000000" pitchFamily="2" charset="2"/>
              <a:buChar char="Ø"/>
            </a:pPr>
            <a:r>
              <a:rPr lang="en-US" altLang="en-US" sz="2800" dirty="0" smtClean="0">
                <a:solidFill>
                  <a:schemeClr val="accent2">
                    <a:lumMod val="50000"/>
                  </a:schemeClr>
                </a:solidFill>
              </a:rPr>
              <a:t>Examine “permitting”, “exemptions”, and the AEA Licensing structure as it applies to TENORM.</a:t>
            </a:r>
            <a:endParaRPr lang="en-US" altLang="en-US" sz="2800" dirty="0">
              <a:solidFill>
                <a:schemeClr val="accent2">
                  <a:lumMod val="50000"/>
                </a:schemeClr>
              </a:solidFill>
            </a:endParaRPr>
          </a:p>
          <a:p>
            <a:endParaRPr lang="en-US" altLang="en-US" dirty="0" smtClean="0">
              <a:solidFill>
                <a:schemeClr val="accent2">
                  <a:lumMod val="50000"/>
                </a:schemeClr>
              </a:solidFill>
            </a:endParaRPr>
          </a:p>
        </p:txBody>
      </p:sp>
    </p:spTree>
    <p:extLst>
      <p:ext uri="{BB962C8B-B14F-4D97-AF65-F5344CB8AC3E}">
        <p14:creationId xmlns:p14="http://schemas.microsoft.com/office/powerpoint/2010/main" val="4162595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altLang="en-US" dirty="0" smtClean="0">
                <a:solidFill>
                  <a:srgbClr val="0070C0"/>
                </a:solidFill>
              </a:rPr>
              <a:t>Problems</a:t>
            </a:r>
          </a:p>
        </p:txBody>
      </p:sp>
      <p:sp>
        <p:nvSpPr>
          <p:cNvPr id="40963" name="Content Placeholder 4"/>
          <p:cNvSpPr>
            <a:spLocks noGrp="1"/>
          </p:cNvSpPr>
          <p:nvPr>
            <p:ph idx="1"/>
          </p:nvPr>
        </p:nvSpPr>
        <p:spPr/>
        <p:txBody>
          <a:bodyPr/>
          <a:lstStyle/>
          <a:p>
            <a:pPr marL="461963" indent="-461963">
              <a:buFont typeface="Wingdings" panose="05000000000000000000" pitchFamily="2" charset="2"/>
              <a:buChar char="Ø"/>
            </a:pPr>
            <a:r>
              <a:rPr lang="en-US" altLang="en-US" sz="2800" dirty="0" smtClean="0">
                <a:solidFill>
                  <a:schemeClr val="accent2">
                    <a:lumMod val="50000"/>
                  </a:schemeClr>
                </a:solidFill>
              </a:rPr>
              <a:t>Permitting doesn’t address contaminated legacy sites</a:t>
            </a:r>
          </a:p>
          <a:p>
            <a:pPr marL="461963" indent="-461963">
              <a:buFont typeface="Wingdings" panose="05000000000000000000" pitchFamily="2" charset="2"/>
              <a:buChar char="Ø"/>
            </a:pPr>
            <a:r>
              <a:rPr lang="en-US" altLang="en-US" sz="2800" dirty="0" smtClean="0">
                <a:solidFill>
                  <a:schemeClr val="accent2">
                    <a:lumMod val="50000"/>
                  </a:schemeClr>
                </a:solidFill>
              </a:rPr>
              <a:t>Permitting requires multi-agency coordination</a:t>
            </a:r>
            <a:endParaRPr lang="en-US" altLang="en-US" sz="2800" dirty="0">
              <a:solidFill>
                <a:schemeClr val="accent2">
                  <a:lumMod val="50000"/>
                </a:schemeClr>
              </a:solidFill>
            </a:endParaRPr>
          </a:p>
          <a:p>
            <a:pPr marL="461963" indent="-461963">
              <a:buFont typeface="Wingdings" panose="05000000000000000000" pitchFamily="2" charset="2"/>
              <a:buChar char="Ø"/>
            </a:pPr>
            <a:r>
              <a:rPr lang="en-US" altLang="en-US" sz="2800" dirty="0" smtClean="0">
                <a:solidFill>
                  <a:schemeClr val="accent2">
                    <a:lumMod val="50000"/>
                  </a:schemeClr>
                </a:solidFill>
              </a:rPr>
              <a:t>Who reviews / approves proposed dose assessments</a:t>
            </a:r>
            <a:endParaRPr lang="en-US" altLang="en-US" sz="2800" dirty="0">
              <a:solidFill>
                <a:schemeClr val="accent2">
                  <a:lumMod val="50000"/>
                </a:schemeClr>
              </a:solidFill>
            </a:endParaRPr>
          </a:p>
          <a:p>
            <a:pPr marL="461963" indent="-461963">
              <a:buFont typeface="Wingdings" panose="05000000000000000000" pitchFamily="2" charset="2"/>
              <a:buChar char="Ø"/>
            </a:pPr>
            <a:r>
              <a:rPr lang="en-US" altLang="en-US" sz="2800" dirty="0" smtClean="0">
                <a:solidFill>
                  <a:schemeClr val="accent2">
                    <a:lumMod val="50000"/>
                  </a:schemeClr>
                </a:solidFill>
              </a:rPr>
              <a:t>“Trigger levels” are desired by industry.  However, these are dependent upon the disposal pathway in play</a:t>
            </a:r>
          </a:p>
          <a:p>
            <a:pPr marL="461963" indent="-461963">
              <a:buFont typeface="Wingdings" panose="05000000000000000000" pitchFamily="2" charset="2"/>
              <a:buChar char="Ø"/>
            </a:pPr>
            <a:r>
              <a:rPr lang="en-US" altLang="en-US" sz="2800" dirty="0" smtClean="0">
                <a:solidFill>
                  <a:schemeClr val="accent2">
                    <a:lumMod val="50000"/>
                  </a:schemeClr>
                </a:solidFill>
              </a:rPr>
              <a:t>Training desired for all TENORM workers.  I.e., prior to licensing space.  No regulatory framework outside of AEA licensing..</a:t>
            </a:r>
          </a:p>
          <a:p>
            <a:endParaRPr lang="en-US" altLang="en-US" dirty="0" smtClean="0">
              <a:solidFill>
                <a:schemeClr val="accent2">
                  <a:lumMod val="50000"/>
                </a:schemeClr>
              </a:solidFill>
            </a:endParaRPr>
          </a:p>
        </p:txBody>
      </p:sp>
    </p:spTree>
    <p:extLst>
      <p:ext uri="{BB962C8B-B14F-4D97-AF65-F5344CB8AC3E}">
        <p14:creationId xmlns:p14="http://schemas.microsoft.com/office/powerpoint/2010/main" val="3814335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Other Organizations Looking at TENORM</a:t>
            </a:r>
            <a:endParaRPr lang="en-US" dirty="0">
              <a:solidFill>
                <a:srgbClr val="0070C0"/>
              </a:solidFill>
            </a:endParaRPr>
          </a:p>
        </p:txBody>
      </p:sp>
      <p:sp>
        <p:nvSpPr>
          <p:cNvPr id="3" name="Content Placeholder 2"/>
          <p:cNvSpPr>
            <a:spLocks noGrp="1"/>
          </p:cNvSpPr>
          <p:nvPr>
            <p:ph idx="1"/>
          </p:nvPr>
        </p:nvSpPr>
        <p:spPr>
          <a:xfrm>
            <a:off x="1097280" y="1845734"/>
            <a:ext cx="10058400" cy="4212166"/>
          </a:xfrm>
        </p:spPr>
        <p:txBody>
          <a:bodyPr>
            <a:normAutofit fontScale="92500" lnSpcReduction="10000"/>
          </a:bodyPr>
          <a:lstStyle/>
          <a:p>
            <a:pPr marL="461963" indent="-461963">
              <a:buFont typeface="Wingdings" panose="05000000000000000000" pitchFamily="2" charset="2"/>
              <a:buChar char="Ø"/>
            </a:pPr>
            <a:r>
              <a:rPr lang="en-US" sz="2400" dirty="0" smtClean="0">
                <a:solidFill>
                  <a:schemeClr val="accent2">
                    <a:lumMod val="50000"/>
                  </a:schemeClr>
                </a:solidFill>
              </a:rPr>
              <a:t>National Council on Radiation Protection</a:t>
            </a:r>
          </a:p>
          <a:p>
            <a:pPr marL="682625" indent="-220663">
              <a:buFont typeface="Arial" panose="020B0604020202020204" pitchFamily="34" charset="0"/>
              <a:buChar char="•"/>
            </a:pPr>
            <a:r>
              <a:rPr lang="en-US" sz="2400" i="1" dirty="0" smtClean="0">
                <a:solidFill>
                  <a:schemeClr val="accent2">
                    <a:lumMod val="50000"/>
                  </a:schemeClr>
                </a:solidFill>
              </a:rPr>
              <a:t>Recommendations </a:t>
            </a:r>
            <a:r>
              <a:rPr lang="en-US" sz="2400" i="1" dirty="0">
                <a:solidFill>
                  <a:schemeClr val="accent2">
                    <a:lumMod val="50000"/>
                  </a:schemeClr>
                </a:solidFill>
              </a:rPr>
              <a:t>for a Uniform Approach for </a:t>
            </a:r>
            <a:r>
              <a:rPr lang="en-US" sz="2400" i="1" dirty="0" smtClean="0">
                <a:solidFill>
                  <a:schemeClr val="accent2">
                    <a:lumMod val="50000"/>
                  </a:schemeClr>
                </a:solidFill>
              </a:rPr>
              <a:t>TENORM </a:t>
            </a:r>
            <a:r>
              <a:rPr lang="en-US" sz="2400" i="1" dirty="0">
                <a:solidFill>
                  <a:schemeClr val="accent2">
                    <a:lumMod val="50000"/>
                  </a:schemeClr>
                </a:solidFill>
              </a:rPr>
              <a:t>Waste </a:t>
            </a:r>
            <a:r>
              <a:rPr lang="en-US" sz="2400" i="1" dirty="0" smtClean="0">
                <a:solidFill>
                  <a:schemeClr val="accent2">
                    <a:lumMod val="50000"/>
                  </a:schemeClr>
                </a:solidFill>
              </a:rPr>
              <a:t>	Management 	and Disposal</a:t>
            </a:r>
          </a:p>
          <a:p>
            <a:pPr marL="682625" indent="-220663">
              <a:buFont typeface="Arial" panose="020B0604020202020204" pitchFamily="34" charset="0"/>
              <a:buChar char="•"/>
            </a:pPr>
            <a:r>
              <a:rPr lang="en-US" sz="2400" i="1" dirty="0" smtClean="0">
                <a:solidFill>
                  <a:schemeClr val="accent2">
                    <a:lumMod val="50000"/>
                  </a:schemeClr>
                </a:solidFill>
              </a:rPr>
              <a:t>Possible workshop being planned</a:t>
            </a:r>
          </a:p>
          <a:p>
            <a:pPr marL="461963" indent="-461963">
              <a:buFont typeface="Wingdings" panose="05000000000000000000" pitchFamily="2" charset="2"/>
              <a:buChar char="Ø"/>
            </a:pPr>
            <a:r>
              <a:rPr lang="en-US" sz="2400" dirty="0" smtClean="0">
                <a:solidFill>
                  <a:schemeClr val="accent2">
                    <a:lumMod val="50000"/>
                  </a:schemeClr>
                </a:solidFill>
              </a:rPr>
              <a:t>Health Physics Society</a:t>
            </a:r>
          </a:p>
          <a:p>
            <a:pPr marL="461963" indent="-461963">
              <a:buFont typeface="Wingdings" panose="05000000000000000000" pitchFamily="2" charset="2"/>
              <a:buChar char="Ø"/>
            </a:pPr>
            <a:r>
              <a:rPr lang="en-US" sz="2400" dirty="0">
                <a:solidFill>
                  <a:schemeClr val="accent2">
                    <a:lumMod val="50000"/>
                  </a:schemeClr>
                </a:solidFill>
              </a:rPr>
              <a:t>EPA:  Concentrated on fracking </a:t>
            </a:r>
            <a:r>
              <a:rPr lang="en-US" sz="2400" dirty="0" smtClean="0">
                <a:solidFill>
                  <a:schemeClr val="accent2">
                    <a:lumMod val="50000"/>
                  </a:schemeClr>
                </a:solidFill>
              </a:rPr>
              <a:t>issues</a:t>
            </a:r>
          </a:p>
          <a:p>
            <a:pPr marL="461963" indent="-461963">
              <a:buFont typeface="Wingdings" panose="05000000000000000000" pitchFamily="2" charset="2"/>
              <a:buChar char="Ø"/>
            </a:pPr>
            <a:r>
              <a:rPr lang="en-US" sz="2400" dirty="0" smtClean="0">
                <a:solidFill>
                  <a:schemeClr val="accent2">
                    <a:lumMod val="50000"/>
                  </a:schemeClr>
                </a:solidFill>
              </a:rPr>
              <a:t>Association of State and Territorial Solid Waste Management Officials (ASTSWMO):  Disposal issues</a:t>
            </a:r>
          </a:p>
          <a:p>
            <a:pPr marL="461963" indent="-461963">
              <a:buFont typeface="Wingdings" panose="05000000000000000000" pitchFamily="2" charset="2"/>
              <a:buChar char="Ø"/>
            </a:pPr>
            <a:r>
              <a:rPr lang="en-US" sz="2400" dirty="0" smtClean="0">
                <a:solidFill>
                  <a:schemeClr val="accent2">
                    <a:lumMod val="50000"/>
                  </a:schemeClr>
                </a:solidFill>
              </a:rPr>
              <a:t>Interstate Oil &amp; Gas Compact Commission</a:t>
            </a:r>
          </a:p>
          <a:p>
            <a:pPr marL="682625" indent="-220663">
              <a:buFont typeface="Arial" panose="020B0604020202020204" pitchFamily="34" charset="0"/>
              <a:buChar char="•"/>
            </a:pPr>
            <a:r>
              <a:rPr lang="en-US" sz="2400" dirty="0">
                <a:solidFill>
                  <a:schemeClr val="accent2">
                    <a:lumMod val="50000"/>
                  </a:schemeClr>
                </a:solidFill>
              </a:rPr>
              <a:t>	</a:t>
            </a:r>
            <a:r>
              <a:rPr lang="en-US" sz="2400" i="1" dirty="0" smtClean="0">
                <a:solidFill>
                  <a:schemeClr val="accent2">
                    <a:lumMod val="50000"/>
                  </a:schemeClr>
                </a:solidFill>
              </a:rPr>
              <a:t>Establishment of working relationship with CRCPD on TENORM issues</a:t>
            </a:r>
            <a:endParaRPr lang="en-US" sz="2400" i="1" dirty="0">
              <a:solidFill>
                <a:schemeClr val="accent2">
                  <a:lumMod val="50000"/>
                </a:schemeClr>
              </a:solidFill>
            </a:endParaRPr>
          </a:p>
        </p:txBody>
      </p:sp>
    </p:spTree>
    <p:extLst>
      <p:ext uri="{BB962C8B-B14F-4D97-AF65-F5344CB8AC3E}">
        <p14:creationId xmlns:p14="http://schemas.microsoft.com/office/powerpoint/2010/main" val="716442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solidFill>
                  <a:srgbClr val="0070C0"/>
                </a:solidFill>
              </a:rPr>
              <a:t>Types of Processes Enhancing NORM</a:t>
            </a:r>
          </a:p>
        </p:txBody>
      </p:sp>
      <p:sp>
        <p:nvSpPr>
          <p:cNvPr id="23555" name="Rectangle 3"/>
          <p:cNvSpPr>
            <a:spLocks noGrp="1" noChangeArrowheads="1"/>
          </p:cNvSpPr>
          <p:nvPr>
            <p:ph type="body" idx="1"/>
          </p:nvPr>
        </p:nvSpPr>
        <p:spPr/>
        <p:txBody>
          <a:bodyPr/>
          <a:lstStyle/>
          <a:p>
            <a:pPr>
              <a:buFont typeface="Wingdings" panose="05000000000000000000" pitchFamily="2" charset="2"/>
              <a:buChar char="Ø"/>
            </a:pPr>
            <a:r>
              <a:rPr lang="en-US" altLang="en-US" sz="2800" dirty="0">
                <a:solidFill>
                  <a:schemeClr val="accent2">
                    <a:lumMod val="50000"/>
                  </a:schemeClr>
                </a:solidFill>
              </a:rPr>
              <a:t>Oil and Gas Production</a:t>
            </a:r>
          </a:p>
          <a:p>
            <a:pPr marL="682625" lvl="1" indent="-220663">
              <a:buFont typeface="Arial" panose="020B0604020202020204" pitchFamily="34" charset="0"/>
              <a:buChar char="•"/>
            </a:pPr>
            <a:r>
              <a:rPr lang="en-US" altLang="en-US" sz="2400" i="1" dirty="0">
                <a:solidFill>
                  <a:schemeClr val="accent2">
                    <a:lumMod val="50000"/>
                  </a:schemeClr>
                </a:solidFill>
              </a:rPr>
              <a:t>Scales </a:t>
            </a:r>
          </a:p>
          <a:p>
            <a:pPr marL="682625" lvl="1" indent="-220663">
              <a:buFont typeface="Arial" panose="020B0604020202020204" pitchFamily="34" charset="0"/>
              <a:buChar char="•"/>
            </a:pPr>
            <a:r>
              <a:rPr lang="en-US" altLang="en-US" sz="2400" i="1" dirty="0" smtClean="0">
                <a:solidFill>
                  <a:schemeClr val="accent2">
                    <a:lumMod val="50000"/>
                  </a:schemeClr>
                </a:solidFill>
              </a:rPr>
              <a:t>Sludge</a:t>
            </a:r>
            <a:endParaRPr lang="en-US" altLang="en-US" sz="2400" i="1" dirty="0">
              <a:solidFill>
                <a:schemeClr val="accent2">
                  <a:lumMod val="50000"/>
                </a:schemeClr>
              </a:solidFill>
            </a:endParaRPr>
          </a:p>
          <a:p>
            <a:pPr>
              <a:buFont typeface="Wingdings" panose="05000000000000000000" pitchFamily="2" charset="2"/>
              <a:buChar char="Ø"/>
            </a:pPr>
            <a:r>
              <a:rPr lang="en-US" altLang="en-US" sz="2800" dirty="0">
                <a:solidFill>
                  <a:schemeClr val="accent2">
                    <a:lumMod val="50000"/>
                  </a:schemeClr>
                </a:solidFill>
              </a:rPr>
              <a:t>Phosphate fertilizer production and </a:t>
            </a:r>
            <a:r>
              <a:rPr lang="en-US" altLang="en-US" sz="2800" dirty="0" err="1">
                <a:solidFill>
                  <a:schemeClr val="accent2">
                    <a:lumMod val="50000"/>
                  </a:schemeClr>
                </a:solidFill>
              </a:rPr>
              <a:t>phosphogypsum</a:t>
            </a:r>
            <a:endParaRPr lang="en-US" altLang="en-US" sz="2800" dirty="0">
              <a:solidFill>
                <a:schemeClr val="accent2">
                  <a:lumMod val="50000"/>
                </a:schemeClr>
              </a:solidFill>
            </a:endParaRPr>
          </a:p>
          <a:p>
            <a:pPr marL="682625" lvl="1" indent="-220663">
              <a:buFont typeface="Arial" panose="020B0604020202020204" pitchFamily="34" charset="0"/>
              <a:buChar char="•"/>
            </a:pPr>
            <a:r>
              <a:rPr lang="en-US" altLang="en-US" sz="2400" i="1" dirty="0">
                <a:solidFill>
                  <a:schemeClr val="accent2">
                    <a:lumMod val="50000"/>
                  </a:schemeClr>
                </a:solidFill>
              </a:rPr>
              <a:t>Tailings</a:t>
            </a:r>
          </a:p>
          <a:p>
            <a:pPr marL="682625" lvl="1" indent="-220663">
              <a:buFont typeface="Arial" panose="020B0604020202020204" pitchFamily="34" charset="0"/>
              <a:buChar char="•"/>
            </a:pPr>
            <a:r>
              <a:rPr lang="en-US" altLang="en-US" sz="2400" i="1" dirty="0">
                <a:solidFill>
                  <a:schemeClr val="accent2">
                    <a:lumMod val="50000"/>
                  </a:schemeClr>
                </a:solidFill>
              </a:rPr>
              <a:t>Filters</a:t>
            </a:r>
          </a:p>
          <a:p>
            <a:pPr>
              <a:buFont typeface="Wingdings" panose="05000000000000000000" pitchFamily="2" charset="2"/>
              <a:buChar char="Ø"/>
            </a:pPr>
            <a:r>
              <a:rPr lang="en-US" altLang="en-US" sz="2800" dirty="0">
                <a:solidFill>
                  <a:schemeClr val="accent2">
                    <a:lumMod val="50000"/>
                  </a:schemeClr>
                </a:solidFill>
              </a:rPr>
              <a:t>Water treatment facilities</a:t>
            </a:r>
          </a:p>
          <a:p>
            <a:pPr marL="682625" lvl="1" indent="-220663">
              <a:buFont typeface="Arial" panose="020B0604020202020204" pitchFamily="34" charset="0"/>
              <a:buChar char="•"/>
            </a:pPr>
            <a:r>
              <a:rPr lang="en-US" altLang="en-US" sz="2400" i="1" dirty="0">
                <a:solidFill>
                  <a:schemeClr val="accent2">
                    <a:lumMod val="50000"/>
                  </a:schemeClr>
                </a:solidFill>
              </a:rPr>
              <a:t>Filters and resin beds</a:t>
            </a:r>
          </a:p>
        </p:txBody>
      </p:sp>
    </p:spTree>
    <p:extLst>
      <p:ext uri="{BB962C8B-B14F-4D97-AF65-F5344CB8AC3E}">
        <p14:creationId xmlns:p14="http://schemas.microsoft.com/office/powerpoint/2010/main" val="1672066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Conclusion</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t>CRCPD will continue to work on the regulatory issues involved with TENORM</a:t>
            </a:r>
          </a:p>
          <a:p>
            <a:pPr marL="461963" indent="-461963">
              <a:buFont typeface="Wingdings" panose="05000000000000000000" pitchFamily="2" charset="2"/>
              <a:buChar char="Ø"/>
            </a:pPr>
            <a:r>
              <a:rPr lang="en-US" sz="2400" dirty="0" smtClean="0"/>
              <a:t>New E-45 committee to be a clearinghouse for emerging issues</a:t>
            </a:r>
          </a:p>
          <a:p>
            <a:pPr marL="461963" indent="-461963">
              <a:buFont typeface="Wingdings" panose="05000000000000000000" pitchFamily="2" charset="2"/>
              <a:buChar char="Ø"/>
            </a:pPr>
            <a:r>
              <a:rPr lang="en-US" sz="2400" dirty="0" smtClean="0"/>
              <a:t>Revision of Part N of the Suggested State Regulations for Control of Radiation</a:t>
            </a:r>
          </a:p>
          <a:p>
            <a:pPr marL="461963" indent="-461963">
              <a:buFont typeface="Wingdings" panose="05000000000000000000" pitchFamily="2" charset="2"/>
              <a:buChar char="Ø"/>
            </a:pPr>
            <a:r>
              <a:rPr lang="en-US" sz="2400" dirty="0" smtClean="0"/>
              <a:t>Coordinate with other organizations to create a more consistent approach to regulatory and non-regulatory control of TENORM</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2088" y="213360"/>
            <a:ext cx="1524000" cy="1524000"/>
          </a:xfrm>
          <a:prstGeom prst="rect">
            <a:avLst/>
          </a:prstGeom>
        </p:spPr>
      </p:pic>
    </p:spTree>
    <p:extLst>
      <p:ext uri="{BB962C8B-B14F-4D97-AF65-F5344CB8AC3E}">
        <p14:creationId xmlns:p14="http://schemas.microsoft.com/office/powerpoint/2010/main" val="3031171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CHPASC\My Documents\My Pictures\NormPi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069" y="2054526"/>
            <a:ext cx="5197383" cy="3964039"/>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Grp="1" noChangeArrowheads="1"/>
          </p:cNvSpPr>
          <p:nvPr>
            <p:ph type="title"/>
          </p:nvPr>
        </p:nvSpPr>
        <p:spPr/>
        <p:txBody>
          <a:bodyPr/>
          <a:lstStyle/>
          <a:p>
            <a:r>
              <a:rPr lang="en-US" altLang="en-US" dirty="0">
                <a:solidFill>
                  <a:srgbClr val="0070C0"/>
                </a:solidFill>
              </a:rPr>
              <a:t>Pipe Scale</a:t>
            </a:r>
          </a:p>
        </p:txBody>
      </p:sp>
      <p:sp>
        <p:nvSpPr>
          <p:cNvPr id="2" name="TextBox 1"/>
          <p:cNvSpPr txBox="1"/>
          <p:nvPr/>
        </p:nvSpPr>
        <p:spPr>
          <a:xfrm>
            <a:off x="834364" y="2390412"/>
            <a:ext cx="5008359" cy="3785652"/>
          </a:xfrm>
          <a:prstGeom prst="rect">
            <a:avLst/>
          </a:prstGeom>
          <a:noFill/>
        </p:spPr>
        <p:txBody>
          <a:bodyPr wrap="none" rtlCol="0">
            <a:spAutoFit/>
          </a:bodyPr>
          <a:lstStyle/>
          <a:p>
            <a:r>
              <a:rPr lang="en-US" sz="2400" dirty="0" smtClean="0">
                <a:solidFill>
                  <a:schemeClr val="accent2">
                    <a:lumMod val="50000"/>
                  </a:schemeClr>
                </a:solidFill>
              </a:rPr>
              <a:t>Early concerns from:</a:t>
            </a:r>
          </a:p>
          <a:p>
            <a:pPr marL="461963" indent="-461963">
              <a:buFont typeface="Wingdings" panose="05000000000000000000" pitchFamily="2" charset="2"/>
              <a:buChar char="Ø"/>
            </a:pPr>
            <a:r>
              <a:rPr lang="en-US" sz="2400" dirty="0" smtClean="0">
                <a:solidFill>
                  <a:schemeClr val="accent2">
                    <a:lumMod val="50000"/>
                  </a:schemeClr>
                </a:solidFill>
              </a:rPr>
              <a:t>Contaminated pipe in scrap yards </a:t>
            </a:r>
          </a:p>
          <a:p>
            <a:pPr marL="461963"/>
            <a:r>
              <a:rPr lang="en-US" sz="2400" dirty="0" smtClean="0">
                <a:solidFill>
                  <a:schemeClr val="accent2">
                    <a:lumMod val="50000"/>
                  </a:schemeClr>
                </a:solidFill>
              </a:rPr>
              <a:t>and for recycling into other uses</a:t>
            </a:r>
          </a:p>
          <a:p>
            <a:pPr marL="461963" indent="-461963">
              <a:buFont typeface="Wingdings" panose="05000000000000000000" pitchFamily="2" charset="2"/>
              <a:buChar char="Ø"/>
            </a:pPr>
            <a:r>
              <a:rPr lang="en-US" sz="2400" dirty="0" smtClean="0">
                <a:solidFill>
                  <a:schemeClr val="accent2">
                    <a:lumMod val="50000"/>
                  </a:schemeClr>
                </a:solidFill>
              </a:rPr>
              <a:t>Contaminated soil in pipe cleaning </a:t>
            </a:r>
          </a:p>
          <a:p>
            <a:pPr marL="461963"/>
            <a:r>
              <a:rPr lang="en-US" sz="2400" dirty="0" smtClean="0">
                <a:solidFill>
                  <a:schemeClr val="accent2">
                    <a:lumMod val="50000"/>
                  </a:schemeClr>
                </a:solidFill>
              </a:rPr>
              <a:t>and storage yards</a:t>
            </a:r>
          </a:p>
          <a:p>
            <a:endParaRPr lang="en-US" sz="2400" dirty="0">
              <a:solidFill>
                <a:schemeClr val="accent2">
                  <a:lumMod val="50000"/>
                </a:schemeClr>
              </a:solidFill>
            </a:endParaRPr>
          </a:p>
          <a:p>
            <a:r>
              <a:rPr lang="en-US" sz="2400" dirty="0" smtClean="0">
                <a:solidFill>
                  <a:schemeClr val="accent2">
                    <a:lumMod val="50000"/>
                  </a:schemeClr>
                </a:solidFill>
              </a:rPr>
              <a:t>Concentrations  </a:t>
            </a:r>
          </a:p>
          <a:p>
            <a:r>
              <a:rPr lang="en-US" sz="2400" dirty="0" smtClean="0">
                <a:solidFill>
                  <a:schemeClr val="accent2">
                    <a:lumMod val="50000"/>
                  </a:schemeClr>
                </a:solidFill>
              </a:rPr>
              <a:t>Average:  3.7 </a:t>
            </a:r>
            <a:r>
              <a:rPr lang="en-US" sz="2400" dirty="0" err="1" smtClean="0">
                <a:solidFill>
                  <a:schemeClr val="accent2">
                    <a:lumMod val="50000"/>
                  </a:schemeClr>
                </a:solidFill>
              </a:rPr>
              <a:t>kBq</a:t>
            </a:r>
            <a:r>
              <a:rPr lang="en-US" sz="2400" dirty="0" smtClean="0">
                <a:solidFill>
                  <a:schemeClr val="accent2">
                    <a:lumMod val="50000"/>
                  </a:schemeClr>
                </a:solidFill>
              </a:rPr>
              <a:t>/g</a:t>
            </a:r>
          </a:p>
          <a:p>
            <a:r>
              <a:rPr lang="en-US" sz="2400" dirty="0" smtClean="0">
                <a:solidFill>
                  <a:schemeClr val="accent2">
                    <a:lumMod val="50000"/>
                  </a:schemeClr>
                </a:solidFill>
              </a:rPr>
              <a:t>Upward range to:  3.7 </a:t>
            </a:r>
            <a:r>
              <a:rPr lang="en-US" sz="2400" dirty="0" err="1" smtClean="0">
                <a:solidFill>
                  <a:schemeClr val="accent2">
                    <a:lumMod val="50000"/>
                  </a:schemeClr>
                </a:solidFill>
              </a:rPr>
              <a:t>MBq</a:t>
            </a:r>
            <a:r>
              <a:rPr lang="en-US" sz="2400" dirty="0" smtClean="0">
                <a:solidFill>
                  <a:schemeClr val="accent2">
                    <a:lumMod val="50000"/>
                  </a:schemeClr>
                </a:solidFill>
              </a:rPr>
              <a:t>/g</a:t>
            </a:r>
          </a:p>
          <a:p>
            <a:endParaRPr lang="en-US" sz="2400" dirty="0" smtClean="0">
              <a:solidFill>
                <a:schemeClr val="accent2">
                  <a:lumMod val="50000"/>
                </a:schemeClr>
              </a:solidFill>
            </a:endParaRPr>
          </a:p>
        </p:txBody>
      </p:sp>
    </p:spTree>
    <p:extLst>
      <p:ext uri="{BB962C8B-B14F-4D97-AF65-F5344CB8AC3E}">
        <p14:creationId xmlns:p14="http://schemas.microsoft.com/office/powerpoint/2010/main" val="1879938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extLst>
              <p:ext uri="{D42A27DB-BD31-4B8C-83A1-F6EECF244321}">
                <p14:modId xmlns:p14="http://schemas.microsoft.com/office/powerpoint/2010/main" val="2360298574"/>
              </p:ext>
            </p:extLst>
          </p:nvPr>
        </p:nvGraphicFramePr>
        <p:xfrm>
          <a:off x="1176307" y="1953361"/>
          <a:ext cx="5852262" cy="3838015"/>
        </p:xfrm>
        <a:graphic>
          <a:graphicData uri="http://schemas.openxmlformats.org/presentationml/2006/ole">
            <mc:AlternateContent xmlns:mc="http://schemas.openxmlformats.org/markup-compatibility/2006">
              <mc:Choice xmlns:v="urn:schemas-microsoft-com:vml" Requires="v">
                <p:oleObj spid="_x0000_s1071" name="Photo Editor Photo" r:id="rId4" imgW="3790476" imgH="2486372" progId="MSPhotoEd.3">
                  <p:embed/>
                </p:oleObj>
              </mc:Choice>
              <mc:Fallback>
                <p:oleObj name="Photo Editor Photo" r:id="rId4" imgW="3790476" imgH="248637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307" y="1953361"/>
                        <a:ext cx="5852262" cy="3838015"/>
                      </a:xfrm>
                      <a:prstGeom prst="rect">
                        <a:avLst/>
                      </a:prstGeom>
                      <a:noFill/>
                      <a:ln>
                        <a:noFill/>
                      </a:ln>
                      <a:effectLst/>
                    </p:spPr>
                  </p:pic>
                </p:oleObj>
              </mc:Fallback>
            </mc:AlternateContent>
          </a:graphicData>
        </a:graphic>
      </p:graphicFrame>
      <p:sp>
        <p:nvSpPr>
          <p:cNvPr id="38915" name="Rectangle 3"/>
          <p:cNvSpPr>
            <a:spLocks noGrp="1" noChangeArrowheads="1"/>
          </p:cNvSpPr>
          <p:nvPr>
            <p:ph type="title"/>
          </p:nvPr>
        </p:nvSpPr>
        <p:spPr/>
        <p:txBody>
          <a:bodyPr/>
          <a:lstStyle/>
          <a:p>
            <a:r>
              <a:rPr lang="en-US" altLang="en-US" dirty="0">
                <a:solidFill>
                  <a:srgbClr val="0070C0"/>
                </a:solidFill>
              </a:rPr>
              <a:t>Contaminated Oil Production Equipment</a:t>
            </a:r>
          </a:p>
        </p:txBody>
      </p:sp>
      <p:sp>
        <p:nvSpPr>
          <p:cNvPr id="2" name="TextBox 1"/>
          <p:cNvSpPr txBox="1"/>
          <p:nvPr/>
        </p:nvSpPr>
        <p:spPr>
          <a:xfrm>
            <a:off x="7653867" y="3183467"/>
            <a:ext cx="4278489" cy="1384995"/>
          </a:xfrm>
          <a:prstGeom prst="rect">
            <a:avLst/>
          </a:prstGeom>
          <a:noFill/>
        </p:spPr>
        <p:txBody>
          <a:bodyPr wrap="square" rtlCol="0">
            <a:spAutoFit/>
          </a:bodyPr>
          <a:lstStyle/>
          <a:p>
            <a:r>
              <a:rPr lang="en-US" sz="2800" dirty="0" smtClean="0">
                <a:solidFill>
                  <a:schemeClr val="accent2">
                    <a:lumMod val="50000"/>
                  </a:schemeClr>
                </a:solidFill>
              </a:rPr>
              <a:t>Worker awareness and protection issues involved in cleaning and maintenance</a:t>
            </a:r>
            <a:endParaRPr lang="en-US" sz="2800" dirty="0">
              <a:solidFill>
                <a:schemeClr val="accent2">
                  <a:lumMod val="50000"/>
                </a:schemeClr>
              </a:solidFill>
            </a:endParaRPr>
          </a:p>
        </p:txBody>
      </p:sp>
    </p:spTree>
    <p:extLst>
      <p:ext uri="{BB962C8B-B14F-4D97-AF65-F5344CB8AC3E}">
        <p14:creationId xmlns:p14="http://schemas.microsoft.com/office/powerpoint/2010/main" val="98972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ext uri="{D42A27DB-BD31-4B8C-83A1-F6EECF244321}">
                <p14:modId xmlns:p14="http://schemas.microsoft.com/office/powerpoint/2010/main" val="3792944102"/>
              </p:ext>
            </p:extLst>
          </p:nvPr>
        </p:nvGraphicFramePr>
        <p:xfrm>
          <a:off x="5156784" y="2059774"/>
          <a:ext cx="5998896" cy="4054640"/>
        </p:xfrm>
        <a:graphic>
          <a:graphicData uri="http://schemas.openxmlformats.org/presentationml/2006/ole">
            <mc:AlternateContent xmlns:mc="http://schemas.openxmlformats.org/markup-compatibility/2006">
              <mc:Choice xmlns:v="urn:schemas-microsoft-com:vml" Requires="v">
                <p:oleObj spid="_x0000_s2095" name="Photo Editor Photo" r:id="rId4" imgW="3847619" imgH="2600000" progId="MSPhotoEd.3">
                  <p:embed/>
                </p:oleObj>
              </mc:Choice>
              <mc:Fallback>
                <p:oleObj name="Photo Editor Photo" r:id="rId4" imgW="3847619" imgH="26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784" y="2059774"/>
                        <a:ext cx="5998896" cy="4054640"/>
                      </a:xfrm>
                      <a:prstGeom prst="rect">
                        <a:avLst/>
                      </a:prstGeom>
                      <a:noFill/>
                      <a:ln>
                        <a:noFill/>
                      </a:ln>
                      <a:effectLst/>
                    </p:spPr>
                  </p:pic>
                </p:oleObj>
              </mc:Fallback>
            </mc:AlternateContent>
          </a:graphicData>
        </a:graphic>
      </p:graphicFrame>
      <p:sp>
        <p:nvSpPr>
          <p:cNvPr id="27651" name="Rectangle 3"/>
          <p:cNvSpPr>
            <a:spLocks noGrp="1" noChangeArrowheads="1"/>
          </p:cNvSpPr>
          <p:nvPr>
            <p:ph type="title"/>
          </p:nvPr>
        </p:nvSpPr>
        <p:spPr/>
        <p:txBody>
          <a:bodyPr/>
          <a:lstStyle/>
          <a:p>
            <a:r>
              <a:rPr lang="en-US" altLang="en-US" dirty="0">
                <a:solidFill>
                  <a:srgbClr val="0070C0"/>
                </a:solidFill>
              </a:rPr>
              <a:t>Phosphogypsum</a:t>
            </a:r>
          </a:p>
        </p:txBody>
      </p:sp>
      <p:sp>
        <p:nvSpPr>
          <p:cNvPr id="2" name="TextBox 1"/>
          <p:cNvSpPr txBox="1"/>
          <p:nvPr/>
        </p:nvSpPr>
        <p:spPr>
          <a:xfrm>
            <a:off x="575734" y="2946400"/>
            <a:ext cx="4368799" cy="1200329"/>
          </a:xfrm>
          <a:prstGeom prst="rect">
            <a:avLst/>
          </a:prstGeom>
          <a:noFill/>
        </p:spPr>
        <p:txBody>
          <a:bodyPr wrap="square" rtlCol="0">
            <a:spAutoFit/>
          </a:bodyPr>
          <a:lstStyle/>
          <a:p>
            <a:r>
              <a:rPr lang="en-US" sz="2400" dirty="0" smtClean="0"/>
              <a:t>Large areas of diffuse material</a:t>
            </a:r>
          </a:p>
          <a:p>
            <a:r>
              <a:rPr lang="en-US" sz="2400" dirty="0" smtClean="0"/>
              <a:t>Average concentration of radium:</a:t>
            </a:r>
          </a:p>
          <a:p>
            <a:r>
              <a:rPr lang="en-US" sz="2400" dirty="0" smtClean="0"/>
              <a:t>1.1 </a:t>
            </a:r>
            <a:r>
              <a:rPr lang="en-US" sz="2400" dirty="0" err="1" smtClean="0"/>
              <a:t>Bq</a:t>
            </a:r>
            <a:r>
              <a:rPr lang="en-US" sz="2400" dirty="0" smtClean="0"/>
              <a:t>/g (30 </a:t>
            </a:r>
            <a:r>
              <a:rPr lang="en-US" sz="2400" dirty="0" err="1" smtClean="0"/>
              <a:t>pCi</a:t>
            </a:r>
            <a:r>
              <a:rPr lang="en-US" sz="2400" dirty="0" smtClean="0"/>
              <a:t>/g) </a:t>
            </a:r>
            <a:endParaRPr lang="en-US" sz="2400" dirty="0"/>
          </a:p>
        </p:txBody>
      </p:sp>
    </p:spTree>
    <p:extLst>
      <p:ext uri="{BB962C8B-B14F-4D97-AF65-F5344CB8AC3E}">
        <p14:creationId xmlns:p14="http://schemas.microsoft.com/office/powerpoint/2010/main" val="3657658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extLst>
              <p:ext uri="{D42A27DB-BD31-4B8C-83A1-F6EECF244321}">
                <p14:modId xmlns:p14="http://schemas.microsoft.com/office/powerpoint/2010/main" val="3892702401"/>
              </p:ext>
            </p:extLst>
          </p:nvPr>
        </p:nvGraphicFramePr>
        <p:xfrm>
          <a:off x="1223440" y="2426622"/>
          <a:ext cx="5809538" cy="3565483"/>
        </p:xfrm>
        <a:graphic>
          <a:graphicData uri="http://schemas.openxmlformats.org/presentationml/2006/ole">
            <mc:AlternateContent xmlns:mc="http://schemas.openxmlformats.org/markup-compatibility/2006">
              <mc:Choice xmlns:v="urn:schemas-microsoft-com:vml" Requires="v">
                <p:oleObj spid="_x0000_s3119" name="Photo Editor Photo" r:id="rId4" imgW="3847619" imgH="2505425" progId="MSPhotoEd.3">
                  <p:embed/>
                </p:oleObj>
              </mc:Choice>
              <mc:Fallback>
                <p:oleObj name="Photo Editor Photo" r:id="rId4" imgW="3847619" imgH="250542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440" y="2426622"/>
                        <a:ext cx="5809538" cy="3565483"/>
                      </a:xfrm>
                      <a:prstGeom prst="rect">
                        <a:avLst/>
                      </a:prstGeom>
                      <a:noFill/>
                      <a:ln>
                        <a:noFill/>
                      </a:ln>
                      <a:effectLst/>
                    </p:spPr>
                  </p:pic>
                </p:oleObj>
              </mc:Fallback>
            </mc:AlternateContent>
          </a:graphicData>
        </a:graphic>
      </p:graphicFrame>
      <p:sp>
        <p:nvSpPr>
          <p:cNvPr id="29700" name="Rectangle 4"/>
          <p:cNvSpPr>
            <a:spLocks noGrp="1" noChangeArrowheads="1"/>
          </p:cNvSpPr>
          <p:nvPr>
            <p:ph type="title"/>
          </p:nvPr>
        </p:nvSpPr>
        <p:spPr/>
        <p:txBody>
          <a:bodyPr/>
          <a:lstStyle/>
          <a:p>
            <a:r>
              <a:rPr lang="en-US" altLang="en-US" dirty="0">
                <a:solidFill>
                  <a:srgbClr val="0070C0"/>
                </a:solidFill>
              </a:rPr>
              <a:t>Water Treatment </a:t>
            </a:r>
            <a:r>
              <a:rPr lang="en-US" altLang="en-US" dirty="0" smtClean="0">
                <a:solidFill>
                  <a:srgbClr val="0070C0"/>
                </a:solidFill>
              </a:rPr>
              <a:t>Systems</a:t>
            </a:r>
            <a:endParaRPr lang="en-US" altLang="en-US" dirty="0">
              <a:solidFill>
                <a:srgbClr val="0070C0"/>
              </a:solidFill>
            </a:endParaRPr>
          </a:p>
        </p:txBody>
      </p:sp>
      <p:sp>
        <p:nvSpPr>
          <p:cNvPr id="2" name="TextBox 1"/>
          <p:cNvSpPr txBox="1"/>
          <p:nvPr/>
        </p:nvSpPr>
        <p:spPr>
          <a:xfrm>
            <a:off x="7116896" y="2754489"/>
            <a:ext cx="4262305" cy="317009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Filtration systems concentrate radionuclides from drinking water </a:t>
            </a:r>
          </a:p>
          <a:p>
            <a:pPr marL="342900" indent="-342900">
              <a:buFont typeface="Wingdings" panose="05000000000000000000" pitchFamily="2" charset="2"/>
              <a:buChar char="Ø"/>
            </a:pPr>
            <a:endParaRPr lang="en-US" sz="2000" dirty="0" smtClean="0"/>
          </a:p>
          <a:p>
            <a:pPr marL="461963" indent="-461963">
              <a:buFont typeface="Wingdings" panose="05000000000000000000" pitchFamily="2" charset="2"/>
              <a:buChar char="Ø"/>
            </a:pPr>
            <a:r>
              <a:rPr lang="en-US" sz="2000" dirty="0" smtClean="0"/>
              <a:t>Example:  Average </a:t>
            </a:r>
            <a:r>
              <a:rPr lang="en-US" sz="2000" dirty="0"/>
              <a:t>Illinois </a:t>
            </a:r>
            <a:endParaRPr lang="en-US" sz="2000" dirty="0" smtClean="0"/>
          </a:p>
          <a:p>
            <a:pPr marL="461963"/>
            <a:r>
              <a:rPr lang="en-US" sz="2000" dirty="0" smtClean="0"/>
              <a:t>municipal </a:t>
            </a:r>
            <a:r>
              <a:rPr lang="en-US" sz="2000" dirty="0"/>
              <a:t>sludge concentration: </a:t>
            </a:r>
            <a:r>
              <a:rPr lang="en-US" sz="2000" dirty="0" smtClean="0"/>
              <a:t>Approx.  1kBq/kg combined radium </a:t>
            </a:r>
          </a:p>
          <a:p>
            <a:pPr marL="461963"/>
            <a:r>
              <a:rPr lang="en-US" sz="2000" dirty="0" smtClean="0"/>
              <a:t>(50% Ra-226, 50% Ra-228)</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Average 56,000 tons per year</a:t>
            </a:r>
            <a:endParaRPr lang="en-US" sz="2000" dirty="0"/>
          </a:p>
        </p:txBody>
      </p:sp>
    </p:spTree>
    <p:extLst>
      <p:ext uri="{BB962C8B-B14F-4D97-AF65-F5344CB8AC3E}">
        <p14:creationId xmlns:p14="http://schemas.microsoft.com/office/powerpoint/2010/main" val="2599050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201" y="2042440"/>
            <a:ext cx="2857500" cy="1990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Rectangle 4"/>
          <p:cNvSpPr>
            <a:spLocks noGrp="1" noChangeArrowheads="1"/>
          </p:cNvSpPr>
          <p:nvPr>
            <p:ph type="title"/>
          </p:nvPr>
        </p:nvSpPr>
        <p:spPr/>
        <p:txBody>
          <a:bodyPr/>
          <a:lstStyle/>
          <a:p>
            <a:r>
              <a:rPr lang="en-US" altLang="en-US" dirty="0" smtClean="0">
                <a:solidFill>
                  <a:srgbClr val="0070C0"/>
                </a:solidFill>
              </a:rPr>
              <a:t>Other Sources of TENORM</a:t>
            </a:r>
            <a:endParaRPr lang="en-US" altLang="en-US" dirty="0">
              <a:solidFill>
                <a:srgbClr val="0070C0"/>
              </a:solidFill>
            </a:endParaRPr>
          </a:p>
        </p:txBody>
      </p:sp>
      <p:sp>
        <p:nvSpPr>
          <p:cNvPr id="2" name="TextBox 1"/>
          <p:cNvSpPr txBox="1"/>
          <p:nvPr/>
        </p:nvSpPr>
        <p:spPr>
          <a:xfrm>
            <a:off x="411161" y="1828712"/>
            <a:ext cx="4039654" cy="1631216"/>
          </a:xfrm>
          <a:prstGeom prst="rect">
            <a:avLst/>
          </a:prstGeom>
          <a:solidFill>
            <a:schemeClr val="bg1">
              <a:lumMod val="95000"/>
            </a:schemeClr>
          </a:solidFill>
          <a:ln w="19050">
            <a:solidFill>
              <a:schemeClr val="tx1"/>
            </a:solidFill>
          </a:ln>
        </p:spPr>
        <p:txBody>
          <a:bodyPr wrap="square" rtlCol="0">
            <a:spAutoFit/>
          </a:bodyPr>
          <a:lstStyle/>
          <a:p>
            <a:r>
              <a:rPr lang="en-US" sz="2000" dirty="0" smtClean="0"/>
              <a:t>Additional Industries:</a:t>
            </a:r>
          </a:p>
          <a:p>
            <a:pPr marL="342900" indent="-342900">
              <a:buFont typeface="Arial" panose="020B0604020202020204" pitchFamily="34" charset="0"/>
              <a:buChar char="•"/>
            </a:pPr>
            <a:r>
              <a:rPr lang="en-US" sz="2000" dirty="0" smtClean="0"/>
              <a:t>Chemical production facilities</a:t>
            </a:r>
          </a:p>
          <a:p>
            <a:pPr marL="342900" indent="-342900">
              <a:buFont typeface="Arial" panose="020B0604020202020204" pitchFamily="34" charset="0"/>
              <a:buChar char="•"/>
            </a:pPr>
            <a:r>
              <a:rPr lang="en-US" sz="2000" dirty="0" smtClean="0"/>
              <a:t>Geothermal wastes</a:t>
            </a:r>
          </a:p>
          <a:p>
            <a:pPr marL="342900" indent="-342900">
              <a:buFont typeface="Arial" panose="020B0604020202020204" pitchFamily="34" charset="0"/>
              <a:buChar char="•"/>
            </a:pPr>
            <a:r>
              <a:rPr lang="en-US" sz="2000" dirty="0" smtClean="0"/>
              <a:t>Paper/pulp industry</a:t>
            </a:r>
          </a:p>
          <a:p>
            <a:pPr marL="342900" indent="-342900">
              <a:buFont typeface="Arial" panose="020B0604020202020204" pitchFamily="34" charset="0"/>
              <a:buChar char="•"/>
            </a:pPr>
            <a:r>
              <a:rPr lang="en-US" sz="2000" dirty="0" smtClean="0"/>
              <a:t>Rare earth mining </a:t>
            </a:r>
          </a:p>
        </p:txBody>
      </p:sp>
      <p:sp>
        <p:nvSpPr>
          <p:cNvPr id="5" name="TextBox 4"/>
          <p:cNvSpPr txBox="1"/>
          <p:nvPr/>
        </p:nvSpPr>
        <p:spPr>
          <a:xfrm>
            <a:off x="3012738" y="3217557"/>
            <a:ext cx="4592333" cy="1631216"/>
          </a:xfrm>
          <a:prstGeom prst="rect">
            <a:avLst/>
          </a:prstGeom>
          <a:solidFill>
            <a:schemeClr val="bg1">
              <a:lumMod val="85000"/>
            </a:schemeClr>
          </a:solidFill>
          <a:ln w="19050">
            <a:solidFill>
              <a:schemeClr val="tx1"/>
            </a:solidFill>
          </a:ln>
        </p:spPr>
        <p:txBody>
          <a:bodyPr wrap="square" rtlCol="0">
            <a:spAutoFit/>
          </a:bodyPr>
          <a:lstStyle/>
          <a:p>
            <a:r>
              <a:rPr lang="en-US" sz="2000" dirty="0" smtClean="0"/>
              <a:t>Other Waste Forms:</a:t>
            </a:r>
          </a:p>
          <a:p>
            <a:pPr marL="342900" indent="-342900">
              <a:buFont typeface="Arial" panose="020B0604020202020204" pitchFamily="34" charset="0"/>
              <a:buChar char="•"/>
            </a:pPr>
            <a:r>
              <a:rPr lang="en-US" sz="2000" dirty="0" smtClean="0"/>
              <a:t>Flowback/Formation Waters</a:t>
            </a:r>
          </a:p>
          <a:p>
            <a:pPr marL="342900" indent="-342900">
              <a:buFont typeface="Arial" panose="020B0604020202020204" pitchFamily="34" charset="0"/>
              <a:buChar char="•"/>
            </a:pPr>
            <a:r>
              <a:rPr lang="en-US" sz="2000" dirty="0" smtClean="0"/>
              <a:t>NPDES Outfalls (liquid discharges)</a:t>
            </a:r>
          </a:p>
          <a:p>
            <a:pPr marL="342900" indent="-342900">
              <a:buFont typeface="Arial" panose="020B0604020202020204" pitchFamily="34" charset="0"/>
              <a:buChar char="•"/>
            </a:pPr>
            <a:r>
              <a:rPr lang="en-US" sz="2000" dirty="0" smtClean="0"/>
              <a:t>Radon from landfill gas systems </a:t>
            </a:r>
          </a:p>
          <a:p>
            <a:pPr marL="342900" indent="-342900">
              <a:buFont typeface="Arial" panose="020B0604020202020204" pitchFamily="34" charset="0"/>
              <a:buChar char="•"/>
            </a:pPr>
            <a:r>
              <a:rPr lang="en-US" sz="2000" dirty="0" smtClean="0"/>
              <a:t>Pb-210/Po-210 airborne particulates </a:t>
            </a:r>
          </a:p>
        </p:txBody>
      </p:sp>
      <p:sp>
        <p:nvSpPr>
          <p:cNvPr id="6" name="TextBox 5"/>
          <p:cNvSpPr txBox="1"/>
          <p:nvPr/>
        </p:nvSpPr>
        <p:spPr>
          <a:xfrm>
            <a:off x="7417785" y="4457371"/>
            <a:ext cx="4592333" cy="1631216"/>
          </a:xfrm>
          <a:prstGeom prst="rect">
            <a:avLst/>
          </a:prstGeom>
          <a:solidFill>
            <a:schemeClr val="bg1">
              <a:lumMod val="65000"/>
            </a:schemeClr>
          </a:solidFill>
          <a:ln w="19050">
            <a:solidFill>
              <a:schemeClr val="tx1"/>
            </a:solidFill>
          </a:ln>
        </p:spPr>
        <p:txBody>
          <a:bodyPr wrap="square" rtlCol="0">
            <a:spAutoFit/>
          </a:bodyPr>
          <a:lstStyle/>
          <a:p>
            <a:r>
              <a:rPr lang="en-US" sz="2000" dirty="0" smtClean="0"/>
              <a:t>Varying State Limits:</a:t>
            </a:r>
          </a:p>
          <a:p>
            <a:pPr marL="342900" indent="-342900">
              <a:buFont typeface="Arial" panose="020B0604020202020204" pitchFamily="34" charset="0"/>
              <a:buChar char="•"/>
            </a:pPr>
            <a:r>
              <a:rPr lang="en-US" sz="2000" dirty="0" smtClean="0"/>
              <a:t>Fly Ash</a:t>
            </a:r>
          </a:p>
          <a:p>
            <a:pPr marL="342900" indent="-342900">
              <a:buFont typeface="Arial" panose="020B0604020202020204" pitchFamily="34" charset="0"/>
              <a:buChar char="•"/>
            </a:pPr>
            <a:r>
              <a:rPr lang="en-US" sz="2000" dirty="0" smtClean="0"/>
              <a:t>Municipal wastewater sludges</a:t>
            </a:r>
          </a:p>
          <a:p>
            <a:pPr marL="342900" indent="-342900">
              <a:buFont typeface="Arial" panose="020B0604020202020204" pitchFamily="34" charset="0"/>
              <a:buChar char="•"/>
            </a:pPr>
            <a:r>
              <a:rPr lang="en-US" sz="2000" dirty="0" smtClean="0"/>
              <a:t>Drill cuttings</a:t>
            </a:r>
          </a:p>
          <a:p>
            <a:pPr marL="342900" indent="-342900">
              <a:buFont typeface="Arial" panose="020B0604020202020204" pitchFamily="34" charset="0"/>
              <a:buChar char="•"/>
            </a:pPr>
            <a:r>
              <a:rPr lang="en-US" sz="2000" dirty="0" smtClean="0"/>
              <a:t>Refractory material </a:t>
            </a:r>
          </a:p>
        </p:txBody>
      </p:sp>
    </p:spTree>
    <p:extLst>
      <p:ext uri="{BB962C8B-B14F-4D97-AF65-F5344CB8AC3E}">
        <p14:creationId xmlns:p14="http://schemas.microsoft.com/office/powerpoint/2010/main" val="383666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1254</TotalTime>
  <Words>2322</Words>
  <Application>Microsoft Office PowerPoint</Application>
  <PresentationFormat>Widescreen</PresentationFormat>
  <Paragraphs>328</Paragraphs>
  <Slides>40</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Calibri Light</vt:lpstr>
      <vt:lpstr>Verdana</vt:lpstr>
      <vt:lpstr>Wingdings</vt:lpstr>
      <vt:lpstr>Retrospect</vt:lpstr>
      <vt:lpstr>Photo Editor Photo</vt:lpstr>
      <vt:lpstr>State Regulatory Issues and Activities Involving TENORM</vt:lpstr>
      <vt:lpstr>Acknowledgements</vt:lpstr>
      <vt:lpstr>Background</vt:lpstr>
      <vt:lpstr>Types of Processes Enhancing NORM</vt:lpstr>
      <vt:lpstr>Pipe Scale</vt:lpstr>
      <vt:lpstr>Contaminated Oil Production Equipment</vt:lpstr>
      <vt:lpstr>Phosphogypsum</vt:lpstr>
      <vt:lpstr>Water Treatment Systems</vt:lpstr>
      <vt:lpstr>Other Sources of TENORM</vt:lpstr>
      <vt:lpstr>Moving Targets</vt:lpstr>
      <vt:lpstr>Consistent Regulatory Framework Needed</vt:lpstr>
      <vt:lpstr>Current SSR Part-N</vt:lpstr>
      <vt:lpstr>Features of Model Regulations for NORM</vt:lpstr>
      <vt:lpstr>Definition of TENORM in Current Part N</vt:lpstr>
      <vt:lpstr>Implementation Guidance</vt:lpstr>
      <vt:lpstr>CRCPD E-42 TASKFORCE</vt:lpstr>
      <vt:lpstr>CRCPD E-42 TASKFORCE</vt:lpstr>
      <vt:lpstr>PowerPoint Presentation</vt:lpstr>
      <vt:lpstr>PowerPoint Presentation</vt:lpstr>
      <vt:lpstr>TASK FORCE ACTIVITIES </vt:lpstr>
      <vt:lpstr>TASK FORCE ACTIVITIES </vt:lpstr>
      <vt:lpstr>CRCPD Task Force Report</vt:lpstr>
      <vt:lpstr>Task Force Recommendations</vt:lpstr>
      <vt:lpstr>Task Force Recommendations</vt:lpstr>
      <vt:lpstr>CRCPD BOARD ACTIONS </vt:lpstr>
      <vt:lpstr>CRCPD BOARD ACTIONS </vt:lpstr>
      <vt:lpstr>CRCPD BOARD ACTIONS </vt:lpstr>
      <vt:lpstr>CRCPD BOARD ACTIONS </vt:lpstr>
      <vt:lpstr>Why Revisit Part N?</vt:lpstr>
      <vt:lpstr>Why Revisit Part N?</vt:lpstr>
      <vt:lpstr>Why Revisit Part N?</vt:lpstr>
      <vt:lpstr>Why Revisit Part N?</vt:lpstr>
      <vt:lpstr>Why Revisit Part N?</vt:lpstr>
      <vt:lpstr>Developments since Part N and Possible Implications</vt:lpstr>
      <vt:lpstr>Expectations</vt:lpstr>
      <vt:lpstr>Expectations</vt:lpstr>
      <vt:lpstr>Expectations</vt:lpstr>
      <vt:lpstr>Problems</vt:lpstr>
      <vt:lpstr>Other Organizations Looking at TENORM</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Regulatory Issues and Activities Involving TENORM</dc:title>
  <dc:creator>RuthMcBurney</dc:creator>
  <cp:lastModifiedBy>Cecilia Snyder</cp:lastModifiedBy>
  <cp:revision>72</cp:revision>
  <cp:lastPrinted>2015-06-10T21:05:09Z</cp:lastPrinted>
  <dcterms:created xsi:type="dcterms:W3CDTF">2015-06-05T16:13:45Z</dcterms:created>
  <dcterms:modified xsi:type="dcterms:W3CDTF">2015-10-05T21:04:34Z</dcterms:modified>
</cp:coreProperties>
</file>