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99" r:id="rId4"/>
    <p:sldId id="300" r:id="rId5"/>
    <p:sldId id="301" r:id="rId6"/>
    <p:sldId id="257" r:id="rId7"/>
    <p:sldId id="290" r:id="rId8"/>
    <p:sldId id="263" r:id="rId9"/>
    <p:sldId id="279" r:id="rId10"/>
    <p:sldId id="283" r:id="rId11"/>
    <p:sldId id="303" r:id="rId12"/>
    <p:sldId id="304" r:id="rId13"/>
    <p:sldId id="282" r:id="rId14"/>
    <p:sldId id="281" r:id="rId15"/>
    <p:sldId id="289" r:id="rId16"/>
    <p:sldId id="271" r:id="rId17"/>
    <p:sldId id="305" r:id="rId18"/>
    <p:sldId id="297" r:id="rId19"/>
    <p:sldId id="294" r:id="rId20"/>
    <p:sldId id="298" r:id="rId21"/>
    <p:sldId id="296" r:id="rId22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8"/>
    <a:srgbClr val="C5E86C"/>
    <a:srgbClr val="74D1EA"/>
    <a:srgbClr val="43B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979" autoAdjust="0"/>
    <p:restoredTop sz="9466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146617168010114E-2"/>
          <c:y val="0.16575291881618248"/>
          <c:w val="0.89619532757544174"/>
          <c:h val="0.72129405376052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'[Chart in Microsoft PowerPoint]Sheet1'!$A$5</c:f>
              <c:strCache>
                <c:ptCount val="1"/>
              </c:strCache>
            </c:strRef>
          </c:tx>
          <c:spPr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cat>
            <c:numRef>
              <c:f>'[Chart in Microsoft PowerPoint]Sheet1'!$C$2:$I$2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'[Chart in Microsoft PowerPoint]Sheet1'!$C$5:$I$5</c:f>
              <c:numCache>
                <c:formatCode>#,##0</c:formatCode>
                <c:ptCount val="7"/>
                <c:pt idx="0">
                  <c:v>4176705.09</c:v>
                </c:pt>
                <c:pt idx="1">
                  <c:v>3809284.55</c:v>
                </c:pt>
                <c:pt idx="2">
                  <c:v>6940613.4400000013</c:v>
                </c:pt>
                <c:pt idx="3">
                  <c:v>3837639.03</c:v>
                </c:pt>
                <c:pt idx="4">
                  <c:v>2745427</c:v>
                </c:pt>
                <c:pt idx="5">
                  <c:v>1986377.59</c:v>
                </c:pt>
                <c:pt idx="6">
                  <c:v>3018057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977600"/>
        <c:axId val="75739520"/>
      </c:barChart>
      <c:catAx>
        <c:axId val="7197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739520"/>
        <c:crosses val="autoZero"/>
        <c:auto val="1"/>
        <c:lblAlgn val="ctr"/>
        <c:lblOffset val="100"/>
        <c:noMultiLvlLbl val="0"/>
      </c:catAx>
      <c:valAx>
        <c:axId val="75739520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719776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DF326-79E5-49D4-AFC1-3E7EB5D67529}" type="datetimeFigureOut">
              <a:rPr lang="en-US" smtClean="0"/>
              <a:pPr/>
              <a:t>4/1/2015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D97A5-D213-46D0-B935-C6F092AEA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6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73720-04B1-4D6A-96A3-C184FEEFF6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8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0610" cy="45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23" tIns="44811" rIns="89623" bIns="44811" anchor="b"/>
          <a:lstStyle/>
          <a:p>
            <a:pPr algn="r" defTabSz="896315"/>
            <a:fld id="{C65D8506-B0B5-407C-A720-4D3C96B2160B}" type="slidenum">
              <a:rPr lang="en-US" sz="1200"/>
              <a:pPr algn="r" defTabSz="896315"/>
              <a:t>12</a:t>
            </a:fld>
            <a:endParaRPr lang="en-US" sz="1200" dirty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5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rgbClr val="C5E86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33800" y="3505200"/>
            <a:ext cx="47625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0" y="5562600"/>
            <a:ext cx="830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rgbClr val="43B02A"/>
                </a:solidFill>
                <a:latin typeface="Myriad Pro Cond" pitchFamily="34" charset="0"/>
                <a:cs typeface="+mn-cs"/>
              </a:rPr>
              <a:t>All you need in radioactive and hazardous waste management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7086600" cy="1470025"/>
          </a:xfrm>
        </p:spPr>
        <p:txBody>
          <a:bodyPr>
            <a:noAutofit/>
          </a:bodyPr>
          <a:lstStyle>
            <a:lvl1pPr algn="l">
              <a:defRPr sz="5500" b="0">
                <a:solidFill>
                  <a:schemeClr val="bg1"/>
                </a:solidFill>
                <a:latin typeface="Myriad Pro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6400800" cy="609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8F237770-5B38-4523-A675-F8FCF28410F2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2229B691-CE55-4739-B8AA-517A288CD6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23147-33E8-4747-8B21-3F487D603D1E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90D2-E1E9-4385-B194-63A7106A7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DE14-AFB7-44E6-B13C-1BF34741CB7D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CD0A-74C2-455B-B736-88309F684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1524000"/>
            <a:ext cx="9144000" cy="762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0" y="249238"/>
            <a:ext cx="20304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248400" cy="91440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077200" cy="3992563"/>
          </a:xfrm>
        </p:spPr>
        <p:txBody>
          <a:bodyPr/>
          <a:lstStyle>
            <a:lvl1pPr>
              <a:buClr>
                <a:srgbClr val="43B02A"/>
              </a:buClr>
              <a:buSzPct val="150000"/>
              <a:buFont typeface="Wingdings" pitchFamily="2" charset="2"/>
              <a:buChar char="§"/>
              <a:defRPr sz="2200">
                <a:latin typeface="Myriad Pro Light" pitchFamily="34" charset="0"/>
              </a:defRPr>
            </a:lvl1pPr>
            <a:lvl2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2pPr>
            <a:lvl3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3pPr>
            <a:lvl4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4pPr>
            <a:lvl5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162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177A-5F57-4344-86C8-1BA5DCA2C9DF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9600" y="6356350"/>
            <a:ext cx="2133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90C58901-AE77-4DF6-A937-91694B260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8707-0C6C-4368-8EB2-8E90017F665A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F26C-4592-4F65-942C-E54AA3E8A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9284-4E53-44F2-AA0C-415A66C472AE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8ADC-5FFD-4BDD-89CC-E833B69AF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0499-96FF-4939-8562-41173EEC6758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F92B-812D-4799-992C-D484ABF17F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F3853-5459-4156-91BA-CC03CFC924DA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D75-26A2-4871-8BF9-079295E68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AC7B5-49C8-4D84-A036-8BFF1C0D51AF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996B-94CC-4CCA-9D24-765E5FE39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E0243-28AD-4861-8142-CA6D3C6B096A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5AFF-6A82-4A82-A313-F96214D47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F3F7-CC9F-4526-B996-EDC92D38DA80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C83F-C345-450E-8A62-B0C5C70F8D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6BB4B0-CA2C-448C-85F4-0E8043DCB121}" type="datetimeFigureOut">
              <a:rPr lang="en-US"/>
              <a:pPr>
                <a:defRPr/>
              </a:pPr>
              <a:t>4/1/2015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E25B21-929D-4295-A1BA-038AAD5BB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jpeg"/><Relationship Id="rId4" Type="http://schemas.openxmlformats.org/officeDocument/2006/relationships/tags" Target="../tags/tag4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Company Overview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457200" y="-2133600"/>
            <a:ext cx="6400800" cy="609600"/>
          </a:xfrm>
        </p:spPr>
        <p:txBody>
          <a:bodyPr/>
          <a:lstStyle/>
          <a:p>
            <a:r>
              <a:rPr lang="en-US" sz="2000" smtClean="0"/>
              <a:t>John Christian	</a:t>
            </a:r>
          </a:p>
          <a:p>
            <a:r>
              <a:rPr lang="en-US" sz="1800" b="0" smtClean="0"/>
              <a:t>President, Logistics, Processing and Disposal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Logistics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2773363"/>
          </a:xfrm>
          <a:solidFill>
            <a:schemeClr val="bg1">
              <a:alpha val="54901"/>
            </a:schemeClr>
          </a:solidFill>
        </p:spPr>
        <p:txBody>
          <a:bodyPr/>
          <a:lstStyle/>
          <a:p>
            <a:r>
              <a:rPr lang="en-US" smtClean="0"/>
              <a:t>Transports 300 radioactive shipments per month over the road</a:t>
            </a:r>
          </a:p>
          <a:p>
            <a:r>
              <a:rPr lang="en-US" smtClean="0"/>
              <a:t>Largest fleet of shipping casks available to the nuclear industry </a:t>
            </a:r>
          </a:p>
          <a:p>
            <a:r>
              <a:rPr lang="en-US" smtClean="0"/>
              <a:t>322 railcars include flatcars, gondolas, containers, and intermodals</a:t>
            </a:r>
          </a:p>
          <a:p>
            <a:endParaRPr lang="en-US" smtClean="0"/>
          </a:p>
          <a:p>
            <a:pPr lvl="1"/>
            <a:endParaRPr lang="en-US" sz="2200" smtClean="0"/>
          </a:p>
          <a:p>
            <a:endParaRPr lang="en-US" smtClean="0"/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685800" y="1752600"/>
            <a:ext cx="815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Myriad Pro" pitchFamily="34" charset="0"/>
              </a:rPr>
              <a:t>Handles all aspects of shipment, including obtaining required local and federal licenses and permits, loading and bracing shipments, conducting vehicle radiation surveys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 - Shipping Casks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6934201" cy="3903662"/>
          </a:xfrm>
        </p:spPr>
        <p:txBody>
          <a:bodyPr/>
          <a:lstStyle/>
          <a:p>
            <a:r>
              <a:rPr lang="en-US" sz="2000" dirty="0" smtClean="0"/>
              <a:t>86 Casks in fleet.</a:t>
            </a:r>
          </a:p>
          <a:p>
            <a:r>
              <a:rPr lang="en-US" sz="2000" dirty="0" smtClean="0"/>
              <a:t>Easy to use/proven experience.</a:t>
            </a:r>
          </a:p>
          <a:p>
            <a:pPr lvl="0"/>
            <a:r>
              <a:rPr lang="en-US" sz="2000" dirty="0" smtClean="0"/>
              <a:t>Energy</a:t>
            </a:r>
            <a:r>
              <a:rPr lang="en-US" sz="2000" i="1" dirty="0" smtClean="0"/>
              <a:t>Solutions</a:t>
            </a:r>
            <a:r>
              <a:rPr lang="en-US" sz="2000" dirty="0" smtClean="0"/>
              <a:t> owns 90% of casks currently in use.</a:t>
            </a:r>
          </a:p>
          <a:p>
            <a:pPr lvl="0"/>
            <a:r>
              <a:rPr lang="en-US" sz="2000" dirty="0" smtClean="0"/>
              <a:t>Logged more than 70 million safe driving miles without a loss or spill of radioactive materials.</a:t>
            </a:r>
          </a:p>
          <a:p>
            <a:r>
              <a:rPr lang="en-US" sz="2000" dirty="0" smtClean="0"/>
              <a:t>2 new 8-120A &amp; 2 new 14-215 casks in 2013.</a:t>
            </a:r>
          </a:p>
          <a:p>
            <a:pPr lvl="0"/>
            <a:r>
              <a:rPr lang="en-US" sz="2000" dirty="0" smtClean="0"/>
              <a:t>4 new 8-120B casks added in 2014 (total of 8).</a:t>
            </a:r>
          </a:p>
          <a:p>
            <a:pPr lvl="0"/>
            <a:r>
              <a:rPr lang="en-US" sz="2000" dirty="0" smtClean="0"/>
              <a:t>1 new 3-60B being added in 2015.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88363" y="6453188"/>
            <a:ext cx="609600" cy="365125"/>
          </a:xfrm>
        </p:spPr>
        <p:txBody>
          <a:bodyPr/>
          <a:lstStyle/>
          <a:p>
            <a:fld id="{567DF571-E8A8-47A2-94BA-9E244B172BC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0292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 l="6833"/>
          <a:stretch>
            <a:fillRect/>
          </a:stretch>
        </p:blipFill>
        <p:spPr bwMode="auto">
          <a:xfrm>
            <a:off x="7086600" y="1828800"/>
            <a:ext cx="205740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988791" y="4125798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New 8-120B during Fabrication</a:t>
            </a:r>
            <a:br>
              <a:rPr lang="en-US" i="1" dirty="0" smtClean="0">
                <a:solidFill>
                  <a:srgbClr val="FFFF00"/>
                </a:solidFill>
              </a:rPr>
            </a:br>
            <a:r>
              <a:rPr lang="en-US" i="1" dirty="0" smtClean="0">
                <a:solidFill>
                  <a:srgbClr val="FFFF00"/>
                </a:solidFill>
              </a:rPr>
              <a:t>Now in Service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1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Large Component</a:t>
            </a:r>
            <a:br>
              <a:rPr lang="en-US" sz="2700" dirty="0" smtClean="0"/>
            </a:br>
            <a:r>
              <a:rPr lang="en-US" sz="2700" dirty="0" smtClean="0"/>
              <a:t>Highway, Rail &amp; Barge Transportation</a:t>
            </a:r>
          </a:p>
        </p:txBody>
      </p:sp>
      <p:sp>
        <p:nvSpPr>
          <p:cNvPr id="161796" name="Rectangle 117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828800"/>
            <a:ext cx="8305800" cy="1752600"/>
          </a:xfrm>
        </p:spPr>
        <p:txBody>
          <a:bodyPr>
            <a:normAutofit/>
          </a:bodyPr>
          <a:lstStyle/>
          <a:p>
            <a:pPr marL="227013" indent="-227013">
              <a:lnSpc>
                <a:spcPct val="80000"/>
              </a:lnSpc>
              <a:buClr>
                <a:srgbClr val="43B02A"/>
              </a:buClr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Myriad Pro Light" pitchFamily="34" charset="0"/>
                <a:sym typeface="Monotype Sorts" pitchFamily="2" charset="2"/>
              </a:rPr>
              <a:t>Multi-mode large component transportation capabilities</a:t>
            </a:r>
          </a:p>
          <a:p>
            <a:pPr marL="227013" indent="-227013">
              <a:lnSpc>
                <a:spcPct val="80000"/>
              </a:lnSpc>
              <a:buClr>
                <a:srgbClr val="43B02A"/>
              </a:buClr>
              <a:buSzPct val="120000"/>
              <a:buFont typeface="Wingdings" pitchFamily="2" charset="2"/>
              <a:buChar char="§"/>
            </a:pPr>
            <a:r>
              <a:rPr lang="en-US" sz="1900" dirty="0" smtClean="0">
                <a:latin typeface="Myriad Pro Light" pitchFamily="34" charset="0"/>
                <a:sym typeface="Monotype Sorts" pitchFamily="2" charset="2"/>
              </a:rPr>
              <a:t>Moved over 120 used radioactive components, reactor vessels, steam generators, reactor heads, pressurizers, rotors, feedwater heaters, heat exchangers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990600" y="2971800"/>
            <a:ext cx="7280275" cy="3733800"/>
            <a:chOff x="339725" y="1104900"/>
            <a:chExt cx="8594725" cy="4533900"/>
          </a:xfrm>
        </p:grpSpPr>
        <p:pic>
          <p:nvPicPr>
            <p:cNvPr id="10" name="Picture 4" descr="markpic29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527550" y="1104900"/>
              <a:ext cx="4114800" cy="2162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 descr="MS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886450" y="3509962"/>
              <a:ext cx="3048000" cy="2090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957513" y="3509962"/>
              <a:ext cx="2825750" cy="2119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8" descr="myrpv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87350" y="1225550"/>
              <a:ext cx="3863975" cy="2070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0" descr="markpic18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39725" y="3519487"/>
              <a:ext cx="2403475" cy="2119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743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logistics_mainPic.png"/>
          <p:cNvPicPr>
            <a:picLocks noChangeAspect="1"/>
          </p:cNvPicPr>
          <p:nvPr/>
        </p:nvPicPr>
        <p:blipFill>
          <a:blip r:embed="rId2" cstate="screen"/>
          <a:srcRect t="-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457200"/>
            <a:ext cx="4572000" cy="930564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838200" y="625764"/>
            <a:ext cx="76200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Processing</a:t>
            </a:r>
          </a:p>
        </p:txBody>
      </p:sp>
      <p:pic>
        <p:nvPicPr>
          <p:cNvPr id="12293" name="Picture 11" descr="logo-white-trans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5791200"/>
            <a:ext cx="2570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Radioactive &amp; Hazardous </a:t>
            </a:r>
            <a:br>
              <a:rPr lang="en-US" dirty="0" smtClean="0"/>
            </a:br>
            <a:r>
              <a:rPr lang="en-US" dirty="0" smtClean="0"/>
              <a:t>Materials Management</a:t>
            </a:r>
            <a:endParaRPr lang="en-US" b="0" i="1" dirty="0">
              <a:latin typeface="Myriad Pro Light Cond" pitchFamily="34" charset="0"/>
            </a:endParaRPr>
          </a:p>
        </p:txBody>
      </p:sp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685800" y="1752600"/>
            <a:ext cx="769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latin typeface="Myriad Pro" pitchFamily="34" charset="0"/>
              </a:rPr>
              <a:t>Providing specialized services to a wide customer base that includes government agencies, commercial customers, and major engineering and construction companies</a:t>
            </a:r>
          </a:p>
        </p:txBody>
      </p:sp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609600" y="3429000"/>
            <a:ext cx="4038600" cy="4267200"/>
          </a:xfrm>
        </p:spPr>
        <p:txBody>
          <a:bodyPr/>
          <a:lstStyle/>
          <a:p>
            <a:pPr marL="285750" indent="-285750"/>
            <a:r>
              <a:rPr lang="en-US" dirty="0" smtClean="0"/>
              <a:t>Decontamination</a:t>
            </a:r>
          </a:p>
          <a:p>
            <a:pPr marL="285750" indent="-285750"/>
            <a:r>
              <a:rPr lang="en-US" dirty="0" smtClean="0"/>
              <a:t>Volume reduction</a:t>
            </a:r>
          </a:p>
          <a:p>
            <a:pPr marL="285750" indent="-285750"/>
            <a:r>
              <a:rPr lang="en-US" dirty="0" smtClean="0"/>
              <a:t>Metal melt for beneficial reuse</a:t>
            </a:r>
          </a:p>
          <a:p>
            <a:pPr marL="285750" indent="-285750"/>
            <a:r>
              <a:rPr lang="en-US" dirty="0" smtClean="0"/>
              <a:t>High-activity filter processing</a:t>
            </a:r>
          </a:p>
          <a:p>
            <a:pPr marL="285750" indent="-285750"/>
            <a:r>
              <a:rPr lang="en-US" dirty="0" err="1" smtClean="0"/>
              <a:t>Vitrification</a:t>
            </a:r>
            <a:endParaRPr lang="en-US" dirty="0" smtClean="0"/>
          </a:p>
          <a:p>
            <a:pPr marL="285750" indent="-285750"/>
            <a:r>
              <a:rPr lang="en-US" dirty="0" smtClean="0"/>
              <a:t>Automated sampling systems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876800" y="3429000"/>
            <a:ext cx="4495800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Solidification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Thermal treatment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Encapsulation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Spent ion-exchange processing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Liquid waste processing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200" dirty="0">
                <a:latin typeface="Myriad Pro Light" pitchFamily="34" charset="0"/>
                <a:cs typeface="+mn-cs"/>
              </a:rPr>
              <a:t>Remote handling systems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endParaRPr lang="en-US" sz="2200" dirty="0">
              <a:latin typeface="Myriad Pro Light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43B02A"/>
              </a:buClr>
              <a:buSzPct val="150000"/>
              <a:buFont typeface="Wingdings" pitchFamily="2" charset="2"/>
              <a:buChar char="§"/>
              <a:defRPr/>
            </a:pPr>
            <a:endParaRPr lang="en-US" sz="2200" dirty="0">
              <a:latin typeface="Myriad Pro Light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isposal-guys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8473" y="0"/>
            <a:ext cx="91624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3733800"/>
            <a:ext cx="4572000" cy="9906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381000" y="3733800"/>
            <a:ext cx="8229600" cy="914400"/>
          </a:xfrm>
        </p:spPr>
        <p:txBody>
          <a:bodyPr/>
          <a:lstStyle/>
          <a:p>
            <a:pPr algn="r"/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Disposal</a:t>
            </a:r>
          </a:p>
        </p:txBody>
      </p:sp>
      <p:pic>
        <p:nvPicPr>
          <p:cNvPr id="14341" name="Picture 11" descr="logo-white-trans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5791200"/>
            <a:ext cx="2570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Disposal Capabilities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Owns and operates Clive LLRW Disposal Facility in Utah’s West Desert that disposes of only Class A waste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Operates for the State of South Carolina the Barnwell LLRW Disposal Facility that disposes of Class A, B &amp; C waste only from the Atlantic Compact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Material disposed: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Bulk  waste disposal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Containerized Waste Facility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Large components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Mixed waste treatment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PCBs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248"/>
            <a:ext cx="8077200" cy="987552"/>
          </a:xfrm>
        </p:spPr>
        <p:txBody>
          <a:bodyPr/>
          <a:lstStyle/>
          <a:p>
            <a:r>
              <a:rPr lang="en-US" dirty="0" smtClean="0"/>
              <a:t>Clive Disposal Volumes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540258"/>
              </p:ext>
            </p:extLst>
          </p:nvPr>
        </p:nvGraphicFramePr>
        <p:xfrm>
          <a:off x="195572" y="1246909"/>
          <a:ext cx="8639670" cy="527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11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isposal-guys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3962400"/>
            <a:ext cx="4572000" cy="9906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685800" y="3886200"/>
            <a:ext cx="8229600" cy="914400"/>
          </a:xfrm>
        </p:spPr>
        <p:txBody>
          <a:bodyPr/>
          <a:lstStyle/>
          <a:p>
            <a:pPr algn="r"/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Government</a:t>
            </a:r>
          </a:p>
        </p:txBody>
      </p:sp>
      <p:pic>
        <p:nvPicPr>
          <p:cNvPr id="14341" name="Picture 11" descr="logo-white-trans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5791200"/>
            <a:ext cx="2570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Customized services and solutions for U.S. DOE and Federal projects</a:t>
            </a:r>
          </a:p>
          <a:p>
            <a:pPr lvl="1"/>
            <a:r>
              <a:rPr lang="en-US" dirty="0" smtClean="0"/>
              <a:t>Facility operations</a:t>
            </a:r>
          </a:p>
          <a:p>
            <a:pPr lvl="1"/>
            <a:r>
              <a:rPr lang="en-US" dirty="0" smtClean="0"/>
              <a:t>Materials management</a:t>
            </a:r>
          </a:p>
          <a:p>
            <a:pPr lvl="1"/>
            <a:r>
              <a:rPr lang="en-US" dirty="0" smtClean="0"/>
              <a:t>Recycling and equipment disposition</a:t>
            </a:r>
          </a:p>
          <a:p>
            <a:pPr lvl="1"/>
            <a:r>
              <a:rPr lang="en-US" dirty="0" smtClean="0"/>
              <a:t>Professional engineering services</a:t>
            </a:r>
          </a:p>
          <a:p>
            <a:pPr lvl="1"/>
            <a:r>
              <a:rPr lang="en-US" dirty="0" smtClean="0"/>
              <a:t>Radioactive materials preparation, profiling, processing, treatment and disposal</a:t>
            </a:r>
          </a:p>
          <a:p>
            <a:pPr lvl="1"/>
            <a:r>
              <a:rPr lang="en-US" dirty="0" smtClean="0"/>
              <a:t>Transportation and logistics</a:t>
            </a:r>
          </a:p>
          <a:p>
            <a:pPr lvl="1"/>
            <a:r>
              <a:rPr lang="en-US" dirty="0" smtClean="0"/>
              <a:t>Emergency response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Safety Is Our Core Value</a:t>
            </a:r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cs typeface="Arial" charset="0"/>
              </a:rPr>
              <a:t>Energy</a:t>
            </a:r>
            <a:r>
              <a:rPr lang="en-US" sz="2000" i="1" dirty="0" smtClean="0">
                <a:cs typeface="Arial" charset="0"/>
              </a:rPr>
              <a:t>Solutions</a:t>
            </a:r>
            <a:r>
              <a:rPr lang="en-US" sz="2000" dirty="0" smtClean="0">
                <a:cs typeface="Arial" charset="0"/>
              </a:rPr>
              <a:t> instills in its employees a world-class safety culture</a:t>
            </a:r>
          </a:p>
          <a:p>
            <a:r>
              <a:rPr lang="en-US" sz="2000" dirty="0" smtClean="0">
                <a:cs typeface="Arial" charset="0"/>
              </a:rPr>
              <a:t>Energy</a:t>
            </a:r>
            <a:r>
              <a:rPr lang="en-US" sz="2000" i="1" dirty="0" smtClean="0">
                <a:cs typeface="Arial" charset="0"/>
              </a:rPr>
              <a:t>Solutions </a:t>
            </a:r>
            <a:r>
              <a:rPr lang="en-US" sz="2000" dirty="0" smtClean="0">
                <a:cs typeface="Arial" charset="0"/>
              </a:rPr>
              <a:t>provides resources necessary to operate safely at all of our facilities and protect the general public in the packaging, transportation, and disposal of radioactive and hazardous materials</a:t>
            </a:r>
          </a:p>
          <a:p>
            <a:r>
              <a:rPr lang="en-US" sz="2000" dirty="0" smtClean="0">
                <a:cs typeface="Arial" charset="0"/>
              </a:rPr>
              <a:t>Energy</a:t>
            </a:r>
            <a:r>
              <a:rPr lang="en-US" sz="2000" i="1" dirty="0" smtClean="0">
                <a:cs typeface="Arial" charset="0"/>
              </a:rPr>
              <a:t>Solutions </a:t>
            </a:r>
            <a:r>
              <a:rPr lang="en-US" sz="2000" dirty="0" smtClean="0">
                <a:cs typeface="Arial" charset="0"/>
              </a:rPr>
              <a:t>protects and preserves the environment by adhering to the highest standards of compliance and safety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7090-revise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-2882"/>
            <a:ext cx="9144000" cy="6863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600" y="2133600"/>
            <a:ext cx="4343400" cy="19050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9144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Products &amp;</a:t>
            </a:r>
            <a:b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</a:br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Technology</a:t>
            </a:r>
          </a:p>
        </p:txBody>
      </p:sp>
      <p:pic>
        <p:nvPicPr>
          <p:cNvPr id="14341" name="Picture 11" descr="logo-white-trans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5791200"/>
            <a:ext cx="2570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28600" y="1676400"/>
            <a:ext cx="2590800" cy="2312988"/>
            <a:chOff x="228600" y="1681428"/>
            <a:chExt cx="2590800" cy="2313238"/>
          </a:xfrm>
        </p:grpSpPr>
        <p:pic>
          <p:nvPicPr>
            <p:cNvPr id="5" name="Picture 1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8600" y="1681428"/>
              <a:ext cx="1600200" cy="1976172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  <p:pic>
          <p:nvPicPr>
            <p:cNvPr id="6" name="Picture 1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676400" y="2286000"/>
              <a:ext cx="1143000" cy="1448594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</p:spPr>
        </p:pic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381000" y="3810000"/>
              <a:ext cx="2362200" cy="1846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Casks </a:t>
              </a:r>
              <a:r>
                <a:rPr lang="en-US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and </a:t>
              </a:r>
              <a:r>
                <a:rPr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Containers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Glance at P&amp;T Services</a:t>
            </a:r>
            <a:endParaRPr lang="en-US" dirty="0"/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57200" y="3733800"/>
            <a:ext cx="2362200" cy="1846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Casks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Containers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81000" y="3810000"/>
            <a:ext cx="2362200" cy="1846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Casks 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Containers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71800" y="3124200"/>
            <a:ext cx="3736975" cy="17526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10400" y="4158771"/>
            <a:ext cx="1752600" cy="2273181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3432175" y="4953000"/>
            <a:ext cx="2972416" cy="18466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Liquid Processing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Equipment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7010400" y="6520971"/>
            <a:ext cx="1752600" cy="1846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Analytical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64889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C5E86C"/>
                </a:solidFill>
                <a:latin typeface="Myriad Pro Light" pitchFamily="34" charset="0"/>
              </a:rPr>
              <a:t>Safety Topic</a:t>
            </a:r>
          </a:p>
          <a:p>
            <a:pPr algn="ctr"/>
            <a:endParaRPr lang="en-US" sz="3000" dirty="0" smtClean="0">
              <a:solidFill>
                <a:srgbClr val="C5E86C"/>
              </a:solidFill>
              <a:latin typeface="Myriad Pro Light" pitchFamily="34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Myriad Pro Light" pitchFamily="34" charset="0"/>
              </a:rPr>
              <a:t>“Fire Protection”</a:t>
            </a:r>
            <a:endParaRPr lang="en-US" sz="4800" dirty="0">
              <a:solidFill>
                <a:schemeClr val="bg1"/>
              </a:solidFill>
              <a:latin typeface="Myriad Pro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>
                <a:ea typeface="ＭＳ Ｐゴシック"/>
              </a:rPr>
              <a:t>Fire Protection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1"/>
            <a:ext cx="80772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 smtClean="0"/>
              <a:t>CFR 1910.157 </a:t>
            </a:r>
            <a:r>
              <a:rPr lang="en-US" sz="1800" dirty="0" smtClean="0"/>
              <a:t>If </a:t>
            </a:r>
            <a:r>
              <a:rPr lang="en-US" sz="1800" dirty="0"/>
              <a:t>portable fire extinguishers are provided for employee use, the employer must mount, </a:t>
            </a:r>
            <a:r>
              <a:rPr lang="en-US" sz="1800" dirty="0" smtClean="0"/>
              <a:t>locate </a:t>
            </a:r>
            <a:r>
              <a:rPr lang="en-US" sz="1800" dirty="0"/>
              <a:t>and identify them so </a:t>
            </a:r>
            <a:r>
              <a:rPr lang="en-US" sz="1800" dirty="0" smtClean="0"/>
              <a:t>that workers can access </a:t>
            </a:r>
            <a:r>
              <a:rPr lang="en-US" sz="1800" dirty="0"/>
              <a:t>them without subjecting themselves to possible injury.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8" descr="S:\blocked fire extinguisher-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2315497" cy="336231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5"/>
          <p:cNvPicPr preferRelativeResize="0"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04884" y="3058549"/>
            <a:ext cx="174046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9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>
                <a:ea typeface="ＭＳ Ｐゴシック"/>
              </a:rPr>
              <a:t>Fire Protection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4953000" cy="3992563"/>
          </a:xfrm>
        </p:spPr>
        <p:txBody>
          <a:bodyPr/>
          <a:lstStyle/>
          <a:p>
            <a:r>
              <a:rPr lang="en-US" sz="1900" dirty="0" smtClean="0"/>
              <a:t>Must </a:t>
            </a:r>
            <a:r>
              <a:rPr lang="en-US" sz="1900" dirty="0"/>
              <a:t>maintain in a fully charged and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operable </a:t>
            </a:r>
            <a:r>
              <a:rPr lang="en-US" sz="1900" dirty="0"/>
              <a:t>condition</a:t>
            </a:r>
          </a:p>
          <a:p>
            <a:r>
              <a:rPr lang="en-US" sz="1900" dirty="0"/>
              <a:t>Must keep in their designated places at all times except during use</a:t>
            </a:r>
          </a:p>
          <a:p>
            <a:r>
              <a:rPr lang="en-US" sz="1900" dirty="0"/>
              <a:t>Must conduct an annual maintenance check</a:t>
            </a:r>
          </a:p>
          <a:p>
            <a:r>
              <a:rPr lang="en-US" sz="1900" dirty="0"/>
              <a:t>Must record the annual maintenance date and retain this record for one year </a:t>
            </a:r>
            <a:endParaRPr lang="en-US" sz="1900" dirty="0" smtClean="0"/>
          </a:p>
          <a:p>
            <a:r>
              <a:rPr lang="en-US" sz="1900" b="1" i="1" dirty="0" smtClean="0"/>
              <a:t>Portable fire extinguishers are for the protection of our people not equipment</a:t>
            </a:r>
            <a:endParaRPr lang="en-US" sz="1900" b="1" i="1" dirty="0"/>
          </a:p>
          <a:p>
            <a:endParaRPr lang="en-US" sz="1900" dirty="0"/>
          </a:p>
        </p:txBody>
      </p:sp>
      <p:pic>
        <p:nvPicPr>
          <p:cNvPr id="7" name="Picture 4" descr="C:\Users\mwelkins\AppData\Local\Microsoft\Windows\Temporary Internet Files\Content.Outlook\11222TEW\IMG_029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 a Glance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239000" cy="39925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Headquartered in Salt Lake City, Utah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Owned  by Energy Capital Partners (ECP), a New Jersey based private equity firm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Operations across the United States, Canada,            United Kingdom, Japan, and China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Owner of the world’s largest privately owned Class A low-level radioactive waste disposal facility (Clive, Utah)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Primary customers include: nuclear utilities, medical and research facilities, US DOE, US DOD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cs typeface="Arial" charset="0"/>
              </a:rPr>
              <a:t>Global workforce of more than 2,000 employees</a:t>
            </a:r>
            <a:endParaRPr lang="en-US" b="1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b="1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and Site Services</a:t>
            </a:r>
          </a:p>
        </p:txBody>
      </p:sp>
      <p:grpSp>
        <p:nvGrpSpPr>
          <p:cNvPr id="6" name="Group 8"/>
          <p:cNvGrpSpPr/>
          <p:nvPr/>
        </p:nvGrpSpPr>
        <p:grpSpPr>
          <a:xfrm>
            <a:off x="8047037" y="1600200"/>
            <a:ext cx="1096963" cy="1160312"/>
            <a:chOff x="6579097" y="1298097"/>
            <a:chExt cx="1096963" cy="1160312"/>
          </a:xfrm>
        </p:grpSpPr>
        <p:sp>
          <p:nvSpPr>
            <p:cNvPr id="22" name="Rectangle 3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6579097" y="1298097"/>
              <a:ext cx="1096963" cy="421225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45720" tIns="91440" rIns="45720" bIns="91440" anchor="ctr"/>
            <a:lstStyle/>
            <a:p>
              <a:pPr>
                <a:defRPr/>
              </a:pPr>
              <a:r>
                <a:rPr lang="en-US" sz="800" b="1" dirty="0" smtClean="0">
                  <a:solidFill>
                    <a:srgbClr val="FFFFFF"/>
                  </a:solidFill>
                </a:rPr>
                <a:t>Decontamination &amp; Decommissioning	</a:t>
              </a:r>
              <a:endParaRPr lang="en-US" sz="800" b="1" dirty="0">
                <a:solidFill>
                  <a:srgbClr val="FFFFFF"/>
                </a:solidFill>
              </a:endParaRPr>
            </a:p>
          </p:txBody>
        </p:sp>
        <p:pic>
          <p:nvPicPr>
            <p:cNvPr id="23" name="Picture 61" descr="bigrock-demolition"/>
            <p:cNvPicPr>
              <a:picLocks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579097" y="1696409"/>
              <a:ext cx="10953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6"/>
          <p:cNvGrpSpPr/>
          <p:nvPr/>
        </p:nvGrpSpPr>
        <p:grpSpPr>
          <a:xfrm>
            <a:off x="3475037" y="1600200"/>
            <a:ext cx="1104900" cy="1158963"/>
            <a:chOff x="3004110" y="1301062"/>
            <a:chExt cx="1104900" cy="1158963"/>
          </a:xfrm>
        </p:grpSpPr>
        <p:pic>
          <p:nvPicPr>
            <p:cNvPr id="20" name="Picture 7" descr="skid-mount-lwp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004731" y="1722287"/>
              <a:ext cx="1104279" cy="73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3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004110" y="1301062"/>
              <a:ext cx="1096963" cy="421225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45720" tIns="91440" rIns="45720" bIns="91440" anchor="ctr"/>
            <a:lstStyle/>
            <a:p>
              <a:pPr>
                <a:defRPr/>
              </a:pPr>
              <a:r>
                <a:rPr lang="en-US" sz="800" b="1" dirty="0" smtClean="0">
                  <a:solidFill>
                    <a:srgbClr val="FFFFFF"/>
                  </a:solidFill>
                </a:rPr>
                <a:t>Onsite Liquid Waste Processing (more than 175 patents)</a:t>
              </a:r>
              <a:endParaRPr lang="en-US" sz="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6904037" y="1600200"/>
            <a:ext cx="1096963" cy="1162378"/>
            <a:chOff x="5405934" y="1298097"/>
            <a:chExt cx="1096963" cy="1162378"/>
          </a:xfrm>
        </p:grpSpPr>
        <p:sp>
          <p:nvSpPr>
            <p:cNvPr id="18" name="Rectangle 3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5405934" y="1298097"/>
              <a:ext cx="1096963" cy="421225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45720" tIns="91440" rIns="45720" bIns="91440" anchor="ctr"/>
            <a:lstStyle/>
            <a:p>
              <a:pPr>
                <a:defRPr/>
              </a:pPr>
              <a:r>
                <a:rPr lang="en-US" sz="800" b="1" dirty="0" smtClean="0">
                  <a:solidFill>
                    <a:srgbClr val="FFFFFF"/>
                  </a:solidFill>
                </a:rPr>
                <a:t>Spent Fuel Management</a:t>
              </a:r>
              <a:endParaRPr lang="en-US" sz="800" b="1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50" descr="spent fuel mgmt-recy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5407522" y="1722287"/>
              <a:ext cx="1090613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11"/>
          <p:cNvGrpSpPr/>
          <p:nvPr/>
        </p:nvGrpSpPr>
        <p:grpSpPr>
          <a:xfrm>
            <a:off x="5761037" y="1600200"/>
            <a:ext cx="1096963" cy="1166241"/>
            <a:chOff x="4216897" y="1298097"/>
            <a:chExt cx="1096963" cy="1166241"/>
          </a:xfrm>
        </p:grpSpPr>
        <p:sp>
          <p:nvSpPr>
            <p:cNvPr id="16" name="Rectangle 3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4216897" y="1298097"/>
              <a:ext cx="1096963" cy="421225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45720" tIns="91440" rIns="45720" bIns="91440" anchor="ctr"/>
            <a:lstStyle/>
            <a:p>
              <a:pPr>
                <a:defRPr/>
              </a:pPr>
              <a:r>
                <a:rPr lang="en-US" sz="800" b="1" dirty="0" smtClean="0">
                  <a:solidFill>
                    <a:srgbClr val="FFFFFF"/>
                  </a:solidFill>
                </a:rPr>
                <a:t>Specialized Nuclear Services (fuel pools, tanks, etc.)</a:t>
              </a:r>
              <a:endParaRPr lang="en-US" sz="800" b="1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34" descr="specialized nuclear svcs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216897" y="1702338"/>
              <a:ext cx="1090613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"/>
          <p:cNvGrpSpPr/>
          <p:nvPr/>
        </p:nvGrpSpPr>
        <p:grpSpPr>
          <a:xfrm>
            <a:off x="4618037" y="1600200"/>
            <a:ext cx="1107034" cy="1169577"/>
            <a:chOff x="7808801" y="1295400"/>
            <a:chExt cx="1107034" cy="1169577"/>
          </a:xfrm>
        </p:grpSpPr>
        <p:sp>
          <p:nvSpPr>
            <p:cNvPr id="13" name="Rectangle 3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7811404" y="1295400"/>
              <a:ext cx="1096963" cy="421225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45720" tIns="91440" rIns="45720" bIns="91440" anchor="ctr"/>
            <a:lstStyle/>
            <a:p>
              <a:pPr>
                <a:defRPr/>
              </a:pPr>
              <a:r>
                <a:rPr lang="en-US" sz="800" b="1" dirty="0" smtClean="0">
                  <a:solidFill>
                    <a:srgbClr val="FFFFFF"/>
                  </a:solidFill>
                </a:rPr>
                <a:t>Casks with a Dedicated Transportation Fleet</a:t>
              </a:r>
              <a:endParaRPr lang="en-US" sz="800" b="1" dirty="0">
                <a:solidFill>
                  <a:srgbClr val="FFFFFF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7808801" y="1716626"/>
              <a:ext cx="1107034" cy="286852"/>
            </a:xfrm>
            <a:prstGeom prst="rect">
              <a:avLst/>
            </a:prstGeom>
            <a:gradFill>
              <a:gsLst>
                <a:gs pos="0">
                  <a:srgbClr val="0033CC"/>
                </a:gs>
                <a:gs pos="95000">
                  <a:srgbClr val="2D82D6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Page 31 Image.jpg"/>
            <p:cNvPicPr>
              <a:picLocks noChangeAspect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7812025" y="1993147"/>
              <a:ext cx="1103375" cy="47183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28600" y="2819400"/>
            <a:ext cx="6041408" cy="38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Logistics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Encompasses all aspects of complex planning and transportation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Dedicated fleet of tractors, trailers, railcars and containers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Processing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Owns/operates multiple processing facilities in the United States and Canada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The most diverse capabilities in the U.S. for handling, treating and processing radioactive materials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Disposal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Owns the largest commercial radioactive disposal facility for Class-A low-level radioactive waste (LLRW) in the U.S.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900" dirty="0" smtClean="0"/>
              <a:t>Operates the LLRW disposal facility in Barnwell, South Carolina pursuant to a long-term lease with the state.  The facility receives Class A, B and C LLRW from the Atlantic Compact (South Carolina, New Jersey and Connecticut).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logistics_mainPic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1219200"/>
            <a:ext cx="4572000" cy="9906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43" name="Picture 11" descr="logo-white-trans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5791200"/>
            <a:ext cx="25701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>
          <a:xfrm>
            <a:off x="4572000" y="1193800"/>
            <a:ext cx="4114800" cy="914400"/>
          </a:xfrm>
        </p:spPr>
        <p:txBody>
          <a:bodyPr/>
          <a:lstStyle/>
          <a:p>
            <a:pPr algn="r"/>
            <a:r>
              <a:rPr lang="en-US" sz="4800" b="0" dirty="0" smtClean="0">
                <a:solidFill>
                  <a:srgbClr val="004168"/>
                </a:solidFill>
                <a:latin typeface="Myriad Pro Light" pitchFamily="34" charset="0"/>
              </a:rPr>
              <a:t>Logistics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85"/>
  <p:tag name="LEFT" val="580"/>
  <p:tag name="WIDTH" val="86.375"/>
  <p:tag name="HEIGHT" val="68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85"/>
  <p:tag name="LEFT" val="580"/>
  <p:tag name="WIDTH" val="86.375"/>
  <p:tag name="HEIGHT" val="68.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85"/>
  <p:tag name="LEFT" val="580"/>
  <p:tag name="WIDTH" val="86.375"/>
  <p:tag name="HEIGHT" val="68.3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85"/>
  <p:tag name="LEFT" val="580"/>
  <p:tag name="WIDTH" val="86.375"/>
  <p:tag name="HEIGHT" val="68.3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85"/>
  <p:tag name="LEFT" val="580"/>
  <p:tag name="WIDTH" val="86.375"/>
  <p:tag name="HEIGHT" val="68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nergySolutions">
    <a:dk1>
      <a:srgbClr val="000000"/>
    </a:dk1>
    <a:lt1>
      <a:srgbClr val="FFFFFF"/>
    </a:lt1>
    <a:dk2>
      <a:srgbClr val="000000"/>
    </a:dk2>
    <a:lt2>
      <a:srgbClr val="FFFFFF"/>
    </a:lt2>
    <a:accent1>
      <a:srgbClr val="00B0B9"/>
    </a:accent1>
    <a:accent2>
      <a:srgbClr val="BB29BB"/>
    </a:accent2>
    <a:accent3>
      <a:srgbClr val="FF8F1C"/>
    </a:accent3>
    <a:accent4>
      <a:srgbClr val="D50032"/>
    </a:accent4>
    <a:accent5>
      <a:srgbClr val="00A3E0"/>
    </a:accent5>
    <a:accent6>
      <a:srgbClr val="43B02A"/>
    </a:accent6>
    <a:hlink>
      <a:srgbClr val="00A3E0"/>
    </a:hlink>
    <a:folHlink>
      <a:srgbClr val="43B02A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696</Words>
  <Application>Microsoft Office PowerPoint</Application>
  <PresentationFormat>On-screen Show (4:3)</PresentationFormat>
  <Paragraphs>106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Myriad Pro Light</vt:lpstr>
      <vt:lpstr>Myriad Pro</vt:lpstr>
      <vt:lpstr>Monotype Sorts</vt:lpstr>
      <vt:lpstr>Wingdings</vt:lpstr>
      <vt:lpstr>Myriad Pro Cond</vt:lpstr>
      <vt:lpstr>Myriad Pro Light Cond</vt:lpstr>
      <vt:lpstr>ＭＳ Ｐゴシック</vt:lpstr>
      <vt:lpstr>Calibri</vt:lpstr>
      <vt:lpstr>Office Theme</vt:lpstr>
      <vt:lpstr>Company Overview</vt:lpstr>
      <vt:lpstr>Safety Is Our Core Value</vt:lpstr>
      <vt:lpstr>PowerPoint Presentation</vt:lpstr>
      <vt:lpstr>Fire Protection </vt:lpstr>
      <vt:lpstr>Fire Protection </vt:lpstr>
      <vt:lpstr>At a Glance</vt:lpstr>
      <vt:lpstr>Facilities and Site Services</vt:lpstr>
      <vt:lpstr>What We Do</vt:lpstr>
      <vt:lpstr>Logistics</vt:lpstr>
      <vt:lpstr>Logistics</vt:lpstr>
      <vt:lpstr>Logistics - Shipping Casks</vt:lpstr>
      <vt:lpstr>Large Component Highway, Rail &amp; Barge Transportation</vt:lpstr>
      <vt:lpstr>Processing</vt:lpstr>
      <vt:lpstr>Radioactive &amp; Hazardous  Materials Management</vt:lpstr>
      <vt:lpstr>Disposal</vt:lpstr>
      <vt:lpstr>Disposal Capabilities</vt:lpstr>
      <vt:lpstr>Clive Disposal Volumes</vt:lpstr>
      <vt:lpstr>Government</vt:lpstr>
      <vt:lpstr>Government Services</vt:lpstr>
      <vt:lpstr>Products &amp; Technology</vt:lpstr>
      <vt:lpstr>A Glance at P&amp;T Services</vt:lpstr>
    </vt:vector>
  </TitlesOfParts>
  <Company>EnergySolutions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Angela Roe</dc:creator>
  <cp:lastModifiedBy>Kathryn Haynes</cp:lastModifiedBy>
  <cp:revision>121</cp:revision>
  <dcterms:created xsi:type="dcterms:W3CDTF">2014-02-07T17:42:29Z</dcterms:created>
  <dcterms:modified xsi:type="dcterms:W3CDTF">2015-04-01T16:28:23Z</dcterms:modified>
</cp:coreProperties>
</file>