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301" r:id="rId3"/>
    <p:sldId id="310" r:id="rId4"/>
    <p:sldId id="311" r:id="rId5"/>
    <p:sldId id="306" r:id="rId6"/>
    <p:sldId id="307" r:id="rId7"/>
    <p:sldId id="312" r:id="rId8"/>
    <p:sldId id="309" r:id="rId9"/>
    <p:sldId id="313" r:id="rId10"/>
    <p:sldId id="314" r:id="rId11"/>
    <p:sldId id="315" r:id="rId12"/>
  </p:sldIdLst>
  <p:sldSz cx="9144000" cy="6858000" type="screen4x3"/>
  <p:notesSz cx="6858000" cy="9144000"/>
  <p:embeddedFontLst>
    <p:embeddedFont>
      <p:font typeface="Myriad Pro" panose="020B0503030403020204" pitchFamily="34" charset="0"/>
      <p:regular r:id="rId14"/>
      <p:bold r:id="rId15"/>
      <p:italic r:id="rId16"/>
      <p:boldItalic r:id="rId17"/>
    </p:embeddedFont>
    <p:embeddedFont>
      <p:font typeface="ＭＳ Ｐゴシック" panose="020B0600070205080204" pitchFamily="34" charset="-128"/>
      <p:regular r:id="rId18"/>
    </p:embeddedFont>
    <p:embeddedFont>
      <p:font typeface="Myriad Pro Light" panose="020B0603030403020204" pitchFamily="34" charset="0"/>
      <p:bold r:id="rId19"/>
      <p:boldItalic r:id="rId20"/>
    </p:embeddedFont>
    <p:embeddedFont>
      <p:font typeface="Myriad Pro Cond" panose="020B0506030403020204" pitchFamily="3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168"/>
    <a:srgbClr val="C5E86C"/>
    <a:srgbClr val="74D1EA"/>
    <a:srgbClr val="43B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979" autoAdjust="0"/>
    <p:restoredTop sz="94660"/>
  </p:normalViewPr>
  <p:slideViewPr>
    <p:cSldViewPr>
      <p:cViewPr varScale="1">
        <p:scale>
          <a:sx n="86" d="100"/>
          <a:sy n="86" d="100"/>
        </p:scale>
        <p:origin x="725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DF326-79E5-49D4-AFC1-3E7EB5D67529}" type="datetimeFigureOut">
              <a:rPr lang="en-US" smtClean="0"/>
              <a:pPr/>
              <a:t>9/30/2015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D97A5-D213-46D0-B935-C6F092AEAA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64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410200"/>
            <a:ext cx="9144000" cy="1447800"/>
          </a:xfrm>
          <a:prstGeom prst="rect">
            <a:avLst/>
          </a:prstGeom>
          <a:solidFill>
            <a:srgbClr val="C5E86C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3276600"/>
          </a:xfrm>
          <a:prstGeom prst="rect">
            <a:avLst/>
          </a:prstGeom>
          <a:solidFill>
            <a:srgbClr val="00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 descr="logo-color-forpre.pn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33800" y="3505200"/>
            <a:ext cx="4762500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0" y="5562600"/>
            <a:ext cx="8305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dirty="0">
                <a:solidFill>
                  <a:srgbClr val="43B02A"/>
                </a:solidFill>
                <a:latin typeface="Myriad Pro Cond" pitchFamily="34" charset="0"/>
                <a:cs typeface="+mn-cs"/>
              </a:rPr>
              <a:t>All you need in radioactive and hazardous waste management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7086600" cy="1470025"/>
          </a:xfrm>
        </p:spPr>
        <p:txBody>
          <a:bodyPr>
            <a:noAutofit/>
          </a:bodyPr>
          <a:lstStyle>
            <a:lvl1pPr algn="l">
              <a:defRPr sz="5500" b="0">
                <a:solidFill>
                  <a:schemeClr val="bg1"/>
                </a:solidFill>
                <a:latin typeface="Myriad Pro Ligh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86000"/>
            <a:ext cx="6400800" cy="60960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Myriad Pro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fld id="{8F237770-5B38-4523-A675-F8FCF28410F2}" type="datetimeFigureOut">
              <a:rPr lang="en-US"/>
              <a:pPr>
                <a:defRPr/>
              </a:pPr>
              <a:t>9/30/2015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tx1"/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fld id="{2229B691-CE55-4739-B8AA-517A288CD6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23147-33E8-4747-8B21-3F487D603D1E}" type="datetimeFigureOut">
              <a:rPr lang="en-US"/>
              <a:pPr>
                <a:defRPr/>
              </a:pPr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790D2-E1E9-4385-B194-63A7106A7A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0DE14-AFB7-44E6-B13C-1BF34741CB7D}" type="datetimeFigureOut">
              <a:rPr lang="en-US"/>
              <a:pPr>
                <a:defRPr/>
              </a:pPr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1CD0A-74C2-455B-B736-88309F684D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rgbClr val="00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 flipV="1">
            <a:off x="0" y="1524000"/>
            <a:ext cx="9144000" cy="76200"/>
          </a:xfrm>
          <a:prstGeom prst="rect">
            <a:avLst/>
          </a:prstGeom>
          <a:solidFill>
            <a:srgbClr val="C5E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pic>
        <p:nvPicPr>
          <p:cNvPr id="6" name="Picture 8" descr="logo-color-forpre.pn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58000" y="249238"/>
            <a:ext cx="203041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6248400" cy="914400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8077200" cy="3992563"/>
          </a:xfrm>
        </p:spPr>
        <p:txBody>
          <a:bodyPr/>
          <a:lstStyle>
            <a:lvl1pPr>
              <a:buClr>
                <a:srgbClr val="43B02A"/>
              </a:buClr>
              <a:buSzPct val="150000"/>
              <a:buFont typeface="Wingdings" pitchFamily="2" charset="2"/>
              <a:buChar char="§"/>
              <a:defRPr sz="2200">
                <a:latin typeface="Myriad Pro Light" pitchFamily="34" charset="0"/>
              </a:defRPr>
            </a:lvl1pPr>
            <a:lvl2pPr>
              <a:buClr>
                <a:srgbClr val="43B02A"/>
              </a:buClr>
              <a:buSzPct val="150000"/>
              <a:buFont typeface="Wingdings" pitchFamily="2" charset="2"/>
              <a:buChar char="§"/>
              <a:defRPr sz="2000">
                <a:latin typeface="Myriad Pro Light" pitchFamily="34" charset="0"/>
              </a:defRPr>
            </a:lvl2pPr>
            <a:lvl3pPr>
              <a:buClr>
                <a:srgbClr val="43B02A"/>
              </a:buClr>
              <a:buSzPct val="150000"/>
              <a:buFont typeface="Wingdings" pitchFamily="2" charset="2"/>
              <a:buChar char="§"/>
              <a:defRPr sz="2000">
                <a:latin typeface="Myriad Pro Light" pitchFamily="34" charset="0"/>
              </a:defRPr>
            </a:lvl3pPr>
            <a:lvl4pPr>
              <a:buClr>
                <a:srgbClr val="43B02A"/>
              </a:buClr>
              <a:buSzPct val="150000"/>
              <a:buFont typeface="Wingdings" pitchFamily="2" charset="2"/>
              <a:buChar char="§"/>
              <a:defRPr sz="2000">
                <a:latin typeface="Myriad Pro Light" pitchFamily="34" charset="0"/>
              </a:defRPr>
            </a:lvl4pPr>
            <a:lvl5pPr>
              <a:buClr>
                <a:srgbClr val="43B02A"/>
              </a:buClr>
              <a:buSzPct val="150000"/>
              <a:buFont typeface="Wingdings" pitchFamily="2" charset="2"/>
              <a:buChar char="§"/>
              <a:defRPr sz="2000">
                <a:latin typeface="Myriad Pro Ligh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71628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D177A-5F57-4344-86C8-1BA5DCA2C9DF}" type="datetimeFigureOut">
              <a:rPr lang="en-US"/>
              <a:pPr>
                <a:defRPr/>
              </a:pPr>
              <a:t>9/30/2015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09600" y="6356350"/>
            <a:ext cx="213360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90C58901-AE77-4DF6-A937-91694B2600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08707-0C6C-4368-8EB2-8E90017F665A}" type="datetimeFigureOut">
              <a:rPr lang="en-US"/>
              <a:pPr>
                <a:defRPr/>
              </a:pPr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FF26C-4592-4F65-942C-E54AA3E8A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59284-4E53-44F2-AA0C-415A66C472AE}" type="datetimeFigureOut">
              <a:rPr lang="en-US"/>
              <a:pPr>
                <a:defRPr/>
              </a:pPr>
              <a:t>9/30/2015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18ADC-5FFD-4BDD-89CC-E833B69AF9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60499-96FF-4939-8562-41173EEC6758}" type="datetimeFigureOut">
              <a:rPr lang="en-US"/>
              <a:pPr>
                <a:defRPr/>
              </a:pPr>
              <a:t>9/30/2015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DF92B-812D-4799-992C-D484ABF17F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F3853-5459-4156-91BA-CC03CFC924DA}" type="datetimeFigureOut">
              <a:rPr lang="en-US"/>
              <a:pPr>
                <a:defRPr/>
              </a:pPr>
              <a:t>9/30/2015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65D75-26A2-4871-8BF9-079295E68F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AC7B5-49C8-4D84-A036-8BFF1C0D51AF}" type="datetimeFigureOut">
              <a:rPr lang="en-US"/>
              <a:pPr>
                <a:defRPr/>
              </a:pPr>
              <a:t>9/30/2015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E996B-94CC-4CCA-9D24-765E5FE39C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E0243-28AD-4861-8142-CA6D3C6B096A}" type="datetimeFigureOut">
              <a:rPr lang="en-US"/>
              <a:pPr>
                <a:defRPr/>
              </a:pPr>
              <a:t>9/30/2015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D5AFF-6A82-4A82-A313-F96214D47E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5F3F7-CC9F-4526-B996-EDC92D38DA80}" type="datetimeFigureOut">
              <a:rPr lang="en-US"/>
              <a:pPr>
                <a:defRPr/>
              </a:pPr>
              <a:t>9/30/2015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8C83F-C345-450E-8A62-B0C5C70F8D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6BB4B0-CA2C-448C-85F4-0E8043DCB121}" type="datetimeFigureOut">
              <a:rPr lang="en-US"/>
              <a:pPr>
                <a:defRPr/>
              </a:pPr>
              <a:t>9/30/2015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E25B21-929D-4295-A1BA-038AAD5BB6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wmf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Sealed Source Transport Review</a:t>
            </a: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457200" y="-2133600"/>
            <a:ext cx="6400800" cy="609600"/>
          </a:xfrm>
        </p:spPr>
        <p:txBody>
          <a:bodyPr/>
          <a:lstStyle/>
          <a:p>
            <a:r>
              <a:rPr lang="en-US" sz="2000" smtClean="0"/>
              <a:t>John Christian	</a:t>
            </a:r>
          </a:p>
          <a:p>
            <a:r>
              <a:rPr lang="en-US" sz="1800" b="0" smtClean="0"/>
              <a:t>President, Logistics, Processing and Disposal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00600" y="23622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Mark Lewis, General Manager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Cask Division, Logistics Department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GB" kern="0" dirty="0">
                <a:ea typeface="ＭＳ Ｐゴシック"/>
              </a:rPr>
              <a:t>DOE Approved Auxiliary Shields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906146"/>
              </p:ext>
            </p:extLst>
          </p:nvPr>
        </p:nvGraphicFramePr>
        <p:xfrm>
          <a:off x="152400" y="1752595"/>
          <a:ext cx="8839200" cy="50292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1476"/>
                <a:gridCol w="2486718"/>
                <a:gridCol w="2311336"/>
                <a:gridCol w="1059670"/>
              </a:tblGrid>
              <a:tr h="25146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chemeClr val="tx1"/>
                          </a:solidFill>
                          <a:effectLst/>
                        </a:rPr>
                        <a:t>Gammacell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 200 (Extra Shielding Band)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9,000 Curies of Cobalt-60 Sealed Sources only; or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Combinations of Cobalt-60 Sealed Sources with Cesium-137 Sealed Sources, not to exceed 138.46 Watts Thermal, or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27,700 Curies of Cesium-137 Sealed Sources only.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Weight: 6118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  <a:effectLst/>
                        </a:rPr>
                        <a:t>lbs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Cribbing weight: 1350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  <a:effectLst/>
                        </a:rPr>
                        <a:t>lbs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Total Payload: 7468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  <a:effectLst/>
                        </a:rPr>
                        <a:t>lbs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Height: 34 ¾”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Width: 32” pallet sides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Wood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146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tx1"/>
                          </a:solidFill>
                          <a:effectLst/>
                        </a:rPr>
                        <a:t>Gammacell 220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13,000 Curies of Cobalt-60 Sealed Sources only; or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Combination of Cobalt-60 Sealed Sources with Cesium-137 Sealed Sources, not to exceed 200 Watts Thermal; or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40,000 Curies of Cesium-137 Sealed Sources only.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Weight: 7705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  <a:effectLst/>
                        </a:rPr>
                        <a:t>lbs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Cribbing weight:1350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  <a:effectLst/>
                        </a:rPr>
                        <a:t>lbs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Total Payload: 9055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  <a:effectLst/>
                        </a:rPr>
                        <a:t>lbs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Height: 34 ¼”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Width: 32” pallet sides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Wood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843854"/>
              </p:ext>
            </p:extLst>
          </p:nvPr>
        </p:nvGraphicFramePr>
        <p:xfrm>
          <a:off x="914400" y="2057400"/>
          <a:ext cx="1531937" cy="198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Bitmap Image" r:id="rId3" imgW="1821338" imgH="2362405" progId="Paint.Picture">
                  <p:embed/>
                </p:oleObj>
              </mc:Choice>
              <mc:Fallback>
                <p:oleObj name="Bitmap Image" r:id="rId3" imgW="1821338" imgH="2362405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057400"/>
                        <a:ext cx="1531937" cy="1989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6500115"/>
              </p:ext>
            </p:extLst>
          </p:nvPr>
        </p:nvGraphicFramePr>
        <p:xfrm>
          <a:off x="914400" y="4800600"/>
          <a:ext cx="1768475" cy="182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Bitmap Image" r:id="rId5" imgW="2415749" imgH="2483810" progId="Paint.Picture">
                  <p:embed/>
                </p:oleObj>
              </mc:Choice>
              <mc:Fallback>
                <p:oleObj name="Bitmap Image" r:id="rId5" imgW="2415749" imgH="2483810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800600"/>
                        <a:ext cx="1768475" cy="1820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264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en-GB" kern="0" dirty="0" smtClean="0">
                <a:ea typeface="ＭＳ Ｐゴシック"/>
              </a:rPr>
              <a:t>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5410200" cy="3992563"/>
          </a:xfrm>
        </p:spPr>
        <p:txBody>
          <a:bodyPr/>
          <a:lstStyle/>
          <a:p>
            <a:r>
              <a:rPr lang="en-US" sz="1900" b="1" dirty="0" err="1" smtClean="0"/>
              <a:t>Energy</a:t>
            </a:r>
            <a:r>
              <a:rPr lang="en-US" sz="1900" b="1" i="1" dirty="0" err="1" smtClean="0"/>
              <a:t>Solutions</a:t>
            </a:r>
            <a:r>
              <a:rPr lang="en-US" sz="1900" b="1" dirty="0" smtClean="0"/>
              <a:t> </a:t>
            </a:r>
            <a:r>
              <a:rPr lang="en-US" sz="1900" b="1" dirty="0"/>
              <a:t>(</a:t>
            </a:r>
            <a:r>
              <a:rPr lang="en-US" sz="1900" b="1" dirty="0" err="1"/>
              <a:t>Chem</a:t>
            </a:r>
            <a:r>
              <a:rPr lang="en-US" sz="1900" b="1" dirty="0"/>
              <a:t>-Nuclear) Type B casks</a:t>
            </a:r>
            <a:r>
              <a:rPr lang="en-US" sz="1900" b="1" dirty="0" smtClean="0"/>
              <a:t>:</a:t>
            </a:r>
          </a:p>
          <a:p>
            <a:pPr lvl="1"/>
            <a:r>
              <a:rPr lang="en-US" sz="1700" b="1" dirty="0" smtClean="0"/>
              <a:t>8-120B (8) w/NRC licensed auxiliary shields </a:t>
            </a:r>
          </a:p>
          <a:p>
            <a:pPr lvl="1"/>
            <a:r>
              <a:rPr lang="en-US" sz="1700" b="1" dirty="0" smtClean="0"/>
              <a:t>10-160B w/ NRC licensed auxiliary shields</a:t>
            </a:r>
          </a:p>
          <a:p>
            <a:pPr lvl="1"/>
            <a:r>
              <a:rPr lang="en-US" sz="1700" b="1" dirty="0" smtClean="0"/>
              <a:t>DOE licensed auxiliary shields for 10-160B</a:t>
            </a:r>
          </a:p>
          <a:p>
            <a:pPr lvl="1"/>
            <a:r>
              <a:rPr lang="en-US" sz="1700" b="1" dirty="0" err="1" smtClean="0"/>
              <a:t>Midus</a:t>
            </a:r>
            <a:endParaRPr lang="en-US" sz="1700" b="1" dirty="0"/>
          </a:p>
          <a:p>
            <a:r>
              <a:rPr lang="en-US" sz="1900" b="1" dirty="0"/>
              <a:t>Some other non-ES Options:</a:t>
            </a:r>
          </a:p>
          <a:p>
            <a:pPr lvl="1"/>
            <a:r>
              <a:rPr lang="en-US" sz="1700" b="1" dirty="0" smtClean="0"/>
              <a:t>Croft 3977A, 3979A, 2999A, 3940A</a:t>
            </a:r>
          </a:p>
          <a:p>
            <a:pPr lvl="1"/>
            <a:r>
              <a:rPr lang="en-US" sz="1700" b="1" dirty="0" smtClean="0"/>
              <a:t>TN-RAM (2)</a:t>
            </a:r>
          </a:p>
          <a:p>
            <a:pPr lvl="1"/>
            <a:r>
              <a:rPr lang="en-US" sz="1700" b="1" dirty="0" smtClean="0"/>
              <a:t>DOE 10-160B</a:t>
            </a:r>
          </a:p>
          <a:p>
            <a:pPr lvl="1"/>
            <a:r>
              <a:rPr lang="en-US" sz="1700" b="1" dirty="0" smtClean="0"/>
              <a:t>WMG cask similar to 8-120B</a:t>
            </a:r>
          </a:p>
          <a:p>
            <a:pPr lvl="1"/>
            <a:r>
              <a:rPr lang="en-US" sz="1700" b="1" dirty="0" smtClean="0"/>
              <a:t>OSRP 435-B</a:t>
            </a:r>
          </a:p>
          <a:p>
            <a:pPr lvl="1"/>
            <a:r>
              <a:rPr lang="en-US" sz="1700" b="1" dirty="0" smtClean="0"/>
              <a:t>OSRP 380-B</a:t>
            </a:r>
          </a:p>
          <a:p>
            <a:pPr lvl="1"/>
            <a:endParaRPr lang="en-US" sz="1700" b="1" dirty="0" smtClean="0"/>
          </a:p>
          <a:p>
            <a:pPr lvl="1"/>
            <a:endParaRPr lang="en-US" sz="1700" b="1" dirty="0" smtClean="0"/>
          </a:p>
          <a:p>
            <a:pPr lvl="1"/>
            <a:endParaRPr lang="en-US" sz="17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17" y="1717370"/>
            <a:ext cx="2672383" cy="277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39104"/>
            <a:ext cx="2278848" cy="217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24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en-GB" kern="0" dirty="0" smtClean="0">
                <a:ea typeface="ＭＳ Ｐゴシック"/>
              </a:rPr>
              <a:t>History</a:t>
            </a:r>
            <a:r>
              <a:rPr lang="en-GB" kern="0" dirty="0">
                <a:ea typeface="ＭＳ Ｐゴシック"/>
              </a:rPr>
              <a:t> </a:t>
            </a:r>
            <a:r>
              <a:rPr lang="en-GB" kern="0" dirty="0" smtClean="0">
                <a:ea typeface="ＭＳ Ｐゴシック"/>
              </a:rPr>
              <a:t>– Pre October 1, 2008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32" y="1752600"/>
            <a:ext cx="5309937" cy="3543300"/>
          </a:xfrm>
        </p:spPr>
        <p:txBody>
          <a:bodyPr/>
          <a:lstStyle/>
          <a:p>
            <a:r>
              <a:rPr lang="en-US" sz="1900" b="1" dirty="0" err="1" smtClean="0"/>
              <a:t>Energy</a:t>
            </a:r>
            <a:r>
              <a:rPr lang="en-US" sz="1900" b="1" i="1" dirty="0" err="1" smtClean="0"/>
              <a:t>Solutions</a:t>
            </a:r>
            <a:r>
              <a:rPr lang="en-US" sz="1900" b="1" dirty="0" smtClean="0"/>
              <a:t> (</a:t>
            </a:r>
            <a:r>
              <a:rPr lang="en-US" sz="1900" b="1" dirty="0" err="1" smtClean="0"/>
              <a:t>Chem</a:t>
            </a:r>
            <a:r>
              <a:rPr lang="en-US" sz="1900" b="1" dirty="0" smtClean="0"/>
              <a:t>-Nuclear) Type B casks:</a:t>
            </a:r>
          </a:p>
          <a:p>
            <a:pPr lvl="1"/>
            <a:r>
              <a:rPr lang="en-US" sz="1700" b="1" dirty="0" smtClean="0"/>
              <a:t>1-13G with or without auxiliary shields</a:t>
            </a:r>
          </a:p>
          <a:p>
            <a:pPr lvl="1"/>
            <a:r>
              <a:rPr lang="en-US" sz="1700" b="1" dirty="0" smtClean="0"/>
              <a:t>1-13C (2)</a:t>
            </a:r>
          </a:p>
          <a:p>
            <a:pPr lvl="1"/>
            <a:r>
              <a:rPr lang="en-US" sz="1700" b="1" dirty="0" smtClean="0"/>
              <a:t>3-55 (2)</a:t>
            </a:r>
          </a:p>
          <a:p>
            <a:pPr lvl="1"/>
            <a:r>
              <a:rPr lang="en-US" sz="1700" b="1" dirty="0" smtClean="0"/>
              <a:t>8-120B (4)</a:t>
            </a:r>
          </a:p>
          <a:p>
            <a:pPr lvl="1"/>
            <a:r>
              <a:rPr lang="en-US" sz="1700" b="1" dirty="0" smtClean="0"/>
              <a:t>10-142B (3)</a:t>
            </a:r>
          </a:p>
          <a:p>
            <a:pPr lvl="1"/>
            <a:r>
              <a:rPr lang="en-US" sz="1700" b="1" dirty="0" smtClean="0"/>
              <a:t>10-160B</a:t>
            </a:r>
          </a:p>
          <a:p>
            <a:r>
              <a:rPr lang="en-US" sz="1900" b="1" dirty="0" smtClean="0"/>
              <a:t>Some other non-ES Options:</a:t>
            </a:r>
          </a:p>
          <a:p>
            <a:pPr lvl="1"/>
            <a:r>
              <a:rPr lang="en-US" sz="1700" b="1" dirty="0" smtClean="0"/>
              <a:t>20WC-1, 2, 3, 4 ,5, 6</a:t>
            </a:r>
          </a:p>
          <a:p>
            <a:pPr lvl="1"/>
            <a:r>
              <a:rPr lang="en-US" sz="1700" b="1" dirty="0" smtClean="0"/>
              <a:t>6M</a:t>
            </a:r>
          </a:p>
          <a:p>
            <a:pPr lvl="1"/>
            <a:r>
              <a:rPr lang="en-US" sz="1700" b="1" dirty="0" smtClean="0"/>
              <a:t>Spec 55 prior to 1985</a:t>
            </a:r>
          </a:p>
          <a:p>
            <a:pPr lvl="1"/>
            <a:r>
              <a:rPr lang="en-US" sz="1700" b="1" dirty="0" smtClean="0"/>
              <a:t>TN-RAM</a:t>
            </a:r>
          </a:p>
          <a:p>
            <a:pPr lvl="1"/>
            <a:r>
              <a:rPr lang="en-US" sz="1700" b="1" dirty="0" smtClean="0"/>
              <a:t>DOE 10-160B</a:t>
            </a:r>
          </a:p>
          <a:p>
            <a:pPr lvl="1"/>
            <a:endParaRPr lang="en-US" sz="1700" b="1" dirty="0" smtClean="0"/>
          </a:p>
          <a:p>
            <a:pPr lvl="1"/>
            <a:endParaRPr lang="en-US" sz="1700" b="1" dirty="0" smtClean="0"/>
          </a:p>
          <a:p>
            <a:pPr lvl="1"/>
            <a:endParaRPr lang="en-US" sz="1700" b="1" dirty="0" smtClean="0"/>
          </a:p>
          <a:p>
            <a:pPr lvl="1"/>
            <a:endParaRPr lang="en-US" sz="1700" b="1" dirty="0"/>
          </a:p>
          <a:p>
            <a:endParaRPr lang="en-US" sz="1900" dirty="0"/>
          </a:p>
        </p:txBody>
      </p:sp>
      <p:pic>
        <p:nvPicPr>
          <p:cNvPr id="1026" name="Picture 2" descr="C:\Users\mslewis\Documents\Casks\1-13G\1-13G-6 ca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518" y="2667000"/>
            <a:ext cx="1714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slewis\Documents\Casks\1-13\340345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72000"/>
            <a:ext cx="29464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67" descr="D:\Documents and Settings\jtgreene\My Documents\transfer\MISC\Cask Data Sheets\3-55 with bor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059680"/>
            <a:ext cx="253770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slewis\Documents\Casks\10-142\DSC024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1701800"/>
            <a:ext cx="2038350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58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en-GB" kern="0" dirty="0" smtClean="0">
                <a:ea typeface="ＭＳ Ｐゴシック"/>
              </a:rPr>
              <a:t>History</a:t>
            </a:r>
            <a:r>
              <a:rPr lang="en-GB" kern="0" dirty="0">
                <a:ea typeface="ＭＳ Ｐゴシック"/>
              </a:rPr>
              <a:t> </a:t>
            </a:r>
            <a:r>
              <a:rPr lang="en-GB" kern="0" dirty="0" smtClean="0">
                <a:ea typeface="ＭＳ Ｐゴシック"/>
              </a:rPr>
              <a:t>– Pre October 1, 2008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284838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69" y="2166668"/>
            <a:ext cx="4199062" cy="4518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395" y="4267200"/>
            <a:ext cx="2530706" cy="241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627888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20WC-4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2987" y="6172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6M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1720334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DOT General Design Type B </a:t>
            </a:r>
            <a:r>
              <a:rPr lang="en-US" b="1" dirty="0" err="1" smtClean="0"/>
              <a:t>Packagings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872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en-GB" kern="0" dirty="0" smtClean="0">
                <a:ea typeface="ＭＳ Ｐゴシック"/>
              </a:rPr>
              <a:t>History</a:t>
            </a:r>
            <a:r>
              <a:rPr lang="en-GB" kern="0" dirty="0">
                <a:ea typeface="ＭＳ Ｐゴシック"/>
              </a:rPr>
              <a:t> </a:t>
            </a:r>
            <a:r>
              <a:rPr lang="en-GB" kern="0" dirty="0" smtClean="0">
                <a:ea typeface="ＭＳ Ｐゴシック"/>
              </a:rPr>
              <a:t>– Pre October 1, 2008</a:t>
            </a:r>
            <a:endParaRPr lang="en-US" dirty="0"/>
          </a:p>
        </p:txBody>
      </p:sp>
      <p:pic>
        <p:nvPicPr>
          <p:cNvPr id="3074" name="Picture 2" descr="C:\Users\mslewis\Documents\Casks\8-120B\120-2after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28537"/>
            <a:ext cx="3657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slewis\Documents\Casks\10-160B\160B-2 after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383556"/>
            <a:ext cx="4953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88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en-GB" kern="0" dirty="0" smtClean="0">
                <a:ea typeface="ＭＳ Ｐゴシック"/>
              </a:rPr>
              <a:t>History</a:t>
            </a:r>
            <a:r>
              <a:rPr lang="en-GB" kern="0" dirty="0">
                <a:ea typeface="ＭＳ Ｐゴシック"/>
              </a:rPr>
              <a:t> </a:t>
            </a:r>
            <a:r>
              <a:rPr lang="en-GB" kern="0" dirty="0" smtClean="0">
                <a:ea typeface="ＭＳ Ｐゴシック"/>
              </a:rPr>
              <a:t>– Post September 11, 2001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5029200" cy="4267200"/>
          </a:xfrm>
        </p:spPr>
        <p:txBody>
          <a:bodyPr/>
          <a:lstStyle/>
          <a:p>
            <a:r>
              <a:rPr lang="en-US" sz="1900" b="1" dirty="0" smtClean="0"/>
              <a:t>Concern over future terrorist attacks</a:t>
            </a:r>
          </a:p>
          <a:p>
            <a:r>
              <a:rPr lang="en-US" sz="1900" b="1" dirty="0" smtClean="0"/>
              <a:t>Concern of terrorists hijacking or stealing radioactive material in order to make and explode a dirty bomb</a:t>
            </a:r>
          </a:p>
          <a:p>
            <a:r>
              <a:rPr lang="en-US" sz="1900" b="1" dirty="0" smtClean="0"/>
              <a:t>Sealed sources a likely target due to high concentration, low weight, and lack of protection</a:t>
            </a:r>
          </a:p>
          <a:p>
            <a:r>
              <a:rPr lang="en-US" sz="1900" b="1" dirty="0" smtClean="0"/>
              <a:t>Programs put in place to protect the public:</a:t>
            </a:r>
          </a:p>
          <a:p>
            <a:pPr lvl="1"/>
            <a:r>
              <a:rPr lang="en-US" sz="1700" b="1" dirty="0" smtClean="0"/>
              <a:t>Off-Site Source Recovery Program (OSRP)</a:t>
            </a:r>
          </a:p>
          <a:p>
            <a:pPr lvl="1"/>
            <a:r>
              <a:rPr lang="en-US" sz="1700" b="1" dirty="0" smtClean="0"/>
              <a:t>RAM-QC (Quantities of Concern)</a:t>
            </a:r>
          </a:p>
          <a:p>
            <a:pPr lvl="1"/>
            <a:r>
              <a:rPr lang="en-US" sz="1700" b="1" dirty="0" smtClean="0"/>
              <a:t>Source Registry </a:t>
            </a:r>
            <a:endParaRPr lang="en-US" sz="1700" b="1" dirty="0"/>
          </a:p>
          <a:p>
            <a:endParaRPr lang="en-US" sz="1900" dirty="0"/>
          </a:p>
        </p:txBody>
      </p:sp>
      <p:pic>
        <p:nvPicPr>
          <p:cNvPr id="4098" name="Picture 2" descr="C:\Users\mslewis\Desktop\150615161959-dirty-bomb-exlarge-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177" y="3048000"/>
            <a:ext cx="3657600" cy="205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37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en-GB" kern="0" dirty="0" smtClean="0">
                <a:ea typeface="ＭＳ Ｐゴシック"/>
              </a:rPr>
              <a:t>History</a:t>
            </a:r>
            <a:r>
              <a:rPr lang="en-GB" kern="0" dirty="0">
                <a:ea typeface="ＭＳ Ｐゴシック"/>
              </a:rPr>
              <a:t> </a:t>
            </a:r>
            <a:r>
              <a:rPr lang="en-GB" kern="0" dirty="0" smtClean="0">
                <a:ea typeface="ＭＳ Ｐゴシック"/>
              </a:rPr>
              <a:t>– Pre November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5410200" cy="3992563"/>
          </a:xfrm>
        </p:spPr>
        <p:txBody>
          <a:bodyPr/>
          <a:lstStyle/>
          <a:p>
            <a:r>
              <a:rPr lang="en-US" sz="1900" b="1" dirty="0" err="1" smtClean="0"/>
              <a:t>Energy</a:t>
            </a:r>
            <a:r>
              <a:rPr lang="en-US" sz="1900" b="1" i="1" dirty="0" err="1" smtClean="0"/>
              <a:t>Solutions</a:t>
            </a:r>
            <a:r>
              <a:rPr lang="en-US" sz="1900" b="1" dirty="0" smtClean="0"/>
              <a:t> </a:t>
            </a:r>
            <a:r>
              <a:rPr lang="en-US" sz="1900" b="1" dirty="0"/>
              <a:t>(</a:t>
            </a:r>
            <a:r>
              <a:rPr lang="en-US" sz="1900" b="1" dirty="0" err="1"/>
              <a:t>Chem</a:t>
            </a:r>
            <a:r>
              <a:rPr lang="en-US" sz="1900" b="1" dirty="0"/>
              <a:t>-Nuclear) Type B casks</a:t>
            </a:r>
            <a:r>
              <a:rPr lang="en-US" sz="1900" b="1" dirty="0" smtClean="0"/>
              <a:t>:</a:t>
            </a:r>
          </a:p>
          <a:p>
            <a:pPr lvl="1"/>
            <a:r>
              <a:rPr lang="en-US" sz="1700" b="1" dirty="0" smtClean="0"/>
              <a:t>8-120B (4) w/ Aug 2012 activity restriction</a:t>
            </a:r>
          </a:p>
          <a:p>
            <a:pPr lvl="1"/>
            <a:r>
              <a:rPr lang="en-US" sz="1700" b="1" dirty="0" smtClean="0"/>
              <a:t>10-160B</a:t>
            </a:r>
          </a:p>
          <a:p>
            <a:pPr lvl="1"/>
            <a:r>
              <a:rPr lang="en-US" sz="1700" b="1" dirty="0" smtClean="0"/>
              <a:t>DOE licensed auxiliary shields for 10-160B</a:t>
            </a:r>
          </a:p>
          <a:p>
            <a:pPr lvl="1"/>
            <a:r>
              <a:rPr lang="en-US" sz="1700" b="1" dirty="0" err="1" smtClean="0"/>
              <a:t>Midus</a:t>
            </a:r>
            <a:endParaRPr lang="en-US" sz="1700" b="1" dirty="0"/>
          </a:p>
          <a:p>
            <a:r>
              <a:rPr lang="en-US" sz="1900" b="1" dirty="0"/>
              <a:t>Some other non-ES Options:</a:t>
            </a:r>
          </a:p>
          <a:p>
            <a:pPr lvl="1"/>
            <a:r>
              <a:rPr lang="en-US" sz="1700" b="1" dirty="0" smtClean="0"/>
              <a:t>Croft 3977A </a:t>
            </a:r>
          </a:p>
          <a:p>
            <a:pPr lvl="1"/>
            <a:r>
              <a:rPr lang="en-US" sz="1700" b="1" dirty="0" smtClean="0"/>
              <a:t>Croft 3979A </a:t>
            </a:r>
          </a:p>
          <a:p>
            <a:pPr lvl="1"/>
            <a:r>
              <a:rPr lang="en-US" sz="1700" b="1" dirty="0" smtClean="0"/>
              <a:t>Croft 2999A </a:t>
            </a:r>
          </a:p>
          <a:p>
            <a:pPr lvl="1"/>
            <a:r>
              <a:rPr lang="en-US" sz="1700" b="1" dirty="0" smtClean="0"/>
              <a:t>Croft 3940A</a:t>
            </a:r>
          </a:p>
          <a:p>
            <a:pPr lvl="1"/>
            <a:r>
              <a:rPr lang="en-US" sz="1700" b="1" dirty="0" smtClean="0"/>
              <a:t>TN-RAM</a:t>
            </a:r>
          </a:p>
          <a:p>
            <a:pPr lvl="1"/>
            <a:r>
              <a:rPr lang="en-US" sz="1700" b="1" dirty="0" smtClean="0"/>
              <a:t>DOE 10-160B</a:t>
            </a:r>
          </a:p>
          <a:p>
            <a:pPr lvl="1"/>
            <a:endParaRPr lang="en-US" sz="1700" b="1" dirty="0" smtClean="0"/>
          </a:p>
          <a:p>
            <a:pPr lvl="1"/>
            <a:endParaRPr lang="en-US" sz="1700" b="1" dirty="0"/>
          </a:p>
        </p:txBody>
      </p:sp>
      <p:pic>
        <p:nvPicPr>
          <p:cNvPr id="5122" name="Picture 2" descr="C:\Users\mslewis\Documents\Casks\Croft\US-3977A-SAFKEG-HS-NOV14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13963"/>
            <a:ext cx="2951747" cy="269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977" y="1677381"/>
            <a:ext cx="2217391" cy="235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03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en-GB" kern="0" dirty="0" smtClean="0">
                <a:ea typeface="ＭＳ Ｐゴシック"/>
              </a:rPr>
              <a:t>Current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5410200" cy="3992563"/>
          </a:xfrm>
        </p:spPr>
        <p:txBody>
          <a:bodyPr/>
          <a:lstStyle/>
          <a:p>
            <a:r>
              <a:rPr lang="en-US" sz="1900" b="1" dirty="0" err="1" smtClean="0"/>
              <a:t>Energy</a:t>
            </a:r>
            <a:r>
              <a:rPr lang="en-US" sz="1900" b="1" i="1" dirty="0" err="1" smtClean="0"/>
              <a:t>Solutions</a:t>
            </a:r>
            <a:r>
              <a:rPr lang="en-US" sz="1900" b="1" dirty="0"/>
              <a:t> </a:t>
            </a:r>
            <a:r>
              <a:rPr lang="en-US" sz="1900" b="1" dirty="0" smtClean="0"/>
              <a:t>fabricates 4 new 8-120B</a:t>
            </a:r>
          </a:p>
          <a:p>
            <a:r>
              <a:rPr lang="en-US" sz="1900" b="1" dirty="0" err="1" smtClean="0"/>
              <a:t>Energy</a:t>
            </a:r>
            <a:r>
              <a:rPr lang="en-US" sz="1900" b="1" i="1" dirty="0" err="1" smtClean="0"/>
              <a:t>Solutions</a:t>
            </a:r>
            <a:r>
              <a:rPr lang="en-US" sz="1900" b="1" dirty="0" smtClean="0"/>
              <a:t> </a:t>
            </a:r>
            <a:r>
              <a:rPr lang="en-US" sz="1900" b="1" dirty="0"/>
              <a:t>(</a:t>
            </a:r>
            <a:r>
              <a:rPr lang="en-US" sz="1900" b="1" dirty="0" err="1"/>
              <a:t>Chem</a:t>
            </a:r>
            <a:r>
              <a:rPr lang="en-US" sz="1900" b="1" dirty="0"/>
              <a:t>-Nuclear) Type B casks</a:t>
            </a:r>
            <a:r>
              <a:rPr lang="en-US" sz="1900" b="1" dirty="0" smtClean="0"/>
              <a:t>:</a:t>
            </a:r>
          </a:p>
          <a:p>
            <a:pPr lvl="1"/>
            <a:r>
              <a:rPr lang="en-US" sz="1700" b="1" dirty="0" smtClean="0"/>
              <a:t>8-120B (8) w/ Aug 2012 activity restriction</a:t>
            </a:r>
          </a:p>
          <a:p>
            <a:pPr lvl="1"/>
            <a:r>
              <a:rPr lang="en-US" sz="1700" b="1" dirty="0" smtClean="0"/>
              <a:t>10-160B (license renewed on 8/14/15)</a:t>
            </a:r>
          </a:p>
          <a:p>
            <a:pPr lvl="1"/>
            <a:r>
              <a:rPr lang="en-US" sz="1700" b="1" dirty="0" smtClean="0"/>
              <a:t>DOE licensed auxiliary shields for 10-160B</a:t>
            </a:r>
          </a:p>
          <a:p>
            <a:pPr lvl="1"/>
            <a:r>
              <a:rPr lang="en-US" sz="1700" b="1" dirty="0" smtClean="0"/>
              <a:t>3-60B</a:t>
            </a:r>
          </a:p>
          <a:p>
            <a:pPr lvl="1"/>
            <a:r>
              <a:rPr lang="en-US" sz="1700" b="1" dirty="0" err="1" smtClean="0"/>
              <a:t>Midus</a:t>
            </a:r>
            <a:endParaRPr lang="en-US" sz="1700" b="1" dirty="0"/>
          </a:p>
          <a:p>
            <a:r>
              <a:rPr lang="en-US" sz="1900" b="1" dirty="0"/>
              <a:t>Some other non-ES Options:</a:t>
            </a:r>
          </a:p>
          <a:p>
            <a:pPr lvl="1"/>
            <a:r>
              <a:rPr lang="en-US" sz="1700" b="1" dirty="0" smtClean="0"/>
              <a:t>Croft 3977A, 3979A, 2999A, 3940A</a:t>
            </a:r>
          </a:p>
          <a:p>
            <a:pPr lvl="1"/>
            <a:r>
              <a:rPr lang="en-US" sz="1700" b="1" dirty="0" smtClean="0"/>
              <a:t>TN-RAM</a:t>
            </a:r>
          </a:p>
          <a:p>
            <a:pPr lvl="1"/>
            <a:r>
              <a:rPr lang="en-US" sz="1700" b="1" dirty="0" err="1" smtClean="0"/>
              <a:t>Robatel</a:t>
            </a:r>
            <a:r>
              <a:rPr lang="en-US" sz="1700" b="1" dirty="0" smtClean="0"/>
              <a:t> RT-100 (3)</a:t>
            </a:r>
          </a:p>
          <a:p>
            <a:pPr lvl="1"/>
            <a:r>
              <a:rPr lang="en-US" sz="1700" b="1" dirty="0" smtClean="0"/>
              <a:t>DOE 10-160B</a:t>
            </a:r>
          </a:p>
          <a:p>
            <a:pPr lvl="1"/>
            <a:endParaRPr lang="en-US" sz="1700" b="1" dirty="0" smtClean="0"/>
          </a:p>
          <a:p>
            <a:pPr lvl="1"/>
            <a:endParaRPr lang="en-US" sz="1700" b="1" dirty="0"/>
          </a:p>
        </p:txBody>
      </p:sp>
      <p:pic>
        <p:nvPicPr>
          <p:cNvPr id="7169" name="Picture 1" descr="C:\Users\mslewis\Documents\Casks\3-60B\New 3-60B\image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196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mslewis\Documents\Casks\RT-100 Robatel\photo 1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828800"/>
            <a:ext cx="18859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65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en-GB" kern="0" dirty="0" smtClean="0">
                <a:ea typeface="ＭＳ Ｐゴシック"/>
              </a:rPr>
              <a:t>DOE Approved Auxiliary Shields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266116"/>
              </p:ext>
            </p:extLst>
          </p:nvPr>
        </p:nvGraphicFramePr>
        <p:xfrm>
          <a:off x="152399" y="1665772"/>
          <a:ext cx="8839201" cy="5116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1477"/>
                <a:gridCol w="2486718"/>
                <a:gridCol w="2311336"/>
                <a:gridCol w="1059670"/>
              </a:tblGrid>
              <a:tr h="7662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10-160B Inner Packaging Description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Ship per USA/9204/B(U)F-96 (DOE)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Content Limits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Overall Physical Dimensions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DOE-Approved Cribbing Materials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5867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Shield Inserts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910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Shield Insert A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effectLst/>
                        </a:rPr>
                        <a:t>10,000 Curies of Cobalt-60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Weight: 8,000 lbs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Cribbing weight: 1500lb(w)-5000 lbs(s)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Total Payload weight: 9550lb-13,000 lbs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Insert Height: 44 ¼”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Insert Width: 24” (diameter)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Steel/Wood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028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Shield Insert B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>
                          <a:effectLst/>
                        </a:rPr>
                        <a:t>12,970 Curies of Cobalt-60; or</a:t>
                      </a:r>
                      <a:endParaRPr lang="en-US" sz="1100"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>
                          <a:effectLst/>
                        </a:rPr>
                        <a:t>40,568 Curies of Cesium-137; or</a:t>
                      </a:r>
                      <a:endParaRPr lang="en-US" sz="1100"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>
                          <a:effectLst/>
                        </a:rPr>
                        <a:t>32,626 Curies of Irridium-192; or</a:t>
                      </a:r>
                      <a:endParaRPr lang="en-US" sz="1100"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>
                          <a:effectLst/>
                        </a:rPr>
                        <a:t>82,988 Curies of Selenium-75; or</a:t>
                      </a:r>
                      <a:endParaRPr lang="en-US" sz="1100"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>
                          <a:effectLst/>
                        </a:rPr>
                        <a:t>24,300 Curies of Strontium-90.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Weight: 8,000 lbs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Cribbing weight: 1500lb(w)-5000 lbs(s)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Total Payload weight: 9550lb-13,000 lbs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Insert Height: 44 ¼”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Insert Width:  24” (diameter)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Steel/Wood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743200"/>
            <a:ext cx="12573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2" y="4648200"/>
            <a:ext cx="140017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0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GB" kern="0" dirty="0">
                <a:ea typeface="ＭＳ Ｐゴシック"/>
              </a:rPr>
              <a:t>DOE Approved Auxiliary Shields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504287"/>
              </p:ext>
            </p:extLst>
          </p:nvPr>
        </p:nvGraphicFramePr>
        <p:xfrm>
          <a:off x="304800" y="1676400"/>
          <a:ext cx="8610600" cy="5105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04369"/>
                <a:gridCol w="2422405"/>
                <a:gridCol w="2251561"/>
                <a:gridCol w="1032265"/>
              </a:tblGrid>
              <a:tr h="31076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Argonne National Laboratory Source Container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4,030 Curies of Cobalt-60; and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3.49 Curies of Radium-226-Beryllium Sources.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Weight: 11,000 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  <a:effectLst/>
                        </a:rPr>
                        <a:t>lbs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Cribbing weight: 1000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  <a:effectLst/>
                        </a:rPr>
                        <a:t>lbs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Total Payload: 12,000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  <a:effectLst/>
                        </a:rPr>
                        <a:t>lbs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Height: 52 5/8”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Width: 38” (diameter)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Wood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977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solidFill>
                            <a:schemeClr val="tx1"/>
                          </a:solidFill>
                          <a:effectLst/>
                        </a:rPr>
                        <a:t>Gammacell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 200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>
                          <a:effectLst/>
                        </a:rPr>
                        <a:t>9,000 Curies of Cobalt-60 Sealed Sources only; or</a:t>
                      </a:r>
                      <a:endParaRPr lang="en-US" sz="1100"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>
                          <a:effectLst/>
                        </a:rPr>
                        <a:t>Combinations of Cobalt-60 Sealed Sources with Cesium-137 Sealed Sources, not to exceed 138.46 Watts Thermal, or</a:t>
                      </a:r>
                      <a:endParaRPr lang="en-US" sz="1100"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>
                          <a:effectLst/>
                        </a:rPr>
                        <a:t>27,700 Curies of Cesium-137 Sealed Sources only.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Weight: 5203 </a:t>
                      </a:r>
                      <a:r>
                        <a:rPr lang="en-US" sz="800" dirty="0" err="1">
                          <a:effectLst/>
                        </a:rPr>
                        <a:t>lbs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Cribbing weight: 1350 </a:t>
                      </a:r>
                      <a:r>
                        <a:rPr lang="en-US" sz="800" dirty="0" err="1">
                          <a:effectLst/>
                        </a:rPr>
                        <a:t>lbs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Total Payload: 6553 </a:t>
                      </a:r>
                      <a:r>
                        <a:rPr lang="en-US" sz="800" dirty="0" err="1">
                          <a:effectLst/>
                        </a:rPr>
                        <a:t>lbs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Height: 34 ¾”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Width: 32” pallet sides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Wood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251788"/>
              </p:ext>
            </p:extLst>
          </p:nvPr>
        </p:nvGraphicFramePr>
        <p:xfrm>
          <a:off x="1371600" y="4876800"/>
          <a:ext cx="1447800" cy="181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Bitmap Image" r:id="rId3" imgW="2141406" imgH="2674852" progId="Paint.Picture">
                  <p:embed/>
                </p:oleObj>
              </mc:Choice>
              <mc:Fallback>
                <p:oleObj name="Bitmap Image" r:id="rId3" imgW="2141406" imgH="267485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876800"/>
                        <a:ext cx="1447800" cy="181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4" name="Picture 19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29606"/>
            <a:ext cx="1998880" cy="271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29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3995</TotalTime>
  <Words>699</Words>
  <Application>Microsoft Office PowerPoint</Application>
  <PresentationFormat>On-screen Show (4:3)</PresentationFormat>
  <Paragraphs>155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Myriad Pro</vt:lpstr>
      <vt:lpstr>ＭＳ Ｐゴシック</vt:lpstr>
      <vt:lpstr>Arial</vt:lpstr>
      <vt:lpstr>Times New Roman</vt:lpstr>
      <vt:lpstr>Myriad Pro Light</vt:lpstr>
      <vt:lpstr>Wingdings</vt:lpstr>
      <vt:lpstr>Myriad Pro Cond</vt:lpstr>
      <vt:lpstr>Symbol</vt:lpstr>
      <vt:lpstr>Calibri</vt:lpstr>
      <vt:lpstr>Office Theme</vt:lpstr>
      <vt:lpstr>Bitmap Image</vt:lpstr>
      <vt:lpstr>Sealed Source Transport Review</vt:lpstr>
      <vt:lpstr>History – Pre October 1, 2008</vt:lpstr>
      <vt:lpstr>History – Pre October 1, 2008</vt:lpstr>
      <vt:lpstr>History – Pre October 1, 2008</vt:lpstr>
      <vt:lpstr>History – Post September 11, 2001</vt:lpstr>
      <vt:lpstr>History – Pre November 2014</vt:lpstr>
      <vt:lpstr>Current</vt:lpstr>
      <vt:lpstr>DOE Approved Auxiliary Shields</vt:lpstr>
      <vt:lpstr>DOE Approved Auxiliary Shields</vt:lpstr>
      <vt:lpstr>DOE Approved Auxiliary Shields</vt:lpstr>
      <vt:lpstr>Future</vt:lpstr>
    </vt:vector>
  </TitlesOfParts>
  <Company>EnergySolutions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Angela Roe</dc:creator>
  <cp:lastModifiedBy>Cecilia Snyder</cp:lastModifiedBy>
  <cp:revision>151</cp:revision>
  <dcterms:created xsi:type="dcterms:W3CDTF">2014-02-07T17:42:29Z</dcterms:created>
  <dcterms:modified xsi:type="dcterms:W3CDTF">2015-09-30T17:16:48Z</dcterms:modified>
</cp:coreProperties>
</file>