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3" r:id="rId1"/>
  </p:sldMasterIdLst>
  <p:notesMasterIdLst>
    <p:notesMasterId r:id="rId10"/>
  </p:notesMasterIdLst>
  <p:sldIdLst>
    <p:sldId id="517" r:id="rId2"/>
    <p:sldId id="617" r:id="rId3"/>
    <p:sldId id="619" r:id="rId4"/>
    <p:sldId id="611" r:id="rId5"/>
    <p:sldId id="615" r:id="rId6"/>
    <p:sldId id="612" r:id="rId7"/>
    <p:sldId id="616" r:id="rId8"/>
    <p:sldId id="614" r:id="rId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ＭＳ Ｐゴシック" panose="020B0600070205080204" pitchFamily="34" charset="-128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0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0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1" tIns="47421" rIns="94841" bIns="474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1" tIns="47421" rIns="94841" bIns="474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438009D-BFCC-4FD8-9AC2-321B7B38E011}" type="datetimeFigureOut">
              <a:rPr lang="en-US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1" tIns="47421" rIns="94841" bIns="4742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41" tIns="47421" rIns="94841" bIns="474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1" tIns="47421" rIns="94841" bIns="474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41" tIns="47421" rIns="94841" bIns="474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57CB79A-263D-46B4-9ACB-F4B3B4868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F4060-3500-442C-A6D7-5EC5D88CF0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4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0" hangingPunct="0">
              <a:buNone/>
              <a:defRPr/>
            </a:pPr>
            <a:r>
              <a:rPr lang="en-US" sz="1200" b="1" dirty="0" smtClean="0">
                <a:latin typeface="Calibri" pitchFamily="34" charset="0"/>
                <a:ea typeface="ＭＳ Ｐゴシック"/>
              </a:rPr>
              <a:t>OSRP Activities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ea typeface="ＭＳ Ｐゴシック"/>
              </a:rPr>
              <a:t>GTRI/OSRP has a backlog of about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130</a:t>
            </a:r>
            <a:r>
              <a:rPr lang="en-US" sz="1200" dirty="0" smtClean="0">
                <a:latin typeface="Calibri" pitchFamily="34" charset="0"/>
                <a:ea typeface="ＭＳ Ｐゴシック"/>
              </a:rPr>
              <a:t> excess and unwanted sources/devices that must be shipped in Type B containers.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ea typeface="ＭＳ Ｐゴシック"/>
              </a:rPr>
              <a:t>Most GTRI/OSRP recoveries (~80%) involving Type B quantities of Cs-137 or Co-60 was completed using the now expired DOT Specification 20WC containers.</a:t>
            </a:r>
          </a:p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AC614CE-4F48-4120-9F01-F735545FDBBE}" type="datetime1">
              <a:rPr lang="en-US" smtClean="0">
                <a:latin typeface="Arial" charset="0"/>
                <a:ea typeface="ＭＳ Ｐゴシック" pitchFamily="34" charset="-128"/>
              </a:rPr>
              <a:pPr/>
              <a:t>10/22/2014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C7019-6D9D-4D23-A836-851216CF271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30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These</a:t>
            </a:r>
            <a:r>
              <a:rPr lang="en-US" baseline="0" dirty="0" smtClean="0">
                <a:latin typeface="Arial" charset="0"/>
                <a:ea typeface="ＭＳ Ｐゴシック" pitchFamily="34" charset="-128"/>
              </a:rPr>
              <a:t> devices are similar and/or we have extensive drawing for them. All of the details on this device is not needed for this audience.</a:t>
            </a:r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9"/>
          </a:xfrm>
          <a:prstGeom prst="rect">
            <a:avLst/>
          </a:prstGeom>
          <a:noFill/>
        </p:spPr>
        <p:txBody>
          <a:bodyPr/>
          <a:lstStyle/>
          <a:p>
            <a:fld id="{E9DE0C20-1B09-4DC9-81D2-0EC6664E90FC}" type="datetime1">
              <a:rPr lang="en-US" smtClean="0">
                <a:latin typeface="Arial" charset="0"/>
                <a:ea typeface="ＭＳ Ｐゴシック" pitchFamily="34" charset="-128"/>
              </a:rPr>
              <a:pPr/>
              <a:t>10/22/2014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  <a:noFill/>
        </p:spPr>
        <p:txBody>
          <a:bodyPr/>
          <a:lstStyle/>
          <a:p>
            <a:fld id="{6AD0563F-0E4B-4D71-9E69-595517383AD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74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2963" y="0"/>
            <a:ext cx="3170582" cy="4803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E8118E-8600-4794-881E-6DBE7184B07A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9CA022-608D-48EB-8549-322B6AFF96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3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142963" y="0"/>
            <a:ext cx="3170582" cy="4803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E8118E-8600-4794-881E-6DBE7184B07A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9CA022-608D-48EB-8549-322B6AFF96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2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7CB79A-263D-46B4-9ACB-F4B3B48684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5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AECCE34-A344-428A-9494-A183F53DB00E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19B129-CBEB-4C38-8D80-F930F51AD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A144554-E97B-47F2-A303-E8769E699AE4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2330E9-17F3-4FA7-9C8A-C821B51E0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E8C18A-2FC0-4CC0-B8EA-F36D8557682A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A8F0B5-2A90-45F8-8E99-6527923C5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53A9A96-5A2D-4A02-B6C8-CD994BAA4C13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351F480-869A-42AA-B4BD-7B677915E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62D2893-DA60-40A8-A718-17F303BE0D1A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D33CDB-5B8F-42A4-BAEF-1557DEE81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D970C4-E234-4647-8ACF-F0A7755BB826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33F192-E409-4D5C-9072-5BC508D7F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55D0750-1885-4060-BC25-DD5034FB28B8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031AB8-1B8C-4ADE-A3CD-593B7CF0C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EA480A-AFCF-4A20-B635-D40C1510B58E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90DACA-79F8-483C-BB58-0E5B8B7BD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1AC170-F7D3-4671-911E-6920381E58AF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5A42AE-90BD-46BB-B31D-EDAB3ED22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4CD83EA-F090-408F-919C-C13F44597239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61105D7-35DD-4B7E-A39D-2F12F54F1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495B56-4196-4711-A451-C1BA8DC799B0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6D88C5-E4FF-45FE-8AD4-AA50E8697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BF3C49E-2376-4636-9E92-4A1E5C09F4E3}" type="datetime1">
              <a:rPr lang="en-US" smtClean="0"/>
              <a:pPr>
                <a:defRPr/>
              </a:pPr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626E4E1-DB90-475A-83E2-3982B9BAE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cz@lanl.gov" TargetMode="External"/><Relationship Id="rId4" Type="http://schemas.openxmlformats.org/officeDocument/2006/relationships/hyperlink" Target="mailto:Temeka.Taplin@nnsa.doe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0A19E-D63F-4E61-BECF-FD9F007EBD64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3556295" y="1945970"/>
            <a:ext cx="3527790" cy="23129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</a:p>
          <a:p>
            <a:pPr>
              <a:lnSpc>
                <a:spcPct val="9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Threat </a:t>
            </a:r>
          </a:p>
          <a:p>
            <a:pPr>
              <a:lnSpc>
                <a:spcPct val="9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Reduction </a:t>
            </a:r>
          </a:p>
          <a:p>
            <a:pPr>
              <a:lnSpc>
                <a:spcPct val="9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Initiative</a:t>
            </a:r>
          </a:p>
        </p:txBody>
      </p:sp>
      <p:sp>
        <p:nvSpPr>
          <p:cNvPr id="8" name="Rectangle 19"/>
          <p:cNvSpPr/>
          <p:nvPr/>
        </p:nvSpPr>
        <p:spPr>
          <a:xfrm>
            <a:off x="3581400" y="4442199"/>
            <a:ext cx="4114800" cy="3554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cap="sm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 B Container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Issues- Regulatory Changes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86400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dirty="0">
                <a:latin typeface="Calibri" pitchFamily="34" charset="0"/>
              </a:rPr>
              <a:t>a January 2004 rulemaking, NRC  adopted revised regulations to harmonize with the 1996 edition of the IAEA </a:t>
            </a:r>
            <a:r>
              <a:rPr lang="en-US" sz="2000" dirty="0" smtClean="0">
                <a:latin typeface="Calibri" pitchFamily="34" charset="0"/>
              </a:rPr>
              <a:t>regulations. </a:t>
            </a:r>
            <a:r>
              <a:rPr lang="en-US" sz="2000" dirty="0">
                <a:latin typeface="Calibri" pitchFamily="34" charset="0"/>
              </a:rPr>
              <a:t>Many </a:t>
            </a:r>
            <a:r>
              <a:rPr lang="en-US" sz="2000" dirty="0" smtClean="0">
                <a:latin typeface="Calibri" pitchFamily="34" charset="0"/>
              </a:rPr>
              <a:t>of the Type B packages designed several decades ago and did not meet these new international standards.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Packages that match IAEA regulations only fit a small number of devices (&lt;10%) and are expensive to use due to limited availability.</a:t>
            </a:r>
          </a:p>
          <a:p>
            <a:r>
              <a:rPr lang="en-US" sz="2000" dirty="0" smtClean="0">
                <a:latin typeface="Calibri" pitchFamily="34" charset="0"/>
              </a:rPr>
              <a:t>By 2009, there were little to no developments  for new general-use packages but rather reliance on device-specific packages for transport.</a:t>
            </a:r>
            <a:endParaRPr lang="en-US" sz="2000" dirty="0" smtClean="0">
              <a:latin typeface="Calibri" pitchFamily="34" charset="0"/>
              <a:ea typeface="ＭＳ Ｐゴシック"/>
            </a:endParaRPr>
          </a:p>
          <a:p>
            <a:r>
              <a:rPr lang="en-US" sz="2000" dirty="0" smtClean="0">
                <a:latin typeface="Calibri" pitchFamily="34" charset="0"/>
                <a:ea typeface="ＭＳ Ｐゴシック"/>
              </a:rPr>
              <a:t>Type </a:t>
            </a:r>
            <a:r>
              <a:rPr lang="en-US" sz="2000" dirty="0">
                <a:latin typeface="Calibri" pitchFamily="34" charset="0"/>
                <a:ea typeface="ＭＳ Ｐゴシック"/>
              </a:rPr>
              <a:t>B packages that </a:t>
            </a:r>
            <a:r>
              <a:rPr lang="en-US" sz="2000" dirty="0" smtClean="0">
                <a:latin typeface="Calibri" pitchFamily="34" charset="0"/>
                <a:ea typeface="ＭＳ Ｐゴシック"/>
              </a:rPr>
              <a:t>met </a:t>
            </a:r>
            <a:r>
              <a:rPr lang="en-US" sz="2000" dirty="0">
                <a:latin typeface="Calibri" pitchFamily="34" charset="0"/>
                <a:ea typeface="ＭＳ Ｐゴシック"/>
              </a:rPr>
              <a:t>the new standards are expensive to lease or buy, and are available only in limited quantities or are in high demand, making availability uncertain.  </a:t>
            </a:r>
            <a:endParaRPr lang="en-US" sz="2000" dirty="0" smtClean="0"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ea typeface="ＭＳ Ｐゴシック"/>
              </a:rPr>
              <a:t>Other limitations include weight or volume restrictions, payload activity limits are too low, and restrictions on form of materials</a:t>
            </a:r>
            <a:r>
              <a:rPr lang="en-US" sz="2000" dirty="0" smtClean="0">
                <a:latin typeface="Calibri" pitchFamily="34" charset="0"/>
                <a:ea typeface="ＭＳ Ｐゴシック"/>
              </a:rPr>
              <a:t>.</a:t>
            </a:r>
            <a:endParaRPr lang="en-US" sz="2000" dirty="0">
              <a:latin typeface="Calibri" pitchFamily="34" charset="0"/>
              <a:ea typeface="ＭＳ Ｐゴシック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A4B5AD-32BB-465D-81F9-90CAA60E81F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60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GTRI Solutions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76200" y="1447800"/>
            <a:ext cx="5334000" cy="5181600"/>
          </a:xfrm>
        </p:spPr>
        <p:txBody>
          <a:bodyPr/>
          <a:lstStyle/>
          <a:p>
            <a:pPr>
              <a:buFontTx/>
              <a:buNone/>
            </a:pPr>
            <a:endParaRPr lang="en-US" sz="2000" b="1" dirty="0" smtClean="0"/>
          </a:p>
          <a:p>
            <a:pPr>
              <a:buFontTx/>
              <a:buNone/>
            </a:pPr>
            <a:r>
              <a:rPr lang="en-US" sz="1800" b="1" dirty="0" smtClean="0">
                <a:latin typeface="Calibri" pitchFamily="34" charset="0"/>
              </a:rPr>
              <a:t>International</a:t>
            </a:r>
          </a:p>
          <a:p>
            <a:r>
              <a:rPr lang="en-US" sz="1800" dirty="0" smtClean="0">
                <a:latin typeface="Calibri" pitchFamily="34" charset="0"/>
              </a:rPr>
              <a:t>Design and construct an unshielded leak tight container, used primarily in conjunction with the International Atomic Energy Agency (IAEA) Transportable Hot Cell, to ship teletherapy and/or irradiator sources using the IAEA Long Term Storage Shield (LTSS) as an inner container.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z="1800" b="1" dirty="0" smtClean="0">
                <a:latin typeface="Calibri" pitchFamily="34" charset="0"/>
              </a:rPr>
              <a:t>Domestic</a:t>
            </a:r>
          </a:p>
          <a:p>
            <a:r>
              <a:rPr lang="en-US" sz="1800" dirty="0" smtClean="0">
                <a:latin typeface="Calibri" pitchFamily="34" charset="0"/>
              </a:rPr>
              <a:t>Design and construct a large shielded container capable of transporting a majority of the GTRI/OSRP high-activity, beta/gamma device backlog.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AD0C22-60A5-4BF9-A591-537F525B1E5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8" name="Picture 4" descr="https://img1.etsystatic.com/000/0/5219251/il_340x270.32714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1524000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lesproinsider.com/wp-content/uploads/2014/03/finish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4095751"/>
            <a:ext cx="3238499" cy="23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+mn-lt"/>
              </a:rPr>
              <a:t>435 B “Little B”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257800" cy="5029200"/>
          </a:xfrm>
        </p:spPr>
        <p:txBody>
          <a:bodyPr/>
          <a:lstStyle/>
          <a:p>
            <a:pPr marL="0">
              <a:buNone/>
            </a:pPr>
            <a:r>
              <a:rPr lang="en-US" sz="2000" dirty="0" smtClean="0">
                <a:latin typeface="Calibri" pitchFamily="34" charset="0"/>
              </a:rPr>
              <a:t>Unshielded, leak tight container designed for use with IAEA LTSS.</a:t>
            </a:r>
          </a:p>
          <a:p>
            <a:r>
              <a:rPr lang="en-US" sz="1800" dirty="0" smtClean="0">
                <a:latin typeface="Calibri" pitchFamily="34" charset="0"/>
              </a:rPr>
              <a:t>Package Description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Empty weight 4,940 lbs (~2,225 Kg)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Total weight 10,100 lbs (~4,535 Kg)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Shielded devices w/ Cs-137 or Co-60, internal container max weight 3,500 lbs (~1,590 Kg)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LTSS Payload: Cs, </a:t>
            </a:r>
            <a:r>
              <a:rPr lang="en-US" sz="1600" dirty="0" err="1" smtClean="0">
                <a:latin typeface="Calibri" pitchFamily="34" charset="0"/>
              </a:rPr>
              <a:t>Sr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Ir</a:t>
            </a:r>
            <a:r>
              <a:rPr lang="en-US" sz="1600" dirty="0" smtClean="0">
                <a:latin typeface="Calibri" pitchFamily="34" charset="0"/>
              </a:rPr>
              <a:t>, Se Ra, Am </a:t>
            </a:r>
            <a:r>
              <a:rPr lang="en-US" sz="1600" dirty="0" err="1" smtClean="0">
                <a:latin typeface="Calibri" pitchFamily="34" charset="0"/>
              </a:rPr>
              <a:t>Pu</a:t>
            </a:r>
            <a:r>
              <a:rPr lang="en-US" sz="1600" dirty="0" smtClean="0">
                <a:latin typeface="Calibri" pitchFamily="34" charset="0"/>
              </a:rPr>
              <a:t> and small neutron sources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LTSS Payload Activities: 12,970 </a:t>
            </a:r>
            <a:r>
              <a:rPr lang="en-US" sz="1600" dirty="0" err="1" smtClean="0">
                <a:latin typeface="Calibri" pitchFamily="34" charset="0"/>
              </a:rPr>
              <a:t>Ci</a:t>
            </a:r>
            <a:r>
              <a:rPr lang="en-US" sz="1600" dirty="0" smtClean="0">
                <a:latin typeface="Calibri" pitchFamily="34" charset="0"/>
              </a:rPr>
              <a:t> (~480 </a:t>
            </a:r>
            <a:r>
              <a:rPr lang="en-US" sz="1600" dirty="0" err="1" smtClean="0">
                <a:latin typeface="Calibri" pitchFamily="34" charset="0"/>
              </a:rPr>
              <a:t>TBq</a:t>
            </a:r>
            <a:r>
              <a:rPr lang="en-US" sz="1600" dirty="0" smtClean="0">
                <a:latin typeface="Calibri" pitchFamily="34" charset="0"/>
              </a:rPr>
              <a:t>) Co-60 and 14,000 </a:t>
            </a:r>
            <a:r>
              <a:rPr lang="en-US" sz="1600" dirty="0" err="1" smtClean="0">
                <a:latin typeface="Calibri" pitchFamily="34" charset="0"/>
              </a:rPr>
              <a:t>Ci</a:t>
            </a:r>
            <a:r>
              <a:rPr lang="en-US" sz="1600" dirty="0" smtClean="0">
                <a:latin typeface="Calibri" pitchFamily="34" charset="0"/>
              </a:rPr>
              <a:t> (~520 </a:t>
            </a:r>
            <a:r>
              <a:rPr lang="en-US" sz="1600" dirty="0" err="1" smtClean="0">
                <a:latin typeface="Calibri" pitchFamily="34" charset="0"/>
              </a:rPr>
              <a:t>TBq</a:t>
            </a:r>
            <a:r>
              <a:rPr lang="en-US" sz="1600" dirty="0" smtClean="0">
                <a:latin typeface="Calibri" pitchFamily="34" charset="0"/>
              </a:rPr>
              <a:t>) Cs-137, 200 W limit</a:t>
            </a:r>
          </a:p>
          <a:p>
            <a:pPr lvl="1"/>
            <a:r>
              <a:rPr lang="en-US" sz="1600" dirty="0" smtClean="0">
                <a:latin typeface="Calibri" charset="0"/>
              </a:rPr>
              <a:t>External dimensions: 83 in (209 cm) H x 70 in (179 cm) OD at base</a:t>
            </a:r>
          </a:p>
          <a:p>
            <a:pPr lvl="1"/>
            <a:r>
              <a:rPr lang="en-US" sz="1600" dirty="0" smtClean="0">
                <a:latin typeface="Calibri" charset="0"/>
              </a:rPr>
              <a:t>Internal Cavity: 60 in (152 cm) H x 43 in (110 cm) in ID</a:t>
            </a:r>
            <a:endParaRPr lang="en-US" sz="1600" dirty="0" smtClean="0">
              <a:latin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</a:rPr>
              <a:t>Transport by truck, rail, ship, air</a:t>
            </a:r>
          </a:p>
          <a:p>
            <a:pPr marL="347472" lvl="1" indent="-347472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Certificate of Compliance issued June 2014.</a:t>
            </a:r>
          </a:p>
        </p:txBody>
      </p:sp>
      <p:pic>
        <p:nvPicPr>
          <p:cNvPr id="15" name="Picture 2" descr="C:\Users\119455\AppData\Local\Microsoft\Windows\Temporary Internet Files\Content.Outlook\615T4WIO\P102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85589" y="2230576"/>
            <a:ext cx="4360186" cy="3099436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3F192-E409-4D5C-9072-5BC508D7FC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5029200"/>
          </a:xfrm>
        </p:spPr>
        <p:txBody>
          <a:bodyPr/>
          <a:lstStyle/>
          <a:p>
            <a:r>
              <a:rPr lang="en-US" sz="2600" dirty="0" smtClean="0"/>
              <a:t>Obtain a </a:t>
            </a:r>
            <a:r>
              <a:rPr lang="en-US" sz="2600" dirty="0" err="1" smtClean="0"/>
              <a:t>CoCA</a:t>
            </a:r>
            <a:r>
              <a:rPr lang="en-US" sz="2600" dirty="0" smtClean="0"/>
              <a:t> for the 435B from DOT</a:t>
            </a:r>
          </a:p>
          <a:p>
            <a:r>
              <a:rPr lang="en-US" sz="2600" dirty="0" smtClean="0"/>
              <a:t>Provide copies of the SAR and design drawings to IAEA making container available internationally</a:t>
            </a:r>
          </a:p>
          <a:p>
            <a:r>
              <a:rPr lang="en-US" sz="2600" dirty="0" smtClean="0"/>
              <a:t>Including additional content/devices to the 435B</a:t>
            </a:r>
          </a:p>
          <a:p>
            <a:r>
              <a:rPr lang="en-US" sz="2600" dirty="0" smtClean="0"/>
              <a:t>Fabrication and use of 435B anticipated in 2015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3F192-E409-4D5C-9072-5BC508D7FC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62761"/>
              </p:ext>
            </p:extLst>
          </p:nvPr>
        </p:nvGraphicFramePr>
        <p:xfrm>
          <a:off x="5257800" y="1981199"/>
          <a:ext cx="3505200" cy="30513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05200"/>
              </a:tblGrid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Devices Currently Certified as Payload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Gammator 50B, B, B34, G-50-B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Gammator M34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Gammator</a:t>
                      </a:r>
                      <a:r>
                        <a:rPr lang="en-US" sz="1400" dirty="0">
                          <a:effectLst/>
                        </a:rPr>
                        <a:t> M38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1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Gammacell 1000 (GC-1000)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Models A through 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Elite A through D, Type I and Type II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Gammacell 3000 (GC-3000)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Elan A through C, Type I and Type II 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Gammacell-40 (GC-40 Exactor) 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IAEA LTSS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800" dirty="0" smtClean="0">
                <a:latin typeface="+mn-lt"/>
              </a:rPr>
              <a:t>380 B “Big B”</a:t>
            </a:r>
            <a:endParaRPr lang="en-US" sz="3800" dirty="0"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343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>
                <a:latin typeface="Calibri" pitchFamily="34" charset="0"/>
              </a:rPr>
              <a:t>Shielded transport container designed for shipping irradiating devices that are not certified payload in any other container and documentation (QA) is not available.</a:t>
            </a:r>
          </a:p>
          <a:p>
            <a:r>
              <a:rPr lang="en-US" sz="1500" dirty="0" smtClean="0">
                <a:latin typeface="Calibri" pitchFamily="34" charset="0"/>
              </a:rPr>
              <a:t>Proposed Design Parameters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Payload weight 4,535 Kg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Co, Cs, </a:t>
            </a:r>
            <a:r>
              <a:rPr lang="en-US" sz="1500" dirty="0" err="1" smtClean="0">
                <a:latin typeface="Calibri" pitchFamily="34" charset="0"/>
              </a:rPr>
              <a:t>Sr</a:t>
            </a:r>
            <a:r>
              <a:rPr lang="en-US" sz="1500" dirty="0" smtClean="0">
                <a:latin typeface="Calibri" pitchFamily="34" charset="0"/>
              </a:rPr>
              <a:t>, </a:t>
            </a:r>
            <a:r>
              <a:rPr lang="en-US" sz="1500" dirty="0" err="1" smtClean="0">
                <a:latin typeface="Calibri" pitchFamily="34" charset="0"/>
              </a:rPr>
              <a:t>Ir</a:t>
            </a:r>
            <a:r>
              <a:rPr lang="en-US" sz="1500" dirty="0" smtClean="0">
                <a:latin typeface="Calibri" pitchFamily="34" charset="0"/>
              </a:rPr>
              <a:t>, Ra Am </a:t>
            </a:r>
            <a:r>
              <a:rPr lang="en-US" sz="1500" dirty="0" err="1" smtClean="0">
                <a:latin typeface="Calibri" pitchFamily="34" charset="0"/>
              </a:rPr>
              <a:t>Pu</a:t>
            </a:r>
            <a:r>
              <a:rPr lang="en-US" sz="1500" dirty="0" smtClean="0">
                <a:latin typeface="Calibri" pitchFamily="34" charset="0"/>
              </a:rPr>
              <a:t> and Depleted Uranium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Approximately 275 </a:t>
            </a:r>
            <a:r>
              <a:rPr lang="en-US" sz="1500" dirty="0" err="1" smtClean="0">
                <a:latin typeface="Calibri" pitchFamily="34" charset="0"/>
              </a:rPr>
              <a:t>TBq</a:t>
            </a:r>
            <a:r>
              <a:rPr lang="en-US" sz="1500" dirty="0" smtClean="0">
                <a:latin typeface="Calibri" pitchFamily="34" charset="0"/>
              </a:rPr>
              <a:t> Co-60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Leak tight – NCT and HAC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Transport by truck, rail, ship, air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External dimensions 330 cm H x 254 cm OD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Internal Cavity 162 cm H x 113 cm ID</a:t>
            </a:r>
          </a:p>
          <a:p>
            <a:pPr lvl="1"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1500" dirty="0" smtClean="0">
                <a:latin typeface="Calibri" pitchFamily="34" charset="0"/>
              </a:rPr>
              <a:t>Empty weight 35,835 Kg</a:t>
            </a:r>
          </a:p>
          <a:p>
            <a:pPr marL="347472" lvl="1" indent="-347472">
              <a:buFont typeface="Arial" pitchFamily="34" charset="0"/>
              <a:buChar char="•"/>
            </a:pPr>
            <a:r>
              <a:rPr lang="en-US" sz="1500" dirty="0" smtClean="0">
                <a:latin typeface="Calibri" pitchFamily="34" charset="0"/>
              </a:rPr>
              <a:t>Half Scale testing began the week of August 18th.</a:t>
            </a:r>
          </a:p>
          <a:p>
            <a:pPr marL="347472" lvl="1" indent="-347472">
              <a:buFont typeface="Arial" pitchFamily="34" charset="0"/>
              <a:buChar char="•"/>
            </a:pPr>
            <a:r>
              <a:rPr lang="en-US" sz="1500" dirty="0"/>
              <a:t>We anticipate submittal of the Safety Analysis Report (SAR) to the NRC in third quarter of 2015 and receipt of the </a:t>
            </a:r>
            <a:r>
              <a:rPr lang="en-US" sz="1500" dirty="0" err="1"/>
              <a:t>CoC</a:t>
            </a:r>
            <a:r>
              <a:rPr lang="en-US" sz="1500" dirty="0"/>
              <a:t> by mid 2016.</a:t>
            </a:r>
          </a:p>
          <a:p>
            <a:pPr marL="347472" lvl="1" indent="-347472">
              <a:buFont typeface="Arial" pitchFamily="34" charset="0"/>
              <a:buChar char="•"/>
            </a:pPr>
            <a:endParaRPr lang="en-US" sz="15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54130-E8BA-4D5A-AF2C-9BE9A81239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t="2332"/>
          <a:stretch>
            <a:fillRect/>
          </a:stretch>
        </p:blipFill>
        <p:spPr>
          <a:xfrm>
            <a:off x="5248357" y="3810000"/>
            <a:ext cx="3230887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0297" y="1407325"/>
            <a:ext cx="1785910" cy="2088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2193" y="1379918"/>
            <a:ext cx="1737007" cy="20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01YVzlUwGpE/UAyvSUs-1vI/AAAAAAAAIo8/DuIrYaX-C_4/s1600/603b8e9a8d216a33f8b5a55747f747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11725" r="7846" b="16281"/>
          <a:stretch/>
        </p:blipFill>
        <p:spPr bwMode="auto">
          <a:xfrm>
            <a:off x="4767444" y="3733800"/>
            <a:ext cx="4283276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800" dirty="0" smtClean="0"/>
              <a:t>Packaging Course</a:t>
            </a:r>
            <a:endParaRPr lang="en-US" sz="3800" dirty="0"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70037"/>
            <a:ext cx="5257800" cy="4525963"/>
          </a:xfrm>
        </p:spPr>
        <p:txBody>
          <a:bodyPr/>
          <a:lstStyle/>
          <a:p>
            <a:pPr marL="27432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In an effort to increase the number of service provides that are licensed to prepare devices for transport, GTRI has begun working with Southwest Research Institute (</a:t>
            </a:r>
            <a:r>
              <a:rPr lang="en-US" sz="2000" dirty="0" err="1">
                <a:latin typeface="Calibri" pitchFamily="34" charset="0"/>
              </a:rPr>
              <a:t>SwRI</a:t>
            </a:r>
            <a:r>
              <a:rPr lang="en-US" sz="2000" dirty="0">
                <a:latin typeface="Calibri" pitchFamily="34" charset="0"/>
              </a:rPr>
              <a:t>) to develop a course with associated training </a:t>
            </a:r>
            <a:r>
              <a:rPr lang="en-US" sz="2000" dirty="0" smtClean="0">
                <a:latin typeface="Calibri" pitchFamily="34" charset="0"/>
              </a:rPr>
              <a:t>materials.</a:t>
            </a:r>
          </a:p>
          <a:p>
            <a:pPr marL="674370"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A </a:t>
            </a:r>
            <a:r>
              <a:rPr lang="en-US" sz="1600" dirty="0">
                <a:latin typeface="Calibri" pitchFamily="34" charset="0"/>
              </a:rPr>
              <a:t>CRCPD Task Force was recently formed to investigate the license requirements and reciprocity agreements necessary for service providers to perform this work.</a:t>
            </a:r>
          </a:p>
          <a:p>
            <a:pPr marL="27432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The initial courses will focus on </a:t>
            </a:r>
            <a:r>
              <a:rPr lang="en-US" sz="2000" dirty="0" err="1"/>
              <a:t>Pharmalucence</a:t>
            </a:r>
            <a:r>
              <a:rPr lang="en-US" sz="2000" dirty="0"/>
              <a:t>, JL Shepherd, and MDS </a:t>
            </a:r>
            <a:r>
              <a:rPr lang="en-US" sz="2000" dirty="0" err="1"/>
              <a:t>Nordion</a:t>
            </a:r>
            <a:r>
              <a:rPr lang="en-US" sz="2000" dirty="0"/>
              <a:t>/Best Medical devices.</a:t>
            </a:r>
          </a:p>
          <a:p>
            <a:pPr marL="274320"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Continuing education credits are being investigated for this course.</a:t>
            </a:r>
            <a:endParaRPr lang="en-US" sz="2000" dirty="0"/>
          </a:p>
          <a:p>
            <a:pPr marL="274320" lvl="1" indent="0">
              <a:buNone/>
            </a:pPr>
            <a:endParaRPr lang="en-US" sz="1500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4130-E8BA-4D5A-AF2C-9BE9A81239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hsinsider.com/wp-content/uploads/2012/06/rolo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3505199"/>
            <a:ext cx="3933825" cy="33528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+mn-lt"/>
              </a:rPr>
              <a:t>Contacts</a:t>
            </a:r>
            <a:endParaRPr lang="en-US" sz="3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None/>
              <a:defRPr/>
            </a:pPr>
            <a:fld id="{9E8E3126-B83B-49BE-9D5C-3CD08743F87A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01447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Temeka Taplin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Federal Program Manager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Email: </a:t>
            </a: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4"/>
              </a:rPr>
              <a:t>Temeka.Taplin@nnsa.doe.gov</a:t>
            </a:r>
            <a:endParaRPr lang="en-US" sz="1800" b="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Office: 202-586-9265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John Zarling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OSRP Program Manager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Email: </a:t>
            </a: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  <a:hlinkClick r:id="rId5"/>
              </a:rPr>
              <a:t>jcz@lanl.gov</a:t>
            </a:r>
            <a:endParaRPr lang="en-US" sz="1800" b="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Office: 505-665-3668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RI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GTRI PPT template</Template>
  <TotalTime>0</TotalTime>
  <Words>803</Words>
  <Application>Microsoft Office PowerPoint</Application>
  <PresentationFormat>On-screen Show (4:3)</PresentationFormat>
  <Paragraphs>96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ＭＳ Ｐゴシック</vt:lpstr>
      <vt:lpstr>Times New Roman</vt:lpstr>
      <vt:lpstr>GTRI PPT template</vt:lpstr>
      <vt:lpstr>PowerPoint Presentation</vt:lpstr>
      <vt:lpstr>Issues- Regulatory Changes</vt:lpstr>
      <vt:lpstr>GTRI Solutions</vt:lpstr>
      <vt:lpstr>435 B “Little B”</vt:lpstr>
      <vt:lpstr>Next Steps</vt:lpstr>
      <vt:lpstr> 380 B “Big B”</vt:lpstr>
      <vt:lpstr> Packaging Course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2013-03-04T18:23:18Z</dcterms:created>
  <dcterms:modified xsi:type="dcterms:W3CDTF">2014-10-22T18:11:18Z</dcterms:modified>
</cp:coreProperties>
</file>