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32" r:id="rId2"/>
  </p:sldMasterIdLst>
  <p:notesMasterIdLst>
    <p:notesMasterId r:id="rId14"/>
  </p:notesMasterIdLst>
  <p:sldIdLst>
    <p:sldId id="263" r:id="rId3"/>
    <p:sldId id="341" r:id="rId4"/>
    <p:sldId id="342" r:id="rId5"/>
    <p:sldId id="307" r:id="rId6"/>
    <p:sldId id="331" r:id="rId7"/>
    <p:sldId id="302" r:id="rId8"/>
    <p:sldId id="350" r:id="rId9"/>
    <p:sldId id="348" r:id="rId10"/>
    <p:sldId id="347" r:id="rId11"/>
    <p:sldId id="345" r:id="rId12"/>
    <p:sldId id="34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ovan Robinson" initials="DOR" lastIdx="6" clrIdx="0"/>
  <p:cmAuthor id="1" name="max.postman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99"/>
    <a:srgbClr val="285C12"/>
    <a:srgbClr val="FF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76213" autoAdjust="0"/>
  </p:normalViewPr>
  <p:slideViewPr>
    <p:cSldViewPr snapToGrid="0">
      <p:cViewPr>
        <p:scale>
          <a:sx n="66" d="100"/>
          <a:sy n="66" d="100"/>
        </p:scale>
        <p:origin x="-1368" y="-640"/>
      </p:cViewPr>
      <p:guideLst>
        <p:guide orient="horz" pos="2160"/>
        <p:guide orient="horz" pos="1383"/>
        <p:guide pos="2880"/>
        <p:guide pos="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3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76697F-53D4-4515-99DA-5CA5712CB4A5}" type="datetimeFigureOut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0BD232-542E-45A1-90F5-8EE8DCE21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6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000" kern="1200" baseline="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dirty="0" smtClean="0"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defTabSz="943098"/>
            <a:fld id="{DAC9AEE7-C675-48A7-8DF5-3F543C92FC95}" type="slidenum">
              <a:rPr>
                <a:solidFill>
                  <a:prstClr val="black"/>
                </a:solidFill>
                <a:latin typeface="Calibri" pitchFamily="34" charset="0"/>
              </a:rPr>
              <a:pPr defTabSz="943098"/>
              <a:t>1</a:t>
            </a:fld>
            <a:endParaRPr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2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744D5-D4DE-4969-9240-5A63CE48C7E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9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2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7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14513" y="696913"/>
            <a:ext cx="3387725" cy="25415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3467101"/>
            <a:ext cx="5607050" cy="5132388"/>
          </a:xfrm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sz="1000" b="1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554"/>
            <a:fld id="{0D249631-46E2-49BA-B551-2EDF1A9CEE54}" type="slidenum">
              <a:rPr lang="en-US" smtClean="0"/>
              <a:pPr defTabSz="955554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3239C-A1A9-4864-8A71-8772AF8D97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20863" y="0"/>
            <a:ext cx="3487737" cy="2616200"/>
          </a:xfrm>
          <a:ln/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348"/>
            <a:fld id="{7B74328B-8BD8-4EF3-A373-5E2B21ACCBC6}" type="slidenum">
              <a:rPr lang="en-US" smtClean="0">
                <a:latin typeface="Arial" pitchFamily="34" charset="0"/>
              </a:rPr>
              <a:pPr defTabSz="955348"/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ctr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5971169" y="5125346"/>
            <a:ext cx="7772400" cy="1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685800" y="5141619"/>
            <a:ext cx="77724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629400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2801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5" name="Picture 14" descr="EM-new-header-light-gold-swoosh.jpg"/>
          <p:cNvPicPr>
            <a:picLocks noChangeAspect="1"/>
          </p:cNvPicPr>
          <p:nvPr userDrawn="1"/>
        </p:nvPicPr>
        <p:blipFill>
          <a:blip r:embed="rId3" cstate="print"/>
          <a:srcRect r="16342"/>
          <a:stretch>
            <a:fillRect/>
          </a:stretch>
        </p:blipFill>
        <p:spPr>
          <a:xfrm>
            <a:off x="1" y="0"/>
            <a:ext cx="9143999" cy="2280267"/>
          </a:xfrm>
          <a:prstGeom prst="rect">
            <a:avLst/>
          </a:prstGeom>
        </p:spPr>
      </p:pic>
      <p:sp>
        <p:nvSpPr>
          <p:cNvPr id="2054" name="Rectangle 5"/>
          <p:cNvSpPr txBox="1">
            <a:spLocks noGrp="1"/>
          </p:cNvSpPr>
          <p:nvPr>
            <p:ph type="title"/>
          </p:nvPr>
        </p:nvSpPr>
        <p:spPr bwMode="auto">
          <a:xfrm>
            <a:off x="1250076" y="2776756"/>
            <a:ext cx="6629400" cy="6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55" name="Rectangle 6"/>
          <p:cNvSpPr txBox="1">
            <a:spLocks noGrp="1"/>
          </p:cNvSpPr>
          <p:nvPr>
            <p:ph type="body" idx="1"/>
          </p:nvPr>
        </p:nvSpPr>
        <p:spPr bwMode="auto">
          <a:xfrm>
            <a:off x="685800" y="3984771"/>
            <a:ext cx="7772400" cy="24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j-lt"/>
                <a:ea typeface="ヒラギノ角ゴ ProN W3"/>
                <a:cs typeface="ヒラギノ角ゴ ProN W3"/>
              </a:rPr>
              <a:t>Name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Director of External Affairs</a:t>
            </a:r>
            <a:endParaRPr kumimoji="0" lang="en-US" sz="2100" i="1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Office of Environmental Management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2499"/>
                </a:solidFill>
                <a:latin typeface="+mn-lt"/>
                <a:ea typeface="ヒラギノ角ゴ ProN W3"/>
                <a:cs typeface="ヒラギノ角ゴ ProN W3"/>
              </a:rPr>
              <a:t>Month 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n-lt"/>
                <a:ea typeface="ヒラギノ角ゴ ProN W3"/>
                <a:cs typeface="ヒラギノ角ゴ ProN W3"/>
              </a:rPr>
              <a:t>, 2013</a:t>
            </a: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lvl="0"/>
            <a:endParaRPr 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 smtClean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2" name="TextBox 2"/>
          <p:cNvSpPr txBox="1">
            <a:spLocks noChangeArrowheads="1"/>
          </p:cNvSpPr>
          <p:nvPr userDrawn="1"/>
        </p:nvSpPr>
        <p:spPr bwMode="auto">
          <a:xfrm>
            <a:off x="7780020" y="6634639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b="0" i="0" smtClean="0">
                <a:solidFill>
                  <a:srgbClr val="FFFFFF"/>
                </a:solidFill>
                <a:latin typeface="+mn-lt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i="0" dirty="0" smtClean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221971" y="3850637"/>
            <a:ext cx="6741622" cy="0"/>
          </a:xfrm>
          <a:prstGeom prst="line">
            <a:avLst/>
          </a:prstGeom>
          <a:ln w="25400" cap="rnd">
            <a:solidFill>
              <a:srgbClr val="FFE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marL="0" marR="0" indent="0" algn="ctr" defTabSz="914400" rtl="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kumimoji="0" lang="en-US" sz="1800" b="1" i="0" strike="noStrike" kern="0" cap="none" spc="0" normalizeH="0" baseline="0" noProof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uLnTx/>
          <a:uFillTx/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4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 smtClean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b="0" i="0" smtClean="0">
                <a:solidFill>
                  <a:srgbClr val="FFFFFF"/>
                </a:solidFill>
                <a:latin typeface="+mn-lt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i="0" dirty="0" smtClean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526942" y="1828800"/>
            <a:ext cx="7950631" cy="18866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z="2800" dirty="0" smtClean="0"/>
              <a:t>Status of Disposal Capabilities for Greater-Than-Class C (GTCC) Low-Level Radioactive Waste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52548" y="4154530"/>
            <a:ext cx="7772400" cy="110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Doug Tonkay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Office Director </a:t>
            </a:r>
            <a:r>
              <a:rPr lang="en-US" sz="21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for </a:t>
            </a:r>
            <a:r>
              <a:rPr lang="en-US" sz="21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Disposal Operations</a:t>
            </a:r>
            <a:endParaRPr kumimoji="0" lang="en-US" sz="2100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Office of Environmental Management</a:t>
            </a: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71209" y="5222391"/>
            <a:ext cx="77724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October</a:t>
            </a:r>
            <a:r>
              <a:rPr lang="en-US" b="1" kern="0" noProof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 23, 2015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3955983" y="0"/>
            <a:ext cx="5188017" cy="866775"/>
          </a:xfrm>
        </p:spPr>
        <p:txBody>
          <a:bodyPr anchorCtr="0"/>
          <a:lstStyle/>
          <a:p>
            <a:pPr algn="r" eaLnBrk="1" hangingPunct="1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Remaining Steps for Fulfilling Statutory Responsibility</a:t>
            </a:r>
            <a:endParaRPr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80999" y="989828"/>
            <a:ext cx="4114801" cy="4480560"/>
            <a:chOff x="381000" y="1066800"/>
            <a:chExt cx="4114801" cy="4552064"/>
          </a:xfrm>
        </p:grpSpPr>
        <p:sp>
          <p:nvSpPr>
            <p:cNvPr id="5" name="Freeform 4"/>
            <p:cNvSpPr/>
            <p:nvPr/>
          </p:nvSpPr>
          <p:spPr>
            <a:xfrm>
              <a:off x="381000" y="4782771"/>
              <a:ext cx="4114800" cy="836093"/>
            </a:xfrm>
            <a:custGeom>
              <a:avLst/>
              <a:gdLst>
                <a:gd name="connsiteX0" fmla="*/ 0 w 4114800"/>
                <a:gd name="connsiteY0" fmla="*/ 0 h 865771"/>
                <a:gd name="connsiteX1" fmla="*/ 4114800 w 4114800"/>
                <a:gd name="connsiteY1" fmla="*/ 0 h 865771"/>
                <a:gd name="connsiteX2" fmla="*/ 4114800 w 4114800"/>
                <a:gd name="connsiteY2" fmla="*/ 865771 h 865771"/>
                <a:gd name="connsiteX3" fmla="*/ 0 w 4114800"/>
                <a:gd name="connsiteY3" fmla="*/ 865771 h 865771"/>
                <a:gd name="connsiteX4" fmla="*/ 0 w 4114800"/>
                <a:gd name="connsiteY4" fmla="*/ 0 h 86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865771">
                  <a:moveTo>
                    <a:pt x="0" y="0"/>
                  </a:moveTo>
                  <a:lnTo>
                    <a:pt x="4114800" y="0"/>
                  </a:lnTo>
                  <a:lnTo>
                    <a:pt x="4114800" y="865771"/>
                  </a:lnTo>
                  <a:lnTo>
                    <a:pt x="0" y="865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Issue Record of Decision</a:t>
              </a:r>
              <a:endParaRPr lang="en-US" sz="1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81000" y="3621530"/>
              <a:ext cx="4114800" cy="1114791"/>
            </a:xfrm>
            <a:custGeom>
              <a:avLst/>
              <a:gdLst>
                <a:gd name="connsiteX0" fmla="*/ 0 w 4114800"/>
                <a:gd name="connsiteY0" fmla="*/ 466351 h 1331556"/>
                <a:gd name="connsiteX1" fmla="*/ 1890956 w 4114800"/>
                <a:gd name="connsiteY1" fmla="*/ 466351 h 1331556"/>
                <a:gd name="connsiteX2" fmla="*/ 1890956 w 4114800"/>
                <a:gd name="connsiteY2" fmla="*/ 332889 h 1331556"/>
                <a:gd name="connsiteX3" fmla="*/ 1724511 w 4114800"/>
                <a:gd name="connsiteY3" fmla="*/ 332889 h 1331556"/>
                <a:gd name="connsiteX4" fmla="*/ 2057400 w 4114800"/>
                <a:gd name="connsiteY4" fmla="*/ 0 h 1331556"/>
                <a:gd name="connsiteX5" fmla="*/ 2390289 w 4114800"/>
                <a:gd name="connsiteY5" fmla="*/ 332889 h 1331556"/>
                <a:gd name="connsiteX6" fmla="*/ 2223845 w 4114800"/>
                <a:gd name="connsiteY6" fmla="*/ 332889 h 1331556"/>
                <a:gd name="connsiteX7" fmla="*/ 2223845 w 4114800"/>
                <a:gd name="connsiteY7" fmla="*/ 466351 h 1331556"/>
                <a:gd name="connsiteX8" fmla="*/ 4114800 w 4114800"/>
                <a:gd name="connsiteY8" fmla="*/ 466351 h 1331556"/>
                <a:gd name="connsiteX9" fmla="*/ 4114800 w 4114800"/>
                <a:gd name="connsiteY9" fmla="*/ 1331556 h 1331556"/>
                <a:gd name="connsiteX10" fmla="*/ 0 w 4114800"/>
                <a:gd name="connsiteY10" fmla="*/ 1331556 h 1331556"/>
                <a:gd name="connsiteX11" fmla="*/ 0 w 4114800"/>
                <a:gd name="connsiteY11" fmla="*/ 466351 h 133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800" h="1331556">
                  <a:moveTo>
                    <a:pt x="4114800" y="865205"/>
                  </a:moveTo>
                  <a:lnTo>
                    <a:pt x="2223844" y="865205"/>
                  </a:lnTo>
                  <a:lnTo>
                    <a:pt x="2223844" y="998667"/>
                  </a:lnTo>
                  <a:lnTo>
                    <a:pt x="2390289" y="998667"/>
                  </a:lnTo>
                  <a:lnTo>
                    <a:pt x="2057400" y="1331555"/>
                  </a:lnTo>
                  <a:lnTo>
                    <a:pt x="1724511" y="998667"/>
                  </a:lnTo>
                  <a:lnTo>
                    <a:pt x="1890955" y="998667"/>
                  </a:lnTo>
                  <a:lnTo>
                    <a:pt x="1890955" y="865205"/>
                  </a:lnTo>
                  <a:lnTo>
                    <a:pt x="0" y="865205"/>
                  </a:lnTo>
                  <a:lnTo>
                    <a:pt x="0" y="1"/>
                  </a:lnTo>
                  <a:lnTo>
                    <a:pt x="4114800" y="1"/>
                  </a:lnTo>
                  <a:lnTo>
                    <a:pt x="4114800" y="8652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7" tIns="99569" rIns="99568" bIns="5659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Await</a:t>
              </a:r>
              <a:r>
                <a:rPr lang="en-US" sz="1400" b="1" kern="1200" baseline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Congressional Action</a:t>
              </a:r>
              <a:endPara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81000" y="2305457"/>
              <a:ext cx="4114801" cy="1207691"/>
            </a:xfrm>
            <a:custGeom>
              <a:avLst/>
              <a:gdLst>
                <a:gd name="connsiteX0" fmla="*/ 0 w 4114800"/>
                <a:gd name="connsiteY0" fmla="*/ 466351 h 1331556"/>
                <a:gd name="connsiteX1" fmla="*/ 1890956 w 4114800"/>
                <a:gd name="connsiteY1" fmla="*/ 466351 h 1331556"/>
                <a:gd name="connsiteX2" fmla="*/ 1890956 w 4114800"/>
                <a:gd name="connsiteY2" fmla="*/ 332889 h 1331556"/>
                <a:gd name="connsiteX3" fmla="*/ 1724511 w 4114800"/>
                <a:gd name="connsiteY3" fmla="*/ 332889 h 1331556"/>
                <a:gd name="connsiteX4" fmla="*/ 2057400 w 4114800"/>
                <a:gd name="connsiteY4" fmla="*/ 0 h 1331556"/>
                <a:gd name="connsiteX5" fmla="*/ 2390289 w 4114800"/>
                <a:gd name="connsiteY5" fmla="*/ 332889 h 1331556"/>
                <a:gd name="connsiteX6" fmla="*/ 2223845 w 4114800"/>
                <a:gd name="connsiteY6" fmla="*/ 332889 h 1331556"/>
                <a:gd name="connsiteX7" fmla="*/ 2223845 w 4114800"/>
                <a:gd name="connsiteY7" fmla="*/ 466351 h 1331556"/>
                <a:gd name="connsiteX8" fmla="*/ 4114800 w 4114800"/>
                <a:gd name="connsiteY8" fmla="*/ 466351 h 1331556"/>
                <a:gd name="connsiteX9" fmla="*/ 4114800 w 4114800"/>
                <a:gd name="connsiteY9" fmla="*/ 1331556 h 1331556"/>
                <a:gd name="connsiteX10" fmla="*/ 0 w 4114800"/>
                <a:gd name="connsiteY10" fmla="*/ 1331556 h 1331556"/>
                <a:gd name="connsiteX11" fmla="*/ 0 w 4114800"/>
                <a:gd name="connsiteY11" fmla="*/ 466351 h 133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800" h="1331556">
                  <a:moveTo>
                    <a:pt x="4114800" y="865205"/>
                  </a:moveTo>
                  <a:lnTo>
                    <a:pt x="2223844" y="865205"/>
                  </a:lnTo>
                  <a:lnTo>
                    <a:pt x="2223844" y="998667"/>
                  </a:lnTo>
                  <a:lnTo>
                    <a:pt x="2390289" y="998667"/>
                  </a:lnTo>
                  <a:lnTo>
                    <a:pt x="2057400" y="1331555"/>
                  </a:lnTo>
                  <a:lnTo>
                    <a:pt x="1724511" y="998667"/>
                  </a:lnTo>
                  <a:lnTo>
                    <a:pt x="1890955" y="998667"/>
                  </a:lnTo>
                  <a:lnTo>
                    <a:pt x="1890955" y="865205"/>
                  </a:lnTo>
                  <a:lnTo>
                    <a:pt x="0" y="865205"/>
                  </a:lnTo>
                  <a:lnTo>
                    <a:pt x="0" y="1"/>
                  </a:lnTo>
                  <a:lnTo>
                    <a:pt x="4114800" y="1"/>
                  </a:lnTo>
                  <a:lnTo>
                    <a:pt x="4114800" y="8652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7" tIns="99569" rIns="99569" bIns="5659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Issue</a:t>
              </a:r>
              <a:r>
                <a:rPr lang="en-US" sz="1400" b="1" kern="1200" baseline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Final EIS</a:t>
              </a:r>
              <a:endPara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81000" y="1066800"/>
              <a:ext cx="4114800" cy="1185739"/>
            </a:xfrm>
            <a:custGeom>
              <a:avLst/>
              <a:gdLst>
                <a:gd name="connsiteX0" fmla="*/ 0 w 4114800"/>
                <a:gd name="connsiteY0" fmla="*/ 415281 h 1185737"/>
                <a:gd name="connsiteX1" fmla="*/ 1909183 w 4114800"/>
                <a:gd name="connsiteY1" fmla="*/ 415281 h 1185737"/>
                <a:gd name="connsiteX2" fmla="*/ 1909183 w 4114800"/>
                <a:gd name="connsiteY2" fmla="*/ 296434 h 1185737"/>
                <a:gd name="connsiteX3" fmla="*/ 1760966 w 4114800"/>
                <a:gd name="connsiteY3" fmla="*/ 296434 h 1185737"/>
                <a:gd name="connsiteX4" fmla="*/ 2057400 w 4114800"/>
                <a:gd name="connsiteY4" fmla="*/ 0 h 1185737"/>
                <a:gd name="connsiteX5" fmla="*/ 2353834 w 4114800"/>
                <a:gd name="connsiteY5" fmla="*/ 296434 h 1185737"/>
                <a:gd name="connsiteX6" fmla="*/ 2205617 w 4114800"/>
                <a:gd name="connsiteY6" fmla="*/ 296434 h 1185737"/>
                <a:gd name="connsiteX7" fmla="*/ 2205617 w 4114800"/>
                <a:gd name="connsiteY7" fmla="*/ 415281 h 1185737"/>
                <a:gd name="connsiteX8" fmla="*/ 4114800 w 4114800"/>
                <a:gd name="connsiteY8" fmla="*/ 415281 h 1185737"/>
                <a:gd name="connsiteX9" fmla="*/ 4114800 w 4114800"/>
                <a:gd name="connsiteY9" fmla="*/ 1185737 h 1185737"/>
                <a:gd name="connsiteX10" fmla="*/ 0 w 4114800"/>
                <a:gd name="connsiteY10" fmla="*/ 1185737 h 1185737"/>
                <a:gd name="connsiteX11" fmla="*/ 0 w 4114800"/>
                <a:gd name="connsiteY11" fmla="*/ 415281 h 1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800" h="1185737">
                  <a:moveTo>
                    <a:pt x="4114800" y="770456"/>
                  </a:moveTo>
                  <a:lnTo>
                    <a:pt x="2205617" y="770456"/>
                  </a:lnTo>
                  <a:lnTo>
                    <a:pt x="2205617" y="889303"/>
                  </a:lnTo>
                  <a:lnTo>
                    <a:pt x="2353834" y="889303"/>
                  </a:lnTo>
                  <a:lnTo>
                    <a:pt x="2057400" y="1185736"/>
                  </a:lnTo>
                  <a:lnTo>
                    <a:pt x="1760966" y="889303"/>
                  </a:lnTo>
                  <a:lnTo>
                    <a:pt x="1909183" y="889303"/>
                  </a:lnTo>
                  <a:lnTo>
                    <a:pt x="1909183" y="770456"/>
                  </a:lnTo>
                  <a:lnTo>
                    <a:pt x="0" y="770456"/>
                  </a:lnTo>
                  <a:lnTo>
                    <a:pt x="0" y="1"/>
                  </a:lnTo>
                  <a:lnTo>
                    <a:pt x="4114800" y="1"/>
                  </a:lnTo>
                  <a:lnTo>
                    <a:pt x="4114800" y="7704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9" rIns="99568" bIns="51484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strike="noStrike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Prepare Final EIS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731224" y="3271199"/>
            <a:ext cx="4107976" cy="33547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499"/>
                </a:solidFill>
              </a:rPr>
              <a:t>In accordance with Section 631 of the Energy Policy Act of 2005 (include requirements outlined  in Section (3)(b)(3) of Low-Level Radioactive Waste Policy Amendments Act), the Report to Congress will: </a:t>
            </a:r>
          </a:p>
          <a:p>
            <a:endParaRPr lang="en-US" sz="1200" b="1" dirty="0" smtClean="0">
              <a:solidFill>
                <a:srgbClr val="002499"/>
              </a:solidFill>
            </a:endParaRP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499"/>
                </a:solidFill>
              </a:rPr>
              <a:t>Propose actions  to ensure safe disposal of such identified radioactive wastes</a:t>
            </a: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1200" dirty="0" smtClean="0">
              <a:solidFill>
                <a:srgbClr val="002499"/>
              </a:solidFill>
            </a:endParaRP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499"/>
                </a:solidFill>
              </a:rPr>
              <a:t>Describe alternatives under consideration </a:t>
            </a:r>
            <a:endParaRPr lang="en-US" sz="1200" strike="sngStrike" dirty="0" smtClean="0">
              <a:solidFill>
                <a:srgbClr val="002499"/>
              </a:solidFill>
            </a:endParaRPr>
          </a:p>
          <a:p>
            <a:pPr marL="225425" indent="-2254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499"/>
                </a:solidFill>
              </a:rPr>
              <a:t>Identify the Federal and non-Federal options for disposal</a:t>
            </a:r>
          </a:p>
          <a:p>
            <a:pPr marL="225425" indent="-2254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499"/>
                </a:solidFill>
              </a:rPr>
              <a:t>Describe projected costs</a:t>
            </a:r>
          </a:p>
          <a:p>
            <a:pPr marL="225425" indent="-2254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499"/>
                </a:solidFill>
              </a:rPr>
              <a:t>Identify options for ensuring that the beneficiaries of the activities resulting from the generation of GTCC waste bear all reasonable costs of disposing of such wastes</a:t>
            </a:r>
          </a:p>
          <a:p>
            <a:pPr marL="225425" indent="-225425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2499"/>
                </a:solidFill>
              </a:rPr>
              <a:t>Identify statutory authority required for disposal of GTCC waste</a:t>
            </a:r>
            <a:endParaRPr lang="en-US" sz="1200" b="1" dirty="0">
              <a:solidFill>
                <a:srgbClr val="002499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4686300" y="2498588"/>
            <a:ext cx="4191000" cy="731520"/>
            <a:chOff x="0" y="1447354"/>
            <a:chExt cx="4191000" cy="1038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Up Arrow Callout 10"/>
            <p:cNvSpPr/>
            <p:nvPr/>
          </p:nvSpPr>
          <p:spPr>
            <a:xfrm rot="10800000">
              <a:off x="76200" y="1447354"/>
              <a:ext cx="4114800" cy="1038192"/>
            </a:xfrm>
            <a:prstGeom prst="upArrowCallou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Up Arrow Callout 4"/>
            <p:cNvSpPr/>
            <p:nvPr/>
          </p:nvSpPr>
          <p:spPr>
            <a:xfrm>
              <a:off x="0" y="1447354"/>
              <a:ext cx="4114800" cy="8229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Submit</a:t>
              </a:r>
              <a:r>
                <a:rPr lang="en-US" sz="1400" b="1" kern="1200" baseline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Report to Congress</a:t>
              </a:r>
              <a:endPara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54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511" y="274638"/>
            <a:ext cx="4180114" cy="505538"/>
          </a:xfrm>
        </p:spPr>
        <p:txBody>
          <a:bodyPr/>
          <a:lstStyle/>
          <a:p>
            <a:pPr algn="r"/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277258"/>
            <a:ext cx="8570793" cy="52396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DOE is currently finalizing the proposed Final GTCC EIS. 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proposed Final GTCC EIS is anticipated to include a preferred alternative.  Once the EIS is approved by DOE formally, DOE will share the preferred alternative.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GTCC EIS publication and distribution estimated in the next 6 months or so, contingent on </a:t>
            </a:r>
            <a:r>
              <a:rPr lang="en-US" sz="2000" dirty="0" smtClean="0"/>
              <a:t>DOE formal review.  </a:t>
            </a:r>
            <a:endParaRPr lang="en-US" sz="2000" dirty="0"/>
          </a:p>
          <a:p>
            <a:endParaRPr lang="en-US" sz="2200" dirty="0" smtClean="0"/>
          </a:p>
          <a:p>
            <a:endParaRPr lang="en-US" sz="2000" dirty="0" smtClean="0"/>
          </a:p>
          <a:p>
            <a:pPr marL="400050" lvl="2" indent="0">
              <a:buNone/>
            </a:pPr>
            <a:endParaRPr lang="en-US" sz="2000" dirty="0"/>
          </a:p>
          <a:p>
            <a:endParaRPr lang="en-US" sz="2400" dirty="0" smtClean="0"/>
          </a:p>
          <a:p>
            <a:endParaRPr lang="en-US" sz="1300" dirty="0" smtClean="0"/>
          </a:p>
          <a:p>
            <a:pPr lvl="1">
              <a:buFont typeface="Courier New" pitchFamily="49" charset="0"/>
              <a:buChar char="o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0716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980" y="0"/>
            <a:ext cx="4386020" cy="780176"/>
          </a:xfrm>
        </p:spPr>
        <p:txBody>
          <a:bodyPr/>
          <a:lstStyle/>
          <a:p>
            <a:pPr algn="r"/>
            <a:r>
              <a:rPr lang="en-US" dirty="0" smtClean="0"/>
              <a:t>Relevant Legislative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116975"/>
          </a:xfrm>
        </p:spPr>
        <p:txBody>
          <a:bodyPr>
            <a:normAutofit lnSpcReduction="10000"/>
          </a:bodyPr>
          <a:lstStyle/>
          <a:p>
            <a:pPr marL="342748" indent="-342748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2200" dirty="0"/>
              <a:t>Currently there is </a:t>
            </a:r>
            <a:r>
              <a:rPr lang="en-US" sz="2200" dirty="0" smtClean="0"/>
              <a:t>no </a:t>
            </a:r>
            <a:r>
              <a:rPr lang="en-US" sz="2200" dirty="0"/>
              <a:t>disposal pathway for GTCC LLRW or GTCC-like waste. </a:t>
            </a:r>
            <a:endParaRPr lang="en-US" sz="2200" strike="sngStrike" dirty="0"/>
          </a:p>
          <a:p>
            <a:pPr marL="342748" lvl="0" indent="-342748">
              <a:spcBef>
                <a:spcPts val="400"/>
              </a:spcBef>
              <a:buFont typeface="Arial" charset="0"/>
              <a:buChar char="•"/>
              <a:defRPr/>
            </a:pPr>
            <a:endParaRPr lang="en-US" sz="2200" dirty="0" smtClean="0"/>
          </a:p>
          <a:p>
            <a:pPr marL="342748" lvl="0" indent="-342748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2200" dirty="0" smtClean="0"/>
              <a:t>Congressional Mandate</a:t>
            </a:r>
          </a:p>
          <a:p>
            <a:pPr marL="742798" lvl="1" indent="-342748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Low-Level Radioactive Waste Policy Amendments Act of 1985 (Public Law #99-240) </a:t>
            </a:r>
          </a:p>
          <a:p>
            <a:pPr marL="1142848" lvl="2" indent="-342748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Deems the Federal Government responsible for the disposal of LLRW with concentrations of radionuclides that exceed the limits established by NRC for Class C radioactive waste (e.g. GTCC LLRW).  DOE was the agency that was later assigned that responsibility. </a:t>
            </a:r>
          </a:p>
          <a:p>
            <a:pPr marL="1142848" lvl="2" indent="-342748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Requires disposal of GTCC LLRW at a facility licensed by NRC.</a:t>
            </a:r>
          </a:p>
          <a:p>
            <a:pPr marL="1142848" lvl="2" indent="-342748">
              <a:spcBef>
                <a:spcPts val="400"/>
              </a:spcBef>
              <a:buFont typeface="Wingdings" pitchFamily="2" charset="2"/>
              <a:buChar char="§"/>
              <a:defRPr/>
            </a:pPr>
            <a:endParaRPr lang="en-US" dirty="0" smtClean="0">
              <a:latin typeface="+mn-lt"/>
            </a:endParaRPr>
          </a:p>
          <a:p>
            <a:pPr marL="739775" lvl="1" indent="-333375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2200" dirty="0" smtClean="0">
                <a:latin typeface="+mn-lt"/>
              </a:rPr>
              <a:t>Energy Policy Act of 2005 (Public Law #109-58)</a:t>
            </a:r>
          </a:p>
          <a:p>
            <a:pPr marL="1146175" lvl="2" indent="-347663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+mn-lt"/>
              </a:rPr>
              <a:t>Requires DOE to submit a Report to Congress on the GTCC EIS </a:t>
            </a:r>
            <a:r>
              <a:rPr lang="en-US" sz="1800" dirty="0" smtClean="0"/>
              <a:t>disposal</a:t>
            </a:r>
            <a:r>
              <a:rPr lang="en-US" sz="1800" dirty="0" smtClean="0">
                <a:latin typeface="+mn-lt"/>
              </a:rPr>
              <a:t> alternatives and await action by Congress before issuing a Record of Decision selecting a GTCC disposal alternative.</a:t>
            </a:r>
          </a:p>
          <a:p>
            <a:pPr marL="344488" lvl="0" indent="-344488">
              <a:buFont typeface="Arial" pitchFamily="34" charset="0"/>
              <a:buChar char="•"/>
            </a:pPr>
            <a:endParaRPr lang="en-US" sz="2000" b="1" dirty="0" smtClean="0"/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90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854" y="0"/>
            <a:ext cx="3239146" cy="857250"/>
          </a:xfrm>
        </p:spPr>
        <p:txBody>
          <a:bodyPr/>
          <a:lstStyle/>
          <a:p>
            <a:pPr algn="r"/>
            <a:r>
              <a:rPr lang="en-US" dirty="0" smtClean="0"/>
              <a:t>Other Drivers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5181600" cy="5457986"/>
          </a:xfrm>
        </p:spPr>
        <p:txBody>
          <a:bodyPr>
            <a:normAutofit lnSpcReduction="10000"/>
          </a:bodyPr>
          <a:lstStyle/>
          <a:p>
            <a:pPr marL="231775" lvl="0" indent="-231775">
              <a:spcBef>
                <a:spcPts val="0"/>
              </a:spcBef>
              <a:buFont typeface="Arial" charset="0"/>
              <a:buChar char="•"/>
              <a:defRPr/>
            </a:pPr>
            <a:endParaRPr lang="en-US" sz="1600" kern="1200" dirty="0" smtClean="0"/>
          </a:p>
          <a:p>
            <a:pPr marL="231775" lvl="0" indent="-231775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kern="1200" dirty="0" smtClean="0"/>
              <a:t>Responds to National Security Concerns</a:t>
            </a:r>
          </a:p>
          <a:p>
            <a:pPr marL="685800" lvl="1" indent="-228600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Potential for disused sealed sources to be used in a  radiological dispersal devices (e.g., dirty bomb)</a:t>
            </a:r>
          </a:p>
          <a:p>
            <a:pPr marL="685800" lvl="1" indent="-228600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Disposal need highlighted as one of two key security challenges in Inter-Agency Task Force Reports to President Obama and Congress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kern="1200" dirty="0" smtClean="0"/>
              <a:t>Supports Future U.S. Programs</a:t>
            </a:r>
          </a:p>
          <a:p>
            <a:pPr marL="685800" lvl="1" indent="-228600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Medical isotope production (molybdenum-99)</a:t>
            </a:r>
          </a:p>
          <a:p>
            <a:pPr marL="685800" lvl="1" indent="-228600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Green energy </a:t>
            </a:r>
            <a:r>
              <a:rPr lang="en-US" dirty="0"/>
              <a:t>(e.g., Gen IV Nuclear Energy Systems)</a:t>
            </a:r>
            <a:endParaRPr lang="en-US" dirty="0" smtClean="0"/>
          </a:p>
          <a:p>
            <a:pPr marL="685800" lvl="1" indent="-228600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Space exploration (e.g., DOE Space and Defense Power System Programs)</a:t>
            </a:r>
          </a:p>
          <a:p>
            <a:pPr marL="231775" lvl="0" indent="-23177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kern="1200" dirty="0" smtClean="0"/>
              <a:t>Provides Environmental Stewardship</a:t>
            </a:r>
          </a:p>
          <a:p>
            <a:pPr marL="685800" lvl="1" indent="-228600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Statutory mission and DOE cleanup commitments for the West Valley Site in New York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163" y="1915333"/>
            <a:ext cx="2753285" cy="356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60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574" y="0"/>
            <a:ext cx="5238426" cy="780176"/>
          </a:xfrm>
        </p:spPr>
        <p:txBody>
          <a:bodyPr/>
          <a:lstStyle/>
          <a:p>
            <a:pPr algn="r"/>
            <a:r>
              <a:rPr lang="en-US" dirty="0" smtClean="0"/>
              <a:t>Overview: GTCC LLRW Waste &amp; GTCC-Like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56" y="1208866"/>
            <a:ext cx="8237348" cy="4959459"/>
          </a:xfrm>
        </p:spPr>
        <p:txBody>
          <a:bodyPr>
            <a:normAutofit fontScale="92500" lnSpcReduction="20000"/>
          </a:bodyPr>
          <a:lstStyle/>
          <a:p>
            <a:pPr marL="457200" indent="-283464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2200" u="sng" dirty="0" smtClean="0">
                <a:latin typeface="+mn-lt"/>
              </a:rPr>
              <a:t>GTCC LLRW</a:t>
            </a:r>
            <a:r>
              <a:rPr lang="en-US" sz="2400" dirty="0" smtClean="0">
                <a:latin typeface="+mn-lt"/>
              </a:rPr>
              <a:t>:</a:t>
            </a:r>
          </a:p>
          <a:p>
            <a:pPr marL="859536" lvl="1"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lang="en-US" b="1" i="1" dirty="0" smtClean="0"/>
              <a:t>A formal, defined waste classification in federal law and regulations </a:t>
            </a:r>
          </a:p>
          <a:p>
            <a:pPr marL="857071" lvl="1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Generated from Nuclear Regulatory Commission (NRC) or Agreement State licensed activities</a:t>
            </a:r>
            <a:endParaRPr lang="en-US" sz="1900" b="1" dirty="0" smtClean="0">
              <a:latin typeface="+mn-lt"/>
            </a:endParaRPr>
          </a:p>
          <a:p>
            <a:pPr marL="857071" lvl="1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The most hazardous class of LLRW as defined by the NRC in 10 CFR 61</a:t>
            </a:r>
          </a:p>
          <a:p>
            <a:pPr marL="1314271" lvl="5" indent="-283464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700" dirty="0" smtClean="0">
                <a:solidFill>
                  <a:srgbClr val="002499"/>
                </a:solidFill>
                <a:latin typeface="+mn-lt"/>
              </a:rPr>
              <a:t>…“waste that is not generally acceptable for near-surface disposal… for which form and disposal methods must be different, and in general more stringent, than those specified for Class C waste”</a:t>
            </a:r>
          </a:p>
          <a:p>
            <a:pPr marL="857071" lvl="4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Must be disposed of in a geologic repository, as defined by NRC, unless proposals for disposal in a site licensed pursuant to 10 CFR 61 are approved by the Commission</a:t>
            </a:r>
          </a:p>
          <a:p>
            <a:pPr marL="857071" lvl="4" indent="-283464">
              <a:spcBef>
                <a:spcPts val="400"/>
              </a:spcBef>
              <a:buNone/>
              <a:defRPr/>
            </a:pPr>
            <a:endParaRPr lang="en-US" sz="1800" i="1" u="sng" strike="sngStrike" dirty="0" smtClean="0">
              <a:latin typeface="+mn-lt"/>
            </a:endParaRPr>
          </a:p>
          <a:p>
            <a:pPr marL="457200" indent="-283464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200" u="sng" dirty="0" smtClean="0">
                <a:latin typeface="+mn-lt"/>
              </a:rPr>
              <a:t>GTCC-Like Waste</a:t>
            </a:r>
            <a:r>
              <a:rPr lang="en-US" sz="2200" dirty="0" smtClean="0">
                <a:latin typeface="+mn-lt"/>
              </a:rPr>
              <a:t>: </a:t>
            </a:r>
          </a:p>
          <a:p>
            <a:pPr marL="857071" lvl="1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b="1" i="1" dirty="0" smtClean="0">
                <a:latin typeface="+mn-lt"/>
              </a:rPr>
              <a:t>Not a formal waste classification by rule or DOE order; rather, a descriptive category created for purposes of the EIS</a:t>
            </a:r>
          </a:p>
          <a:p>
            <a:pPr marL="857071" lvl="1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DOE owned or generated LLRW or transuranic (TRU) waste with characteristics similar to GTCC LLRW and with no identified disposal path</a:t>
            </a:r>
          </a:p>
          <a:p>
            <a:pPr marL="857071" lvl="1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Primarily non-defense TRU waste from clean up activities at the West Valley Demonstration Project in New York</a:t>
            </a:r>
          </a:p>
          <a:p>
            <a:pPr marL="457200" lvl="1" indent="-283464">
              <a:spcBef>
                <a:spcPts val="4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201478"/>
            <a:ext cx="7141580" cy="578698"/>
          </a:xfrm>
        </p:spPr>
        <p:txBody>
          <a:bodyPr/>
          <a:lstStyle/>
          <a:p>
            <a:pPr algn="r"/>
            <a:r>
              <a:rPr lang="en-US" dirty="0" smtClean="0"/>
              <a:t>Overview: GTCC LLRW Waste &amp; GTCC-Like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945398"/>
            <a:ext cx="8586062" cy="5579388"/>
          </a:xfrm>
        </p:spPr>
        <p:txBody>
          <a:bodyPr>
            <a:normAutofit fontScale="92500" lnSpcReduction="20000"/>
          </a:bodyPr>
          <a:lstStyle/>
          <a:p>
            <a:pPr marL="457200" lvl="1" indent="-283464">
              <a:spcBef>
                <a:spcPts val="400"/>
              </a:spcBef>
              <a:defRPr/>
            </a:pPr>
            <a:r>
              <a:rPr lang="en-US" sz="2100" u="sng" dirty="0" smtClean="0"/>
              <a:t>Waste Inventory</a:t>
            </a:r>
          </a:p>
          <a:p>
            <a:pPr marL="857250" lvl="2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The combined GTCC LLRW and GTCC-like waste inventory is about 12,000 m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 (420,000 ft</a:t>
            </a:r>
            <a:r>
              <a:rPr lang="en-US" sz="1900" baseline="30000" dirty="0" smtClean="0"/>
              <a:t>3</a:t>
            </a:r>
            <a:r>
              <a:rPr lang="en-US" sz="1900" dirty="0" smtClean="0"/>
              <a:t>)  and contains a total activity of about 160 million curies (MCi) </a:t>
            </a:r>
          </a:p>
          <a:p>
            <a:pPr marL="1314450" lvl="3" indent="-283464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700" dirty="0" smtClean="0"/>
              <a:t>8,800 m</a:t>
            </a:r>
            <a:r>
              <a:rPr lang="en-US" sz="1700" baseline="30000" dirty="0" smtClean="0"/>
              <a:t>3</a:t>
            </a:r>
            <a:r>
              <a:rPr lang="en-US" sz="1700" dirty="0" smtClean="0"/>
              <a:t>  (310,000 ft</a:t>
            </a:r>
            <a:r>
              <a:rPr lang="en-US" sz="1700" baseline="30000" dirty="0" smtClean="0"/>
              <a:t>3 </a:t>
            </a:r>
            <a:r>
              <a:rPr lang="en-US" sz="1700" dirty="0" smtClean="0"/>
              <a:t>) or 75% is GTCC LLRW (commercial) </a:t>
            </a:r>
          </a:p>
          <a:p>
            <a:pPr marL="1314450" lvl="3" indent="-283464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700" dirty="0" smtClean="0"/>
              <a:t>2,800 m</a:t>
            </a:r>
            <a:r>
              <a:rPr lang="en-US" sz="1700" baseline="30000" dirty="0" smtClean="0"/>
              <a:t>3</a:t>
            </a:r>
            <a:r>
              <a:rPr lang="en-US" sz="1700" dirty="0" smtClean="0"/>
              <a:t> (99,000 ft</a:t>
            </a:r>
            <a:r>
              <a:rPr lang="en-US" sz="1700" baseline="30000" dirty="0" smtClean="0"/>
              <a:t>3 </a:t>
            </a:r>
            <a:r>
              <a:rPr lang="en-US" sz="1700" dirty="0" smtClean="0"/>
              <a:t>) or 25% is GTCC-like (DOE owned)</a:t>
            </a:r>
          </a:p>
          <a:p>
            <a:pPr marL="857250" lvl="2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endParaRPr lang="en-US" sz="900" dirty="0" smtClean="0"/>
          </a:p>
          <a:p>
            <a:pPr marL="857250" lvl="2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Waste Groups (GTCC LLRW and GTCC-like waste):</a:t>
            </a:r>
          </a:p>
          <a:p>
            <a:pPr marL="1314450" lvl="3" indent="-283464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700" dirty="0" smtClean="0"/>
              <a:t>Group 1: Wastes from currently operating facilities.  This includes wastes that are currently in storage or are expected to be generated from these operating facilities.  </a:t>
            </a:r>
          </a:p>
          <a:p>
            <a:pPr marL="1314450" lvl="3" indent="-283464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700" dirty="0" smtClean="0"/>
              <a:t>Group 2: Projected wastes from proposed facilities and/or actions.  Some of this waste may never be generated.  </a:t>
            </a:r>
          </a:p>
          <a:p>
            <a:pPr marL="857250" lvl="2" indent="-283464">
              <a:spcBef>
                <a:spcPts val="400"/>
              </a:spcBef>
              <a:buNone/>
              <a:defRPr/>
            </a:pPr>
            <a:endParaRPr lang="en-US" sz="900" dirty="0" smtClean="0"/>
          </a:p>
          <a:p>
            <a:pPr marL="231775" indent="-231775">
              <a:spcBef>
                <a:spcPts val="600"/>
              </a:spcBef>
              <a:defRPr/>
            </a:pPr>
            <a:r>
              <a:rPr lang="en-US" u="sng" dirty="0" smtClean="0"/>
              <a:t>GTCC LLRW Waste Types</a:t>
            </a:r>
          </a:p>
          <a:p>
            <a:pPr marL="857071" lvl="1" indent="-283464">
              <a:spcBef>
                <a:spcPts val="30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Activated metals: Primarily from commercial nuclear power plants</a:t>
            </a:r>
          </a:p>
          <a:p>
            <a:pPr marL="1268233" lvl="2" indent="-283464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700" dirty="0" smtClean="0"/>
              <a:t>Most of this waste will not be generated for decades, but represents over 98 percent of the total curies.</a:t>
            </a:r>
          </a:p>
          <a:p>
            <a:pPr marL="857071" lvl="1" indent="-283464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Sealed sources:  Used in hospitals, industries, and universities through out the U.S.</a:t>
            </a:r>
          </a:p>
          <a:p>
            <a:pPr marL="857071" lvl="1" indent="-283464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Other waste: From environmental cleanup and isotope production (Missouri University Research Reactor in MO, WVDP, BWTX in VA, WCS in TX)</a:t>
            </a:r>
          </a:p>
          <a:p>
            <a:pPr marL="231775" indent="-231775">
              <a:spcBef>
                <a:spcPts val="600"/>
              </a:spcBef>
              <a:buNone/>
              <a:defRPr/>
            </a:pPr>
            <a:endParaRPr lang="en-US" sz="900" u="sng" dirty="0" smtClean="0"/>
          </a:p>
          <a:p>
            <a:pPr marL="231775" indent="-231775">
              <a:spcBef>
                <a:spcPts val="600"/>
              </a:spcBef>
              <a:defRPr/>
            </a:pPr>
            <a:r>
              <a:rPr lang="en-US" u="sng" dirty="0" smtClean="0"/>
              <a:t>GTCC-like Waste Types (same waste types as for GTCC LLRW)</a:t>
            </a:r>
          </a:p>
          <a:p>
            <a:pPr marL="857071" lvl="1" indent="-283464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Waste from DOE clean up and other mission activities (WVDP, INL, BWTX in VA, ORR, LANL)</a:t>
            </a:r>
          </a:p>
          <a:p>
            <a:pPr marL="457200" indent="-283464">
              <a:spcBef>
                <a:spcPts val="400"/>
              </a:spcBef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57200" indent="-283464">
              <a:spcBef>
                <a:spcPts val="400"/>
              </a:spcBef>
              <a:buNone/>
              <a:defRPr/>
            </a:pPr>
            <a:endParaRPr lang="en-US" sz="1800" b="1" dirty="0" smtClean="0">
              <a:latin typeface="+mn-lt"/>
            </a:endParaRPr>
          </a:p>
          <a:p>
            <a:pPr marL="857071" lvl="4" indent="-283464">
              <a:spcBef>
                <a:spcPts val="400"/>
              </a:spcBef>
              <a:buNone/>
              <a:defRPr/>
            </a:pPr>
            <a:endParaRPr lang="en-US" sz="1800" i="1" u="sng" strike="sngStrike" dirty="0" smtClean="0">
              <a:latin typeface="+mn-lt"/>
            </a:endParaRPr>
          </a:p>
          <a:p>
            <a:pPr marL="457200" lvl="1" indent="-283464">
              <a:spcBef>
                <a:spcPts val="400"/>
              </a:spcBef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1898249" y="0"/>
            <a:ext cx="7245752" cy="866775"/>
          </a:xfrm>
        </p:spPr>
        <p:txBody>
          <a:bodyPr anchorCtr="0"/>
          <a:lstStyle/>
          <a:p>
            <a:pPr algn="r" eaLnBrk="1" hangingPunct="1">
              <a:defRPr/>
            </a:pPr>
            <a:r>
              <a:rPr lang="en-US" dirty="0" smtClean="0"/>
              <a:t>Overview: GTCC Disposal Alternatives Evaluated</a:t>
            </a:r>
            <a:endParaRPr b="1" dirty="0" smtClean="0">
              <a:solidFill>
                <a:srgbClr val="FFFF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84881"/>
            <a:ext cx="4517363" cy="4122550"/>
          </a:xfrm>
        </p:spPr>
        <p:txBody>
          <a:bodyPr anchor="t">
            <a:normAutofit fontScale="775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1997075" algn="l"/>
              </a:tabLst>
            </a:pPr>
            <a:r>
              <a:rPr lang="en-US" dirty="0" smtClean="0">
                <a:cs typeface="Arial" pitchFamily="34" charset="0"/>
              </a:rPr>
              <a:t>1. 	</a:t>
            </a:r>
            <a:r>
              <a:rPr lang="en-US" b="1" u="sng" dirty="0" smtClean="0">
                <a:cs typeface="Arial" pitchFamily="34" charset="0"/>
              </a:rPr>
              <a:t>No Action</a:t>
            </a:r>
            <a:r>
              <a:rPr lang="en-US" dirty="0" smtClean="0">
                <a:cs typeface="Arial" pitchFamily="34" charset="0"/>
              </a:rPr>
              <a:t>: Continue current storage/management practices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1997075" algn="l"/>
              </a:tabLst>
            </a:pPr>
            <a:r>
              <a:rPr lang="en-US" dirty="0" smtClean="0">
                <a:cs typeface="Arial" pitchFamily="34" charset="0"/>
              </a:rPr>
              <a:t>2. 	</a:t>
            </a:r>
            <a:r>
              <a:rPr lang="en-US" b="1" u="sng" dirty="0" smtClean="0">
                <a:cs typeface="Arial" pitchFamily="34" charset="0"/>
              </a:rPr>
              <a:t>Geologic Repository</a:t>
            </a:r>
            <a:r>
              <a:rPr lang="en-US" dirty="0" smtClean="0">
                <a:cs typeface="Arial" pitchFamily="34" charset="0"/>
              </a:rPr>
              <a:t>: At Waste Isolation Pilot Plant (WIPP)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285750" algn="l"/>
              </a:tabLst>
            </a:pPr>
            <a:r>
              <a:rPr lang="en-US" dirty="0" smtClean="0">
                <a:cs typeface="Arial" pitchFamily="34" charset="0"/>
              </a:rPr>
              <a:t>3. 	</a:t>
            </a:r>
            <a:r>
              <a:rPr lang="en-US" b="1" u="sng" dirty="0" smtClean="0">
                <a:cs typeface="Arial" pitchFamily="34" charset="0"/>
              </a:rPr>
              <a:t>Boreholes</a:t>
            </a:r>
            <a:r>
              <a:rPr lang="en-US" dirty="0" smtClean="0">
                <a:cs typeface="Arial" pitchFamily="34" charset="0"/>
              </a:rPr>
              <a:t>: At Hanford, Idaho National Laboratory (INL), Los Alamos National Laboratory (LANL), Nevada National Security Site (NNSS), WIPP Vicinity, and generic commercial location in Region IV (west)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285750" algn="l"/>
              </a:tabLst>
            </a:pPr>
            <a:r>
              <a:rPr lang="en-US" dirty="0" smtClean="0">
                <a:cs typeface="Arial" pitchFamily="34" charset="0"/>
              </a:rPr>
              <a:t>4. 	</a:t>
            </a:r>
            <a:r>
              <a:rPr lang="en-US" b="1" u="sng" dirty="0" smtClean="0">
                <a:cs typeface="Arial" pitchFamily="34" charset="0"/>
              </a:rPr>
              <a:t>Trenches</a:t>
            </a:r>
            <a:r>
              <a:rPr lang="en-US" dirty="0" smtClean="0">
                <a:cs typeface="Arial" pitchFamily="34" charset="0"/>
              </a:rPr>
              <a:t>: At Hanford, INL, LANL, NNSS, Savannah River Site (SRS), WIPP Vicinity and generic commercial location in Regions II and IV (southeast and west)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1997075" algn="l"/>
              </a:tabLst>
            </a:pPr>
            <a:r>
              <a:rPr lang="en-US" dirty="0" smtClean="0">
                <a:cs typeface="Arial" pitchFamily="34" charset="0"/>
              </a:rPr>
              <a:t>5. 	</a:t>
            </a:r>
            <a:r>
              <a:rPr lang="en-US" b="1" u="sng" dirty="0" smtClean="0">
                <a:cs typeface="Arial" pitchFamily="34" charset="0"/>
              </a:rPr>
              <a:t>Vaults</a:t>
            </a:r>
            <a:r>
              <a:rPr lang="en-US" dirty="0" smtClean="0">
                <a:cs typeface="Arial" pitchFamily="34" charset="0"/>
              </a:rPr>
              <a:t>: At Hanford, INL, LANL, NNSS, SRS, WIPP Vicinity, and generic commercial location in Regions I-IV (northeast, southeast, midwest, and west) </a:t>
            </a:r>
            <a:endParaRPr lang="en-US" dirty="0" smtClean="0"/>
          </a:p>
          <a:p>
            <a:pPr marL="457200" indent="-457200">
              <a:buClr>
                <a:schemeClr val="tx2"/>
              </a:buClr>
              <a:buNone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8" name="Picture 7" descr="D:\MPA04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574" y="4139514"/>
            <a:ext cx="4030145" cy="220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TCC Locations US 9-21-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805" y="1161769"/>
            <a:ext cx="4217844" cy="28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8812" y="5384804"/>
            <a:ext cx="4558171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0" algn="ctr"/>
            <a:r>
              <a:rPr lang="en-US" sz="1400" b="1" dirty="0" smtClean="0">
                <a:cs typeface="Arial" pitchFamily="34" charset="0"/>
              </a:rPr>
              <a:t>Draft GTCC EIS did not contain a preferred alternative but DOE anticipates a preferred alternative to be included in Final GTCC EIS).</a:t>
            </a:r>
            <a:endParaRPr lang="en-US" sz="14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38057" y="1"/>
            <a:ext cx="4005943" cy="725714"/>
          </a:xfrm>
        </p:spPr>
        <p:txBody>
          <a:bodyPr lIns="86493" tIns="43247" rIns="86493" bIns="43247"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Final EIS Document Overview 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181600"/>
          </a:xfrm>
        </p:spPr>
        <p:txBody>
          <a:bodyPr lIns="86493" tIns="43247" rIns="86493" bIns="43247">
            <a:normAutofit fontScale="92500" lnSpcReduction="10000"/>
          </a:bodyPr>
          <a:lstStyle/>
          <a:p>
            <a:pPr marL="457200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700" dirty="0" smtClean="0"/>
              <a:t>Evaluates 11 environmental resource areas as well as potential cumulative impacts at seven sites.</a:t>
            </a:r>
          </a:p>
          <a:p>
            <a:pPr marL="173736" indent="0">
              <a:spcBef>
                <a:spcPts val="600"/>
              </a:spcBef>
              <a:buNone/>
              <a:defRPr/>
            </a:pPr>
            <a:endParaRPr lang="en-US" sz="1700" dirty="0" smtClean="0"/>
          </a:p>
          <a:p>
            <a:pPr marL="457200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700" dirty="0" smtClean="0"/>
              <a:t>Evaluates geologic disposal and land disposal in enhanced near surface trenches, boreholes, or above-grade vaults. </a:t>
            </a:r>
          </a:p>
          <a:p>
            <a:pPr marL="457200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1700" dirty="0" smtClean="0"/>
          </a:p>
          <a:p>
            <a:pPr marL="457200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700" dirty="0" smtClean="0"/>
              <a:t>Also evaluates land disposal at generic commerical sites in Nuclear Regulatory Commission (NRC) Regions I-IV.</a:t>
            </a:r>
          </a:p>
          <a:p>
            <a:pPr marL="457200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1700" dirty="0" smtClean="0"/>
          </a:p>
          <a:p>
            <a:pPr marL="457200" lvl="1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700" dirty="0" smtClean="0"/>
              <a:t>Evaluates potential long-term human health impacts (calculated over 10,000 years).</a:t>
            </a:r>
          </a:p>
          <a:p>
            <a:pPr marL="173736" lvl="1" indent="0">
              <a:spcBef>
                <a:spcPts val="600"/>
              </a:spcBef>
              <a:buNone/>
              <a:defRPr/>
            </a:pPr>
            <a:endParaRPr lang="en-US" sz="1700" dirty="0" smtClean="0"/>
          </a:p>
          <a:p>
            <a:pPr marL="457200" lvl="1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700" dirty="0" smtClean="0"/>
              <a:t>For each alternative the analysis assumes that the total waste inventory would be disposed of at a single disposal site. Depending on the selected option for disposal, decisions can be made to dispose of the waste at more than one location.</a:t>
            </a:r>
          </a:p>
          <a:p>
            <a:pPr marL="457200" lvl="1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1700" dirty="0" smtClean="0"/>
          </a:p>
          <a:p>
            <a:pPr marL="457200" lvl="1" indent="-28346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700" dirty="0" smtClean="0"/>
              <a:t>Structured so that decisions on disposal method(s) or site(s) could be made by waste type.</a:t>
            </a:r>
          </a:p>
          <a:p>
            <a:pPr marL="457200" indent="-283464">
              <a:spcBef>
                <a:spcPts val="600"/>
              </a:spcBef>
              <a:defRPr/>
            </a:pPr>
            <a:endParaRPr lang="en-US" sz="1600" dirty="0" smtClean="0"/>
          </a:p>
          <a:p>
            <a:pPr>
              <a:spcBef>
                <a:spcPts val="1135"/>
              </a:spcBef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sz="1500" dirty="0" smtClean="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6019800" y="1527629"/>
            <a:ext cx="2873829" cy="4756884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ctr"/>
            <a:r>
              <a:rPr lang="en-US" sz="1600" u="sng" dirty="0">
                <a:solidFill>
                  <a:schemeClr val="bg1"/>
                </a:solidFill>
                <a:latin typeface="+mn-lt"/>
              </a:rPr>
              <a:t>Resource Areas Evaluated </a:t>
            </a:r>
          </a:p>
          <a:p>
            <a:pPr algn="ctr"/>
            <a:r>
              <a:rPr lang="en-US" sz="1600" u="sng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1600" u="sng" dirty="0" smtClean="0">
                <a:solidFill>
                  <a:schemeClr val="bg1"/>
                </a:solidFill>
                <a:latin typeface="+mn-lt"/>
              </a:rPr>
              <a:t>Final EIS</a:t>
            </a:r>
            <a:endParaRPr lang="en-US" sz="1600" u="sng" dirty="0">
              <a:solidFill>
                <a:schemeClr val="bg1"/>
              </a:solidFill>
              <a:latin typeface="+mn-lt"/>
            </a:endParaRP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Climate, Air Quality, and Noise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Geology and Soils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Water Resources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Human Health 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Ecology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Socioeconomics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Environmental Justice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Land Use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Transportation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Cultural Resources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Waste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Management</a:t>
            </a:r>
          </a:p>
          <a:p>
            <a:pPr marL="231775" indent="-231775">
              <a:spcBef>
                <a:spcPts val="568"/>
              </a:spcBef>
              <a:buFont typeface="Arial Narrow" charset="0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Cumulative Impacts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algn="ctr">
              <a:spcAft>
                <a:spcPts val="946"/>
              </a:spcAft>
            </a:pPr>
            <a:endParaRPr lang="en-US" sz="1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7372" y="0"/>
            <a:ext cx="6226628" cy="870857"/>
          </a:xfrm>
        </p:spPr>
        <p:txBody>
          <a:bodyPr anchor="ctr"/>
          <a:lstStyle/>
          <a:p>
            <a:pPr algn="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Public Feedback Captured in the Comment Response Document 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5770" y="1219200"/>
            <a:ext cx="8427357" cy="5181600"/>
          </a:xfrm>
        </p:spPr>
        <p:txBody>
          <a:bodyPr>
            <a:normAutofit fontScale="85000" lnSpcReduction="20000"/>
          </a:bodyPr>
          <a:lstStyle/>
          <a:p>
            <a:pPr marL="457200" lvl="1" indent="-282575"/>
            <a:r>
              <a:rPr lang="en-US" sz="2100" b="1" dirty="0" smtClean="0"/>
              <a:t>Over 4,000 public comments were submitted on the Draft </a:t>
            </a:r>
            <a:r>
              <a:rPr lang="en-US" sz="2100" b="1" dirty="0"/>
              <a:t>GTCC </a:t>
            </a:r>
            <a:r>
              <a:rPr lang="en-US" sz="2100" b="1" dirty="0" smtClean="0"/>
              <a:t>EIS.  DOE addresses those comments in the Comment Response Document section of the proposed Final GTCC EIS.</a:t>
            </a:r>
          </a:p>
          <a:p>
            <a:pPr marL="174625" lvl="1" indent="0">
              <a:buNone/>
            </a:pPr>
            <a:endParaRPr lang="en-US" sz="1800" b="1" dirty="0" smtClean="0">
              <a:latin typeface="+mn-lt"/>
              <a:cs typeface="Arial" pitchFamily="34" charset="0"/>
            </a:endParaRPr>
          </a:p>
          <a:p>
            <a:pPr marL="457200" indent="-282575">
              <a:buFont typeface="Arial" pitchFamily="34" charset="0"/>
              <a:buChar char="•"/>
            </a:pPr>
            <a:r>
              <a:rPr lang="en-US" b="1" dirty="0" smtClean="0">
                <a:latin typeface="+mn-lt"/>
                <a:cs typeface="Arial" pitchFamily="34" charset="0"/>
              </a:rPr>
              <a:t>Comments on Disposal Alternatives</a:t>
            </a:r>
          </a:p>
          <a:p>
            <a:pPr marL="857071" lvl="1" indent="-283464">
              <a:spcBef>
                <a:spcPts val="400"/>
              </a:spcBef>
              <a:buClrTx/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General public opposition to all alternatives, except State/local support for WIPP </a:t>
            </a:r>
          </a:p>
          <a:p>
            <a:pPr marL="857071" lvl="1" indent="-283464">
              <a:spcBef>
                <a:spcPts val="400"/>
              </a:spcBef>
              <a:buClrTx/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WIPP supporters: NM State Government officials and City of Carlsbad officials </a:t>
            </a:r>
          </a:p>
          <a:p>
            <a:pPr marL="1314068" lvl="3" indent="-283464">
              <a:spcBef>
                <a:spcPts val="400"/>
              </a:spcBef>
              <a:buClrTx/>
              <a:buFont typeface="Wingdings" pitchFamily="2" charset="2"/>
              <a:buChar char="§"/>
              <a:defRPr/>
            </a:pPr>
            <a:r>
              <a:rPr lang="en-US" sz="1700" dirty="0" smtClean="0">
                <a:latin typeface="+mn-lt"/>
              </a:rPr>
              <a:t>Numerous environmental groups and citizens oppose WIPP especially those within NM</a:t>
            </a:r>
          </a:p>
          <a:p>
            <a:pPr marL="857071" lvl="1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General call for DOE to re-issue a revised Draft EIS that analyses hardened onsite storage and a new geologic repository [environmental groups]</a:t>
            </a:r>
          </a:p>
          <a:p>
            <a:pPr marL="857071" lvl="1" indent="-283464">
              <a:spcBef>
                <a:spcPts val="400"/>
              </a:spcBef>
              <a:buFont typeface="Courier New" pitchFamily="49" charset="0"/>
              <a:buChar char="o"/>
              <a:defRPr/>
            </a:pPr>
            <a:r>
              <a:rPr lang="en-US" sz="1900" dirty="0" smtClean="0"/>
              <a:t>Northwest community [EPA Region 10, Yakama Nation, Heart of America, and local citizens] challenged the viability of GTCC disposal at Hanford due to potential cumulative impacts</a:t>
            </a:r>
          </a:p>
          <a:p>
            <a:pPr marL="457200" indent="-282575">
              <a:spcBef>
                <a:spcPts val="1200"/>
              </a:spcBef>
              <a:buFont typeface="Arial" pitchFamily="34" charset="0"/>
              <a:buChar char="•"/>
            </a:pPr>
            <a:endParaRPr lang="en-US" sz="800" b="1" dirty="0" smtClean="0">
              <a:latin typeface="+mn-lt"/>
              <a:cs typeface="Arial" pitchFamily="34" charset="0"/>
            </a:endParaRPr>
          </a:p>
          <a:p>
            <a:pPr marL="457200" indent="-282575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+mn-lt"/>
                <a:cs typeface="Arial" pitchFamily="34" charset="0"/>
              </a:rPr>
              <a:t>Comments on Technical Considerations</a:t>
            </a:r>
          </a:p>
          <a:p>
            <a:pPr marL="857071" lvl="1" indent="-283464">
              <a:spcBef>
                <a:spcPts val="400"/>
              </a:spcBef>
              <a:buClrTx/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Transportation analysis is insufficient/doesn’t present specific routing [environmental groups]</a:t>
            </a:r>
          </a:p>
          <a:p>
            <a:pPr marL="857071" lvl="1" indent="-283464">
              <a:spcBef>
                <a:spcPts val="400"/>
              </a:spcBef>
              <a:buClrTx/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Technical  assumptions need to be better defined and supported [NRC et al.]</a:t>
            </a:r>
          </a:p>
          <a:p>
            <a:pPr marL="857071" lvl="1" indent="-283464">
              <a:spcBef>
                <a:spcPts val="400"/>
              </a:spcBef>
              <a:buClrTx/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+mn-lt"/>
              </a:rPr>
              <a:t>Challenged validity of model input parameters, approach, and results [NRC, Yakama Nation, Institute for Energy and Environmental Research, et al.]</a:t>
            </a:r>
          </a:p>
          <a:p>
            <a:pPr>
              <a:buNone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77458" y="0"/>
            <a:ext cx="6266542" cy="870857"/>
          </a:xfrm>
        </p:spPr>
        <p:txBody>
          <a:bodyPr/>
          <a:lstStyle/>
          <a:p>
            <a:pPr algn="r"/>
            <a:r>
              <a:rPr lang="en-US" dirty="0" smtClean="0"/>
              <a:t>Factors Considered During the Development of Preferred Alternative </a:t>
            </a:r>
            <a:endParaRPr lang="en-US" sz="3200" i="0" dirty="0" smtClean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6388" name="Content Placeholder 4"/>
          <p:cNvSpPr>
            <a:spLocks noGrp="1"/>
          </p:cNvSpPr>
          <p:nvPr>
            <p:ph idx="1"/>
          </p:nvPr>
        </p:nvSpPr>
        <p:spPr>
          <a:xfrm>
            <a:off x="309058" y="1222303"/>
            <a:ext cx="8456781" cy="4577681"/>
          </a:xfrm>
        </p:spPr>
        <p:txBody>
          <a:bodyPr/>
          <a:lstStyle/>
          <a:p>
            <a:pPr marL="225425" indent="-22542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Public comments </a:t>
            </a:r>
            <a:r>
              <a:rPr lang="en-US" sz="2000" dirty="0" smtClean="0"/>
              <a:t>provided on the</a:t>
            </a:r>
            <a:r>
              <a:rPr lang="en-US" sz="2000" dirty="0" smtClean="0">
                <a:latin typeface="+mn-lt"/>
              </a:rPr>
              <a:t> Draft GTCC EIS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Disposal site:  Potential human health impacts (including  those from transportation and cumulative impacts); cultural resources and tribal concerns; laws, regulations, and other requirements 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Waste type:  Radionuclide inventory/characteristics, waste form stability, physical characteristics, and availability for disposal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Disposal method:  inadvertent human intrusion, construction and operational experience, post-closure care, and cost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Programmatic factors</a:t>
            </a:r>
          </a:p>
          <a:p>
            <a:pPr marL="225425" indent="-225425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225425" indent="-225425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lvl="1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2000" y="4953000"/>
            <a:ext cx="7550899" cy="641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Preferred alternative could be a combination of two 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or more alternatives, based on the considerations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above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</TotalTime>
  <Words>1415</Words>
  <Application>Microsoft Macintosh PowerPoint</Application>
  <PresentationFormat>On-screen Show (4:3)</PresentationFormat>
  <Paragraphs>156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Title &amp; Bullets</vt:lpstr>
      <vt:lpstr>Custom Design</vt:lpstr>
      <vt:lpstr>Status of Disposal Capabilities for Greater-Than-Class C (GTCC) Low-Level Radioactive Waste </vt:lpstr>
      <vt:lpstr>Relevant Legislative Drivers</vt:lpstr>
      <vt:lpstr>Other Drivers</vt:lpstr>
      <vt:lpstr>Overview: GTCC LLRW Waste &amp; GTCC-Like Waste</vt:lpstr>
      <vt:lpstr>Overview: GTCC LLRW Waste &amp; GTCC-Like Inventory</vt:lpstr>
      <vt:lpstr>Overview: GTCC Disposal Alternatives Evaluated</vt:lpstr>
      <vt:lpstr>Final EIS Document Overview </vt:lpstr>
      <vt:lpstr>Public Feedback Captured in the Comment Response Document </vt:lpstr>
      <vt:lpstr>Factors Considered During the Development of Preferred Alternative </vt:lpstr>
      <vt:lpstr>Remaining Steps for Fulfilling Statutory Responsibility</vt:lpstr>
      <vt:lpstr>Path Forward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max.postman</dc:creator>
  <cp:lastModifiedBy>todd lovinger</cp:lastModifiedBy>
  <cp:revision>398</cp:revision>
  <cp:lastPrinted>2015-07-31T12:56:37Z</cp:lastPrinted>
  <dcterms:created xsi:type="dcterms:W3CDTF">2012-11-30T17:41:28Z</dcterms:created>
  <dcterms:modified xsi:type="dcterms:W3CDTF">2015-10-14T03:05:45Z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