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8" r:id="rId3"/>
    <p:sldId id="319" r:id="rId4"/>
    <p:sldId id="320" r:id="rId5"/>
    <p:sldId id="321" r:id="rId6"/>
    <p:sldId id="258" r:id="rId7"/>
    <p:sldId id="285" r:id="rId8"/>
    <p:sldId id="290" r:id="rId9"/>
    <p:sldId id="302" r:id="rId10"/>
    <p:sldId id="311" r:id="rId11"/>
    <p:sldId id="315" r:id="rId12"/>
    <p:sldId id="316" r:id="rId13"/>
    <p:sldId id="303" r:id="rId14"/>
    <p:sldId id="304" r:id="rId15"/>
    <p:sldId id="317" r:id="rId16"/>
    <p:sldId id="305" r:id="rId17"/>
    <p:sldId id="312" r:id="rId18"/>
    <p:sldId id="306" r:id="rId19"/>
    <p:sldId id="307" r:id="rId20"/>
    <p:sldId id="314" r:id="rId21"/>
    <p:sldId id="31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920">
          <p15:clr>
            <a:srgbClr val="A4A3A4"/>
          </p15:clr>
        </p15:guide>
        <p15:guide id="3" orient="horz" pos="4176">
          <p15:clr>
            <a:srgbClr val="A4A3A4"/>
          </p15:clr>
        </p15:guide>
        <p15:guide id="4" pos="2880">
          <p15:clr>
            <a:srgbClr val="A4A3A4"/>
          </p15:clr>
        </p15:guide>
        <p15:guide id="5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004168"/>
    <a:srgbClr val="C5E86C"/>
    <a:srgbClr val="74D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8592" autoAdjust="0"/>
  </p:normalViewPr>
  <p:slideViewPr>
    <p:cSldViewPr>
      <p:cViewPr>
        <p:scale>
          <a:sx n="80" d="100"/>
          <a:sy n="80" d="100"/>
        </p:scale>
        <p:origin x="-2024" y="-208"/>
      </p:cViewPr>
      <p:guideLst>
        <p:guide orient="horz" pos="2160"/>
        <p:guide orient="horz" pos="1920"/>
        <p:guide orient="horz" pos="4176"/>
        <p:guide pos="2880"/>
        <p:guide pos="5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crogers\AppData\Local\Microsoft\Windows\Temporary%20Internet%20Files\Content.Outlook\BMXMRLXZ\EMBANKMENT%20Running%20totals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cat>
            <c:numRef>
              <c:f>annual!$A$18:$A$22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annual!$B$18:$B$22</c:f>
              <c:numCache>
                <c:formatCode>#,##0</c:formatCode>
                <c:ptCount val="5"/>
                <c:pt idx="0">
                  <c:v>205558.0</c:v>
                </c:pt>
                <c:pt idx="1">
                  <c:v>143347.0</c:v>
                </c:pt>
                <c:pt idx="2">
                  <c:v>114049.0</c:v>
                </c:pt>
                <c:pt idx="3">
                  <c:v>109331.0</c:v>
                </c:pt>
                <c:pt idx="4">
                  <c:v>117797.0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6786592"/>
        <c:axId val="1656779904"/>
        <c:axId val="0"/>
      </c:bar3DChart>
      <c:catAx>
        <c:axId val="165678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656779904"/>
        <c:crosses val="autoZero"/>
        <c:auto val="1"/>
        <c:lblAlgn val="ctr"/>
        <c:lblOffset val="100"/>
        <c:noMultiLvlLbl val="0"/>
      </c:catAx>
      <c:valAx>
        <c:axId val="1656779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ANNUAL WASTE DISPOSED</a:t>
                </a:r>
                <a:r>
                  <a:rPr lang="en-US" sz="1100" baseline="0"/>
                  <a:t> (yd</a:t>
                </a:r>
                <a:r>
                  <a:rPr lang="en-US" sz="1100" baseline="30000"/>
                  <a:t>3</a:t>
                </a:r>
                <a:r>
                  <a:rPr lang="en-US" sz="1100" baseline="0"/>
                  <a:t> per year)</a:t>
                </a:r>
                <a:endParaRPr lang="en-US" sz="110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56786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E450F-ED6D-437D-BA82-9A4936D9C1EB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D500-EEC8-4A78-AA6A-E58D104B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DF326-79E5-49D4-AFC1-3E7EB5D67529}" type="datetimeFigureOut">
              <a:rPr lang="en-US" smtClean="0"/>
              <a:pPr/>
              <a:t>4/11/16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0D97A5-D213-46D0-B935-C6F092AEA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4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D97A5-D213-46D0-B935-C6F092AEAA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1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rgbClr val="C5E86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3800" y="3505200"/>
            <a:ext cx="47625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5562600"/>
            <a:ext cx="830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43B02A"/>
                </a:solidFill>
                <a:latin typeface="Myriad Pro Cond" pitchFamily="34" charset="0"/>
                <a:cs typeface="+mn-cs"/>
              </a:rPr>
              <a:t>All you need in radioactive and hazardous waste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086600" cy="1470025"/>
          </a:xfrm>
        </p:spPr>
        <p:txBody>
          <a:bodyPr>
            <a:noAutofit/>
          </a:bodyPr>
          <a:lstStyle>
            <a:lvl1pPr algn="l">
              <a:defRPr sz="5500" b="0">
                <a:solidFill>
                  <a:schemeClr val="bg1"/>
                </a:solidFill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6400800" cy="6096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B9480026-8E92-4FE8-A94B-38122D647952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2229B691-CE55-4739-B8AA-517A288CD6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D4A4-4DB2-4FE4-BE8B-380E4BC0560A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90D2-E1E9-4385-B194-63A7106A7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66C0-6DC5-41D7-A395-FD3EFDFECCFF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CD0A-74C2-455B-B736-88309F684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1524000"/>
            <a:ext cx="9144000" cy="76200"/>
          </a:xfrm>
          <a:prstGeom prst="rect">
            <a:avLst/>
          </a:prstGeom>
          <a:solidFill>
            <a:srgbClr val="C5E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6" name="Picture 8" descr="logo-color-forpr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249238"/>
            <a:ext cx="20304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248400" cy="9144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3992563"/>
          </a:xfrm>
        </p:spPr>
        <p:txBody>
          <a:bodyPr/>
          <a:lstStyle>
            <a:lvl1pPr>
              <a:buClr>
                <a:srgbClr val="43B02A"/>
              </a:buClr>
              <a:buSzPct val="150000"/>
              <a:buFont typeface="Wingdings" pitchFamily="2" charset="2"/>
              <a:buChar char="§"/>
              <a:defRPr sz="2200">
                <a:latin typeface="Myriad Pro Light" pitchFamily="34" charset="0"/>
              </a:defRPr>
            </a:lvl1pPr>
            <a:lvl2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2pPr>
            <a:lvl3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3pPr>
            <a:lvl4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4pPr>
            <a:lvl5pPr>
              <a:buClr>
                <a:srgbClr val="43B02A"/>
              </a:buClr>
              <a:buSzPct val="150000"/>
              <a:buFont typeface="Wingdings" pitchFamily="2" charset="2"/>
              <a:buChar char="§"/>
              <a:defRPr sz="2000">
                <a:latin typeface="Myriad Pro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62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0B1E-EC0C-484C-BEC9-528817203336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" y="6356350"/>
            <a:ext cx="2133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0C58901-AE77-4DF6-A937-91694B260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A7A0-E3AE-4FEB-A003-8EC443C2B522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F26C-4592-4F65-942C-E54AA3E8A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F688-783E-4729-AA9F-D45CDBACDADE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8ADC-5FFD-4BDD-89CC-E833B69AF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AA47-2F86-4F6B-8462-857E3F254F84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F92B-812D-4799-992C-D484ABF17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3100-08D0-4B90-823C-58E2A1189134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5D75-26A2-4871-8BF9-079295E68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08B9-BBEC-4A43-A278-47BDA863C94D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996B-94CC-4CCA-9D24-765E5FE39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441D-3AFC-4AC4-B94D-43994AEBAAA9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5AFF-6A82-4A82-A313-F96214D47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CED3-8D3D-4B6E-91FB-121C05B83DFF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C83F-C345-450E-8A62-B0C5C70F8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9CB5B0-CDA6-4714-89BC-BDC118A68BC1}" type="datetime1">
              <a:rPr lang="en-US" smtClean="0"/>
              <a:t>4/11/16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25B21-929D-4295-A1BA-038AAD5BB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924800" cy="2133599"/>
          </a:xfrm>
        </p:spPr>
        <p:txBody>
          <a:bodyPr/>
          <a:lstStyle/>
          <a:p>
            <a:r>
              <a:rPr lang="en-US" sz="3600" dirty="0" smtClean="0"/>
              <a:t>LLRW Clive Facility</a:t>
            </a:r>
            <a:br>
              <a:rPr lang="en-US" sz="3600" dirty="0" smtClean="0"/>
            </a:br>
            <a:r>
              <a:rPr lang="en-US" sz="3600" dirty="0" smtClean="0"/>
              <a:t>2016 Disposal Update</a:t>
            </a:r>
            <a:br>
              <a:rPr lang="en-US" sz="36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presented by </a:t>
            </a:r>
            <a:r>
              <a:rPr lang="en-US" sz="2000" i="1" dirty="0" smtClean="0"/>
              <a:t>Dan Shrum</a:t>
            </a:r>
            <a:br>
              <a:rPr lang="en-US" sz="2000" i="1" dirty="0" smtClean="0"/>
            </a:br>
            <a:r>
              <a:rPr lang="en-US" sz="2000" i="1" dirty="0" smtClean="0"/>
              <a:t>LL Forum, Park City, UT 			(April 13, 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Logistics, Processing, &amp; Disposal</a:t>
            </a:r>
            <a:endParaRPr lang="en-US" sz="2800" dirty="0"/>
          </a:p>
        </p:txBody>
      </p:sp>
      <p:pic>
        <p:nvPicPr>
          <p:cNvPr id="6" name="Picture 6" descr="SuperGon cop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6077" y="1921874"/>
            <a:ext cx="2863123" cy="89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5867400" y="1828800"/>
            <a:ext cx="3006777" cy="47668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09965" y="2743200"/>
            <a:ext cx="2395347" cy="853737"/>
            <a:chOff x="6291453" y="2743200"/>
            <a:chExt cx="2395347" cy="853737"/>
          </a:xfrm>
        </p:grpSpPr>
        <p:pic>
          <p:nvPicPr>
            <p:cNvPr id="7" name="Picture 76" descr="Truck copy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91453" y="3053814"/>
              <a:ext cx="1633347" cy="527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070540" y="2743200"/>
              <a:ext cx="616260" cy="8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9" descr="IMG_111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410792" y="3766528"/>
            <a:ext cx="1993692" cy="126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live aerial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410942" y="5214519"/>
            <a:ext cx="1993392" cy="126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5715000" cy="5105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b="1" dirty="0" smtClean="0"/>
              <a:t>Logistics 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All aspects of complex planning and </a:t>
            </a:r>
            <a:r>
              <a:rPr lang="en-US" sz="1800" dirty="0" smtClean="0"/>
              <a:t>transportation</a:t>
            </a:r>
            <a:endParaRPr lang="en-US" sz="1800" dirty="0"/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Dedicated fleet of tractors, trailers, railcars, and containers</a:t>
            </a:r>
          </a:p>
          <a:p>
            <a:pPr>
              <a:spcBef>
                <a:spcPts val="300"/>
              </a:spcBef>
            </a:pPr>
            <a:r>
              <a:rPr lang="en-US" sz="2000" b="1" dirty="0" smtClean="0"/>
              <a:t>Processing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Multiple </a:t>
            </a:r>
            <a:r>
              <a:rPr lang="en-US" sz="1800" dirty="0"/>
              <a:t>processing facilities in Canada, South Carolina, Utah, and Tennessee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Diverse </a:t>
            </a:r>
            <a:r>
              <a:rPr lang="en-US" sz="1800" dirty="0"/>
              <a:t>capabilities </a:t>
            </a:r>
            <a:r>
              <a:rPr lang="en-US" sz="1800" dirty="0" smtClean="0"/>
              <a:t>for </a:t>
            </a:r>
            <a:r>
              <a:rPr lang="en-US" sz="1800" dirty="0"/>
              <a:t>handling, treating, and processing radioactive materials </a:t>
            </a:r>
            <a:endParaRPr lang="en-US" sz="1800" dirty="0" smtClean="0"/>
          </a:p>
          <a:p>
            <a:pPr>
              <a:spcBef>
                <a:spcPts val="300"/>
              </a:spcBef>
            </a:pPr>
            <a:r>
              <a:rPr lang="en-US" sz="2000" b="1" dirty="0" smtClean="0"/>
              <a:t>Disposal</a:t>
            </a:r>
            <a:endParaRPr lang="en-US" sz="2000" b="1" dirty="0"/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Largest </a:t>
            </a:r>
            <a:r>
              <a:rPr lang="en-US" sz="1800" dirty="0"/>
              <a:t>commercial radioactive waste disposal facility for Class A </a:t>
            </a:r>
            <a:r>
              <a:rPr lang="en-US" sz="1800" dirty="0" err="1" smtClean="0"/>
              <a:t>LLRW</a:t>
            </a:r>
            <a:r>
              <a:rPr lang="en-US" sz="1800" dirty="0" smtClean="0"/>
              <a:t> in </a:t>
            </a:r>
            <a:r>
              <a:rPr lang="en-US" sz="1800" dirty="0"/>
              <a:t>the U.S.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Operate the </a:t>
            </a:r>
            <a:r>
              <a:rPr lang="en-US" sz="1800" dirty="0" err="1"/>
              <a:t>LLRW</a:t>
            </a:r>
            <a:r>
              <a:rPr lang="en-US" sz="1800" dirty="0"/>
              <a:t> disposal facility in Barnwell, SC to dispose of Class A, B, and C </a:t>
            </a:r>
            <a:r>
              <a:rPr lang="en-US" sz="1800" dirty="0" err="1"/>
              <a:t>LLRW</a:t>
            </a:r>
            <a:r>
              <a:rPr lang="en-US" sz="1800" dirty="0"/>
              <a:t> from Atlantic Compact states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spcBef>
                <a:spcPts val="3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32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Customer Portal</a:t>
            </a:r>
            <a:endParaRPr lang="en-US" sz="28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/>
          <a:p>
            <a:fld id="{567DF571-E8A8-47A2-94BA-9E244B172BCC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/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Customer Portal</a:t>
            </a:r>
            <a:endParaRPr lang="en-US" sz="28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/>
          <a:p>
            <a:fld id="{567DF571-E8A8-47A2-94BA-9E244B172BCC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/>
          <a:p>
            <a:fld id="{567DF571-E8A8-47A2-94BA-9E244B172BCC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2775" y="1794654"/>
            <a:ext cx="8061946" cy="4707493"/>
            <a:chOff x="1815152" y="1600200"/>
            <a:chExt cx="8061946" cy="4707493"/>
          </a:xfrm>
        </p:grpSpPr>
        <p:grpSp>
          <p:nvGrpSpPr>
            <p:cNvPr id="9" name="Group 8"/>
            <p:cNvGrpSpPr/>
            <p:nvPr/>
          </p:nvGrpSpPr>
          <p:grpSpPr>
            <a:xfrm>
              <a:off x="1815152" y="1600200"/>
              <a:ext cx="8061946" cy="4707493"/>
              <a:chOff x="1205552" y="1571685"/>
              <a:chExt cx="8061946" cy="470749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057400" y="1724085"/>
                <a:ext cx="7210098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200"/>
                  </a:spcAft>
                </a:pPr>
                <a:r>
                  <a:rPr lang="en-US" sz="2000" b="1" dirty="0" smtClean="0"/>
                  <a:t>Create, revise, and view </a:t>
                </a:r>
                <a:r>
                  <a:rPr lang="en-US" sz="2000" b="1" u="sng" dirty="0" smtClean="0">
                    <a:solidFill>
                      <a:srgbClr val="000099"/>
                    </a:solidFill>
                  </a:rPr>
                  <a:t>waste profile records</a:t>
                </a:r>
                <a:r>
                  <a:rPr lang="en-US" sz="2000" b="1" dirty="0" smtClean="0"/>
                  <a:t> online</a:t>
                </a:r>
                <a:endParaRPr lang="en-US" sz="2000" b="1" u="sng" dirty="0" smtClean="0">
                  <a:solidFill>
                    <a:srgbClr val="000099"/>
                  </a:solidFill>
                </a:endParaRPr>
              </a:p>
              <a:p>
                <a:pPr>
                  <a:spcAft>
                    <a:spcPts val="4200"/>
                  </a:spcAft>
                </a:pPr>
                <a:r>
                  <a:rPr lang="en-US" sz="2000" b="1" u="sng" dirty="0">
                    <a:solidFill>
                      <a:srgbClr val="000099"/>
                    </a:solidFill>
                  </a:rPr>
                  <a:t>Order containers </a:t>
                </a:r>
                <a:r>
                  <a:rPr lang="en-US" sz="2000" b="1" dirty="0" smtClean="0"/>
                  <a:t>for delivery</a:t>
                </a:r>
              </a:p>
              <a:p>
                <a:pPr>
                  <a:spcBef>
                    <a:spcPts val="1200"/>
                  </a:spcBef>
                  <a:spcAft>
                    <a:spcPts val="3600"/>
                  </a:spcAft>
                </a:pPr>
                <a:r>
                  <a:rPr lang="en-US" sz="2000" b="1" u="sng" dirty="0" smtClean="0">
                    <a:solidFill>
                      <a:srgbClr val="000099"/>
                    </a:solidFill>
                  </a:rPr>
                  <a:t>Schedule </a:t>
                </a:r>
                <a:r>
                  <a:rPr lang="en-US" sz="2000" b="1" u="sng" dirty="0">
                    <a:solidFill>
                      <a:srgbClr val="000099"/>
                    </a:solidFill>
                  </a:rPr>
                  <a:t>transportation </a:t>
                </a:r>
                <a:r>
                  <a:rPr lang="en-US" sz="2000" b="1" dirty="0" smtClean="0"/>
                  <a:t>of shipments to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Energy</a:t>
                </a:r>
                <a:r>
                  <a:rPr lang="en-US" sz="2000" b="1" i="1" dirty="0" smtClean="0"/>
                  <a:t>Solutions </a:t>
                </a:r>
                <a:r>
                  <a:rPr lang="en-US" sz="2000" b="1" dirty="0" smtClean="0"/>
                  <a:t>facilities</a:t>
                </a:r>
              </a:p>
              <a:p>
                <a:pPr>
                  <a:spcBef>
                    <a:spcPts val="1200"/>
                  </a:spcBef>
                  <a:spcAft>
                    <a:spcPts val="3000"/>
                  </a:spcAft>
                </a:pPr>
                <a:r>
                  <a:rPr lang="en-US" sz="2000" b="1" u="sng" dirty="0" smtClean="0">
                    <a:solidFill>
                      <a:srgbClr val="000099"/>
                    </a:solidFill>
                  </a:rPr>
                  <a:t>Schedule </a:t>
                </a:r>
                <a:r>
                  <a:rPr lang="en-US" sz="2000" b="1" u="sng" dirty="0">
                    <a:solidFill>
                      <a:srgbClr val="000099"/>
                    </a:solidFill>
                  </a:rPr>
                  <a:t>arrival </a:t>
                </a:r>
                <a:r>
                  <a:rPr lang="en-US" sz="2000" b="1" dirty="0" smtClean="0"/>
                  <a:t>of shipments at our processing and disposal facilities</a:t>
                </a:r>
              </a:p>
              <a:p>
                <a:pPr>
                  <a:spcAft>
                    <a:spcPts val="4200"/>
                  </a:spcAft>
                </a:pPr>
                <a:r>
                  <a:rPr lang="en-US" sz="2000" b="1" u="sng" dirty="0">
                    <a:solidFill>
                      <a:srgbClr val="000099"/>
                    </a:solidFill>
                  </a:rPr>
                  <a:t>Validate Uniform LLRW manifest </a:t>
                </a:r>
                <a:r>
                  <a:rPr lang="en-US" sz="2000" b="1" dirty="0" smtClean="0"/>
                  <a:t>to ensure compliant shipments prior to arrival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205552" y="1571685"/>
                <a:ext cx="749808" cy="4572000"/>
                <a:chOff x="1205552" y="1571685"/>
                <a:chExt cx="749808" cy="4572000"/>
              </a:xfrm>
            </p:grpSpPr>
            <p:pic>
              <p:nvPicPr>
                <p:cNvPr id="15" name="Picture 14" descr="icon_online.jp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9200" y="1571685"/>
                  <a:ext cx="685800" cy="68367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16" name="Picture 15" descr="Container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205552" y="2429887"/>
                  <a:ext cx="749808" cy="749808"/>
                </a:xfrm>
                <a:prstGeom prst="rect">
                  <a:avLst/>
                </a:prstGeom>
              </p:spPr>
            </p:pic>
            <p:pic>
              <p:nvPicPr>
                <p:cNvPr id="17" name="Picture 16" descr="Truck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205552" y="3384332"/>
                  <a:ext cx="713232" cy="713232"/>
                </a:xfrm>
                <a:prstGeom prst="rect">
                  <a:avLst/>
                </a:prstGeom>
              </p:spPr>
            </p:pic>
            <p:pic>
              <p:nvPicPr>
                <p:cNvPr id="18" name="Picture 17" descr="calendar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246496" y="4421565"/>
                  <a:ext cx="658368" cy="731520"/>
                </a:xfrm>
                <a:prstGeom prst="rect">
                  <a:avLst/>
                </a:prstGeom>
              </p:spPr>
            </p:pic>
            <p:pic>
              <p:nvPicPr>
                <p:cNvPr id="19" name="Picture 18" descr="manifest 2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8104" y="5457885"/>
                  <a:ext cx="685800" cy="6858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</p:grpSp>
        <p:pic>
          <p:nvPicPr>
            <p:cNvPr id="10" name="Picture 9" descr="check-mark-3-512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5623933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9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Treatment and Disposal Services</a:t>
            </a:r>
            <a:endParaRPr lang="en-US" sz="28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85800" y="1810580"/>
            <a:ext cx="5943600" cy="36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charset="0"/>
                <a:cs typeface="Arial" charset="0"/>
              </a:rPr>
              <a:t>Bulk </a:t>
            </a:r>
            <a:r>
              <a:rPr lang="en-US" sz="2000" dirty="0">
                <a:latin typeface="Arial" charset="0"/>
                <a:cs typeface="Arial" charset="0"/>
              </a:rPr>
              <a:t>Waste Disposal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cs typeface="Arial" charset="0"/>
              </a:rPr>
              <a:t>Containerized Waste Facility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cs typeface="Arial" charset="0"/>
              </a:rPr>
              <a:t>Large Components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cs typeface="Arial" charset="0"/>
              </a:rPr>
              <a:t>Mixed Waste Treatment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charset="0"/>
                <a:cs typeface="Arial" charset="0"/>
              </a:rPr>
              <a:t>Macroencapsulation</a:t>
            </a:r>
            <a:endParaRPr lang="en-US" sz="1800" dirty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Arial" charset="0"/>
                <a:cs typeface="Arial" charset="0"/>
              </a:rPr>
              <a:t>Stabilization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Arial" charset="0"/>
                <a:cs typeface="Arial" charset="0"/>
              </a:rPr>
              <a:t>Liquid Solidification (</a:t>
            </a:r>
            <a:r>
              <a:rPr lang="en-US" sz="1800" dirty="0" err="1">
                <a:latin typeface="Arial" charset="0"/>
                <a:cs typeface="Arial" charset="0"/>
              </a:rPr>
              <a:t>LLRW</a:t>
            </a:r>
            <a:r>
              <a:rPr lang="en-US" sz="1800" dirty="0">
                <a:latin typeface="Arial" charset="0"/>
                <a:cs typeface="Arial" charset="0"/>
              </a:rPr>
              <a:t> and MW)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Arial" charset="0"/>
                <a:cs typeface="Arial" charset="0"/>
              </a:rPr>
              <a:t>Mercury amalgamation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Arial" charset="0"/>
                <a:cs typeface="Arial" charset="0"/>
              </a:rPr>
              <a:t>Thermal Desorption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cs typeface="Arial" charset="0"/>
              </a:rPr>
              <a:t>Disposal of PCB </a:t>
            </a:r>
            <a:r>
              <a:rPr lang="en-US" sz="2000" dirty="0" smtClean="0">
                <a:latin typeface="Arial" charset="0"/>
                <a:cs typeface="Arial" charset="0"/>
              </a:rPr>
              <a:t>waste</a:t>
            </a: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24" name="Picture 17" descr="EPSN002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98934" y="5163312"/>
            <a:ext cx="1856232" cy="1389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" name="Picture 43" descr="DSC00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98363" y="1810512"/>
            <a:ext cx="1857374" cy="1371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32" name="Picture 440" descr="lift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614" y="3486912"/>
            <a:ext cx="1852873" cy="13898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Component Disposal</a:t>
            </a:r>
            <a:endParaRPr lang="en-US" sz="2800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5" y="1868442"/>
            <a:ext cx="3291840" cy="2468880"/>
          </a:xfrm>
          <a:ln w="25400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90" y="1853534"/>
            <a:ext cx="3291048" cy="246828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5" y="4084320"/>
            <a:ext cx="4389120" cy="246888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7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Liquid Verification of Resins</a:t>
            </a:r>
            <a:endParaRPr lang="en-US" sz="28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5105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dirty="0"/>
              <a:t>Resins that may not meet the one percent free standing liquid criteria may now be shipped directly to Clive for liquid verification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Resins must be grossly dewatered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Contact dose rates must be less than 10 R/</a:t>
            </a:r>
            <a:r>
              <a:rPr lang="en-US" sz="2400" dirty="0" err="1"/>
              <a:t>hr</a:t>
            </a:r>
            <a:endParaRPr lang="en-US" sz="2400" dirty="0"/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Liners must have passive vent systems to address potential off-gassing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Resin in steel liners require written authorization prior to shipment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Any free liquid is drained to ensure compliance with disposal site criteria</a:t>
            </a:r>
          </a:p>
        </p:txBody>
      </p:sp>
    </p:spTree>
    <p:extLst>
      <p:ext uri="{BB962C8B-B14F-4D97-AF65-F5344CB8AC3E}">
        <p14:creationId xmlns:p14="http://schemas.microsoft.com/office/powerpoint/2010/main" val="6539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Sealed Sources</a:t>
            </a:r>
            <a:endParaRPr lang="en-US" sz="28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1301" y="4648200"/>
            <a:ext cx="3580299" cy="20859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15" descr="DSCN13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147" y="1724025"/>
            <a:ext cx="3616453" cy="271233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7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5029200" cy="5105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 smtClean="0"/>
              <a:t>Challenges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historical </a:t>
            </a:r>
            <a:r>
              <a:rPr lang="en-US" sz="1800" dirty="0"/>
              <a:t>lack of disposal </a:t>
            </a:r>
            <a:r>
              <a:rPr lang="en-US" sz="1800" dirty="0" smtClean="0"/>
              <a:t>pathway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inherent </a:t>
            </a:r>
            <a:r>
              <a:rPr lang="en-US" sz="1800" dirty="0"/>
              <a:t>global threat </a:t>
            </a:r>
            <a:r>
              <a:rPr lang="en-US" sz="1800" dirty="0" smtClean="0"/>
              <a:t>from misuse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Conference </a:t>
            </a:r>
            <a:r>
              <a:rPr lang="en-US" sz="2000" dirty="0"/>
              <a:t>of Radiation Control Program Director’s Source Collection and Threat Reduction Program (</a:t>
            </a:r>
            <a:r>
              <a:rPr lang="en-US" sz="2000" dirty="0" err="1"/>
              <a:t>SCATR</a:t>
            </a:r>
            <a:r>
              <a:rPr lang="en-US" sz="2000" dirty="0" smtClean="0"/>
              <a:t>)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Utah granted license variance for disposal of Class A sealed sources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Received and managed 41,190 sealed sources between 2013 and 2015.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Permanent License amendment has been requested and is part of the </a:t>
            </a:r>
            <a:r>
              <a:rPr lang="en-US" sz="2000" dirty="0" smtClean="0"/>
              <a:t>renewal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49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Clive’s Disposal Available Capacity</a:t>
            </a:r>
            <a:endParaRPr lang="en-US" sz="2800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9125" y="65690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294C7A-38EB-4F7B-A245-D65F20C1C7B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052" name="Picture 4" descr="C:\Users\vcrogers\Desktop\New folder\0801-G01(4) SIT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1251" y="624949"/>
            <a:ext cx="5161498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229600" y="6019800"/>
            <a:ext cx="61535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North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3657600" y="2829464"/>
            <a:ext cx="137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Class A West</a:t>
            </a:r>
          </a:p>
          <a:p>
            <a:pPr algn="ctr"/>
            <a:r>
              <a:rPr lang="en-US" sz="1400" dirty="0" smtClean="0"/>
              <a:t>(4,282,187 yd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2590800" y="5001919"/>
            <a:ext cx="1295400" cy="4082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Mixed Waste</a:t>
            </a:r>
          </a:p>
          <a:p>
            <a:pPr algn="ctr"/>
            <a:r>
              <a:rPr lang="en-US" sz="1400" dirty="0" smtClean="0"/>
              <a:t>(354,110 yd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2495797" y="3733800"/>
            <a:ext cx="1009403" cy="391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11e.(2)</a:t>
            </a:r>
          </a:p>
          <a:p>
            <a:pPr algn="ctr"/>
            <a:r>
              <a:rPr lang="en-US" sz="1000" dirty="0" smtClean="0"/>
              <a:t>(3,435,734 yd</a:t>
            </a:r>
            <a:r>
              <a:rPr lang="en-US" sz="1000" baseline="30000" dirty="0" smtClean="0"/>
              <a:t>3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2590800" y="2829464"/>
            <a:ext cx="914400" cy="875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Proposed Federal</a:t>
            </a:r>
          </a:p>
          <a:p>
            <a:pPr algn="ctr"/>
            <a:r>
              <a:rPr lang="en-US" sz="1400" b="1" dirty="0" smtClean="0"/>
              <a:t>Cell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495797" y="4230808"/>
            <a:ext cx="990600" cy="645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LARW</a:t>
            </a:r>
            <a:endParaRPr lang="en-US" sz="1400" b="1" dirty="0" smtClean="0"/>
          </a:p>
          <a:p>
            <a:pPr algn="ctr"/>
            <a:r>
              <a:rPr lang="en-US" sz="1400" dirty="0" smtClean="0"/>
              <a:t>(closed)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657600" y="4230808"/>
            <a:ext cx="1371600" cy="645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VITRO</a:t>
            </a:r>
          </a:p>
          <a:p>
            <a:pPr algn="ctr"/>
            <a:r>
              <a:rPr lang="en-US" sz="1400" dirty="0" smtClean="0"/>
              <a:t>(closed)</a:t>
            </a:r>
          </a:p>
        </p:txBody>
      </p:sp>
    </p:spTree>
    <p:extLst>
      <p:ext uri="{BB962C8B-B14F-4D97-AF65-F5344CB8AC3E}">
        <p14:creationId xmlns:p14="http://schemas.microsoft.com/office/powerpoint/2010/main" val="12257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Disposal Volume History</a:t>
            </a:r>
            <a:endParaRPr lang="en-US" sz="2800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47247"/>
              </p:ext>
            </p:extLst>
          </p:nvPr>
        </p:nvGraphicFramePr>
        <p:xfrm>
          <a:off x="76200" y="1676400"/>
          <a:ext cx="9067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6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5895875" cy="252507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Depleted Uranium Authorization</a:t>
            </a:r>
            <a:endParaRPr lang="en-US" sz="28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3810000" cy="49530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 smtClean="0"/>
              <a:t>Utah Moratorium passed June </a:t>
            </a:r>
            <a:r>
              <a:rPr lang="en-US" sz="2000" dirty="0"/>
              <a:t>1, 2010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May not receive or dispose of significant quantities of concentrated DU until PA approved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PA, revision 0 submitted </a:t>
            </a:r>
            <a:r>
              <a:rPr lang="en-US" sz="1800" dirty="0"/>
              <a:t>June </a:t>
            </a:r>
            <a:r>
              <a:rPr lang="en-US" sz="1800" dirty="0" smtClean="0"/>
              <a:t>2011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PA, revision 4         submitted               November 2015</a:t>
            </a:r>
            <a:endParaRPr lang="en-US" sz="18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419600" y="17526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000" dirty="0" smtClean="0"/>
              <a:t>Regulatory review underway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Decision projected for Q1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0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Topic</a:t>
            </a:r>
            <a:br>
              <a:rPr lang="en-US" dirty="0" smtClean="0"/>
            </a:br>
            <a:r>
              <a:rPr lang="en-US" dirty="0" smtClean="0"/>
              <a:t>Hearing Conservation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" y="-2133600"/>
            <a:ext cx="6400800" cy="609600"/>
          </a:xfrm>
        </p:spPr>
        <p:txBody>
          <a:bodyPr/>
          <a:lstStyle/>
          <a:p>
            <a:r>
              <a:rPr lang="en-US" sz="2000" smtClean="0"/>
              <a:t>John Christian	</a:t>
            </a:r>
          </a:p>
          <a:p>
            <a:r>
              <a:rPr lang="en-US" sz="1800" b="0" smtClean="0"/>
              <a:t>President, Logistics, Processing and Disposal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Regulatory Consolidation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1600200"/>
            <a:ext cx="8839200" cy="7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Utah Division of Waste Management and Radiation Control (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DWMRC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/>
          <a:p>
            <a:fld id="{567DF571-E8A8-47A2-94BA-9E244B172BCC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88" y="5257800"/>
            <a:ext cx="9062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Utah Division of Radiation Control consolidated with several other divisions </a:t>
            </a:r>
            <a:r>
              <a:rPr lang="en-US" sz="2000" dirty="0"/>
              <a:t>under the Department of Environmental </a:t>
            </a:r>
            <a:r>
              <a:rPr lang="en-US" sz="2000" dirty="0" smtClean="0"/>
              <a:t>Quality</a:t>
            </a:r>
          </a:p>
          <a:p>
            <a:pPr marL="173038" indent="-17303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Scott Anderson (Director of DSHW) became new Director of the DWMRC effective July 1, 2015</a:t>
            </a:r>
          </a:p>
          <a:p>
            <a:pPr marL="173038" indent="-17303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More efficient and better use of resources across the division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" y="2362200"/>
            <a:ext cx="8923360" cy="294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924800" cy="2133599"/>
          </a:xfrm>
        </p:spPr>
        <p:txBody>
          <a:bodyPr/>
          <a:lstStyle/>
          <a:p>
            <a:pPr algn="ctr"/>
            <a:r>
              <a:rPr lang="en-US" sz="3600" dirty="0" smtClean="0"/>
              <a:t>Thank You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578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Plugs</a:t>
            </a:r>
          </a:p>
        </p:txBody>
      </p:sp>
      <p:pic>
        <p:nvPicPr>
          <p:cNvPr id="4" name="Picture 7" descr="Ear plu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3204071" cy="3022023"/>
          </a:xfr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3600" y="1736015"/>
            <a:ext cx="4013200" cy="4906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Formable</a:t>
            </a:r>
          </a:p>
          <a:p>
            <a:r>
              <a:rPr lang="en-US" altLang="en-US" sz="2800" dirty="0" smtClean="0"/>
              <a:t>Custom-molded</a:t>
            </a:r>
          </a:p>
          <a:p>
            <a:r>
              <a:rPr lang="en-US" altLang="en-US" sz="2800" dirty="0" smtClean="0"/>
              <a:t>Must fit tightly in ear canal</a:t>
            </a:r>
          </a:p>
          <a:p>
            <a:r>
              <a:rPr lang="en-US" altLang="en-US" sz="2800" dirty="0" smtClean="0"/>
              <a:t>Hands must be clean</a:t>
            </a:r>
          </a:p>
          <a:p>
            <a:r>
              <a:rPr lang="en-US" altLang="en-US" sz="2800" dirty="0" smtClean="0"/>
              <a:t>Must be checked and readjusted</a:t>
            </a:r>
          </a:p>
          <a:p>
            <a:r>
              <a:rPr lang="en-US" altLang="en-US" sz="2800" dirty="0" smtClean="0"/>
              <a:t>Also they can be purchased in a variety of colors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GB" kern="0" dirty="0" smtClean="0">
                <a:ea typeface="ＭＳ Ｐゴシック"/>
              </a:rPr>
              <a:t>Ear Muffs</a:t>
            </a:r>
            <a:endParaRPr lang="en-US" dirty="0"/>
          </a:p>
        </p:txBody>
      </p:sp>
      <p:pic>
        <p:nvPicPr>
          <p:cNvPr id="4" name="Picture 8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286000" cy="253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2286000" cy="243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562600" y="1981200"/>
            <a:ext cx="3352800" cy="4144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smtClean="0"/>
              <a:t>Must seal around ear</a:t>
            </a:r>
          </a:p>
          <a:p>
            <a:r>
              <a:rPr lang="en-US" altLang="en-US" sz="2800" smtClean="0"/>
              <a:t>Hair must be pushed aside</a:t>
            </a:r>
          </a:p>
          <a:p>
            <a:r>
              <a:rPr lang="en-US" altLang="en-US" sz="2800" smtClean="0"/>
              <a:t>Glasses may interfere</a:t>
            </a:r>
          </a:p>
          <a:p>
            <a:r>
              <a:rPr lang="en-US" altLang="en-US" sz="2800" smtClean="0"/>
              <a:t>Use with plugs if over 105 dBA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49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7010400" cy="9144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dirty="0" smtClean="0"/>
              <a:t>Decibel (Loudness) Comparison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924800" cy="39925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1900" dirty="0" smtClean="0"/>
              <a:t>Normal Conversation 3’			60 – 65 dB</a:t>
            </a:r>
          </a:p>
          <a:p>
            <a:pPr>
              <a:buBlip>
                <a:blip r:embed="rId2"/>
              </a:buBlip>
            </a:pPr>
            <a:r>
              <a:rPr lang="en-US" sz="1900" dirty="0" smtClean="0"/>
              <a:t>Telephone Dial Tone				80 dB</a:t>
            </a:r>
          </a:p>
          <a:p>
            <a:pPr>
              <a:buBlip>
                <a:blip r:embed="rId2"/>
              </a:buBlip>
            </a:pPr>
            <a:r>
              <a:rPr lang="en-US" sz="1900" dirty="0" smtClean="0"/>
              <a:t>City Traffic (inside car)			85 dB</a:t>
            </a:r>
          </a:p>
          <a:p>
            <a:pPr>
              <a:buBlip>
                <a:blip r:embed="rId2"/>
              </a:buBlip>
            </a:pPr>
            <a:r>
              <a:rPr lang="en-US" sz="1900" dirty="0" smtClean="0"/>
              <a:t>Screaming Child				</a:t>
            </a:r>
            <a:r>
              <a:rPr lang="en-US" sz="1900" dirty="0" smtClean="0">
                <a:solidFill>
                  <a:srgbClr val="FF0000"/>
                </a:solidFill>
              </a:rPr>
              <a:t>90 dB</a:t>
            </a:r>
            <a:endParaRPr lang="en-US" sz="1900" dirty="0" smtClean="0"/>
          </a:p>
          <a:p>
            <a:pPr>
              <a:buBlip>
                <a:blip r:embed="rId2"/>
              </a:buBlip>
            </a:pPr>
            <a:r>
              <a:rPr lang="en-US" sz="1900" dirty="0" smtClean="0"/>
              <a:t>Hand Drill					</a:t>
            </a:r>
            <a:r>
              <a:rPr lang="en-US" sz="1900" dirty="0" smtClean="0">
                <a:solidFill>
                  <a:srgbClr val="FF0000"/>
                </a:solidFill>
              </a:rPr>
              <a:t>98 dB</a:t>
            </a:r>
          </a:p>
          <a:p>
            <a:pPr>
              <a:buBlip>
                <a:blip r:embed="rId2"/>
              </a:buBlip>
            </a:pPr>
            <a:r>
              <a:rPr lang="en-US" sz="1900" dirty="0" smtClean="0"/>
              <a:t>Lawn Mower 3’				</a:t>
            </a:r>
            <a:r>
              <a:rPr lang="en-US" sz="1900" dirty="0" smtClean="0">
                <a:solidFill>
                  <a:srgbClr val="FF0000"/>
                </a:solidFill>
              </a:rPr>
              <a:t>107 dB</a:t>
            </a:r>
          </a:p>
          <a:p>
            <a:pPr>
              <a:buBlip>
                <a:blip r:embed="rId2"/>
              </a:buBlip>
            </a:pPr>
            <a:r>
              <a:rPr lang="en-US" sz="1900" dirty="0" smtClean="0"/>
              <a:t>Snowmobile, Motorcycle			</a:t>
            </a:r>
            <a:r>
              <a:rPr lang="en-US" sz="1900" dirty="0" smtClean="0">
                <a:solidFill>
                  <a:srgbClr val="FF0000"/>
                </a:solidFill>
              </a:rPr>
              <a:t>100 dB</a:t>
            </a:r>
          </a:p>
          <a:p>
            <a:pPr>
              <a:buBlip>
                <a:blip r:embed="rId2"/>
              </a:buBlip>
            </a:pPr>
            <a:r>
              <a:rPr lang="en-US" sz="1900" dirty="0" smtClean="0"/>
              <a:t>Power Saw 3’					</a:t>
            </a:r>
            <a:r>
              <a:rPr lang="en-US" sz="1900" dirty="0" smtClean="0">
                <a:solidFill>
                  <a:srgbClr val="FF0000"/>
                </a:solidFill>
              </a:rPr>
              <a:t>110 dB</a:t>
            </a:r>
          </a:p>
          <a:p>
            <a:pPr>
              <a:buBlip>
                <a:blip r:embed="rId2"/>
              </a:buBlip>
            </a:pPr>
            <a:r>
              <a:rPr lang="en-US" sz="1900" dirty="0" smtClean="0"/>
              <a:t>Jet Engine					</a:t>
            </a:r>
            <a:r>
              <a:rPr lang="en-US" sz="1900" dirty="0" smtClean="0">
                <a:solidFill>
                  <a:srgbClr val="FF0000"/>
                </a:solidFill>
              </a:rPr>
              <a:t>140 dB</a:t>
            </a:r>
          </a:p>
          <a:p>
            <a:pPr>
              <a:buBlip>
                <a:blip r:embed="rId2"/>
              </a:buBlip>
            </a:pPr>
            <a:r>
              <a:rPr lang="en-US" sz="1900" dirty="0" smtClean="0"/>
              <a:t>12 Gauge Shotgun				</a:t>
            </a:r>
            <a:r>
              <a:rPr lang="en-US" sz="1900" dirty="0" smtClean="0">
                <a:solidFill>
                  <a:srgbClr val="FF0000"/>
                </a:solidFill>
              </a:rPr>
              <a:t>165 dB</a:t>
            </a:r>
          </a:p>
          <a:p>
            <a:pPr marL="0" indent="0">
              <a:buNone/>
            </a:pPr>
            <a:endParaRPr lang="en-US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(90 dB &gt; Level at which sustained exposure may result in hearing loss)</a:t>
            </a:r>
          </a:p>
        </p:txBody>
      </p:sp>
    </p:spTree>
    <p:extLst>
      <p:ext uri="{BB962C8B-B14F-4D97-AF65-F5344CB8AC3E}">
        <p14:creationId xmlns:p14="http://schemas.microsoft.com/office/powerpoint/2010/main" val="14685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ve aerial.jpg"/>
          <p:cNvPicPr>
            <a:picLocks noChangeAspect="1"/>
          </p:cNvPicPr>
          <p:nvPr/>
        </p:nvPicPr>
        <p:blipFill rotWithShape="1">
          <a:blip r:embed="rId2" cstate="print"/>
          <a:srcRect t="4602" b="8787"/>
          <a:stretch/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Clive Disposal Facility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620000" y="6400800"/>
            <a:ext cx="990600" cy="365125"/>
          </a:xfrm>
        </p:spPr>
        <p:txBody>
          <a:bodyPr/>
          <a:lstStyle/>
          <a:p>
            <a:pPr algn="r">
              <a:defRPr/>
            </a:pPr>
            <a:fld id="{90C58901-AE77-4DF6-A937-91694B2600CA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3992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World’s Largest Commercial Radioactive Waste Disposal Facility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874837"/>
            <a:ext cx="8458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We always put </a:t>
            </a:r>
            <a:r>
              <a:rPr lang="en-US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Safety</a:t>
            </a:r>
            <a:r>
              <a:rPr lang="en-US" sz="2800" dirty="0" smtClean="0">
                <a:latin typeface="Arial" charset="0"/>
                <a:cs typeface="Arial" charset="0"/>
              </a:rPr>
              <a:t> first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We build </a:t>
            </a:r>
            <a:r>
              <a:rPr lang="en-US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Trust</a:t>
            </a:r>
            <a:r>
              <a:rPr lang="en-US" sz="2800" dirty="0" smtClean="0">
                <a:latin typeface="Arial" charset="0"/>
                <a:cs typeface="Arial" charset="0"/>
              </a:rPr>
              <a:t> by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always telling the truth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making our Customer’s success our success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being the best in the World at what we do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and delivering results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We care deeply about our </a:t>
            </a:r>
            <a:r>
              <a:rPr lang="en-US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Employees</a:t>
            </a:r>
            <a:r>
              <a:rPr lang="en-US" sz="2800" dirty="0" smtClean="0">
                <a:latin typeface="Arial" charset="0"/>
                <a:cs typeface="Arial" charset="0"/>
              </a:rPr>
              <a:t> and want them to be happy and successful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We listen to our Internal and External Stakeholders and </a:t>
            </a:r>
            <a:r>
              <a:rPr lang="en-US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Partners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Values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58901-AE77-4DF6-A937-91694B2600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Safety</a:t>
            </a:r>
            <a:endParaRPr lang="en-US" sz="2800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9125" y="6569075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294C7A-38EB-4F7B-A245-D65F20C1C7B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58887"/>
            <a:ext cx="1838324" cy="155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Placeholder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325" y="5358887"/>
            <a:ext cx="1828800" cy="155333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125" y="5358885"/>
            <a:ext cx="1828800" cy="155939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95925" y="5352221"/>
            <a:ext cx="3657600" cy="1566056"/>
            <a:chOff x="5495925" y="5352221"/>
            <a:chExt cx="3657600" cy="1566056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5495925" y="5358887"/>
              <a:ext cx="1828800" cy="155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725" y="5352221"/>
              <a:ext cx="1828800" cy="1566056"/>
            </a:xfrm>
            <a:prstGeom prst="rect">
              <a:avLst/>
            </a:prstGeom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1600200"/>
            <a:ext cx="8686800" cy="36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3B02A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Arial" charset="0"/>
                <a:cs typeface="Arial" charset="0"/>
              </a:rPr>
              <a:t>Industrial Safety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charset="0"/>
                <a:cs typeface="Arial" charset="0"/>
              </a:rPr>
              <a:t>Total Case Incident Rate = 0 since 2013 (</a:t>
            </a:r>
            <a:r>
              <a:rPr lang="en-US" sz="1800" i="1" dirty="0" smtClean="0">
                <a:latin typeface="Arial" charset="0"/>
                <a:cs typeface="Arial" charset="0"/>
              </a:rPr>
              <a:t>below national average of 4.9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charset="0"/>
                <a:cs typeface="Arial" charset="0"/>
              </a:rPr>
              <a:t>Above 10 </a:t>
            </a:r>
            <a:r>
              <a:rPr lang="en-US" sz="1800" dirty="0">
                <a:latin typeface="Arial" charset="0"/>
                <a:cs typeface="Arial" charset="0"/>
              </a:rPr>
              <a:t>days between incidents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charset="0"/>
                <a:cs typeface="Arial" charset="0"/>
              </a:rPr>
              <a:t>1,522,997 work hours since last Lost Workday case (</a:t>
            </a:r>
            <a:r>
              <a:rPr lang="en-US" sz="1800" i="1" dirty="0" smtClean="0">
                <a:latin typeface="Arial" charset="0"/>
                <a:cs typeface="Arial" charset="0"/>
              </a:rPr>
              <a:t>November 2010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charset="0"/>
                <a:cs typeface="Arial" charset="0"/>
              </a:rPr>
              <a:t>478,236 work hours since last OSHA Recordable Injury (</a:t>
            </a:r>
            <a:r>
              <a:rPr lang="en-US" sz="1800" i="1" dirty="0" smtClean="0">
                <a:latin typeface="Arial" charset="0"/>
                <a:cs typeface="Arial" charset="0"/>
              </a:rPr>
              <a:t>October 2013</a:t>
            </a:r>
            <a:r>
              <a:rPr lang="en-US" sz="18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charset="0"/>
                <a:cs typeface="Arial" charset="0"/>
              </a:rPr>
              <a:t>2010 through 2015 Annual </a:t>
            </a:r>
            <a:r>
              <a:rPr lang="en-US" sz="1800" dirty="0" err="1" smtClean="0">
                <a:latin typeface="Arial" charset="0"/>
                <a:cs typeface="Arial" charset="0"/>
              </a:rPr>
              <a:t>NSC</a:t>
            </a:r>
            <a:r>
              <a:rPr lang="en-US" sz="1800" dirty="0" smtClean="0">
                <a:latin typeface="Arial" charset="0"/>
                <a:cs typeface="Arial" charset="0"/>
              </a:rPr>
              <a:t> Awards </a:t>
            </a:r>
            <a:r>
              <a:rPr lang="en-US" sz="1800" dirty="0">
                <a:latin typeface="Arial" charset="0"/>
                <a:cs typeface="Arial" charset="0"/>
              </a:rPr>
              <a:t>for </a:t>
            </a:r>
            <a:r>
              <a:rPr lang="en-US" sz="1800" dirty="0" smtClean="0">
                <a:latin typeface="Arial" charset="0"/>
                <a:cs typeface="Arial" charset="0"/>
              </a:rPr>
              <a:t>Safety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Arial" charset="0"/>
                <a:cs typeface="Arial" charset="0"/>
              </a:rPr>
              <a:t>Radiation Safety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charset="0"/>
                <a:cs typeface="Arial" charset="0"/>
              </a:rPr>
              <a:t>ALARA</a:t>
            </a:r>
            <a:r>
              <a:rPr lang="en-US" sz="1800" dirty="0">
                <a:latin typeface="Arial" charset="0"/>
                <a:cs typeface="Arial" charset="0"/>
              </a:rPr>
              <a:t> - Average radiation worker individual </a:t>
            </a:r>
            <a:r>
              <a:rPr lang="en-US" sz="1800" dirty="0" err="1">
                <a:latin typeface="Arial" charset="0"/>
                <a:cs typeface="Arial" charset="0"/>
              </a:rPr>
              <a:t>TEDE</a:t>
            </a:r>
            <a:r>
              <a:rPr lang="en-US" sz="1800" dirty="0">
                <a:latin typeface="Arial" charset="0"/>
                <a:cs typeface="Arial" charset="0"/>
              </a:rPr>
              <a:t> 32.5 </a:t>
            </a:r>
            <a:r>
              <a:rPr lang="en-US" sz="1800" dirty="0" err="1" smtClean="0">
                <a:latin typeface="Arial" charset="0"/>
                <a:cs typeface="Arial" charset="0"/>
              </a:rPr>
              <a:t>mrem</a:t>
            </a:r>
            <a:r>
              <a:rPr lang="en-US" sz="1800" dirty="0" smtClean="0">
                <a:latin typeface="Arial" charset="0"/>
                <a:cs typeface="Arial" charset="0"/>
              </a:rPr>
              <a:t>/year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charset="0"/>
                <a:cs typeface="Arial" charset="0"/>
              </a:rPr>
              <a:t>Highest general public fence-line CEDE 0.40 </a:t>
            </a:r>
            <a:r>
              <a:rPr lang="en-US" sz="1800" dirty="0" err="1" smtClean="0">
                <a:latin typeface="Arial" charset="0"/>
                <a:cs typeface="Arial" charset="0"/>
              </a:rPr>
              <a:t>mrem</a:t>
            </a:r>
            <a:r>
              <a:rPr lang="en-US" sz="1800" dirty="0" smtClean="0">
                <a:latin typeface="Arial" charset="0"/>
                <a:cs typeface="Arial" charset="0"/>
              </a:rPr>
              <a:t>/year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charset="0"/>
                <a:cs typeface="Arial" charset="0"/>
              </a:rPr>
              <a:t>Highest general public effluent exposure dose 0.07 </a:t>
            </a:r>
            <a:r>
              <a:rPr lang="en-US" sz="1800" dirty="0" err="1" smtClean="0">
                <a:latin typeface="Arial" charset="0"/>
                <a:cs typeface="Arial" charset="0"/>
              </a:rPr>
              <a:t>mrem</a:t>
            </a:r>
            <a:r>
              <a:rPr lang="en-US" sz="1800" dirty="0" smtClean="0">
                <a:latin typeface="Arial" charset="0"/>
                <a:cs typeface="Arial" charset="0"/>
              </a:rPr>
              <a:t>/year</a:t>
            </a: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Proven Experience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3124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/>
              <a:t>Over </a:t>
            </a:r>
            <a:r>
              <a:rPr lang="en-US" sz="2000" dirty="0" smtClean="0"/>
              <a:t>28 </a:t>
            </a:r>
            <a:r>
              <a:rPr lang="en-US" sz="2000" dirty="0"/>
              <a:t>years of proven experience treating and disposing of radioactive waste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Unique </a:t>
            </a:r>
            <a:r>
              <a:rPr lang="en-US" sz="2000" dirty="0"/>
              <a:t>bulk </a:t>
            </a:r>
            <a:r>
              <a:rPr lang="en-US" sz="2000" dirty="0" smtClean="0"/>
              <a:t>and </a:t>
            </a:r>
            <a:r>
              <a:rPr lang="en-US" sz="2000" dirty="0"/>
              <a:t>containerized waste </a:t>
            </a:r>
            <a:r>
              <a:rPr lang="en-US" sz="2000" dirty="0" smtClean="0"/>
              <a:t>facilities</a:t>
            </a:r>
            <a:endParaRPr lang="en-US" sz="2000" dirty="0"/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Radioactive Material Licenses (</a:t>
            </a:r>
            <a:r>
              <a:rPr lang="en-US" sz="1800" dirty="0" err="1"/>
              <a:t>LLRW</a:t>
            </a:r>
            <a:r>
              <a:rPr lang="en-US" sz="1800" dirty="0"/>
              <a:t> &amp; 11e(2))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err="1"/>
              <a:t>RCRA</a:t>
            </a:r>
            <a:r>
              <a:rPr lang="en-US" sz="1800" dirty="0"/>
              <a:t> Permit </a:t>
            </a:r>
            <a:r>
              <a:rPr lang="en-US" sz="1800" dirty="0" smtClean="0"/>
              <a:t>(treatment </a:t>
            </a:r>
            <a:r>
              <a:rPr lang="en-US" sz="1800" dirty="0"/>
              <a:t>&amp; disposal of MW)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err="1"/>
              <a:t>TSCA</a:t>
            </a:r>
            <a:r>
              <a:rPr lang="en-US" sz="1800" dirty="0"/>
              <a:t> Permit (PCB waste streams)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dirty="0" err="1"/>
              <a:t>SNM</a:t>
            </a:r>
            <a:r>
              <a:rPr lang="en-US" sz="1800" dirty="0"/>
              <a:t> Exemption </a:t>
            </a:r>
            <a:r>
              <a:rPr lang="en-US" sz="1800" dirty="0" smtClean="0"/>
              <a:t>(concentration-based </a:t>
            </a:r>
            <a:r>
              <a:rPr lang="en-US" sz="1800" dirty="0"/>
              <a:t>limits)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Over 11 miles of onsite rail for efficient and cost-effective waste handling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Long-term federal and commercial contracts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10192" b="8782"/>
          <a:stretch/>
        </p:blipFill>
        <p:spPr bwMode="auto">
          <a:xfrm>
            <a:off x="-65474" y="4924425"/>
            <a:ext cx="9209474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2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788</Words>
  <Application>Microsoft Macintosh PowerPoint</Application>
  <PresentationFormat>On-screen Show (4:3)</PresentationFormat>
  <Paragraphs>157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Wingdings</vt:lpstr>
      <vt:lpstr>Myriad Pro</vt:lpstr>
      <vt:lpstr>Arial</vt:lpstr>
      <vt:lpstr>Calibri</vt:lpstr>
      <vt:lpstr>Myriad Pro Cond</vt:lpstr>
      <vt:lpstr>Myriad Pro Light</vt:lpstr>
      <vt:lpstr>Office Theme</vt:lpstr>
      <vt:lpstr>LLRW Clive Facility 2016 Disposal Update  presented by Dan Shrum LL Forum, Park City, UT    (April 13, 2016)</vt:lpstr>
      <vt:lpstr>Safety Topic Hearing Conservation</vt:lpstr>
      <vt:lpstr>Ear Plugs</vt:lpstr>
      <vt:lpstr>Ear Muffs</vt:lpstr>
      <vt:lpstr>Decibel (Loudness) Comparison Chart</vt:lpstr>
      <vt:lpstr>Clive Disposal Facility</vt:lpstr>
      <vt:lpstr>Corporate Values</vt:lpstr>
      <vt:lpstr>Safety</vt:lpstr>
      <vt:lpstr>Proven Experience</vt:lpstr>
      <vt:lpstr>Logistics, Processing, &amp; Disposal</vt:lpstr>
      <vt:lpstr>Customer Portal</vt:lpstr>
      <vt:lpstr>Customer Portal</vt:lpstr>
      <vt:lpstr>Treatment and Disposal Services</vt:lpstr>
      <vt:lpstr>Large Component Disposal</vt:lpstr>
      <vt:lpstr>Liquid Verification of Resins</vt:lpstr>
      <vt:lpstr>Sealed Sources</vt:lpstr>
      <vt:lpstr>Clive’s Disposal Available Capacity</vt:lpstr>
      <vt:lpstr>Disposal Volume History</vt:lpstr>
      <vt:lpstr>Depleted Uranium Authorization</vt:lpstr>
      <vt:lpstr>Regulatory Consolidation</vt:lpstr>
      <vt:lpstr>Thank You</vt:lpstr>
    </vt:vector>
  </TitlesOfParts>
  <Company>EnergySolutions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Roe</dc:creator>
  <cp:lastModifiedBy/>
  <cp:revision>276</cp:revision>
  <cp:lastPrinted>2015-09-08T17:09:30Z</cp:lastPrinted>
  <dcterms:created xsi:type="dcterms:W3CDTF">2014-02-07T17:42:29Z</dcterms:created>
  <dcterms:modified xsi:type="dcterms:W3CDTF">2016-04-12T01:52:16Z</dcterms:modified>
</cp:coreProperties>
</file>