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32" r:id="rId2"/>
    <p:sldMasterId id="2147483738" r:id="rId3"/>
    <p:sldMasterId id="2147483744" r:id="rId4"/>
    <p:sldMasterId id="2147483754" r:id="rId5"/>
    <p:sldMasterId id="2147483764" r:id="rId6"/>
    <p:sldMasterId id="2147483769" r:id="rId7"/>
  </p:sldMasterIdLst>
  <p:notesMasterIdLst>
    <p:notesMasterId r:id="rId24"/>
  </p:notesMasterIdLst>
  <p:handoutMasterIdLst>
    <p:handoutMasterId r:id="rId25"/>
  </p:handoutMasterIdLst>
  <p:sldIdLst>
    <p:sldId id="263" r:id="rId8"/>
    <p:sldId id="555" r:id="rId9"/>
    <p:sldId id="567" r:id="rId10"/>
    <p:sldId id="568" r:id="rId11"/>
    <p:sldId id="570" r:id="rId12"/>
    <p:sldId id="571" r:id="rId13"/>
    <p:sldId id="573" r:id="rId14"/>
    <p:sldId id="545" r:id="rId15"/>
    <p:sldId id="546" r:id="rId16"/>
    <p:sldId id="551" r:id="rId17"/>
    <p:sldId id="554" r:id="rId18"/>
    <p:sldId id="558" r:id="rId19"/>
    <p:sldId id="565" r:id="rId20"/>
    <p:sldId id="566" r:id="rId21"/>
    <p:sldId id="556" r:id="rId22"/>
    <p:sldId id="564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1383">
          <p15:clr>
            <a:srgbClr val="A4A3A4"/>
          </p15:clr>
        </p15:guide>
        <p15:guide id="3" pos="2880">
          <p15:clr>
            <a:srgbClr val="A4A3A4"/>
          </p15:clr>
        </p15:guide>
        <p15:guide id="4" pos="3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novan Robinson" initials="DOR" lastIdx="6" clrIdx="0"/>
  <p:cmAuthor id="1" name="max.postman" initials="m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99"/>
    <a:srgbClr val="FFE8A6"/>
    <a:srgbClr val="285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2060" autoAdjust="0"/>
  </p:normalViewPr>
  <p:slideViewPr>
    <p:cSldViewPr snapToGrid="0">
      <p:cViewPr varScale="1">
        <p:scale>
          <a:sx n="83" d="100"/>
          <a:sy n="83" d="100"/>
        </p:scale>
        <p:origin x="-992" y="-104"/>
      </p:cViewPr>
      <p:guideLst>
        <p:guide orient="horz" pos="2160"/>
        <p:guide orient="horz" pos="1383"/>
        <p:guide pos="2880"/>
        <p:guide pos="3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40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oe\dfsfr\HOME_CLV2\huie\My%20Documents\Tmp\Complex-wide%20LLW%20spreadsheet%20qry_CplxDisp04_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64904734130456"/>
          <c:y val="0.0311540328544445"/>
          <c:w val="0.906534217944979"/>
          <c:h val="0.879474710685881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qry_CplxDisp04_Final!$A$9</c:f>
              <c:strCache>
                <c:ptCount val="1"/>
                <c:pt idx="0">
                  <c:v>OnSite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1"/>
              <c:layout>
                <c:manualLayout>
                  <c:x val="-2.88596918931635E-17"/>
                  <c:y val="-0.007207207207207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qry_CplxDisp04_Final!$B$6:$G$6</c:f>
              <c:strCache>
                <c:ptCount val="6"/>
                <c:pt idx="0">
                  <c:v>FY12 Actual</c:v>
                </c:pt>
                <c:pt idx="1">
                  <c:v>FY13 Actual</c:v>
                </c:pt>
                <c:pt idx="2">
                  <c:v>FY14 Actual</c:v>
                </c:pt>
                <c:pt idx="3">
                  <c:v>FY15</c:v>
                </c:pt>
                <c:pt idx="4">
                  <c:v>FY16</c:v>
                </c:pt>
                <c:pt idx="5">
                  <c:v>FY17</c:v>
                </c:pt>
              </c:strCache>
            </c:strRef>
          </c:cat>
          <c:val>
            <c:numRef>
              <c:f>qry_CplxDisp04_Final!$B$9:$G$9</c:f>
              <c:numCache>
                <c:formatCode>#,##0.00</c:formatCode>
                <c:ptCount val="6"/>
                <c:pt idx="0">
                  <c:v>32.52521137700001</c:v>
                </c:pt>
                <c:pt idx="1">
                  <c:v>19.16273984599999</c:v>
                </c:pt>
                <c:pt idx="2">
                  <c:v>22.9919243593668</c:v>
                </c:pt>
                <c:pt idx="3">
                  <c:v>11.1812608075502</c:v>
                </c:pt>
                <c:pt idx="4">
                  <c:v>2.79284714265502</c:v>
                </c:pt>
                <c:pt idx="5">
                  <c:v>3.3173618870524</c:v>
                </c:pt>
              </c:numCache>
            </c:numRef>
          </c:val>
        </c:ser>
        <c:ser>
          <c:idx val="0"/>
          <c:order val="1"/>
          <c:tx>
            <c:strRef>
              <c:f>qry_CplxDisp04_Final!$A$7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qry_CplxDisp04_Final!$B$6:$G$6</c:f>
              <c:strCache>
                <c:ptCount val="6"/>
                <c:pt idx="0">
                  <c:v>FY12 Actual</c:v>
                </c:pt>
                <c:pt idx="1">
                  <c:v>FY13 Actual</c:v>
                </c:pt>
                <c:pt idx="2">
                  <c:v>FY14 Actual</c:v>
                </c:pt>
                <c:pt idx="3">
                  <c:v>FY15</c:v>
                </c:pt>
                <c:pt idx="4">
                  <c:v>FY16</c:v>
                </c:pt>
                <c:pt idx="5">
                  <c:v>FY17</c:v>
                </c:pt>
              </c:strCache>
            </c:strRef>
          </c:cat>
          <c:val>
            <c:numRef>
              <c:f>qry_CplxDisp04_Final!$B$7:$G$7</c:f>
              <c:numCache>
                <c:formatCode>#,##0.00</c:formatCode>
                <c:ptCount val="6"/>
                <c:pt idx="0">
                  <c:v>0.3469695598</c:v>
                </c:pt>
                <c:pt idx="1">
                  <c:v>0.924055866</c:v>
                </c:pt>
                <c:pt idx="2">
                  <c:v>0.5580579038928</c:v>
                </c:pt>
                <c:pt idx="3">
                  <c:v>1.43839566912119</c:v>
                </c:pt>
                <c:pt idx="4">
                  <c:v>0.488070819212444</c:v>
                </c:pt>
                <c:pt idx="5">
                  <c:v>0.299658160951987</c:v>
                </c:pt>
              </c:numCache>
            </c:numRef>
          </c:val>
        </c:ser>
        <c:ser>
          <c:idx val="1"/>
          <c:order val="2"/>
          <c:tx>
            <c:strRef>
              <c:f>qry_CplxDisp04_Final!$A$8</c:f>
              <c:strCache>
                <c:ptCount val="1"/>
                <c:pt idx="0">
                  <c:v>NNSS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.00944509918345754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0787091598621462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00472254959172877"/>
                  <c:y val="-0.007207207207207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0944509918345754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0787091598621462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0"/>
                  <c:y val="-0.01681681681681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qry_CplxDisp04_Final!$B$6:$G$6</c:f>
              <c:strCache>
                <c:ptCount val="6"/>
                <c:pt idx="0">
                  <c:v>FY12 Actual</c:v>
                </c:pt>
                <c:pt idx="1">
                  <c:v>FY13 Actual</c:v>
                </c:pt>
                <c:pt idx="2">
                  <c:v>FY14 Actual</c:v>
                </c:pt>
                <c:pt idx="3">
                  <c:v>FY15</c:v>
                </c:pt>
                <c:pt idx="4">
                  <c:v>FY16</c:v>
                </c:pt>
                <c:pt idx="5">
                  <c:v>FY17</c:v>
                </c:pt>
              </c:strCache>
            </c:strRef>
          </c:cat>
          <c:val>
            <c:numRef>
              <c:f>qry_CplxDisp04_Final!$B$8:$G$8</c:f>
              <c:numCache>
                <c:formatCode>#,##0.00</c:formatCode>
                <c:ptCount val="6"/>
                <c:pt idx="0">
                  <c:v>0.6726772236</c:v>
                </c:pt>
                <c:pt idx="1">
                  <c:v>1.010925283</c:v>
                </c:pt>
                <c:pt idx="2">
                  <c:v>1.27</c:v>
                </c:pt>
                <c:pt idx="3">
                  <c:v>1.29794857876563</c:v>
                </c:pt>
                <c:pt idx="4">
                  <c:v>1.5</c:v>
                </c:pt>
                <c:pt idx="5">
                  <c:v>1.5</c:v>
                </c:pt>
              </c:numCache>
            </c:numRef>
          </c:val>
        </c:ser>
        <c:ser>
          <c:idx val="3"/>
          <c:order val="3"/>
          <c:tx>
            <c:strRef>
              <c:f>qry_CplxDisp04_Final!$A$10</c:f>
              <c:strCache>
                <c:ptCount val="1"/>
                <c:pt idx="0">
                  <c:v>TBD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00472254959172877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qry_CplxDisp04_Final!$B$6:$G$6</c:f>
              <c:strCache>
                <c:ptCount val="6"/>
                <c:pt idx="0">
                  <c:v>FY12 Actual</c:v>
                </c:pt>
                <c:pt idx="1">
                  <c:v>FY13 Actual</c:v>
                </c:pt>
                <c:pt idx="2">
                  <c:v>FY14 Actual</c:v>
                </c:pt>
                <c:pt idx="3">
                  <c:v>FY15</c:v>
                </c:pt>
                <c:pt idx="4">
                  <c:v>FY16</c:v>
                </c:pt>
                <c:pt idx="5">
                  <c:v>FY17</c:v>
                </c:pt>
              </c:strCache>
            </c:strRef>
          </c:cat>
          <c:val>
            <c:numRef>
              <c:f>qry_CplxDisp04_Final!$B$10:$G$10</c:f>
              <c:numCache>
                <c:formatCode>#,##0.00</c:formatCode>
                <c:ptCount val="6"/>
                <c:pt idx="0">
                  <c:v>3.19112E-5</c:v>
                </c:pt>
                <c:pt idx="1">
                  <c:v>0.00810841</c:v>
                </c:pt>
                <c:pt idx="2">
                  <c:v>0.00417599</c:v>
                </c:pt>
                <c:pt idx="3">
                  <c:v>0.010231352</c:v>
                </c:pt>
                <c:pt idx="4">
                  <c:v>0.010323132</c:v>
                </c:pt>
                <c:pt idx="5">
                  <c:v>0.176547302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7"/>
        <c:axId val="-2138983224"/>
        <c:axId val="-2138983592"/>
      </c:barChart>
      <c:catAx>
        <c:axId val="-2138983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-2138983592"/>
        <c:crosses val="autoZero"/>
        <c:auto val="1"/>
        <c:lblAlgn val="ctr"/>
        <c:lblOffset val="100"/>
        <c:noMultiLvlLbl val="0"/>
      </c:catAx>
      <c:valAx>
        <c:axId val="-2138983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Millions of Cubic Feet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-2138983224"/>
        <c:crosses val="autoZero"/>
        <c:crossBetween val="between"/>
      </c:valAx>
      <c:spPr>
        <a:ln w="0"/>
      </c:spPr>
    </c:plotArea>
    <c:legend>
      <c:legendPos val="b"/>
      <c:layout>
        <c:manualLayout>
          <c:xMode val="edge"/>
          <c:yMode val="edge"/>
          <c:x val="0.404399484786624"/>
          <c:y val="0.0793886295579527"/>
          <c:w val="0.293052760766015"/>
          <c:h val="0.05074124556475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F1F6E-D693-40D6-894A-374E2336E84F}" type="datetimeFigureOut">
              <a:rPr lang="en-US" smtClean="0"/>
              <a:t>10/13/15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8EAD6-09CF-4CB2-B462-240A7EA1FB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93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76697F-53D4-4515-99DA-5CA5712CB4A5}" type="datetimeFigureOut">
              <a:rPr lang="en-US" smtClean="0"/>
              <a:pPr/>
              <a:t>10/13/15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0BD232-542E-45A1-90F5-8EE8DCE21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660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  <a:normAutofit/>
          </a:bodyPr>
          <a:lstStyle/>
          <a:p>
            <a:endParaRPr dirty="0" smtClean="0">
              <a:latin typeface="Calibri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numCol="1">
            <a:prstTxWarp prst="textNoShape">
              <a:avLst/>
            </a:prstTxWarp>
          </a:bodyPr>
          <a:lstStyle/>
          <a:p>
            <a:pPr defTabSz="943098"/>
            <a:fld id="{DAC9AEE7-C675-48A7-8DF5-3F543C92FC95}" type="slidenum">
              <a:rPr>
                <a:solidFill>
                  <a:prstClr val="black"/>
                </a:solidFill>
                <a:latin typeface="Calibri" pitchFamily="34" charset="0"/>
              </a:rPr>
              <a:pPr defTabSz="943098"/>
              <a:t>1</a:t>
            </a:fld>
            <a:endParaRPr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72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60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736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36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16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53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>
          <a:xfrm>
            <a:off x="219075" y="4282440"/>
            <a:ext cx="6496050" cy="4880610"/>
          </a:xfrm>
        </p:spPr>
        <p:txBody>
          <a:bodyPr>
            <a:noAutofit/>
          </a:bodyPr>
          <a:lstStyle/>
          <a:p>
            <a:endParaRPr lang="en-US" sz="1000" dirty="0" smtClean="0"/>
          </a:p>
        </p:txBody>
      </p:sp>
    </p:spTree>
    <p:extLst>
      <p:ext uri="{BB962C8B-B14F-4D97-AF65-F5344CB8AC3E}">
        <p14:creationId xmlns:p14="http://schemas.microsoft.com/office/powerpoint/2010/main" val="126935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518517-2EC5-459E-87D4-C372E750EFC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898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37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33500" y="4524375"/>
            <a:ext cx="4572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prstClr val="black"/>
                </a:solidFill>
              </a:rPr>
              <a:t>Background on Incidents:</a:t>
            </a:r>
          </a:p>
          <a:p>
            <a:endParaRPr lang="en-US" sz="1000" b="1" dirty="0">
              <a:solidFill>
                <a:prstClr val="black"/>
              </a:solidFill>
            </a:endParaRPr>
          </a:p>
          <a:p>
            <a:r>
              <a:rPr lang="en-US" sz="1000" b="1" dirty="0" smtClean="0">
                <a:solidFill>
                  <a:prstClr val="black"/>
                </a:solidFill>
              </a:rPr>
              <a:t>Fire: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prstClr val="black"/>
                </a:solidFill>
              </a:rPr>
              <a:t> Occurred shortly after 11 a.m. on Feb. 5.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prstClr val="black"/>
                </a:solidFill>
              </a:rPr>
              <a:t> 86 people in the mine, all exited safely; 6 personnel were transported </a:t>
            </a:r>
            <a:r>
              <a:rPr lang="en-US" sz="1000" dirty="0">
                <a:solidFill>
                  <a:prstClr val="black"/>
                </a:solidFill>
              </a:rPr>
              <a:t>to </a:t>
            </a:r>
            <a:r>
              <a:rPr lang="en-US" sz="1000" dirty="0" smtClean="0">
                <a:solidFill>
                  <a:prstClr val="black"/>
                </a:solidFill>
              </a:rPr>
              <a:t>the Carlsbad Medical Center for smoke inhalation </a:t>
            </a:r>
            <a:r>
              <a:rPr lang="en-US" sz="1000" dirty="0">
                <a:solidFill>
                  <a:prstClr val="black"/>
                </a:solidFill>
              </a:rPr>
              <a:t>were released the same day</a:t>
            </a:r>
            <a:r>
              <a:rPr lang="en-US" sz="1000" dirty="0" smtClean="0">
                <a:solidFill>
                  <a:prstClr val="black"/>
                </a:solidFill>
              </a:rPr>
              <a:t>.  7 were treated on-site.</a:t>
            </a:r>
            <a:endParaRPr lang="en-US" sz="1000" dirty="0">
              <a:solidFill>
                <a:prstClr val="black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prstClr val="black"/>
                </a:solidFill>
              </a:rPr>
              <a:t> WIPP’s Emergency Operations Center was activated.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prstClr val="black"/>
                </a:solidFill>
              </a:rPr>
              <a:t> An underground vehicle used to transport salt was on fire in the underground.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prstClr val="black"/>
                </a:solidFill>
              </a:rPr>
              <a:t>All operations at the repository ceased at that time.</a:t>
            </a:r>
          </a:p>
          <a:p>
            <a:pPr>
              <a:buFont typeface="Arial" pitchFamily="34" charset="0"/>
              <a:buChar char="•"/>
              <a:defRPr/>
            </a:pPr>
            <a:endParaRPr lang="en-US" sz="1000" b="1" dirty="0" smtClean="0">
              <a:solidFill>
                <a:prstClr val="black"/>
              </a:solidFill>
            </a:endParaRPr>
          </a:p>
          <a:p>
            <a:pPr>
              <a:buFont typeface="Arial" pitchFamily="34" charset="0"/>
              <a:buNone/>
            </a:pPr>
            <a:r>
              <a:rPr lang="en-US" sz="1000" b="1" dirty="0" smtClean="0">
                <a:solidFill>
                  <a:prstClr val="black"/>
                </a:solidFill>
              </a:rPr>
              <a:t>Radiological Incident: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prstClr val="black"/>
                </a:solidFill>
              </a:rPr>
              <a:t> Shortly before midnight on Feb. 14 a continuous air monitor detected a radiological release in the underground. 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prstClr val="black"/>
                </a:solidFill>
              </a:rPr>
              <a:t> HEPA filters on-site immediately engaged, thereby minimized releases to the environment.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prstClr val="black"/>
                </a:solidFill>
              </a:rPr>
              <a:t> Monitors on site detected slightly elevated levels of airborne radioactive concentrations, which is consistent with the type of radiation TRU waste has when being placed in the repository.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prstClr val="black"/>
                </a:solidFill>
              </a:rPr>
              <a:t>After recognizing that it wasn’t a radon event, additional precautions were taken to shelter workers.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prstClr val="black"/>
                </a:solidFill>
              </a:rPr>
              <a:t> Concentrations were then and remain today well below a level of public or environmental hazard.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prstClr val="black"/>
                </a:solidFill>
              </a:rPr>
              <a:t>Samples from around the site have been taken and results are confirming  these findings.</a:t>
            </a:r>
          </a:p>
          <a:p>
            <a:pPr>
              <a:buFont typeface="Arial" pitchFamily="34" charset="0"/>
              <a:buChar char="•"/>
            </a:pPr>
            <a:r>
              <a:rPr lang="en-US" sz="1000" dirty="0" smtClean="0">
                <a:solidFill>
                  <a:prstClr val="black"/>
                </a:solidFill>
              </a:rPr>
              <a:t> 22 workers on site Feb. 14 and Feb. 15 were exposed to extremely low levels of americium and plutonium these employees are unlikely to experience any health effects as a result .</a:t>
            </a:r>
          </a:p>
          <a:p>
            <a:pPr>
              <a:buFont typeface="Arial" pitchFamily="34" charset="0"/>
              <a:buNone/>
            </a:pPr>
            <a:endParaRPr lang="en-US" sz="1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3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387135"/>
            <a:ext cx="5560060" cy="4309189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493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6FE67-15B8-450F-93C7-FA90A901B44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348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529E9-F8C7-4175-A1BE-10B71B3E734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Notes Placeholder 2"/>
          <p:cNvSpPr>
            <a:spLocks noGrp="1"/>
          </p:cNvSpPr>
          <p:nvPr>
            <p:ph type="body" idx="3"/>
          </p:nvPr>
        </p:nvSpPr>
        <p:spPr>
          <a:xfrm>
            <a:off x="695008" y="4387136"/>
            <a:ext cx="5560060" cy="4156234"/>
          </a:xfrm>
        </p:spPr>
        <p:txBody>
          <a:bodyPr>
            <a:normAutofit/>
          </a:bodyPr>
          <a:lstStyle/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89230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387135"/>
            <a:ext cx="5560060" cy="4356815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21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16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0BD232-542E-45A1-90F5-8EE8DCE21F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484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 hasCustomPrompt="1"/>
          </p:nvPr>
        </p:nvSpPr>
        <p:spPr>
          <a:xfrm>
            <a:off x="685800" y="2058909"/>
            <a:ext cx="7772400" cy="1470181"/>
          </a:xfrm>
        </p:spPr>
        <p:txBody>
          <a:bodyPr/>
          <a:lstStyle>
            <a:lvl1pPr algn="ctr">
              <a:lnSpc>
                <a:spcPct val="90000"/>
              </a:lnSpc>
              <a:defRPr sz="3200"/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5971169" y="5125346"/>
            <a:ext cx="7772400" cy="147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685800" y="5141619"/>
            <a:ext cx="7772400" cy="59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2499"/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  <p:transition xmlns:p14="http://schemas.microsoft.com/office/powerpoint/2010/main"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sz="quarter" idx="4294967295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0DF0D88B-9D85-4909-AE50-E7E132BC310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8484738"/>
      </p:ext>
    </p:extLst>
  </p:cSld>
  <p:clrMapOvr>
    <a:masterClrMapping/>
  </p:clrMapOvr>
  <p:transition xmlns:p14="http://schemas.microsoft.com/office/powerpoint/2010/main"/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6" y="1214438"/>
            <a:ext cx="4042833" cy="479673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572" y="1214438"/>
            <a:ext cx="4042833" cy="479673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8E060-FA2A-4614-A08C-1D68EA8DF6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68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5F7F-2A81-45E2-8CDC-F7DCA0D19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A24E-B87B-48B8-84B0-54A31DFEC3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23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7984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A321A1-5137-4480-8EB5-0537380234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6C955B-055F-4F8D-B9D0-C8023D642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9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162800" cy="563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71563"/>
            <a:ext cx="8382000" cy="5100637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defRPr sz="28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3838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buClr>
                <a:srgbClr val="002060"/>
              </a:buClr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8600">
              <a:buClr>
                <a:srgbClr val="002060"/>
              </a:buClr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1738" indent="-342900">
              <a:buClr>
                <a:srgbClr val="002060"/>
              </a:buClr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162800" cy="563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55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A9C1-D364-4F4B-8961-BBA3D45421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539-1620-4C97-BA0A-66FA1A89D0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27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6" y="1214438"/>
            <a:ext cx="4042833" cy="479673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572" y="1214438"/>
            <a:ext cx="4042833" cy="479673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8E060-FA2A-4614-A08C-1D68EA8DF6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88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5F7F-2A81-45E2-8CDC-F7DCA0D19DA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1A24E-B87B-48B8-84B0-54A31DFEC3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78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A9C1-D364-4F4B-8961-BBA3D45421BA}" type="datetimeFigureOut">
              <a:rPr lang="en-US" smtClean="0"/>
              <a:pPr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14537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A321A1-5137-4480-8EB5-0537380234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6C955B-055F-4F8D-B9D0-C8023D6421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48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162800" cy="563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71563"/>
            <a:ext cx="8382000" cy="5100637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2060"/>
              </a:buClr>
              <a:buSzPct val="100000"/>
              <a:buFont typeface="Wingdings" panose="05000000000000000000" pitchFamily="2" charset="2"/>
              <a:buChar char="Ø"/>
              <a:defRPr sz="28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223838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  <a:defRPr sz="24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-228600">
              <a:buClr>
                <a:srgbClr val="002060"/>
              </a:buClr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8600">
              <a:buClr>
                <a:srgbClr val="002060"/>
              </a:buClr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01738" indent="-342900">
              <a:buClr>
                <a:srgbClr val="002060"/>
              </a:buClr>
              <a:buFont typeface="Arial" panose="020B0604020202020204" pitchFamily="34" charset="0"/>
              <a:buChar char="•"/>
              <a:defRPr sz="20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7162800" cy="5635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30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A9C1-D364-4F4B-8961-BBA3D45421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539-1620-4C97-BA0A-66FA1A89D0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8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defRPr>
            </a:lvl1pPr>
            <a:lvl2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2pPr>
          </a:lstStyle>
          <a:p>
            <a:pPr>
              <a:defRPr/>
            </a:pPr>
            <a:r>
              <a:rPr dirty="0"/>
              <a:t>Embargoed- DRAFT</a:t>
            </a:r>
          </a:p>
          <a:p>
            <a:pPr>
              <a:defRPr/>
            </a:pPr>
            <a:endParaRPr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85FCD25A-1D55-441D-9F18-F3CA4249E27F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2917371" y="266698"/>
            <a:ext cx="5921829" cy="560614"/>
          </a:xfrm>
          <a:prstGeom prst="rect">
            <a:avLst/>
          </a:prstGeom>
          <a:noFill/>
          <a:ln>
            <a:noFill/>
          </a:ln>
        </p:spPr>
        <p:txBody>
          <a:bodyPr vert="horz" wrap="square" lIns="82296" tIns="41148" rIns="82296" bIns="41148" anchor="t" anchorCtr="1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0581104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3135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sz="quarter" idx="4294967295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0DF0D88B-9D85-4909-AE50-E7E132BC310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8146254"/>
      </p:ext>
    </p:extLst>
  </p:cSld>
  <p:clrMapOvr>
    <a:masterClrMapping/>
  </p:clrMapOvr>
  <p:transition xmlns:p14="http://schemas.microsoft.com/office/powerpoint/2010/main"/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A9C1-D364-4F4B-8961-BBA3D45421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539-1620-4C97-BA0A-66FA1A89D0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15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8461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defRPr>
            </a:lvl1pPr>
            <a:lvl2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2pPr>
          </a:lstStyle>
          <a:p>
            <a:pPr>
              <a:defRPr/>
            </a:pPr>
            <a:r>
              <a:rPr dirty="0"/>
              <a:t>Embargoed- DRAFT</a:t>
            </a:r>
          </a:p>
          <a:p>
            <a:pPr>
              <a:defRPr/>
            </a:pPr>
            <a:endParaRPr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85FCD25A-1D55-441D-9F18-F3CA4249E27F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2917371" y="266698"/>
            <a:ext cx="5921829" cy="560614"/>
          </a:xfrm>
          <a:prstGeom prst="rect">
            <a:avLst/>
          </a:prstGeom>
          <a:noFill/>
          <a:ln>
            <a:noFill/>
          </a:ln>
        </p:spPr>
        <p:txBody>
          <a:bodyPr vert="horz" wrap="square" lIns="82296" tIns="41148" rIns="82296" bIns="41148" anchor="t" anchorCtr="1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sz="quarter" idx="4294967295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0DF0D88B-9D85-4909-AE50-E7E132BC310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1809328"/>
      </p:ext>
    </p:extLst>
  </p:cSld>
  <p:clrMapOvr>
    <a:masterClrMapping/>
  </p:clrMapOvr>
  <p:transition xmlns:p14="http://schemas.microsoft.com/office/powerpoint/2010/main"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A9C1-D364-4F4B-8961-BBA3D45421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1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defRPr>
            </a:lvl1pPr>
            <a:lvl2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2pPr>
          </a:lstStyle>
          <a:p>
            <a:pPr>
              <a:defRPr/>
            </a:pPr>
            <a:r>
              <a:rPr dirty="0"/>
              <a:t>Embargoed- DRAFT</a:t>
            </a:r>
          </a:p>
          <a:p>
            <a:pPr>
              <a:defRPr/>
            </a:pPr>
            <a:endParaRPr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85FCD25A-1D55-441D-9F18-F3CA4249E27F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2917371" y="266698"/>
            <a:ext cx="5921829" cy="560614"/>
          </a:xfrm>
          <a:prstGeom prst="rect">
            <a:avLst/>
          </a:prstGeom>
          <a:noFill/>
          <a:ln>
            <a:noFill/>
          </a:ln>
        </p:spPr>
        <p:txBody>
          <a:bodyPr vert="horz" wrap="square" lIns="82296" tIns="41148" rIns="82296" bIns="41148" anchor="t" anchorCtr="1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300469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1005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sz="quarter" idx="4294967295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342900" marR="0" lvl="0" indent="-342900" algn="l" defTabSz="914400" rtl="0" fontAlgn="auto" hangingPunc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0DF0D88B-9D85-4909-AE50-E7E132BC310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9727385"/>
      </p:ext>
    </p:extLst>
  </p:cSld>
  <p:clrMapOvr>
    <a:masterClrMapping/>
  </p:clrMapOvr>
  <p:transition xmlns:p14="http://schemas.microsoft.com/office/powerpoint/2010/main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A9C1-D364-4F4B-8961-BBA3D45421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ED539-1620-4C97-BA0A-66FA1A89D0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xfrm>
            <a:off x="2201863" y="41703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 dirty="0">
                <a:solidFill>
                  <a:srgbClr val="000000"/>
                </a:solidFill>
                <a:uFillTx/>
                <a:latin typeface="Arial"/>
              </a:defRPr>
            </a:lvl1pPr>
            <a:lvl2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2pPr>
          </a:lstStyle>
          <a:p>
            <a:pPr>
              <a:defRPr/>
            </a:pPr>
            <a:r>
              <a:rPr dirty="0"/>
              <a:t>Embargoed- DRAFT</a:t>
            </a:r>
          </a:p>
          <a:p>
            <a:pPr>
              <a:defRPr/>
            </a:pPr>
            <a:endParaRPr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>
              <a:defRPr/>
            </a:pPr>
            <a:fld id="{85FCD25A-1D55-441D-9F18-F3CA4249E27F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2917371" y="266698"/>
            <a:ext cx="5921829" cy="560614"/>
          </a:xfrm>
          <a:prstGeom prst="rect">
            <a:avLst/>
          </a:prstGeom>
          <a:noFill/>
          <a:ln>
            <a:noFill/>
          </a:ln>
        </p:spPr>
        <p:txBody>
          <a:bodyPr vert="horz" wrap="square" lIns="82296" tIns="41148" rIns="82296" bIns="41148" anchor="t" anchorCtr="1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2800" b="1" i="0" u="none" strike="noStrike" kern="1200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7581763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theme" Target="../theme/theme3.xml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theme" Target="../theme/theme5.xml"/><Relationship Id="rId9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theme" Target="../theme/theme6.xml"/><Relationship Id="rId6" Type="http://schemas.openxmlformats.org/officeDocument/2006/relationships/image" Target="../media/image3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theme" Target="../theme/theme7.xml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 flipH="1">
            <a:off x="-1" y="6642100"/>
            <a:ext cx="9144000" cy="215900"/>
          </a:xfrm>
          <a:prstGeom prst="rect">
            <a:avLst/>
          </a:prstGeom>
          <a:solidFill>
            <a:srgbClr val="285C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pic>
        <p:nvPicPr>
          <p:cNvPr id="15" name="Picture 14" descr="EM-new-header-light-gold-swoosh.jpg"/>
          <p:cNvPicPr>
            <a:picLocks noChangeAspect="1"/>
          </p:cNvPicPr>
          <p:nvPr/>
        </p:nvPicPr>
        <p:blipFill>
          <a:blip r:embed="rId3" cstate="print"/>
          <a:srcRect r="16342"/>
          <a:stretch>
            <a:fillRect/>
          </a:stretch>
        </p:blipFill>
        <p:spPr>
          <a:xfrm>
            <a:off x="1" y="0"/>
            <a:ext cx="9143999" cy="2280267"/>
          </a:xfrm>
          <a:prstGeom prst="rect">
            <a:avLst/>
          </a:prstGeom>
        </p:spPr>
      </p:pic>
      <p:sp>
        <p:nvSpPr>
          <p:cNvPr id="2054" name="Rectangle 5"/>
          <p:cNvSpPr txBox="1">
            <a:spLocks noGrp="1"/>
          </p:cNvSpPr>
          <p:nvPr>
            <p:ph type="title"/>
          </p:nvPr>
        </p:nvSpPr>
        <p:spPr bwMode="auto">
          <a:xfrm>
            <a:off x="1250076" y="2776756"/>
            <a:ext cx="6629400" cy="60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055" name="Rectangle 6"/>
          <p:cNvSpPr txBox="1">
            <a:spLocks noGrp="1"/>
          </p:cNvSpPr>
          <p:nvPr>
            <p:ph type="body" idx="1"/>
          </p:nvPr>
        </p:nvSpPr>
        <p:spPr bwMode="auto">
          <a:xfrm>
            <a:off x="685800" y="3984771"/>
            <a:ext cx="7772400" cy="247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strike="noStrike" kern="0" cap="none" spc="0" normalizeH="0" baseline="0" noProof="0" dirty="0" smtClean="0">
                <a:ln>
                  <a:noFill/>
                </a:ln>
                <a:solidFill>
                  <a:srgbClr val="002499"/>
                </a:solidFill>
                <a:effectLst/>
                <a:uLnTx/>
                <a:uFillTx/>
                <a:latin typeface="+mj-lt"/>
                <a:ea typeface="ヒラギノ角ゴ ProN W3"/>
                <a:cs typeface="ヒラギノ角ゴ ProN W3"/>
              </a:rPr>
              <a:t>Name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角ゴ ProN W3"/>
                <a:cs typeface="ヒラギノ角ゴ ProN W3"/>
              </a:rPr>
              <a:t>Director of External Affairs</a:t>
            </a:r>
            <a:endParaRPr kumimoji="0" lang="en-US" sz="2100" i="1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1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ヒラギノ角ゴ ProN W3"/>
                <a:cs typeface="ヒラギノ角ゴ ProN W3"/>
              </a:rPr>
              <a:t>Office of Environmental Management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1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ヒラギノ角ゴ ProN W3"/>
              <a:cs typeface="ヒラギノ角ゴ ProN W3"/>
            </a:endParaRPr>
          </a:p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2499"/>
                </a:solidFill>
                <a:latin typeface="+mn-lt"/>
                <a:ea typeface="ヒラギノ角ゴ ProN W3"/>
                <a:cs typeface="ヒラギノ角ゴ ProN W3"/>
              </a:rPr>
              <a:t>Month X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499"/>
                </a:solidFill>
                <a:effectLst/>
                <a:uLnTx/>
                <a:uFillTx/>
                <a:latin typeface="+mn-lt"/>
                <a:ea typeface="ヒラギノ角ゴ ProN W3"/>
                <a:cs typeface="ヒラギノ角ゴ ProN W3"/>
              </a:rPr>
              <a:t>, 2013</a:t>
            </a:r>
            <a:endParaRPr lang="en-US" sz="2100" kern="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ヒラギノ角ゴ ProN W3"/>
              <a:cs typeface="ヒラギノ角ゴ ProN W3"/>
            </a:endParaRP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100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  <a:p>
            <a:pPr lvl="0"/>
            <a:endParaRPr lang="en-US" dirty="0" smtClean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7414063" y="6619733"/>
            <a:ext cx="1371600" cy="236988"/>
          </a:xfrm>
          <a:prstGeom prst="rect">
            <a:avLst/>
          </a:prstGeom>
          <a:noFill/>
          <a:ln>
            <a:noFill/>
          </a:ln>
          <a:extLst/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0" dirty="0" smtClean="0">
                <a:solidFill>
                  <a:srgbClr val="FFE8A6"/>
                </a:solidFill>
                <a:latin typeface="+mj-lt"/>
                <a:ea typeface="ヒラギノ角ゴ ProN W3"/>
                <a:cs typeface="ヒラギノ角ゴ ProN W3"/>
              </a:rPr>
              <a:t>www.energy.gov/EM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7780020" y="6634639"/>
            <a:ext cx="1295400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1000" b="0" i="0" dirty="0" smtClean="0">
              <a:solidFill>
                <a:srgbClr val="FFFFFF"/>
              </a:solidFill>
              <a:latin typeface="+mn-lt"/>
              <a:ea typeface="ヒラギノ角ゴ ProN W3"/>
              <a:cs typeface="ヒラギノ角ゴ ProN W3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8" t="69167" r="18564" b="1368"/>
          <a:stretch>
            <a:fillRect/>
          </a:stretch>
        </p:blipFill>
        <p:spPr bwMode="auto">
          <a:xfrm>
            <a:off x="276837" y="6644081"/>
            <a:ext cx="2541864" cy="22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1221971" y="3850637"/>
            <a:ext cx="6741622" cy="0"/>
          </a:xfrm>
          <a:prstGeom prst="line">
            <a:avLst/>
          </a:prstGeom>
          <a:ln w="25400" cap="rnd">
            <a:solidFill>
              <a:srgbClr val="FFE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ransition xmlns:p14="http://schemas.microsoft.com/office/powerpoint/2010/main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3400" b="1">
          <a:solidFill>
            <a:srgbClr val="002499"/>
          </a:solidFill>
          <a:latin typeface="+mj-lt"/>
          <a:ea typeface="ヒラギノ角ゴ ProN W3"/>
          <a:cs typeface="ヒラギノ角ゴ ProN W3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Helvetica Neue"/>
          <a:ea typeface="ヒラギノ角ゴ ProN W3"/>
          <a:cs typeface="ヒラギノ角ゴ ProN W3"/>
        </a:defRPr>
      </a:lvl9pPr>
    </p:titleStyle>
    <p:bodyStyle>
      <a:lvl1pPr marL="0" marR="0" indent="0" algn="ctr" defTabSz="914400" rtl="0" eaLnBrk="1" fontAlgn="base" latinLnBrk="0" hangingPunct="1">
        <a:lnSpc>
          <a:spcPct val="9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kumimoji="0" lang="en-US" sz="1800" b="1" i="0" strike="noStrike" kern="0" cap="none" spc="0" normalizeH="0" baseline="0" noProof="0">
          <a:ln>
            <a:noFill/>
          </a:ln>
          <a:solidFill>
            <a:schemeClr val="tx1">
              <a:lumMod val="50000"/>
              <a:lumOff val="50000"/>
            </a:schemeClr>
          </a:solidFill>
          <a:effectLst/>
          <a:uLnTx/>
          <a:uFillTx/>
          <a:latin typeface="+mn-lt"/>
          <a:ea typeface="ヒラギノ角ゴ ProN W3"/>
          <a:cs typeface="ヒラギノ角ゴ ProN W3"/>
        </a:defRPr>
      </a:lvl1pPr>
      <a:lvl2pPr marL="514350" lvl="1" indent="-285750" algn="l" rtl="0" eaLnBrk="1" fontAlgn="base" hangingPunct="1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2pPr>
      <a:lvl3pPr marL="742950" lvl="2" indent="-285750" algn="l" rtl="0" eaLnBrk="1" fontAlgn="base" hangingPunct="1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3pPr>
      <a:lvl4pPr marL="971550" lvl="3" indent="-285750" algn="l" rtl="0" eaLnBrk="1" fontAlgn="base" hangingPunct="1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4pPr>
      <a:lvl5pPr marL="1200150" lvl="4" indent="-285750" algn="l" rtl="0" eaLnBrk="1" fontAlgn="base" hangingPunct="1">
        <a:spcBef>
          <a:spcPts val="6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chemeClr val="tx1"/>
          </a:solidFill>
          <a:latin typeface="+mn-lt"/>
          <a:ea typeface="ヒラギノ角ゴ ProN W3"/>
          <a:cs typeface="ヒラギノ角ゴ ProN W3"/>
        </a:defRPr>
      </a:lvl5pPr>
      <a:lvl6pPr marL="16573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6pPr>
      <a:lvl7pPr marL="21145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7pPr>
      <a:lvl8pPr marL="25717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8pPr>
      <a:lvl9pPr marL="3028950" indent="-285750" algn="l" rtl="0" eaLnBrk="1" fontAlgn="base" hangingPunct="1">
        <a:spcBef>
          <a:spcPts val="1800"/>
        </a:spcBef>
        <a:spcAft>
          <a:spcPct val="0"/>
        </a:spcAft>
        <a:buClr>
          <a:srgbClr val="285C12"/>
        </a:buClr>
        <a:buSzPct val="139000"/>
        <a:buFont typeface="Helvetica Neue"/>
        <a:buChar char="•"/>
        <a:defRPr lang="en-US" sz="1400">
          <a:solidFill>
            <a:srgbClr val="285C12"/>
          </a:solidFill>
          <a:latin typeface="Helvetica Neue"/>
          <a:ea typeface="ヒラギノ角ゴ ProN W3"/>
          <a:cs typeface="ヒラギノ角ゴ ProN W3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inside header with EM written out.png"/>
          <p:cNvPicPr>
            <a:picLocks noChangeAspect="1"/>
          </p:cNvPicPr>
          <p:nvPr/>
        </p:nvPicPr>
        <p:blipFill>
          <a:blip r:embed="rId4" cstate="print"/>
          <a:srcRect b="236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3376" y="274638"/>
            <a:ext cx="5163424" cy="505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EA9C1-D364-4F4B-8961-BBA3D45421BA}" type="datetimeFigureOut">
              <a:rPr lang="en-US" smtClean="0"/>
              <a:pPr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ED539-1620-4C97-BA0A-66FA1A89D0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flipH="1">
            <a:off x="-1" y="6642100"/>
            <a:ext cx="9144000" cy="215900"/>
          </a:xfrm>
          <a:prstGeom prst="rect">
            <a:avLst/>
          </a:prstGeom>
          <a:solidFill>
            <a:srgbClr val="285C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414063" y="6619733"/>
            <a:ext cx="1371600" cy="236988"/>
          </a:xfrm>
          <a:prstGeom prst="rect">
            <a:avLst/>
          </a:prstGeom>
          <a:noFill/>
          <a:ln>
            <a:noFill/>
          </a:ln>
          <a:extLst/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i="0" dirty="0" smtClean="0">
                <a:solidFill>
                  <a:srgbClr val="FFE8A6"/>
                </a:solidFill>
                <a:latin typeface="+mj-lt"/>
                <a:ea typeface="ヒラギノ角ゴ ProN W3"/>
                <a:cs typeface="ヒラギノ角ゴ ProN W3"/>
              </a:rPr>
              <a:t>www.energy.gov/EM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8" t="69167" r="18564" b="1368"/>
          <a:stretch>
            <a:fillRect/>
          </a:stretch>
        </p:blipFill>
        <p:spPr bwMode="auto">
          <a:xfrm>
            <a:off x="276837" y="6644081"/>
            <a:ext cx="2541864" cy="22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inside header with EM written out.png"/>
          <p:cNvPicPr>
            <a:picLocks noChangeAspect="1"/>
          </p:cNvPicPr>
          <p:nvPr userDrawn="1"/>
        </p:nvPicPr>
        <p:blipFill>
          <a:blip r:embed="rId6" cstate="print"/>
          <a:srcRect b="236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3376" y="274638"/>
            <a:ext cx="5163424" cy="505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EA9C1-D364-4F4B-8961-BBA3D45421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ED539-1620-4C97-BA0A-66FA1A89D0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flipH="1">
            <a:off x="-1" y="6642100"/>
            <a:ext cx="9144000" cy="215900"/>
          </a:xfrm>
          <a:prstGeom prst="rect">
            <a:avLst/>
          </a:prstGeom>
          <a:solidFill>
            <a:srgbClr val="285C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7414063" y="6619733"/>
            <a:ext cx="1371600" cy="236988"/>
          </a:xfrm>
          <a:prstGeom prst="rect">
            <a:avLst/>
          </a:prstGeom>
          <a:noFill/>
          <a:ln>
            <a:noFill/>
          </a:ln>
          <a:extLst/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FFE8A6"/>
                </a:solidFill>
                <a:latin typeface="Calibri"/>
                <a:ea typeface="ヒラギノ角ゴ ProN W3"/>
                <a:cs typeface="ヒラギノ角ゴ ProN W3"/>
              </a:rPr>
              <a:t>www.energy.gov/EM</a:t>
            </a:r>
          </a:p>
        </p:txBody>
      </p:sp>
      <p:sp>
        <p:nvSpPr>
          <p:cNvPr id="10" name="TextBox 2"/>
          <p:cNvSpPr txBox="1">
            <a:spLocks noChangeArrowheads="1"/>
          </p:cNvSpPr>
          <p:nvPr userDrawn="1"/>
        </p:nvSpPr>
        <p:spPr bwMode="auto">
          <a:xfrm>
            <a:off x="7783800" y="6618463"/>
            <a:ext cx="1295400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A256FFE-0AB4-4725-A126-1B90327B6F89}" type="slidenum">
              <a:rPr lang="en-US" sz="1000" smtClean="0">
                <a:solidFill>
                  <a:srgbClr val="FFFFFF"/>
                </a:solidFill>
                <a:latin typeface="Calibri"/>
                <a:ea typeface="ヒラギノ角ゴ ProN W3"/>
                <a:cs typeface="ヒラギノ角ゴ ProN W3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 smtClean="0">
              <a:solidFill>
                <a:srgbClr val="FFFFFF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8" t="69167" r="18564" b="1368"/>
          <a:stretch>
            <a:fillRect/>
          </a:stretch>
        </p:blipFill>
        <p:spPr bwMode="auto">
          <a:xfrm>
            <a:off x="276837" y="6644081"/>
            <a:ext cx="2541864" cy="22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14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inside header with EM written out.png"/>
          <p:cNvPicPr>
            <a:picLocks noChangeAspect="1"/>
          </p:cNvPicPr>
          <p:nvPr/>
        </p:nvPicPr>
        <p:blipFill>
          <a:blip r:embed="rId11" cstate="print"/>
          <a:srcRect b="236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3376" y="274638"/>
            <a:ext cx="5163424" cy="505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EA9C1-D364-4F4B-8961-BBA3D45421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ED539-1620-4C97-BA0A-66FA1A89D0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flipH="1">
            <a:off x="-1" y="6642100"/>
            <a:ext cx="9144000" cy="215900"/>
          </a:xfrm>
          <a:prstGeom prst="rect">
            <a:avLst/>
          </a:prstGeom>
          <a:solidFill>
            <a:srgbClr val="285C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414063" y="6619733"/>
            <a:ext cx="1371600" cy="236988"/>
          </a:xfrm>
          <a:prstGeom prst="rect">
            <a:avLst/>
          </a:prstGeom>
          <a:noFill/>
          <a:ln>
            <a:noFill/>
          </a:ln>
          <a:extLst/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FFE8A6"/>
                </a:solidFill>
                <a:latin typeface="Calibri"/>
                <a:ea typeface="ヒラギノ角ゴ ProN W3"/>
                <a:cs typeface="ヒラギノ角ゴ ProN W3"/>
              </a:rPr>
              <a:t>www.energy.gov/EM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783800" y="6618463"/>
            <a:ext cx="1295400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A256FFE-0AB4-4725-A126-1B90327B6F89}" type="slidenum">
              <a:rPr lang="en-US" sz="1000" smtClean="0">
                <a:solidFill>
                  <a:srgbClr val="FFFFFF"/>
                </a:solidFill>
                <a:latin typeface="Calibri"/>
                <a:ea typeface="ヒラギノ角ゴ ProN W3"/>
                <a:cs typeface="ヒラギノ角ゴ ProN W3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 smtClean="0">
              <a:solidFill>
                <a:srgbClr val="FFFFFF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8" t="69167" r="18564" b="1368"/>
          <a:stretch>
            <a:fillRect/>
          </a:stretch>
        </p:blipFill>
        <p:spPr bwMode="auto">
          <a:xfrm>
            <a:off x="276837" y="6644081"/>
            <a:ext cx="2541864" cy="22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65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inside header with EM written out.png"/>
          <p:cNvPicPr>
            <a:picLocks noChangeAspect="1"/>
          </p:cNvPicPr>
          <p:nvPr/>
        </p:nvPicPr>
        <p:blipFill>
          <a:blip r:embed="rId9" cstate="print"/>
          <a:srcRect b="236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3376" y="274638"/>
            <a:ext cx="5163424" cy="505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EA9C1-D364-4F4B-8961-BBA3D45421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ED539-1620-4C97-BA0A-66FA1A89D0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flipH="1">
            <a:off x="-1" y="6642100"/>
            <a:ext cx="9144000" cy="215900"/>
          </a:xfrm>
          <a:prstGeom prst="rect">
            <a:avLst/>
          </a:prstGeom>
          <a:solidFill>
            <a:srgbClr val="285C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414063" y="6619733"/>
            <a:ext cx="1371600" cy="236988"/>
          </a:xfrm>
          <a:prstGeom prst="rect">
            <a:avLst/>
          </a:prstGeom>
          <a:noFill/>
          <a:ln>
            <a:noFill/>
          </a:ln>
          <a:extLst/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FFE8A6"/>
                </a:solidFill>
                <a:latin typeface="Calibri"/>
                <a:ea typeface="ヒラギノ角ゴ ProN W3"/>
                <a:cs typeface="ヒラギノ角ゴ ProN W3"/>
              </a:rPr>
              <a:t>www.energy.gov/EM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783800" y="6618463"/>
            <a:ext cx="1295400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A256FFE-0AB4-4725-A126-1B90327B6F89}" type="slidenum">
              <a:rPr lang="en-US" sz="1000" smtClean="0">
                <a:solidFill>
                  <a:srgbClr val="FFFFFF"/>
                </a:solidFill>
                <a:latin typeface="Calibri"/>
                <a:ea typeface="ヒラギノ角ゴ ProN W3"/>
                <a:cs typeface="ヒラギノ角ゴ ProN W3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 smtClean="0">
              <a:solidFill>
                <a:srgbClr val="FFFFFF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8" t="69167" r="18564" b="1368"/>
          <a:stretch>
            <a:fillRect/>
          </a:stretch>
        </p:blipFill>
        <p:spPr bwMode="auto">
          <a:xfrm>
            <a:off x="276837" y="6644081"/>
            <a:ext cx="2541864" cy="22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46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inside header with EM written out.png"/>
          <p:cNvPicPr>
            <a:picLocks noChangeAspect="1"/>
          </p:cNvPicPr>
          <p:nvPr/>
        </p:nvPicPr>
        <p:blipFill>
          <a:blip r:embed="rId6" cstate="print"/>
          <a:srcRect b="236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3376" y="274638"/>
            <a:ext cx="5163424" cy="505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EA9C1-D364-4F4B-8961-BBA3D45421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ED539-1620-4C97-BA0A-66FA1A89D0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flipH="1">
            <a:off x="-1" y="6642100"/>
            <a:ext cx="9144000" cy="215900"/>
          </a:xfrm>
          <a:prstGeom prst="rect">
            <a:avLst/>
          </a:prstGeom>
          <a:solidFill>
            <a:srgbClr val="285C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414063" y="6619733"/>
            <a:ext cx="1371600" cy="236988"/>
          </a:xfrm>
          <a:prstGeom prst="rect">
            <a:avLst/>
          </a:prstGeom>
          <a:noFill/>
          <a:ln>
            <a:noFill/>
          </a:ln>
          <a:extLst/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FFE8A6"/>
                </a:solidFill>
                <a:latin typeface="Calibri"/>
                <a:ea typeface="ヒラギノ角ゴ ProN W3"/>
                <a:cs typeface="ヒラギノ角ゴ ProN W3"/>
              </a:rPr>
              <a:t>www.energy.gov/EM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783800" y="6618463"/>
            <a:ext cx="1295400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A256FFE-0AB4-4725-A126-1B90327B6F89}" type="slidenum">
              <a:rPr lang="en-US" sz="1000" smtClean="0">
                <a:solidFill>
                  <a:srgbClr val="FFFFFF"/>
                </a:solidFill>
                <a:latin typeface="Calibri"/>
                <a:ea typeface="ヒラギノ角ゴ ProN W3"/>
                <a:cs typeface="ヒラギノ角ゴ ProN W3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 smtClean="0">
              <a:solidFill>
                <a:srgbClr val="FFFFFF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8" t="69167" r="18564" b="1368"/>
          <a:stretch>
            <a:fillRect/>
          </a:stretch>
        </p:blipFill>
        <p:spPr bwMode="auto">
          <a:xfrm>
            <a:off x="276837" y="6644081"/>
            <a:ext cx="2541864" cy="22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45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inside header with EM written out.png"/>
          <p:cNvPicPr>
            <a:picLocks noChangeAspect="1"/>
          </p:cNvPicPr>
          <p:nvPr/>
        </p:nvPicPr>
        <p:blipFill>
          <a:blip r:embed="rId5" cstate="print"/>
          <a:srcRect b="2366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3376" y="274638"/>
            <a:ext cx="5163424" cy="505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EA9C1-D364-4F4B-8961-BBA3D45421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ED539-1620-4C97-BA0A-66FA1A89D0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flipH="1">
            <a:off x="-1" y="6642100"/>
            <a:ext cx="9144000" cy="215900"/>
          </a:xfrm>
          <a:prstGeom prst="rect">
            <a:avLst/>
          </a:prstGeom>
          <a:solidFill>
            <a:srgbClr val="285C12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pitchFamily="34" charset="0"/>
              <a:ea typeface="ヒラギノ角ゴ ProN W3"/>
              <a:cs typeface="ヒラギノ角ゴ ProN W3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7414063" y="6619733"/>
            <a:ext cx="1371600" cy="236988"/>
          </a:xfrm>
          <a:prstGeom prst="rect">
            <a:avLst/>
          </a:prstGeom>
          <a:noFill/>
          <a:ln>
            <a:noFill/>
          </a:ln>
          <a:extLst/>
        </p:spPr>
        <p:txBody>
          <a:bodyPr lIns="82296" tIns="41148" rIns="82296" bIns="411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FFE8A6"/>
                </a:solidFill>
                <a:latin typeface="Calibri"/>
                <a:ea typeface="ヒラギノ角ゴ ProN W3"/>
                <a:cs typeface="ヒラギノ角ゴ ProN W3"/>
              </a:rPr>
              <a:t>www.energy.gov/EM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783800" y="6618463"/>
            <a:ext cx="1295400" cy="24622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4A256FFE-0AB4-4725-A126-1B90327B6F89}" type="slidenum">
              <a:rPr lang="en-US" sz="1000" smtClean="0">
                <a:solidFill>
                  <a:srgbClr val="FFFFFF"/>
                </a:solidFill>
                <a:latin typeface="Calibri"/>
                <a:ea typeface="ヒラギノ角ゴ ProN W3"/>
                <a:cs typeface="ヒラギノ角ゴ ProN W3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 smtClean="0">
              <a:solidFill>
                <a:srgbClr val="FFFFFF"/>
              </a:solidFill>
              <a:latin typeface="Calibri"/>
              <a:ea typeface="ヒラギノ角ゴ ProN W3"/>
              <a:cs typeface="ヒラギノ角ゴ ProN W3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8" t="69167" r="18564" b="1368"/>
          <a:stretch>
            <a:fillRect/>
          </a:stretch>
        </p:blipFill>
        <p:spPr bwMode="auto">
          <a:xfrm>
            <a:off x="276837" y="6644081"/>
            <a:ext cx="2541864" cy="222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81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2" r:id="rId2"/>
    <p:sldLayoutId id="21474837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rgbClr val="002499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249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00249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00249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24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mims.doe.gov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microsoft.com/office/2007/relationships/hdphoto" Target="../media/hdphoto1.wdp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652548" y="4180719"/>
            <a:ext cx="7772400" cy="78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 smtClean="0">
              <a:solidFill>
                <a:srgbClr val="002499"/>
              </a:solidFill>
              <a:ea typeface="ヒラギノ角ゴ ProN W3"/>
              <a:cs typeface="ヒラギノ角ゴ ProN W3"/>
            </a:endParaRP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 smtClean="0">
              <a:solidFill>
                <a:srgbClr val="002499"/>
              </a:solidFill>
              <a:ea typeface="ヒラギノ角ゴ ProN W3"/>
              <a:cs typeface="ヒラギノ角ゴ ProN W3"/>
            </a:endParaRP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 smtClean="0">
              <a:solidFill>
                <a:srgbClr val="002499"/>
              </a:solidFill>
              <a:ea typeface="ヒラギノ角ゴ ProN W3"/>
              <a:cs typeface="ヒラギノ角ゴ ProN W3"/>
            </a:endParaRP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 smtClean="0">
              <a:solidFill>
                <a:srgbClr val="002499"/>
              </a:solidFill>
              <a:ea typeface="ヒラギノ角ゴ ProN W3"/>
              <a:cs typeface="ヒラギノ角ゴ ProN W3"/>
            </a:endParaRP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 smtClean="0">
              <a:solidFill>
                <a:srgbClr val="002499"/>
              </a:solidFill>
              <a:ea typeface="ヒラギノ角ゴ ProN W3"/>
              <a:cs typeface="ヒラギノ角ゴ ProN W3"/>
            </a:endParaRP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 smtClean="0">
              <a:solidFill>
                <a:srgbClr val="002499"/>
              </a:solidFill>
              <a:ea typeface="ヒラギノ角ゴ ProN W3"/>
              <a:cs typeface="ヒラギノ角ゴ ProN W3"/>
            </a:endParaRP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 smtClean="0">
              <a:solidFill>
                <a:srgbClr val="002499"/>
              </a:solidFill>
              <a:ea typeface="ヒラギノ角ゴ ProN W3"/>
              <a:cs typeface="ヒラギノ角ゴ ProN W3"/>
            </a:endParaRP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 smtClean="0">
              <a:solidFill>
                <a:srgbClr val="002499"/>
              </a:solidFill>
              <a:ea typeface="ヒラギノ角ゴ ProN W3"/>
              <a:cs typeface="ヒラギノ角ゴ ProN W3"/>
            </a:endParaRP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b="1" kern="0" dirty="0" smtClean="0">
              <a:solidFill>
                <a:srgbClr val="002499"/>
              </a:solidFill>
              <a:ea typeface="ヒラギノ角ゴ ProN W3"/>
              <a:cs typeface="ヒラギノ角ゴ ProN W3"/>
            </a:endParaRP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 smtClean="0">
                <a:solidFill>
                  <a:srgbClr val="002499"/>
                </a:solidFill>
                <a:ea typeface="ヒラギノ角ゴ ProN W3"/>
                <a:cs typeface="ヒラギノ角ゴ ProN W3"/>
              </a:rPr>
              <a:t>Doug Tonkay</a:t>
            </a:r>
          </a:p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i="1" kern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ヒラギノ角ゴ ProN W3"/>
                <a:cs typeface="ヒラギノ角ゴ ProN W3"/>
              </a:rPr>
              <a:t>Director, Office of Disposal Operations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71209" y="5222391"/>
            <a:ext cx="7772400" cy="594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noProof="0" dirty="0" smtClean="0">
                <a:solidFill>
                  <a:srgbClr val="002499"/>
                </a:solidFill>
                <a:latin typeface="+mj-lt"/>
                <a:ea typeface="ヒラギノ角ゴ ProN W3"/>
                <a:cs typeface="ヒラギノ角ゴ ProN W3"/>
              </a:rPr>
              <a:t>Low-Level Radioactive Waste Forum, Inc.</a:t>
            </a:r>
          </a:p>
          <a:p>
            <a:pPr marL="0" marR="0" lvl="0" indent="0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noProof="0" dirty="0" smtClean="0">
                <a:solidFill>
                  <a:srgbClr val="002499"/>
                </a:solidFill>
                <a:latin typeface="+mj-lt"/>
                <a:ea typeface="ヒラギノ角ゴ ProN W3"/>
                <a:cs typeface="ヒラギノ角ゴ ProN W3"/>
              </a:rPr>
              <a:t>October </a:t>
            </a:r>
            <a:r>
              <a:rPr lang="en-US" b="1" kern="0" dirty="0" smtClean="0">
                <a:solidFill>
                  <a:srgbClr val="002499"/>
                </a:solidFill>
                <a:latin typeface="+mj-lt"/>
                <a:ea typeface="ヒラギノ角ゴ ProN W3"/>
                <a:cs typeface="ヒラギノ角ゴ ProN W3"/>
              </a:rPr>
              <a:t>22</a:t>
            </a:r>
            <a:r>
              <a:rPr lang="en-US" b="1" kern="0" noProof="0" dirty="0" smtClean="0">
                <a:solidFill>
                  <a:srgbClr val="002499"/>
                </a:solidFill>
                <a:latin typeface="+mj-lt"/>
                <a:ea typeface="ヒラギノ角ゴ ProN W3"/>
                <a:cs typeface="ヒラギノ角ゴ ProN W3"/>
              </a:rPr>
              <a:t>, 2015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002499"/>
              </a:solidFill>
              <a:effectLst/>
              <a:uLnTx/>
              <a:uFillTx/>
              <a:latin typeface="+mj-lt"/>
              <a:ea typeface="ヒラギノ角ゴ ProN W3"/>
              <a:cs typeface="ヒラギノ角ゴ ProN W3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21971" y="3850637"/>
            <a:ext cx="6741622" cy="0"/>
          </a:xfrm>
          <a:prstGeom prst="line">
            <a:avLst/>
          </a:prstGeom>
          <a:ln w="25400" cap="rnd">
            <a:solidFill>
              <a:srgbClr val="FFE8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 noGrp="1"/>
          </p:cNvSpPr>
          <p:nvPr>
            <p:ph type="ctrTitle"/>
          </p:nvPr>
        </p:nvSpPr>
        <p:spPr>
          <a:xfrm>
            <a:off x="652548" y="2233318"/>
            <a:ext cx="7772400" cy="16952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Department of Energy  </a:t>
            </a:r>
            <a:br>
              <a:rPr lang="en-US" dirty="0" smtClean="0"/>
            </a:br>
            <a:r>
              <a:rPr lang="en-US" dirty="0" smtClean="0"/>
              <a:t>Office of Waste Management Update</a:t>
            </a:r>
            <a:br>
              <a:rPr lang="en-US" dirty="0" smtClean="0"/>
            </a:br>
            <a:endParaRPr lang="en-US" baseline="30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18759638"/>
              </p:ext>
            </p:extLst>
          </p:nvPr>
        </p:nvGraphicFramePr>
        <p:xfrm>
          <a:off x="457200" y="1600200"/>
          <a:ext cx="810409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34234" y="-30532"/>
            <a:ext cx="6409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Complex-wide LLW/MLLW Disposal</a:t>
            </a:r>
          </a:p>
          <a:p>
            <a:pPr algn="ctr"/>
            <a:r>
              <a:rPr lang="en-US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by Location</a:t>
            </a:r>
            <a:endParaRPr lang="en-US" sz="28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3318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588" y="140998"/>
            <a:ext cx="5737412" cy="621002"/>
          </a:xfrm>
        </p:spPr>
        <p:txBody>
          <a:bodyPr/>
          <a:lstStyle/>
          <a:p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FY15 </a:t>
            </a:r>
            <a:r>
              <a:rPr lang="en-US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NNSS </a:t>
            </a:r>
            <a: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Disposal Volumes </a:t>
            </a:r>
            <a: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8972" y="2855968"/>
            <a:ext cx="2815988" cy="1809248"/>
          </a:xfrm>
        </p:spPr>
        <p:txBody>
          <a:bodyPr/>
          <a:lstStyle/>
          <a:p>
            <a:pPr marL="457200" lvl="2" indent="-274320" eaLnBrk="0" fontAlgn="base" hangingPunct="0">
              <a:spcAft>
                <a:spcPct val="0"/>
              </a:spcAft>
              <a:defRPr/>
            </a:pPr>
            <a:r>
              <a:rPr lang="en-US" sz="2000" dirty="0"/>
              <a:t>Forecasting supports </a:t>
            </a:r>
            <a:r>
              <a:rPr lang="en-US" sz="2000" dirty="0" smtClean="0"/>
              <a:t>operational planning</a:t>
            </a:r>
          </a:p>
          <a:p>
            <a:pPr marL="182880" lvl="2" indent="0" eaLnBrk="0" fontAlgn="base" hangingPunct="0">
              <a:spcAft>
                <a:spcPct val="0"/>
              </a:spcAft>
              <a:buNone/>
              <a:defRPr/>
            </a:pPr>
            <a:r>
              <a:rPr lang="en-US" sz="2000" dirty="0" smtClean="0"/>
              <a:t> </a:t>
            </a:r>
          </a:p>
          <a:p>
            <a:pPr marL="457200" lvl="2" indent="-274320" eaLnBrk="0" fontAlgn="base" hangingPunct="0">
              <a:spcAft>
                <a:spcPct val="0"/>
              </a:spcAft>
              <a:defRPr/>
            </a:pPr>
            <a:r>
              <a:rPr lang="en-US" sz="2000" dirty="0"/>
              <a:t>U</a:t>
            </a:r>
            <a:r>
              <a:rPr lang="en-US" sz="2000" dirty="0" smtClean="0"/>
              <a:t>pdated quarterly</a:t>
            </a:r>
            <a:endParaRPr lang="en-US" sz="2000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054709"/>
              </p:ext>
            </p:extLst>
          </p:nvPr>
        </p:nvGraphicFramePr>
        <p:xfrm>
          <a:off x="586834" y="1276630"/>
          <a:ext cx="5632138" cy="496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10"/>
                <a:gridCol w="44450"/>
                <a:gridCol w="1182736"/>
                <a:gridCol w="1531642"/>
              </a:tblGrid>
              <a:tr h="1218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Generator Site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FY15 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Actual* (ft3)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FY15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Actuals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+ Remaining  Forecast for Sep 2015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(ft3)</a:t>
                      </a:r>
                    </a:p>
                  </a:txBody>
                  <a:tcPr marL="9525" marR="9525" marT="9525" marB="0" anchor="b"/>
                </a:tc>
              </a:tr>
              <a:tr h="232503">
                <a:tc>
                  <a:txBody>
                    <a:bodyPr/>
                    <a:lstStyle/>
                    <a:p>
                      <a:pPr marL="0" marR="0" indent="0" algn="l" defTabSz="91399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Portsmouth GDP (OH)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543,827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627,918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2043">
                <a:tc>
                  <a:txBody>
                    <a:bodyPr/>
                    <a:lstStyle/>
                    <a:p>
                      <a:pPr marL="0" marR="0" indent="0" algn="l" defTabSz="91399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Oak Ridge Reservation (TN)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126,540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164,507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2043">
                <a:tc>
                  <a:txBody>
                    <a:bodyPr/>
                    <a:lstStyle/>
                    <a:p>
                      <a:pPr marL="0" marR="0" indent="0" algn="l" defTabSz="91399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Oak Ridge NNSA/Y-12 (TN)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118,422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130,672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2043">
                <a:tc>
                  <a:txBody>
                    <a:bodyPr/>
                    <a:lstStyle/>
                    <a:p>
                      <a:pPr marL="0" marR="0" indent="0" algn="l" defTabSz="91399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Los Alamos National Lab  (NM)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33,282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52,861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503">
                <a:tc>
                  <a:txBody>
                    <a:bodyPr/>
                    <a:lstStyle/>
                    <a:p>
                      <a:pPr marL="0" marR="0" indent="0" algn="l" defTabSz="91399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Idaho Site (ID)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125,916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138,122</a:t>
                      </a:r>
                    </a:p>
                  </a:txBody>
                  <a:tcPr marL="9525" marR="9525" marT="9525" marB="0" anchor="b"/>
                </a:tc>
              </a:tr>
              <a:tr h="232503">
                <a:tc>
                  <a:txBody>
                    <a:bodyPr/>
                    <a:lstStyle/>
                    <a:p>
                      <a:pPr marL="0" marR="0" indent="0" algn="l" defTabSz="91399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Livermore Nat'l Lab (CA)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45,684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48,572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503">
                <a:tc>
                  <a:txBody>
                    <a:bodyPr/>
                    <a:lstStyle/>
                    <a:p>
                      <a:pPr marL="0" marR="0" indent="0" algn="l" defTabSz="91399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Paducah GDP (KY)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5,465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5,465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21048">
                <a:tc>
                  <a:txBody>
                    <a:bodyPr/>
                    <a:lstStyle/>
                    <a:p>
                      <a:pPr marL="0" marR="0" indent="0" algn="l" defTabSz="91399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NNSA/Nuclear Fuel Services (TN)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39,506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47,001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503">
                <a:tc>
                  <a:txBody>
                    <a:bodyPr/>
                    <a:lstStyle/>
                    <a:p>
                      <a:pPr marL="0" marR="0" indent="0" algn="l" defTabSz="91399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Onsite NNSS (NV)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13,348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13,348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232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Savannah River (SC)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1,075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Berkeley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2503">
                <a:tc>
                  <a:txBody>
                    <a:bodyPr/>
                    <a:lstStyle/>
                    <a:p>
                      <a:pPr marL="0" marR="0" indent="0" algn="l" defTabSz="91399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West Valley (NY)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9,078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9,078</a:t>
                      </a:r>
                    </a:p>
                  </a:txBody>
                  <a:tcPr marL="9525" marR="9525" marT="9525" marB="0" anchor="b"/>
                </a:tc>
              </a:tr>
              <a:tr h="23250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All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other sites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57,281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sng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66,245</a:t>
                      </a:r>
                      <a:endParaRPr lang="en-US" sz="1600" b="0" i="0" u="sng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517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1,118,884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1,304,864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77795" y="6244555"/>
            <a:ext cx="50307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2499"/>
                </a:solidFill>
              </a:rPr>
              <a:t>* </a:t>
            </a:r>
            <a:r>
              <a:rPr lang="en-US" sz="1600" dirty="0" smtClean="0">
                <a:solidFill>
                  <a:srgbClr val="002499"/>
                </a:solidFill>
              </a:rPr>
              <a:t>Actual volumes </a:t>
            </a:r>
            <a:r>
              <a:rPr lang="en-US" sz="1600" dirty="0">
                <a:solidFill>
                  <a:srgbClr val="002499"/>
                </a:solidFill>
              </a:rPr>
              <a:t>thru </a:t>
            </a:r>
            <a:r>
              <a:rPr lang="en-US" sz="1600" dirty="0" smtClean="0">
                <a:solidFill>
                  <a:srgbClr val="002499"/>
                </a:solidFill>
              </a:rPr>
              <a:t>8/23/15</a:t>
            </a:r>
            <a:endParaRPr lang="en-US" sz="1600" dirty="0">
              <a:solidFill>
                <a:srgbClr val="0024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8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7371" y="177053"/>
            <a:ext cx="6226629" cy="560614"/>
          </a:xfrm>
        </p:spPr>
        <p:txBody>
          <a:bodyPr/>
          <a:lstStyle/>
          <a:p>
            <a: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 LLW/MLLW Forecasts</a:t>
            </a:r>
            <a:endParaRPr 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7150" y="1414828"/>
            <a:ext cx="8426227" cy="29618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EM updates 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its 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DOE-wide life-cycle 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LLW/MLLW forecasts 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annually in coordination with 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other Program Offices – NNSA, SC, NE, and Naval Reactors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499"/>
              </a:solidFill>
              <a:cs typeface="Arial" pitchFamily="34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I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nformation publicly 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available 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through Waste 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Information Management System (WIMS) maintained by 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Florida 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International 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University</a:t>
            </a:r>
            <a:endParaRPr lang="en-US" sz="2400" dirty="0" smtClean="0">
              <a:solidFill>
                <a:srgbClr val="00249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1830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0819" y="169043"/>
            <a:ext cx="7113181" cy="560614"/>
          </a:xfrm>
        </p:spPr>
        <p:txBody>
          <a:bodyPr/>
          <a:lstStyle/>
          <a:p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 Information Management System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505" y="1395194"/>
            <a:ext cx="7948610" cy="4898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DOE maintains 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Manifest 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Information Management System (MIMS) under r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equirement 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of the LLWPAA (since 1986)</a:t>
            </a:r>
          </a:p>
          <a:p>
            <a:pPr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System updated to meet current DOE IT platform requirements</a:t>
            </a:r>
          </a:p>
          <a:p>
            <a:pPr marL="804672" lvl="1" indent="-347472">
              <a:spcBef>
                <a:spcPts val="200"/>
              </a:spcBef>
              <a:buFont typeface="Courier New" panose="02070309020205020404" pitchFamily="49" charset="0"/>
              <a:buChar char="­"/>
            </a:pPr>
            <a:r>
              <a:rPr lang="en-US" dirty="0">
                <a:solidFill>
                  <a:srgbClr val="002499"/>
                </a:solidFill>
              </a:rPr>
              <a:t>Update ongoing to add search capability by “generator identification number” </a:t>
            </a:r>
          </a:p>
          <a:p>
            <a:pPr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Hosted 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at:  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  <a:hlinkClick r:id="rId3"/>
              </a:rPr>
              <a:t>http://mims.doe.gov/</a:t>
            </a:r>
            <a:endParaRPr lang="en-US" sz="2000" dirty="0">
              <a:solidFill>
                <a:srgbClr val="002499"/>
              </a:solidFill>
              <a:cs typeface="Arial" pitchFamily="34" charset="0"/>
            </a:endParaRPr>
          </a:p>
          <a:p>
            <a:pPr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Provides LLW disposal manifest volume and activity information with generator class as provided by 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disposal 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site (does not identify specific generator)</a:t>
            </a:r>
          </a:p>
          <a:p>
            <a:pPr lvl="1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Currently, 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system 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has records from operating disposal sites at 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Barnwell, SC; Clive, UT; Richland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, 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WA; Andrews, TX; closed 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Beatty 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site</a:t>
            </a:r>
          </a:p>
          <a:p>
            <a:pPr marL="804672" lvl="1" indent="-347472">
              <a:spcBef>
                <a:spcPts val="200"/>
              </a:spcBef>
              <a:buFont typeface="Courier New" panose="02070309020205020404" pitchFamily="49" charset="0"/>
              <a:buChar char="­"/>
            </a:pPr>
            <a:r>
              <a:rPr lang="en-US" dirty="0">
                <a:solidFill>
                  <a:srgbClr val="002499"/>
                </a:solidFill>
              </a:rPr>
              <a:t>Barnwell (Chem-Nuclear):  1986-2014</a:t>
            </a:r>
          </a:p>
          <a:p>
            <a:pPr marL="804672" lvl="1" indent="-347472">
              <a:spcBef>
                <a:spcPts val="200"/>
              </a:spcBef>
              <a:buFont typeface="Courier New" panose="02070309020205020404" pitchFamily="49" charset="0"/>
              <a:buChar char="­"/>
            </a:pPr>
            <a:r>
              <a:rPr lang="en-US" dirty="0">
                <a:solidFill>
                  <a:srgbClr val="002499"/>
                </a:solidFill>
              </a:rPr>
              <a:t>Clive (EnergySolutions):  1992-2014</a:t>
            </a:r>
          </a:p>
          <a:p>
            <a:pPr marL="804672" lvl="1" indent="-347472">
              <a:spcBef>
                <a:spcPts val="200"/>
              </a:spcBef>
              <a:buFont typeface="Courier New" panose="02070309020205020404" pitchFamily="49" charset="0"/>
              <a:buChar char="­"/>
            </a:pPr>
            <a:r>
              <a:rPr lang="en-US" dirty="0">
                <a:solidFill>
                  <a:srgbClr val="002499"/>
                </a:solidFill>
              </a:rPr>
              <a:t>Richland (US Ecology):  1986-2014</a:t>
            </a:r>
          </a:p>
          <a:p>
            <a:pPr marL="804672" lvl="1" indent="-347472">
              <a:spcBef>
                <a:spcPts val="200"/>
              </a:spcBef>
              <a:buFont typeface="Courier New" panose="02070309020205020404" pitchFamily="49" charset="0"/>
              <a:buChar char="­"/>
            </a:pPr>
            <a:r>
              <a:rPr lang="en-US" dirty="0">
                <a:solidFill>
                  <a:srgbClr val="002499"/>
                </a:solidFill>
              </a:rPr>
              <a:t>Andrews (WCS):  2012-2014</a:t>
            </a:r>
          </a:p>
        </p:txBody>
      </p:sp>
    </p:spTree>
    <p:extLst>
      <p:ext uri="{BB962C8B-B14F-4D97-AF65-F5344CB8AC3E}">
        <p14:creationId xmlns:p14="http://schemas.microsoft.com/office/powerpoint/2010/main" val="11111026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77794" y="1375719"/>
            <a:ext cx="8209005" cy="4750445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cs typeface="Arial" pitchFamily="34" charset="0"/>
              </a:rPr>
              <a:t>New user-defined reports now </a:t>
            </a:r>
            <a:r>
              <a:rPr lang="en-US" sz="2000" dirty="0" smtClean="0">
                <a:cs typeface="Arial" pitchFamily="34" charset="0"/>
              </a:rPr>
              <a:t>available with </a:t>
            </a:r>
            <a:r>
              <a:rPr lang="en-US" sz="2000" dirty="0">
                <a:cs typeface="Arial" pitchFamily="34" charset="0"/>
              </a:rPr>
              <a:t>both volume and activity breakout by classes (replacing old standard reports</a:t>
            </a:r>
            <a:r>
              <a:rPr lang="en-US" sz="2000" dirty="0" smtClean="0">
                <a:cs typeface="Arial" pitchFamily="34" charset="0"/>
              </a:rPr>
              <a:t>)</a:t>
            </a:r>
            <a:endParaRPr lang="en-US" sz="2000" dirty="0">
              <a:cs typeface="Arial" pitchFamily="34" charset="0"/>
            </a:endParaRPr>
          </a:p>
          <a:p>
            <a:pPr marL="457200" lvl="1" indent="-457200"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cs typeface="Arial" pitchFamily="34" charset="0"/>
              </a:rPr>
              <a:t>Ongoing collection of 2015 data </a:t>
            </a:r>
          </a:p>
          <a:p>
            <a:pPr marL="457200" lvl="1" indent="-457200">
              <a:spcBef>
                <a:spcPts val="0"/>
              </a:spcBef>
              <a:spcAft>
                <a:spcPts val="1800"/>
              </a:spcAft>
            </a:pPr>
            <a:r>
              <a:rPr lang="en-US" sz="2000" dirty="0">
                <a:cs typeface="Arial" pitchFamily="34" charset="0"/>
              </a:rPr>
              <a:t>Continuing to make </a:t>
            </a:r>
            <a:r>
              <a:rPr lang="en-US" sz="2000" dirty="0" smtClean="0">
                <a:cs typeface="Arial" pitchFamily="34" charset="0"/>
              </a:rPr>
              <a:t>improvements based on </a:t>
            </a:r>
            <a:r>
              <a:rPr lang="en-US" sz="2000" dirty="0">
                <a:cs typeface="Arial" pitchFamily="34" charset="0"/>
              </a:rPr>
              <a:t>user feedback, such as </a:t>
            </a:r>
            <a:r>
              <a:rPr lang="en-US" sz="2000" dirty="0" smtClean="0">
                <a:cs typeface="Arial" pitchFamily="34" charset="0"/>
              </a:rPr>
              <a:t>capability to search by generator </a:t>
            </a:r>
          </a:p>
          <a:p>
            <a:pPr marL="457200" lvl="1" indent="-457200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cs typeface="Arial" pitchFamily="34" charset="0"/>
              </a:rPr>
              <a:t>Industry </a:t>
            </a:r>
            <a:r>
              <a:rPr lang="en-US" sz="2000" dirty="0">
                <a:cs typeface="Arial" pitchFamily="34" charset="0"/>
              </a:rPr>
              <a:t>has requested NRC allow waste generators to cite MIMS data for solid </a:t>
            </a:r>
            <a:r>
              <a:rPr lang="en-US" sz="2000" dirty="0" smtClean="0">
                <a:cs typeface="Arial" pitchFamily="34" charset="0"/>
              </a:rPr>
              <a:t>radioactive waste </a:t>
            </a:r>
            <a:r>
              <a:rPr lang="en-US" sz="2000" dirty="0">
                <a:cs typeface="Arial" pitchFamily="34" charset="0"/>
              </a:rPr>
              <a:t>disposal in lieu of creating redundant reports </a:t>
            </a:r>
            <a:r>
              <a:rPr lang="en-US" sz="2000" dirty="0" smtClean="0">
                <a:cs typeface="Arial" pitchFamily="34" charset="0"/>
              </a:rPr>
              <a:t>to meet annual </a:t>
            </a:r>
            <a:r>
              <a:rPr lang="en-US" sz="2000" dirty="0">
                <a:cs typeface="Arial" pitchFamily="34" charset="0"/>
              </a:rPr>
              <a:t>Radioactive Effluent report </a:t>
            </a:r>
            <a:r>
              <a:rPr lang="en-US" sz="2000" dirty="0" smtClean="0">
                <a:cs typeface="Arial" pitchFamily="34" charset="0"/>
              </a:rPr>
              <a:t>requirements </a:t>
            </a:r>
            <a:r>
              <a:rPr lang="en-US" sz="2000" dirty="0">
                <a:cs typeface="Arial" pitchFamily="34" charset="0"/>
              </a:rPr>
              <a:t>(RG 1.21) </a:t>
            </a:r>
          </a:p>
          <a:p>
            <a:pPr marL="0" indent="0">
              <a:buNone/>
            </a:pPr>
            <a:endParaRPr lang="en-US" dirty="0">
              <a:solidFill>
                <a:srgbClr val="00249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499"/>
              </a:solidFill>
            </a:endParaRPr>
          </a:p>
          <a:p>
            <a:endParaRPr lang="en-US" dirty="0" smtClean="0">
              <a:solidFill>
                <a:srgbClr val="00249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249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22625" y="124287"/>
            <a:ext cx="5921375" cy="702801"/>
          </a:xfrm>
        </p:spPr>
        <p:txBody>
          <a:bodyPr/>
          <a:lstStyle/>
          <a:p>
            <a: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MIMS Status</a:t>
            </a:r>
            <a:endParaRPr 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29805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2162630" y="287112"/>
            <a:ext cx="6981370" cy="337002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32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Other Waste Management Updates</a:t>
            </a:r>
            <a:endParaRPr sz="3200" b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88272" y="1367160"/>
            <a:ext cx="8360452" cy="5209485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cs typeface="Arial" pitchFamily="34" charset="0"/>
              </a:rPr>
              <a:t>Final </a:t>
            </a:r>
            <a:r>
              <a:rPr lang="en-US" sz="2000" dirty="0">
                <a:cs typeface="Arial" pitchFamily="34" charset="0"/>
              </a:rPr>
              <a:t>GTCC EIS </a:t>
            </a:r>
            <a:r>
              <a:rPr lang="en-US" sz="2000" dirty="0" smtClean="0">
                <a:cs typeface="Arial" pitchFamily="34" charset="0"/>
              </a:rPr>
              <a:t>undergoing internal review; expected publication next quarter</a:t>
            </a:r>
          </a:p>
          <a:p>
            <a:pPr marL="457200" lvl="1" indent="-457200">
              <a:spcBef>
                <a:spcPts val="0"/>
              </a:spcBef>
            </a:pPr>
            <a:r>
              <a:rPr lang="en-US" sz="2000" dirty="0" smtClean="0"/>
              <a:t>EM currently </a:t>
            </a:r>
            <a:r>
              <a:rPr lang="en-US" sz="2000" dirty="0"/>
              <a:t>working </a:t>
            </a:r>
            <a:r>
              <a:rPr lang="en-US" sz="2000" dirty="0" smtClean="0"/>
              <a:t>to </a:t>
            </a:r>
            <a:r>
              <a:rPr lang="en-US" sz="2000" dirty="0"/>
              <a:t>resolve comments on DOE Order 435.1 </a:t>
            </a:r>
          </a:p>
          <a:p>
            <a:pPr marL="804672" lvl="1" indent="-347472">
              <a:spcBef>
                <a:spcPts val="0"/>
              </a:spcBef>
              <a:buFont typeface="Courier New" panose="02070309020205020404" pitchFamily="49" charset="0"/>
              <a:buChar char="­"/>
            </a:pPr>
            <a:r>
              <a:rPr lang="en-US" sz="1900" dirty="0" smtClean="0"/>
              <a:t>DOE anticipates DOE-wide review early next year</a:t>
            </a:r>
          </a:p>
          <a:p>
            <a:pPr marL="804672" lvl="1" indent="-347472">
              <a:spcBef>
                <a:spcPts val="0"/>
              </a:spcBef>
              <a:buFont typeface="Courier New" panose="02070309020205020404" pitchFamily="49" charset="0"/>
              <a:buChar char="­"/>
            </a:pPr>
            <a:r>
              <a:rPr lang="en-US" sz="1900" dirty="0" smtClean="0"/>
              <a:t>EM anticipates public comment and formal REVCOM review next year</a:t>
            </a:r>
          </a:p>
          <a:p>
            <a:pPr marL="804672" lvl="1" indent="-347472">
              <a:lnSpc>
                <a:spcPct val="110000"/>
              </a:lnSpc>
              <a:spcBef>
                <a:spcPts val="200"/>
              </a:spcBef>
              <a:buFont typeface="Courier New" panose="02070309020205020404" pitchFamily="49" charset="0"/>
              <a:buChar char="­"/>
            </a:pPr>
            <a:endParaRPr lang="en-US" dirty="0" smtClean="0"/>
          </a:p>
          <a:p>
            <a:pPr marL="457200" lvl="1" indent="-457200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cs typeface="Arial" pitchFamily="34" charset="0"/>
              </a:rPr>
              <a:t>National Environmental Policy Act documentation initiated for location(s</a:t>
            </a:r>
            <a:r>
              <a:rPr lang="en-US" sz="2000" dirty="0">
                <a:cs typeface="Arial" pitchFamily="34" charset="0"/>
              </a:rPr>
              <a:t>) to dispose of depleted uranium oxide conversion products generated from DOE's inventory of depleted uranium </a:t>
            </a:r>
            <a:r>
              <a:rPr lang="en-US" sz="2000" dirty="0" smtClean="0">
                <a:cs typeface="Arial" pitchFamily="34" charset="0"/>
              </a:rPr>
              <a:t>hexafluoride</a:t>
            </a:r>
          </a:p>
          <a:p>
            <a:pPr marL="457200" lvl="1" indent="-457200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cs typeface="Arial" pitchFamily="34" charset="0"/>
              </a:rPr>
              <a:t>Maintenance of corporate </a:t>
            </a:r>
            <a:r>
              <a:rPr lang="en-US" sz="2000" dirty="0">
                <a:cs typeface="Arial" pitchFamily="34" charset="0"/>
              </a:rPr>
              <a:t>programs </a:t>
            </a:r>
            <a:r>
              <a:rPr lang="en-US" sz="2000" dirty="0" smtClean="0">
                <a:cs typeface="Arial" pitchFamily="34" charset="0"/>
              </a:rPr>
              <a:t>to </a:t>
            </a:r>
            <a:r>
              <a:rPr lang="en-US" sz="2000" dirty="0">
                <a:cs typeface="Arial" pitchFamily="34" charset="0"/>
              </a:rPr>
              <a:t>integrate waste disposition efforts (such as LLW and TRU Corporate Boards) </a:t>
            </a:r>
            <a:endParaRPr lang="en-US" sz="2000" dirty="0" smtClean="0">
              <a:cs typeface="Arial" pitchFamily="34" charset="0"/>
            </a:endParaRPr>
          </a:p>
          <a:p>
            <a:pPr marL="457200" lvl="1" indent="-457200"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cs typeface="Arial" pitchFamily="34" charset="0"/>
              </a:rPr>
              <a:t>Recurring forums for discussion and problem-solving with contractors, i.e. EFCOG </a:t>
            </a:r>
            <a:r>
              <a:rPr lang="en-US" sz="2000" dirty="0">
                <a:cs typeface="Arial" pitchFamily="34" charset="0"/>
              </a:rPr>
              <a:t>Waste Management Working </a:t>
            </a:r>
            <a:r>
              <a:rPr lang="en-US" sz="2000" dirty="0" smtClean="0">
                <a:cs typeface="Arial" pitchFamily="34" charset="0"/>
              </a:rPr>
              <a:t>Group</a:t>
            </a:r>
            <a:endParaRPr lang="en-US" sz="20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98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http://www.hanford.gov/images.cfm/09100016-113_wtp_large.jpg"/>
          <p:cNvPicPr>
            <a:picLocks noChangeAspect="1" noChangeArrowheads="1"/>
          </p:cNvPicPr>
          <p:nvPr/>
        </p:nvPicPr>
        <p:blipFill>
          <a:blip r:embed="rId3" cstate="print"/>
          <a:srcRect l="8994" t="24441" r="51348" b="21053"/>
          <a:stretch>
            <a:fillRect/>
          </a:stretch>
        </p:blipFill>
        <p:spPr bwMode="auto">
          <a:xfrm>
            <a:off x="6472703" y="1829498"/>
            <a:ext cx="2402666" cy="2192751"/>
          </a:xfrm>
          <a:prstGeom prst="roundRect">
            <a:avLst/>
          </a:prstGeom>
          <a:noFill/>
        </p:spPr>
      </p:pic>
      <p:sp>
        <p:nvSpPr>
          <p:cNvPr id="51" name="TextBox 50"/>
          <p:cNvSpPr txBox="1"/>
          <p:nvPr/>
        </p:nvSpPr>
        <p:spPr>
          <a:xfrm>
            <a:off x="6360808" y="1829498"/>
            <a:ext cx="26842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white"/>
                </a:solidFill>
              </a:rPr>
              <a:t>BUILD </a:t>
            </a:r>
            <a:endParaRPr lang="en-US" sz="4400" b="1" dirty="0" smtClean="0">
              <a:solidFill>
                <a:prstClr val="white"/>
              </a:solidFill>
            </a:endParaRPr>
          </a:p>
          <a:p>
            <a:pPr algn="ctr"/>
            <a:r>
              <a:rPr lang="en-US" sz="4400" b="1" dirty="0" smtClean="0">
                <a:solidFill>
                  <a:prstClr val="white"/>
                </a:solidFill>
              </a:rPr>
              <a:t>&amp; </a:t>
            </a:r>
            <a:endParaRPr lang="en-US" sz="4400" b="1" dirty="0">
              <a:solidFill>
                <a:prstClr val="white"/>
              </a:solidFill>
            </a:endParaRPr>
          </a:p>
          <a:p>
            <a:pPr algn="ctr"/>
            <a:r>
              <a:rPr lang="en-US" sz="4400" b="1" dirty="0">
                <a:solidFill>
                  <a:prstClr val="white"/>
                </a:solidFill>
              </a:rPr>
              <a:t>T</a:t>
            </a:r>
            <a:r>
              <a:rPr lang="en-US" sz="4400" b="1" dirty="0" smtClean="0">
                <a:solidFill>
                  <a:prstClr val="white"/>
                </a:solidFill>
              </a:rPr>
              <a:t>REAT</a:t>
            </a:r>
            <a:endParaRPr lang="en-US" sz="4400" b="1" dirty="0">
              <a:solidFill>
                <a:prstClr val="white"/>
              </a:solidFill>
            </a:endParaRPr>
          </a:p>
        </p:txBody>
      </p:sp>
      <p:pic>
        <p:nvPicPr>
          <p:cNvPr id="52" name="Picture 4" descr="http://www.lanl.gov/projects/envplan/clean/protections/images/arra2.png"/>
          <p:cNvPicPr>
            <a:picLocks noChangeAspect="1" noChangeArrowheads="1"/>
          </p:cNvPicPr>
          <p:nvPr/>
        </p:nvPicPr>
        <p:blipFill>
          <a:blip r:embed="rId4" cstate="print"/>
          <a:srcRect l="2052" t="18340" r="30149" b="26694"/>
          <a:stretch>
            <a:fillRect/>
          </a:stretch>
        </p:blipFill>
        <p:spPr bwMode="auto">
          <a:xfrm>
            <a:off x="2837580" y="1830471"/>
            <a:ext cx="3446395" cy="2123768"/>
          </a:xfrm>
          <a:prstGeom prst="round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2837580" y="3153503"/>
            <a:ext cx="3905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prstClr val="white"/>
                </a:solidFill>
              </a:rPr>
              <a:t>EXCAVATE</a:t>
            </a:r>
          </a:p>
        </p:txBody>
      </p:sp>
      <p:pic>
        <p:nvPicPr>
          <p:cNvPr id="2050" name="Picture 2" descr="http://173.230.129.239/recovery/files/imagecache/news_photos/news-photos/k_cooling_tower_demolition_001.jpg"/>
          <p:cNvPicPr>
            <a:picLocks noChangeAspect="1" noChangeArrowheads="1"/>
          </p:cNvPicPr>
          <p:nvPr/>
        </p:nvPicPr>
        <p:blipFill>
          <a:blip r:embed="rId5" cstate="print"/>
          <a:srcRect r="11158"/>
          <a:stretch>
            <a:fillRect/>
          </a:stretch>
        </p:blipFill>
        <p:spPr bwMode="auto">
          <a:xfrm>
            <a:off x="181489" y="4230949"/>
            <a:ext cx="2546964" cy="1902542"/>
          </a:xfrm>
          <a:prstGeom prst="round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216974" y="5536615"/>
            <a:ext cx="3741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</a:rPr>
              <a:t>DEMOLISH</a:t>
            </a:r>
          </a:p>
        </p:txBody>
      </p:sp>
      <p:pic>
        <p:nvPicPr>
          <p:cNvPr id="2052" name="Picture 4" descr="wackblog"/>
          <p:cNvPicPr>
            <a:picLocks noChangeAspect="1" noChangeArrowheads="1"/>
          </p:cNvPicPr>
          <p:nvPr/>
        </p:nvPicPr>
        <p:blipFill>
          <a:blip r:embed="rId6" cstate="print"/>
          <a:srcRect r="7514"/>
          <a:stretch>
            <a:fillRect/>
          </a:stretch>
        </p:blipFill>
        <p:spPr bwMode="auto">
          <a:xfrm>
            <a:off x="6360808" y="4325196"/>
            <a:ext cx="2540215" cy="1823904"/>
          </a:xfrm>
          <a:prstGeom prst="round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6342967" y="5993024"/>
            <a:ext cx="3741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>
                <a:solidFill>
                  <a:prstClr val="white"/>
                </a:solidFill>
              </a:rPr>
              <a:t>SAFEGUARD</a:t>
            </a:r>
          </a:p>
        </p:txBody>
      </p:sp>
      <p:pic>
        <p:nvPicPr>
          <p:cNvPr id="57" name="Picture 6" descr="http://sti.srs.gov/fulltext/ms2002902/01-01156-2.jpg"/>
          <p:cNvPicPr>
            <a:picLocks noChangeAspect="1" noChangeArrowheads="1"/>
          </p:cNvPicPr>
          <p:nvPr/>
        </p:nvPicPr>
        <p:blipFill>
          <a:blip r:embed="rId7" cstate="print"/>
          <a:srcRect l="42559" t="31586" r="18766" b="42201"/>
          <a:stretch>
            <a:fillRect/>
          </a:stretch>
        </p:blipFill>
        <p:spPr bwMode="auto">
          <a:xfrm>
            <a:off x="2955928" y="4355951"/>
            <a:ext cx="3105663" cy="1684622"/>
          </a:xfrm>
          <a:prstGeom prst="round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3379930" y="4325196"/>
            <a:ext cx="26995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prstClr val="white"/>
                </a:solidFill>
              </a:rPr>
              <a:t>TRANSPORT</a:t>
            </a:r>
          </a:p>
        </p:txBody>
      </p:sp>
      <p:pic>
        <p:nvPicPr>
          <p:cNvPr id="2060" name="Picture 12" descr="Recovery Act workers at Alpha 5 at the Y-12 National Security Complex at Oak Ridge, Tenn., survey waste as part of the characterization process to determine its proper disposition path"/>
          <p:cNvPicPr>
            <a:picLocks noChangeAspect="1" noChangeArrowheads="1"/>
          </p:cNvPicPr>
          <p:nvPr/>
        </p:nvPicPr>
        <p:blipFill>
          <a:blip r:embed="rId8" cstate="print"/>
          <a:srcRect b="26063"/>
          <a:stretch>
            <a:fillRect/>
          </a:stretch>
        </p:blipFill>
        <p:spPr bwMode="auto">
          <a:xfrm>
            <a:off x="263753" y="1445266"/>
            <a:ext cx="2297493" cy="2551471"/>
          </a:xfrm>
          <a:prstGeom prst="roundRect">
            <a:avLst/>
          </a:prstGeom>
          <a:noFill/>
        </p:spPr>
      </p:pic>
      <p:sp>
        <p:nvSpPr>
          <p:cNvPr id="62" name="TextBox 61"/>
          <p:cNvSpPr txBox="1"/>
          <p:nvPr/>
        </p:nvSpPr>
        <p:spPr>
          <a:xfrm>
            <a:off x="367803" y="1457850"/>
            <a:ext cx="3741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</a:rPr>
              <a:t>PACKAGE</a:t>
            </a:r>
          </a:p>
        </p:txBody>
      </p:sp>
      <p:sp>
        <p:nvSpPr>
          <p:cNvPr id="15" name="Title 3"/>
          <p:cNvSpPr txBox="1">
            <a:spLocks/>
          </p:cNvSpPr>
          <p:nvPr/>
        </p:nvSpPr>
        <p:spPr>
          <a:xfrm>
            <a:off x="3534032" y="214184"/>
            <a:ext cx="5609968" cy="5659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endParaRPr 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3160" y="5456383"/>
            <a:ext cx="26995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prstClr val="white"/>
                </a:solidFill>
              </a:rPr>
              <a:t>SAFEGUARD</a:t>
            </a:r>
            <a:endParaRPr lang="en-US" sz="3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479394" y="1407459"/>
            <a:ext cx="8207658" cy="4716895"/>
          </a:xfrm>
        </p:spPr>
        <p:txBody>
          <a:bodyPr>
            <a:normAutofit/>
          </a:bodyPr>
          <a:lstStyle/>
          <a:p>
            <a:pPr marL="457200" lvl="1" indent="-457200"/>
            <a:r>
              <a:rPr lang="en-US" sz="2000" dirty="0">
                <a:cs typeface="Arial" pitchFamily="34" charset="0"/>
              </a:rPr>
              <a:t>Update on Waste Isolation Pilot Plant (WIPP</a:t>
            </a:r>
            <a:r>
              <a:rPr lang="en-US" sz="2000" dirty="0" smtClean="0">
                <a:cs typeface="Arial" pitchFamily="34" charset="0"/>
              </a:rPr>
              <a:t>)</a:t>
            </a:r>
          </a:p>
          <a:p>
            <a:pPr marL="0" lvl="1" indent="0">
              <a:buNone/>
            </a:pPr>
            <a:endParaRPr lang="en-US" sz="2000" dirty="0">
              <a:cs typeface="Arial" pitchFamily="34" charset="0"/>
            </a:endParaRPr>
          </a:p>
          <a:p>
            <a:pPr marL="457200" lvl="1" indent="-457200"/>
            <a:r>
              <a:rPr lang="en-US" sz="2000" dirty="0">
                <a:cs typeface="Arial" pitchFamily="34" charset="0"/>
              </a:rPr>
              <a:t>Update on low-level radioactive waste (LLW) and mixed LLW (MLLW) waste disposal at DOE facilities </a:t>
            </a:r>
            <a:endParaRPr lang="en-US" sz="2000" dirty="0" smtClean="0">
              <a:cs typeface="Arial" pitchFamily="34" charset="0"/>
            </a:endParaRPr>
          </a:p>
          <a:p>
            <a:pPr marL="0" lvl="1" indent="0">
              <a:buNone/>
            </a:pPr>
            <a:endParaRPr lang="en-US" sz="2000" dirty="0">
              <a:cs typeface="Arial" pitchFamily="34" charset="0"/>
            </a:endParaRPr>
          </a:p>
          <a:p>
            <a:pPr marL="457200" lvl="1" indent="-457200"/>
            <a:r>
              <a:rPr lang="en-US" sz="2000" dirty="0">
                <a:cs typeface="Arial" pitchFamily="34" charset="0"/>
              </a:rPr>
              <a:t>Waste management forecasts </a:t>
            </a:r>
            <a:endParaRPr lang="en-US" sz="2000" dirty="0" smtClean="0">
              <a:cs typeface="Arial" pitchFamily="34" charset="0"/>
            </a:endParaRPr>
          </a:p>
          <a:p>
            <a:pPr marL="0" lvl="1" indent="0">
              <a:buNone/>
            </a:pPr>
            <a:endParaRPr lang="en-US" sz="2000" dirty="0">
              <a:cs typeface="Arial" pitchFamily="34" charset="0"/>
            </a:endParaRPr>
          </a:p>
          <a:p>
            <a:pPr marL="457200" lvl="1" indent="-457200"/>
            <a:r>
              <a:rPr lang="en-US" sz="2000" dirty="0">
                <a:cs typeface="Arial" pitchFamily="34" charset="0"/>
              </a:rPr>
              <a:t>Manifest Information Management System (MIMS) </a:t>
            </a:r>
            <a:r>
              <a:rPr lang="en-US" sz="2000" dirty="0" smtClean="0">
                <a:cs typeface="Arial" pitchFamily="34" charset="0"/>
              </a:rPr>
              <a:t>update</a:t>
            </a:r>
          </a:p>
          <a:p>
            <a:pPr marL="0" lvl="1" indent="0">
              <a:buNone/>
            </a:pPr>
            <a:endParaRPr lang="en-US" sz="2000" dirty="0">
              <a:cs typeface="Arial" pitchFamily="34" charset="0"/>
            </a:endParaRPr>
          </a:p>
          <a:p>
            <a:pPr marL="457200" lvl="1" indent="-457200"/>
            <a:r>
              <a:rPr lang="en-US" sz="2000" dirty="0">
                <a:cs typeface="Arial" pitchFamily="34" charset="0"/>
              </a:rPr>
              <a:t>Other </a:t>
            </a:r>
            <a:r>
              <a:rPr lang="en-US" sz="2000" dirty="0" smtClean="0">
                <a:cs typeface="Arial" pitchFamily="34" charset="0"/>
              </a:rPr>
              <a:t>departmental </a:t>
            </a:r>
            <a:r>
              <a:rPr lang="en-US" sz="2000" dirty="0">
                <a:cs typeface="Arial" pitchFamily="34" charset="0"/>
              </a:rPr>
              <a:t>highlights and activities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986455" y="157655"/>
            <a:ext cx="7157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Topics</a:t>
            </a:r>
            <a:endParaRPr lang="en-US" sz="320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097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1892595" y="138222"/>
            <a:ext cx="7251406" cy="623777"/>
          </a:xfrm>
        </p:spPr>
        <p:txBody>
          <a:bodyPr/>
          <a:lstStyle/>
          <a:p>
            <a:r>
              <a:rPr lang="en-US" alt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34" charset="-128"/>
              </a:rPr>
              <a:t>WIPP: Key Recovery Steps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idx="1"/>
          </p:nvPr>
        </p:nvSpPr>
        <p:spPr>
          <a:xfrm>
            <a:off x="493058" y="1389529"/>
            <a:ext cx="4563036" cy="5100918"/>
          </a:xfrm>
        </p:spPr>
        <p:txBody>
          <a:bodyPr>
            <a:noAutofit/>
          </a:bodyPr>
          <a:lstStyle/>
          <a:p>
            <a:pPr marL="457200" lvl="1" indent="-457200">
              <a:defRPr/>
            </a:pPr>
            <a:r>
              <a:rPr lang="en-US" sz="2000" dirty="0">
                <a:cs typeface="Arial" pitchFamily="34" charset="0"/>
              </a:rPr>
              <a:t>Documented Safety Analysis </a:t>
            </a:r>
            <a:r>
              <a:rPr lang="en-US" sz="2000" dirty="0" smtClean="0">
                <a:cs typeface="Arial" pitchFamily="34" charset="0"/>
              </a:rPr>
              <a:t>revisions</a:t>
            </a:r>
            <a:endParaRPr lang="en-US" sz="2000" dirty="0">
              <a:cs typeface="Arial" pitchFamily="34" charset="0"/>
            </a:endParaRPr>
          </a:p>
          <a:p>
            <a:pPr marL="457200" lvl="1" indent="-457200">
              <a:defRPr/>
            </a:pPr>
            <a:r>
              <a:rPr lang="en-US" sz="2000" dirty="0">
                <a:cs typeface="Arial" pitchFamily="34" charset="0"/>
              </a:rPr>
              <a:t>Safety Management Program </a:t>
            </a:r>
            <a:r>
              <a:rPr lang="en-US" sz="2000" dirty="0" smtClean="0">
                <a:cs typeface="Arial" pitchFamily="34" charset="0"/>
              </a:rPr>
              <a:t>revitalization</a:t>
            </a:r>
            <a:endParaRPr lang="en-US" sz="2000" dirty="0">
              <a:cs typeface="Arial" pitchFamily="34" charset="0"/>
            </a:endParaRPr>
          </a:p>
          <a:p>
            <a:pPr marL="457200" lvl="1" indent="-457200">
              <a:defRPr/>
            </a:pPr>
            <a:r>
              <a:rPr lang="en-US" sz="2000" dirty="0">
                <a:cs typeface="Arial" pitchFamily="34" charset="0"/>
              </a:rPr>
              <a:t>Underground </a:t>
            </a:r>
            <a:r>
              <a:rPr lang="en-US" sz="2000" dirty="0" smtClean="0">
                <a:cs typeface="Arial" pitchFamily="34" charset="0"/>
              </a:rPr>
              <a:t>restoration</a:t>
            </a:r>
            <a:endParaRPr lang="en-US" sz="2000" dirty="0">
              <a:cs typeface="Arial" pitchFamily="34" charset="0"/>
            </a:endParaRPr>
          </a:p>
          <a:p>
            <a:pPr marL="804672" lvl="1" indent="-347472">
              <a:spcBef>
                <a:spcPts val="200"/>
              </a:spcBef>
              <a:buFont typeface="Courier New" panose="02070309020205020404" pitchFamily="49" charset="0"/>
              <a:buChar char="­"/>
              <a:defRPr/>
            </a:pPr>
            <a:r>
              <a:rPr lang="en-US" dirty="0" smtClean="0"/>
              <a:t>Re-establish degraded equipment</a:t>
            </a:r>
            <a:endParaRPr lang="en-US" dirty="0"/>
          </a:p>
          <a:p>
            <a:pPr marL="804672" lvl="1" indent="-347472">
              <a:spcBef>
                <a:spcPts val="200"/>
              </a:spcBef>
              <a:buFont typeface="Courier New" panose="02070309020205020404" pitchFamily="49" charset="0"/>
              <a:buChar char="­"/>
              <a:defRPr/>
            </a:pPr>
            <a:r>
              <a:rPr lang="en-US" dirty="0"/>
              <a:t>Fire </a:t>
            </a:r>
            <a:r>
              <a:rPr lang="en-US" dirty="0" smtClean="0"/>
              <a:t>protection</a:t>
            </a:r>
            <a:endParaRPr lang="en-US" dirty="0"/>
          </a:p>
          <a:p>
            <a:pPr marL="804672" lvl="1" indent="-347472">
              <a:spcBef>
                <a:spcPts val="200"/>
              </a:spcBef>
              <a:buFont typeface="Courier New" panose="02070309020205020404" pitchFamily="49" charset="0"/>
              <a:buChar char="­"/>
              <a:defRPr/>
            </a:pPr>
            <a:r>
              <a:rPr lang="en-US" dirty="0"/>
              <a:t>Maintenance and </a:t>
            </a:r>
            <a:r>
              <a:rPr lang="en-US" dirty="0" smtClean="0"/>
              <a:t>ground control </a:t>
            </a:r>
            <a:endParaRPr lang="en-US" dirty="0"/>
          </a:p>
          <a:p>
            <a:pPr marL="804672" lvl="1" indent="-347472">
              <a:spcBef>
                <a:spcPts val="200"/>
              </a:spcBef>
              <a:buFont typeface="Courier New" panose="02070309020205020404" pitchFamily="49" charset="0"/>
              <a:buChar char="­"/>
              <a:defRPr/>
            </a:pPr>
            <a:r>
              <a:rPr lang="en-US" dirty="0"/>
              <a:t>Radiological </a:t>
            </a:r>
            <a:r>
              <a:rPr lang="en-US" dirty="0" smtClean="0"/>
              <a:t>risk mitigation</a:t>
            </a:r>
            <a:endParaRPr lang="en-US" dirty="0"/>
          </a:p>
          <a:p>
            <a:pPr marL="804672" lvl="1" indent="-347472">
              <a:spcBef>
                <a:spcPts val="200"/>
              </a:spcBef>
              <a:buFont typeface="Courier New" panose="02070309020205020404" pitchFamily="49" charset="0"/>
              <a:buChar char="­"/>
              <a:defRPr/>
            </a:pPr>
            <a:r>
              <a:rPr lang="en-US" dirty="0"/>
              <a:t>Soot cleaning of electrical panels</a:t>
            </a:r>
          </a:p>
          <a:p>
            <a:pPr marL="457200" lvl="1" indent="-457200">
              <a:defRPr/>
            </a:pPr>
            <a:r>
              <a:rPr lang="en-US" sz="2000" dirty="0">
                <a:cs typeface="Arial" pitchFamily="34" charset="0"/>
              </a:rPr>
              <a:t>Expedited mine stability</a:t>
            </a:r>
          </a:p>
          <a:p>
            <a:pPr marL="457200" lvl="1" indent="-457200">
              <a:defRPr/>
            </a:pPr>
            <a:r>
              <a:rPr lang="en-US" sz="2000" dirty="0">
                <a:cs typeface="Arial" pitchFamily="34" charset="0"/>
              </a:rPr>
              <a:t>Initial Panel 6 and Panel 7, Room 7 </a:t>
            </a:r>
            <a:r>
              <a:rPr lang="en-US" sz="2000" dirty="0" smtClean="0">
                <a:cs typeface="Arial" pitchFamily="34" charset="0"/>
              </a:rPr>
              <a:t>closure</a:t>
            </a:r>
            <a:endParaRPr lang="en-US" sz="2000" dirty="0">
              <a:cs typeface="Arial" pitchFamily="34" charset="0"/>
            </a:endParaRPr>
          </a:p>
          <a:p>
            <a:pPr marL="457200" lvl="1" indent="-457200">
              <a:defRPr/>
            </a:pPr>
            <a:r>
              <a:rPr lang="en-US" sz="2000" dirty="0">
                <a:cs typeface="Arial" pitchFamily="34" charset="0"/>
              </a:rPr>
              <a:t>Interim </a:t>
            </a:r>
            <a:r>
              <a:rPr lang="en-US" sz="2000" dirty="0" smtClean="0">
                <a:cs typeface="Arial" pitchFamily="34" charset="0"/>
              </a:rPr>
              <a:t>ventilation and supplemental </a:t>
            </a:r>
            <a:r>
              <a:rPr lang="en-US" sz="2000" dirty="0">
                <a:cs typeface="Arial" pitchFamily="34" charset="0"/>
              </a:rPr>
              <a:t>v</a:t>
            </a:r>
            <a:r>
              <a:rPr lang="en-US" sz="2000" dirty="0" smtClean="0">
                <a:cs typeface="Arial" pitchFamily="34" charset="0"/>
              </a:rPr>
              <a:t>entilation modifications</a:t>
            </a:r>
            <a:endParaRPr lang="en-US" sz="2000" dirty="0">
              <a:cs typeface="Arial" pitchFamily="34" charset="0"/>
            </a:endParaRPr>
          </a:p>
          <a:p>
            <a:pPr marL="339725" indent="-339725">
              <a:spcBef>
                <a:spcPts val="0"/>
              </a:spcBef>
              <a:buNone/>
              <a:defRPr/>
            </a:pPr>
            <a:endParaRPr lang="en-US" sz="2000" b="1" dirty="0"/>
          </a:p>
          <a:p>
            <a:pPr>
              <a:spcBef>
                <a:spcPts val="0"/>
              </a:spcBef>
              <a:defRPr/>
            </a:pPr>
            <a:endParaRPr lang="en-US" sz="1800" b="1" dirty="0"/>
          </a:p>
          <a:p>
            <a:pPr>
              <a:spcBef>
                <a:spcPts val="0"/>
              </a:spcBef>
              <a:defRPr/>
            </a:pPr>
            <a:endParaRPr lang="en-US" sz="800" b="1" dirty="0"/>
          </a:p>
          <a:p>
            <a:pPr>
              <a:spcBef>
                <a:spcPts val="0"/>
              </a:spcBef>
              <a:defRPr/>
            </a:pPr>
            <a:endParaRPr lang="en-US" sz="800" dirty="0"/>
          </a:p>
        </p:txBody>
      </p:sp>
      <p:pic>
        <p:nvPicPr>
          <p:cNvPr id="11" name="Picture 2" descr="P:\Users\runyont\AppData\Local\Microsoft\Windows\Temporary Internet Files\Content.Outlook\ES1NBJSS\_MG_6507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9" t="13409" r="21828" b="17331"/>
          <a:stretch/>
        </p:blipFill>
        <p:spPr bwMode="auto">
          <a:xfrm>
            <a:off x="5149506" y="3335716"/>
            <a:ext cx="3303651" cy="2789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wipp.energy.gov/wipprecovery/Images/4_2_Image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13" y="1452282"/>
            <a:ext cx="3359023" cy="2399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997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24" y="4604596"/>
            <a:ext cx="2716306" cy="1810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0" y="196813"/>
            <a:ext cx="7077075" cy="556221"/>
          </a:xfrm>
        </p:spPr>
        <p:txBody>
          <a:bodyPr/>
          <a:lstStyle/>
          <a:p>
            <a: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WIPP: Areas of Significant Progress </a:t>
            </a:r>
            <a:endParaRPr 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74" y="1470211"/>
            <a:ext cx="5810429" cy="5136777"/>
          </a:xfrm>
        </p:spPr>
        <p:txBody>
          <a:bodyPr>
            <a:normAutofit fontScale="70000" lnSpcReduction="20000"/>
          </a:bodyPr>
          <a:lstStyle/>
          <a:p>
            <a:pPr marL="457200" lvl="1" indent="-457200">
              <a:defRPr/>
            </a:pPr>
            <a:r>
              <a:rPr lang="en-US" sz="2600" dirty="0">
                <a:cs typeface="Arial" pitchFamily="34" charset="0"/>
              </a:rPr>
              <a:t>Ground control – 85% of catch-up bolting </a:t>
            </a:r>
            <a:r>
              <a:rPr lang="en-US" sz="2600" dirty="0" smtClean="0">
                <a:cs typeface="Arial" pitchFamily="34" charset="0"/>
              </a:rPr>
              <a:t>complete</a:t>
            </a:r>
            <a:endParaRPr lang="en-US" sz="2600" dirty="0">
              <a:cs typeface="Arial" pitchFamily="34" charset="0"/>
            </a:endParaRPr>
          </a:p>
          <a:p>
            <a:pPr marL="457200" lvl="1" indent="-457200">
              <a:lnSpc>
                <a:spcPct val="120000"/>
              </a:lnSpc>
              <a:defRPr/>
            </a:pPr>
            <a:r>
              <a:rPr lang="en-US" sz="2600" dirty="0">
                <a:cs typeface="Arial" pitchFamily="34" charset="0"/>
              </a:rPr>
              <a:t>Radiological risk </a:t>
            </a:r>
            <a:r>
              <a:rPr lang="en-US" sz="2600" dirty="0" smtClean="0">
                <a:cs typeface="Arial" pitchFamily="34" charset="0"/>
              </a:rPr>
              <a:t>reduction – </a:t>
            </a:r>
            <a:r>
              <a:rPr lang="en-US" sz="2600" dirty="0">
                <a:cs typeface="Arial" pitchFamily="34" charset="0"/>
              </a:rPr>
              <a:t>over 65% of </a:t>
            </a:r>
            <a:r>
              <a:rPr lang="en-US" sz="2600" dirty="0" smtClean="0">
                <a:cs typeface="Arial" pitchFamily="34" charset="0"/>
              </a:rPr>
              <a:t>underground released </a:t>
            </a:r>
            <a:r>
              <a:rPr lang="en-US" sz="2600" dirty="0">
                <a:cs typeface="Arial" pitchFamily="34" charset="0"/>
              </a:rPr>
              <a:t>as controlled area</a:t>
            </a:r>
          </a:p>
          <a:p>
            <a:pPr marL="457200" lvl="1" indent="-457200">
              <a:lnSpc>
                <a:spcPct val="120000"/>
              </a:lnSpc>
              <a:defRPr/>
            </a:pPr>
            <a:r>
              <a:rPr lang="en-US" sz="2600" dirty="0" smtClean="0">
                <a:cs typeface="Arial" pitchFamily="34" charset="0"/>
              </a:rPr>
              <a:t>Soot cleaning – 98</a:t>
            </a:r>
            <a:r>
              <a:rPr lang="en-US" sz="2600" dirty="0">
                <a:cs typeface="Arial" pitchFamily="34" charset="0"/>
              </a:rPr>
              <a:t>% complete</a:t>
            </a:r>
          </a:p>
          <a:p>
            <a:pPr marL="457200" lvl="1" indent="-457200">
              <a:lnSpc>
                <a:spcPct val="120000"/>
              </a:lnSpc>
              <a:defRPr/>
            </a:pPr>
            <a:r>
              <a:rPr lang="en-US" sz="2600" dirty="0">
                <a:cs typeface="Arial" pitchFamily="34" charset="0"/>
              </a:rPr>
              <a:t>Zone </a:t>
            </a:r>
            <a:r>
              <a:rPr lang="en-US" sz="2600" dirty="0" smtClean="0">
                <a:cs typeface="Arial" pitchFamily="34" charset="0"/>
              </a:rPr>
              <a:t>recovery (Zones 1-7) </a:t>
            </a:r>
            <a:r>
              <a:rPr lang="en-US" sz="2600" dirty="0">
                <a:cs typeface="Arial" pitchFamily="34" charset="0"/>
              </a:rPr>
              <a:t>– </a:t>
            </a:r>
            <a:r>
              <a:rPr lang="en-US" sz="2600" dirty="0" smtClean="0">
                <a:cs typeface="Arial" pitchFamily="34" charset="0"/>
              </a:rPr>
              <a:t>complete</a:t>
            </a:r>
            <a:endParaRPr lang="en-US" sz="2600" dirty="0">
              <a:cs typeface="Arial" pitchFamily="34" charset="0"/>
            </a:endParaRPr>
          </a:p>
          <a:p>
            <a:pPr marL="457200" lvl="1" indent="-457200">
              <a:lnSpc>
                <a:spcPct val="120000"/>
              </a:lnSpc>
              <a:defRPr/>
            </a:pPr>
            <a:r>
              <a:rPr lang="en-US" sz="2600" dirty="0">
                <a:cs typeface="Arial" pitchFamily="34" charset="0"/>
              </a:rPr>
              <a:t>Initial </a:t>
            </a:r>
            <a:r>
              <a:rPr lang="en-US" sz="2600" dirty="0" smtClean="0">
                <a:cs typeface="Arial" pitchFamily="34" charset="0"/>
              </a:rPr>
              <a:t>closure of </a:t>
            </a:r>
            <a:r>
              <a:rPr lang="en-US" sz="2600" dirty="0">
                <a:cs typeface="Arial" pitchFamily="34" charset="0"/>
              </a:rPr>
              <a:t>Panel 6 and </a:t>
            </a:r>
            <a:r>
              <a:rPr lang="en-US" sz="2600" dirty="0" smtClean="0">
                <a:cs typeface="Arial" pitchFamily="34" charset="0"/>
              </a:rPr>
              <a:t>Panel 7, Room 7 – complete</a:t>
            </a:r>
            <a:endParaRPr lang="en-US" sz="2600" dirty="0">
              <a:cs typeface="Arial" pitchFamily="34" charset="0"/>
            </a:endParaRPr>
          </a:p>
          <a:p>
            <a:pPr marL="457200" lvl="1" indent="-457200">
              <a:lnSpc>
                <a:spcPct val="120000"/>
              </a:lnSpc>
              <a:defRPr/>
            </a:pPr>
            <a:r>
              <a:rPr lang="en-US" sz="2600" dirty="0" smtClean="0">
                <a:cs typeface="Arial" pitchFamily="34" charset="0"/>
              </a:rPr>
              <a:t>Revision of DSA in progress</a:t>
            </a:r>
          </a:p>
          <a:p>
            <a:pPr marL="457200" lvl="1" indent="-457200">
              <a:lnSpc>
                <a:spcPct val="120000"/>
              </a:lnSpc>
              <a:defRPr/>
            </a:pPr>
            <a:r>
              <a:rPr lang="en-US" sz="2600" dirty="0" smtClean="0">
                <a:cs typeface="Arial" pitchFamily="34" charset="0"/>
              </a:rPr>
              <a:t>Interim </a:t>
            </a:r>
            <a:r>
              <a:rPr lang="en-US" sz="2600" dirty="0">
                <a:cs typeface="Arial" pitchFamily="34" charset="0"/>
              </a:rPr>
              <a:t>Ventilation </a:t>
            </a:r>
            <a:r>
              <a:rPr lang="en-US" sz="2600" dirty="0" smtClean="0">
                <a:cs typeface="Arial" pitchFamily="34" charset="0"/>
              </a:rPr>
              <a:t>System (IVS) – repairs completed, proceeding with installation</a:t>
            </a:r>
            <a:endParaRPr lang="en-US" sz="2600" dirty="0">
              <a:cs typeface="Arial" pitchFamily="34" charset="0"/>
            </a:endParaRPr>
          </a:p>
          <a:p>
            <a:pPr marL="457200" lvl="1" indent="-457200">
              <a:lnSpc>
                <a:spcPct val="120000"/>
              </a:lnSpc>
              <a:defRPr/>
            </a:pPr>
            <a:r>
              <a:rPr lang="en-US" sz="2600" dirty="0" smtClean="0">
                <a:cs typeface="Arial" pitchFamily="34" charset="0"/>
              </a:rPr>
              <a:t>Supplemental </a:t>
            </a:r>
            <a:r>
              <a:rPr lang="en-US" sz="2600" dirty="0">
                <a:cs typeface="Arial" pitchFamily="34" charset="0"/>
              </a:rPr>
              <a:t>Ventilation </a:t>
            </a:r>
            <a:r>
              <a:rPr lang="en-US" sz="2600" dirty="0" smtClean="0">
                <a:cs typeface="Arial" pitchFamily="34" charset="0"/>
              </a:rPr>
              <a:t>System – complete, waiting for IVS (must be operated in tandem)</a:t>
            </a:r>
            <a:endParaRPr lang="en-US" sz="2600" dirty="0">
              <a:cs typeface="Arial" pitchFamily="34" charset="0"/>
            </a:endParaRPr>
          </a:p>
          <a:p>
            <a:pPr marL="457200" lvl="1" indent="-457200">
              <a:lnSpc>
                <a:spcPct val="120000"/>
              </a:lnSpc>
              <a:defRPr/>
            </a:pPr>
            <a:r>
              <a:rPr lang="en-US" sz="2600" dirty="0" smtClean="0">
                <a:cs typeface="Arial" pitchFamily="34" charset="0"/>
              </a:rPr>
              <a:t>Hybrid diesel electric bolter in operation </a:t>
            </a:r>
            <a:r>
              <a:rPr lang="en-US" sz="2600" smtClean="0">
                <a:cs typeface="Arial" pitchFamily="34" charset="0"/>
              </a:rPr>
              <a:t>– training </a:t>
            </a:r>
            <a:r>
              <a:rPr lang="en-US" sz="2600" dirty="0" smtClean="0">
                <a:cs typeface="Arial" pitchFamily="34" charset="0"/>
              </a:rPr>
              <a:t>ongoing</a:t>
            </a:r>
            <a:endParaRPr lang="en-US" sz="2600" dirty="0">
              <a:cs typeface="Arial" pitchFamily="34" charset="0"/>
            </a:endParaRPr>
          </a:p>
          <a:p>
            <a:pPr marL="457200" lvl="1" indent="-457200">
              <a:lnSpc>
                <a:spcPct val="120000"/>
              </a:lnSpc>
              <a:defRPr/>
            </a:pPr>
            <a:r>
              <a:rPr lang="en-US" sz="2600" dirty="0" smtClean="0">
                <a:cs typeface="Arial" pitchFamily="34" charset="0"/>
              </a:rPr>
              <a:t>Approval of Integrated </a:t>
            </a:r>
            <a:r>
              <a:rPr lang="en-US" sz="2600" dirty="0">
                <a:cs typeface="Arial" pitchFamily="34" charset="0"/>
              </a:rPr>
              <a:t>Performance Measurement Baseline – in </a:t>
            </a:r>
            <a:r>
              <a:rPr lang="en-US" sz="2600" dirty="0" smtClean="0">
                <a:cs typeface="Arial" pitchFamily="34" charset="0"/>
              </a:rPr>
              <a:t>progress</a:t>
            </a:r>
            <a:endParaRPr lang="en-US" sz="2600" dirty="0"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965" y="3070605"/>
            <a:ext cx="2281084" cy="1919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C:\Users\williar\Desktop\Wash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071" y="1708970"/>
            <a:ext cx="2779059" cy="1573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77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4917" y="159489"/>
            <a:ext cx="6329083" cy="701446"/>
          </a:xfrm>
        </p:spPr>
        <p:txBody>
          <a:bodyPr/>
          <a:lstStyle/>
          <a:p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WIPP: AIB Reports and Corrective </a:t>
            </a:r>
            <a:b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Plans</a:t>
            </a:r>
            <a:endParaRPr lang="en-US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8464" y="1389529"/>
            <a:ext cx="8423489" cy="4309523"/>
          </a:xfrm>
        </p:spPr>
        <p:txBody>
          <a:bodyPr>
            <a:normAutofit/>
          </a:bodyPr>
          <a:lstStyle/>
          <a:p>
            <a:pPr marL="457200" lvl="1" indent="-457200"/>
            <a:r>
              <a:rPr lang="en-US" sz="2000" dirty="0" smtClean="0"/>
              <a:t>CBFO/NWP </a:t>
            </a:r>
            <a:r>
              <a:rPr lang="en-US" sz="2000" dirty="0"/>
              <a:t>Corrective Action Plans (CAPs) for judgments of need (JON) from Accident Investigation Board (AIB) reports on </a:t>
            </a:r>
            <a:r>
              <a:rPr lang="en-US" sz="2000" dirty="0" smtClean="0"/>
              <a:t>haul </a:t>
            </a:r>
            <a:r>
              <a:rPr lang="en-US" sz="2000" dirty="0"/>
              <a:t>truck fire and Phase I radiological event </a:t>
            </a:r>
            <a:r>
              <a:rPr lang="en-US" sz="2000" dirty="0" smtClean="0"/>
              <a:t>approved </a:t>
            </a:r>
            <a:r>
              <a:rPr lang="en-US" sz="2000" dirty="0"/>
              <a:t>in February </a:t>
            </a:r>
            <a:r>
              <a:rPr lang="en-US" sz="2000" dirty="0" smtClean="0"/>
              <a:t>2015 </a:t>
            </a:r>
            <a:r>
              <a:rPr lang="en-US" sz="2000" dirty="0"/>
              <a:t>– now in </a:t>
            </a:r>
            <a:r>
              <a:rPr lang="en-US" sz="2000" dirty="0" smtClean="0"/>
              <a:t>implementation</a:t>
            </a:r>
          </a:p>
          <a:p>
            <a:pPr marL="0" lvl="1" indent="0">
              <a:buNone/>
            </a:pPr>
            <a:endParaRPr lang="en-US" sz="2000" dirty="0"/>
          </a:p>
          <a:p>
            <a:pPr marL="457200" lvl="1" indent="-457200"/>
            <a:r>
              <a:rPr lang="en-US" sz="2000" dirty="0" smtClean="0">
                <a:cs typeface="Arial" pitchFamily="34" charset="0"/>
              </a:rPr>
              <a:t>AIB </a:t>
            </a:r>
            <a:r>
              <a:rPr lang="en-US" sz="2000" dirty="0">
                <a:cs typeface="Arial" pitchFamily="34" charset="0"/>
              </a:rPr>
              <a:t>Report for </a:t>
            </a:r>
            <a:r>
              <a:rPr lang="en-US" sz="2000" dirty="0" smtClean="0">
                <a:cs typeface="Arial" pitchFamily="34" charset="0"/>
              </a:rPr>
              <a:t>Radiological </a:t>
            </a:r>
            <a:r>
              <a:rPr lang="en-US" sz="2000" dirty="0">
                <a:cs typeface="Arial" pitchFamily="34" charset="0"/>
              </a:rPr>
              <a:t>Release Event, Phase II, issued April </a:t>
            </a:r>
            <a:r>
              <a:rPr lang="en-US" sz="2000" dirty="0" smtClean="0">
                <a:cs typeface="Arial" pitchFamily="34" charset="0"/>
              </a:rPr>
              <a:t>2015</a:t>
            </a:r>
          </a:p>
          <a:p>
            <a:pPr marL="804672" lvl="1" indent="-347472">
              <a:spcBef>
                <a:spcPts val="200"/>
              </a:spcBef>
              <a:buFont typeface="Courier New" panose="02070309020205020404" pitchFamily="49" charset="0"/>
              <a:buChar char="­"/>
            </a:pPr>
            <a:r>
              <a:rPr lang="en-US" dirty="0"/>
              <a:t>Phase II focused on determining </a:t>
            </a:r>
            <a:r>
              <a:rPr lang="en-US" dirty="0" smtClean="0"/>
              <a:t>direct </a:t>
            </a:r>
            <a:r>
              <a:rPr lang="en-US" dirty="0"/>
              <a:t>cause of </a:t>
            </a:r>
            <a:r>
              <a:rPr lang="en-US" dirty="0" smtClean="0"/>
              <a:t>release</a:t>
            </a:r>
            <a:endParaRPr lang="en-US" dirty="0"/>
          </a:p>
          <a:p>
            <a:pPr marL="804672" lvl="1" indent="-347472">
              <a:spcBef>
                <a:spcPts val="200"/>
              </a:spcBef>
              <a:buFont typeface="Courier New" panose="02070309020205020404" pitchFamily="49" charset="0"/>
              <a:buChar char="­"/>
            </a:pPr>
            <a:r>
              <a:rPr lang="en-US" dirty="0" smtClean="0"/>
              <a:t>Phase </a:t>
            </a:r>
            <a:r>
              <a:rPr lang="en-US" dirty="0"/>
              <a:t>II CAPs </a:t>
            </a:r>
            <a:r>
              <a:rPr lang="en-US" dirty="0" smtClean="0"/>
              <a:t>approved </a:t>
            </a:r>
            <a:r>
              <a:rPr lang="en-US" dirty="0"/>
              <a:t>in early September </a:t>
            </a:r>
            <a:r>
              <a:rPr lang="en-US" dirty="0" smtClean="0"/>
              <a:t>2015 – </a:t>
            </a:r>
            <a:r>
              <a:rPr lang="en-US" dirty="0"/>
              <a:t>now in implementation</a:t>
            </a:r>
          </a:p>
        </p:txBody>
      </p:sp>
      <p:pic>
        <p:nvPicPr>
          <p:cNvPr id="4" name="Picture 2" descr="\\torreon\External_Comm\Photos\2015 Events\8-17 IVS\Truck #3 08-14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464" y="4809012"/>
            <a:ext cx="5237588" cy="1548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6" y="4146523"/>
            <a:ext cx="2822370" cy="1881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73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372" y="161364"/>
            <a:ext cx="7389628" cy="609602"/>
          </a:xfrm>
        </p:spPr>
        <p:txBody>
          <a:bodyPr/>
          <a:lstStyle/>
          <a:p>
            <a: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 Waste Generator Impacts</a:t>
            </a:r>
            <a:endParaRPr lang="en-US" sz="3200" b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42260" y="1416424"/>
            <a:ext cx="7953153" cy="5351929"/>
          </a:xfrm>
        </p:spPr>
        <p:txBody>
          <a:bodyPr>
            <a:noAutofit/>
          </a:bodyPr>
          <a:lstStyle/>
          <a:p>
            <a:pPr marL="457200" lvl="1" indent="-457200">
              <a:defRPr/>
            </a:pPr>
            <a:r>
              <a:rPr lang="en-US" sz="2000" dirty="0">
                <a:cs typeface="Arial" pitchFamily="34" charset="0"/>
              </a:rPr>
              <a:t>Prioritization of s</a:t>
            </a:r>
            <a:r>
              <a:rPr lang="en-US" sz="2000" dirty="0" smtClean="0">
                <a:cs typeface="Arial" pitchFamily="34" charset="0"/>
              </a:rPr>
              <a:t>hipments</a:t>
            </a:r>
            <a:endParaRPr lang="en-US" sz="2000" dirty="0">
              <a:cs typeface="Arial" pitchFamily="34" charset="0"/>
            </a:endParaRPr>
          </a:p>
          <a:p>
            <a:pPr marL="804672" lvl="1" indent="-347472">
              <a:spcBef>
                <a:spcPts val="200"/>
              </a:spcBef>
              <a:buFont typeface="Courier New" panose="02070309020205020404" pitchFamily="49" charset="0"/>
              <a:buChar char="­"/>
              <a:defRPr/>
            </a:pPr>
            <a:r>
              <a:rPr lang="en-US" sz="1800" dirty="0"/>
              <a:t>P</a:t>
            </a:r>
            <a:r>
              <a:rPr lang="en-US" sz="1800" dirty="0" smtClean="0"/>
              <a:t>remature </a:t>
            </a:r>
            <a:r>
              <a:rPr lang="en-US" sz="1800" dirty="0"/>
              <a:t>at this stage of </a:t>
            </a:r>
            <a:r>
              <a:rPr lang="en-US" sz="1800" dirty="0" smtClean="0"/>
              <a:t>recovery </a:t>
            </a:r>
            <a:r>
              <a:rPr lang="en-US" sz="1800" dirty="0"/>
              <a:t>to predict and allocate </a:t>
            </a:r>
            <a:r>
              <a:rPr lang="en-US" sz="1800" dirty="0" smtClean="0"/>
              <a:t>rate </a:t>
            </a:r>
            <a:r>
              <a:rPr lang="en-US" sz="1800" dirty="0"/>
              <a:t>of TRU waste shipments to </a:t>
            </a:r>
            <a:r>
              <a:rPr lang="en-US" sz="1800" dirty="0" smtClean="0"/>
              <a:t>WIPP</a:t>
            </a:r>
            <a:endParaRPr lang="en-US" sz="1800" dirty="0"/>
          </a:p>
          <a:p>
            <a:pPr marL="804672" lvl="1" indent="-347472">
              <a:spcBef>
                <a:spcPts val="200"/>
              </a:spcBef>
              <a:buFont typeface="Courier New" panose="02070309020205020404" pitchFamily="49" charset="0"/>
              <a:buChar char="­"/>
              <a:defRPr/>
            </a:pPr>
            <a:r>
              <a:rPr lang="en-US" sz="1800" dirty="0"/>
              <a:t>Initial focus will be on emplacement of wastes generated during recovery activities and emplacement of wastes currently stored in </a:t>
            </a:r>
            <a:r>
              <a:rPr lang="en-US" sz="1800" dirty="0" smtClean="0"/>
              <a:t>WIPP </a:t>
            </a:r>
            <a:r>
              <a:rPr lang="en-US" sz="1800" dirty="0"/>
              <a:t>surface facilities </a:t>
            </a:r>
            <a:r>
              <a:rPr lang="en-US" sz="1800" dirty="0" smtClean="0"/>
              <a:t>(wastes </a:t>
            </a:r>
            <a:r>
              <a:rPr lang="en-US" sz="1800" dirty="0"/>
              <a:t>were received but not emplaced prior to </a:t>
            </a:r>
            <a:r>
              <a:rPr lang="en-US" sz="1800" dirty="0" smtClean="0"/>
              <a:t>the events)</a:t>
            </a:r>
            <a:r>
              <a:rPr lang="en-US" sz="1800" dirty="0"/>
              <a:t>  </a:t>
            </a:r>
            <a:endParaRPr lang="en-US" sz="1800" dirty="0" smtClean="0"/>
          </a:p>
          <a:p>
            <a:pPr marL="457200" lvl="1" indent="0">
              <a:spcBef>
                <a:spcPts val="200"/>
              </a:spcBef>
              <a:buNone/>
              <a:defRPr/>
            </a:pPr>
            <a:endParaRPr lang="en-US" sz="1800" dirty="0"/>
          </a:p>
          <a:p>
            <a:pPr marL="457200" lvl="1" indent="-457200">
              <a:defRPr/>
            </a:pPr>
            <a:r>
              <a:rPr lang="en-US" sz="2000" dirty="0" smtClean="0">
                <a:cs typeface="Arial" pitchFamily="34" charset="0"/>
              </a:rPr>
              <a:t>In </a:t>
            </a:r>
            <a:r>
              <a:rPr lang="en-US" sz="2000" dirty="0">
                <a:cs typeface="Arial" pitchFamily="34" charset="0"/>
              </a:rPr>
              <a:t>determining rate of shipments among sites, DOE will consider numerous technical and programmatic factors </a:t>
            </a:r>
          </a:p>
          <a:p>
            <a:pPr marL="804672" lvl="1" indent="-347472">
              <a:spcBef>
                <a:spcPts val="200"/>
              </a:spcBef>
              <a:buFont typeface="Courier New" panose="02070309020205020404" pitchFamily="49" charset="0"/>
              <a:buChar char="­"/>
              <a:defRPr/>
            </a:pPr>
            <a:r>
              <a:rPr lang="en-US" sz="1800" dirty="0"/>
              <a:t>WIPP transportation and waste acceptance capabilities</a:t>
            </a:r>
          </a:p>
          <a:p>
            <a:pPr marL="804672" lvl="1" indent="-347472">
              <a:spcBef>
                <a:spcPts val="200"/>
              </a:spcBef>
              <a:buFont typeface="Courier New" panose="02070309020205020404" pitchFamily="49" charset="0"/>
              <a:buChar char="­"/>
              <a:defRPr/>
            </a:pPr>
            <a:r>
              <a:rPr lang="en-US" sz="1800" dirty="0"/>
              <a:t>Generator site compliance commitments</a:t>
            </a:r>
          </a:p>
          <a:p>
            <a:pPr marL="804672" lvl="1" indent="-347472">
              <a:spcBef>
                <a:spcPts val="200"/>
              </a:spcBef>
              <a:buFont typeface="Courier New" panose="02070309020205020404" pitchFamily="49" charset="0"/>
              <a:buChar char="­"/>
              <a:defRPr/>
            </a:pPr>
            <a:r>
              <a:rPr lang="en-US" sz="1800" dirty="0"/>
              <a:t>Storage capacities</a:t>
            </a:r>
          </a:p>
          <a:p>
            <a:pPr marL="457200" lvl="1" indent="0">
              <a:spcBef>
                <a:spcPts val="200"/>
              </a:spcBef>
              <a:buNone/>
              <a:defRPr/>
            </a:pPr>
            <a:endParaRPr lang="en-US" sz="1800" dirty="0"/>
          </a:p>
          <a:p>
            <a:pPr marL="457200" lvl="1" indent="-457200">
              <a:defRPr/>
            </a:pPr>
            <a:r>
              <a:rPr lang="en-US" sz="2000" dirty="0">
                <a:cs typeface="Arial" pitchFamily="34" charset="0"/>
              </a:rPr>
              <a:t>Construction of additional surface storage at WIPP is one option under consideration</a:t>
            </a:r>
          </a:p>
          <a:p>
            <a:pPr lvl="1">
              <a:buFont typeface="Simplified Arabic Fixed" panose="02070309020205020404" pitchFamily="49" charset="-78"/>
              <a:buChar char="-"/>
            </a:pPr>
            <a:endParaRPr lang="en-US" sz="2000" dirty="0" smtClean="0"/>
          </a:p>
          <a:p>
            <a:pPr lvl="1">
              <a:buFont typeface="Simplified Arabic Fixed" panose="02070309020205020404" pitchFamily="49" charset="-78"/>
              <a:buChar char="-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542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490" y="198437"/>
            <a:ext cx="5631510" cy="572527"/>
          </a:xfrm>
        </p:spPr>
        <p:txBody>
          <a:bodyPr/>
          <a:lstStyle/>
          <a:p>
            <a: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WIPP Way Ahead</a:t>
            </a:r>
            <a:endParaRPr 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023" y="1224643"/>
            <a:ext cx="81316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Clr>
                <a:srgbClr val="00249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Develop new PMB based on current schedule/cost 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impacts</a:t>
            </a:r>
          </a:p>
          <a:p>
            <a:pPr marL="0" lvl="1">
              <a:buClr>
                <a:srgbClr val="002499"/>
              </a:buClr>
              <a:defRPr/>
            </a:pPr>
            <a:endParaRPr lang="en-US" sz="2000" dirty="0">
              <a:solidFill>
                <a:srgbClr val="002499"/>
              </a:solidFill>
              <a:cs typeface="Arial" pitchFamily="34" charset="0"/>
            </a:endParaRPr>
          </a:p>
          <a:p>
            <a:pPr lvl="1" indent="-457200">
              <a:buClr>
                <a:srgbClr val="00249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Complete installation and testing of interim and 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supplemental ventilation </a:t>
            </a:r>
          </a:p>
          <a:p>
            <a:pPr marL="0" lvl="1">
              <a:buClr>
                <a:srgbClr val="002499"/>
              </a:buClr>
              <a:defRPr/>
            </a:pPr>
            <a:endParaRPr lang="en-US" sz="2000" dirty="0">
              <a:solidFill>
                <a:srgbClr val="002499"/>
              </a:solidFill>
              <a:cs typeface="Arial" pitchFamily="34" charset="0"/>
            </a:endParaRPr>
          </a:p>
          <a:p>
            <a:pPr lvl="1" indent="-457200">
              <a:buClr>
                <a:srgbClr val="00249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Complete 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Documented Safety Analysis, Contractor Management Assessments, Operational 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Readiness 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Reviews</a:t>
            </a:r>
          </a:p>
          <a:p>
            <a:pPr lvl="1" indent="-457200">
              <a:buClr>
                <a:srgbClr val="002499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2499"/>
              </a:solidFill>
              <a:cs typeface="Arial" pitchFamily="34" charset="0"/>
            </a:endParaRPr>
          </a:p>
          <a:p>
            <a:pPr lvl="1" indent="-457200">
              <a:buClr>
                <a:srgbClr val="002499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Resume waste emplacement</a:t>
            </a:r>
          </a:p>
        </p:txBody>
      </p:sp>
      <p:pic>
        <p:nvPicPr>
          <p:cNvPr id="7" name="Picture 2" descr="C:\Users\magerd\Desktop\New folder\WIPP Photos\3 Shipments-Edit.t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90" y="4177552"/>
            <a:ext cx="7801878" cy="2179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93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025" y="1407306"/>
            <a:ext cx="8137392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Authority and responsibility for management of all DOE-generated waste under authority of the Atomic Energy Act, as amended</a:t>
            </a:r>
          </a:p>
          <a:p>
            <a:pPr marL="804672" lvl="1" indent="-347472">
              <a:spcBef>
                <a:spcPts val="200"/>
              </a:spcBef>
              <a:buFont typeface="Courier New" panose="02070309020205020404" pitchFamily="49" charset="0"/>
              <a:buChar char="­"/>
            </a:pPr>
            <a:r>
              <a:rPr lang="en-US" dirty="0">
                <a:solidFill>
                  <a:srgbClr val="002499"/>
                </a:solidFill>
              </a:rPr>
              <a:t>DOE has unique waste streams because of its historic and present missions</a:t>
            </a:r>
          </a:p>
          <a:p>
            <a:pPr lvl="1" indent="-457200">
              <a:buFont typeface="Courier New" pitchFamily="49" charset="0"/>
              <a:buChar char="o"/>
            </a:pPr>
            <a:endParaRPr lang="en-US" sz="2000" dirty="0" smtClean="0">
              <a:solidFill>
                <a:srgbClr val="002499"/>
              </a:solidFill>
              <a:cs typeface="Arial" pitchFamily="34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Clear distinction between DOE and non-DOE 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waste 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in the Low-Level Waste Policy Amendments Act</a:t>
            </a:r>
          </a:p>
          <a:p>
            <a:pPr marL="804672" lvl="1" indent="-347472">
              <a:spcBef>
                <a:spcPts val="200"/>
              </a:spcBef>
              <a:buFont typeface="Courier New" panose="02070309020205020404" pitchFamily="49" charset="0"/>
              <a:buChar char="­"/>
            </a:pPr>
            <a:r>
              <a:rPr lang="en-US" dirty="0" smtClean="0">
                <a:solidFill>
                  <a:srgbClr val="002499"/>
                </a:solidFill>
              </a:rPr>
              <a:t>State </a:t>
            </a:r>
            <a:r>
              <a:rPr lang="en-US" dirty="0">
                <a:solidFill>
                  <a:srgbClr val="002499"/>
                </a:solidFill>
              </a:rPr>
              <a:t>and regional disposal compacts </a:t>
            </a:r>
            <a:r>
              <a:rPr lang="en-US" dirty="0" smtClean="0">
                <a:solidFill>
                  <a:srgbClr val="002499"/>
                </a:solidFill>
              </a:rPr>
              <a:t>responsible </a:t>
            </a:r>
            <a:r>
              <a:rPr lang="en-US" dirty="0">
                <a:solidFill>
                  <a:srgbClr val="002499"/>
                </a:solidFill>
              </a:rPr>
              <a:t>for disposal of non-DOE and non-naval decommissioning </a:t>
            </a:r>
            <a:r>
              <a:rPr lang="en-US" dirty="0" smtClean="0">
                <a:solidFill>
                  <a:srgbClr val="002499"/>
                </a:solidFill>
              </a:rPr>
              <a:t>LLW</a:t>
            </a:r>
            <a:endParaRPr lang="en-US" dirty="0">
              <a:solidFill>
                <a:srgbClr val="002499"/>
              </a:solidFill>
            </a:endParaRPr>
          </a:p>
          <a:p>
            <a:pPr marL="804672" lvl="1" indent="-347472">
              <a:spcBef>
                <a:spcPts val="200"/>
              </a:spcBef>
              <a:buFont typeface="Courier New" panose="02070309020205020404" pitchFamily="49" charset="0"/>
              <a:buChar char="­"/>
            </a:pPr>
            <a:r>
              <a:rPr lang="en-US" dirty="0">
                <a:solidFill>
                  <a:srgbClr val="002499"/>
                </a:solidFill>
              </a:rPr>
              <a:t>DOE does not accept LLW/MLLW from non-DOE </a:t>
            </a:r>
            <a:r>
              <a:rPr lang="en-US" dirty="0" smtClean="0">
                <a:solidFill>
                  <a:srgbClr val="002499"/>
                </a:solidFill>
              </a:rPr>
              <a:t>generators </a:t>
            </a:r>
            <a:r>
              <a:rPr lang="en-US" dirty="0">
                <a:solidFill>
                  <a:srgbClr val="002499"/>
                </a:solidFill>
              </a:rPr>
              <a:t>unless there </a:t>
            </a:r>
            <a:r>
              <a:rPr lang="en-US" dirty="0" smtClean="0">
                <a:solidFill>
                  <a:srgbClr val="002499"/>
                </a:solidFill>
              </a:rPr>
              <a:t>is </a:t>
            </a:r>
            <a:r>
              <a:rPr lang="en-US" dirty="0">
                <a:solidFill>
                  <a:srgbClr val="002499"/>
                </a:solidFill>
              </a:rPr>
              <a:t>documented DOE nexus or </a:t>
            </a:r>
            <a:r>
              <a:rPr lang="en-US" dirty="0" smtClean="0">
                <a:solidFill>
                  <a:srgbClr val="002499"/>
                </a:solidFill>
              </a:rPr>
              <a:t>national </a:t>
            </a:r>
            <a:r>
              <a:rPr lang="en-US" dirty="0">
                <a:solidFill>
                  <a:srgbClr val="002499"/>
                </a:solidFill>
              </a:rPr>
              <a:t>security </a:t>
            </a:r>
            <a:r>
              <a:rPr lang="en-US" dirty="0" smtClean="0">
                <a:solidFill>
                  <a:srgbClr val="002499"/>
                </a:solidFill>
              </a:rPr>
              <a:t>rationale </a:t>
            </a:r>
            <a:r>
              <a:rPr lang="en-US" dirty="0">
                <a:solidFill>
                  <a:srgbClr val="002499"/>
                </a:solidFill>
              </a:rPr>
              <a:t>in accordance with </a:t>
            </a:r>
            <a:r>
              <a:rPr lang="en-US" dirty="0" smtClean="0">
                <a:solidFill>
                  <a:srgbClr val="002499"/>
                </a:solidFill>
              </a:rPr>
              <a:t>eligibility criteria  </a:t>
            </a:r>
            <a:endParaRPr lang="en-US" dirty="0">
              <a:solidFill>
                <a:srgbClr val="002499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828800" y="133165"/>
            <a:ext cx="7315200" cy="582275"/>
          </a:xfrm>
        </p:spPr>
        <p:txBody>
          <a:bodyPr/>
          <a:lstStyle/>
          <a:p>
            <a: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DOE’s Unique Waste Management Mission</a:t>
            </a:r>
            <a:endParaRPr 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79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152" y="145927"/>
            <a:ext cx="6977848" cy="560614"/>
          </a:xfrm>
        </p:spPr>
        <p:txBody>
          <a:bodyPr/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 LLW/MLLW Management Policy</a:t>
            </a:r>
            <a:endParaRPr lang="en-US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306" y="1298687"/>
            <a:ext cx="8350929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DOE Order 435.1, Radioactive Waste Management, with associated 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guidance, 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provides policy and requirements for DOE Waste 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Management</a:t>
            </a:r>
            <a:endParaRPr lang="en-US" sz="2000" dirty="0">
              <a:solidFill>
                <a:srgbClr val="002499"/>
              </a:solidFill>
              <a:cs typeface="Arial" pitchFamily="34" charset="0"/>
            </a:endParaRPr>
          </a:p>
          <a:p>
            <a:pPr lvl="1" indent="-457200">
              <a:buFont typeface="Courier New" pitchFamily="49" charset="0"/>
              <a:buChar char="o"/>
            </a:pPr>
            <a:endParaRPr lang="en-US" sz="2000" dirty="0" smtClean="0">
              <a:solidFill>
                <a:schemeClr val="tx2"/>
              </a:solidFill>
              <a:cs typeface="Arial" pitchFamily="34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Current 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LLW 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disposal policy:  </a:t>
            </a:r>
          </a:p>
          <a:p>
            <a:pPr marL="804672" lvl="1" indent="-347472">
              <a:spcBef>
                <a:spcPts val="200"/>
              </a:spcBef>
              <a:buFont typeface="Courier New" panose="02070309020205020404" pitchFamily="49" charset="0"/>
              <a:buChar char="­"/>
            </a:pPr>
            <a:r>
              <a:rPr lang="en-US" dirty="0">
                <a:solidFill>
                  <a:srgbClr val="002499"/>
                </a:solidFill>
              </a:rPr>
              <a:t>Dispose of radioactive waste at site where generated, if </a:t>
            </a:r>
            <a:r>
              <a:rPr lang="en-US" dirty="0" smtClean="0">
                <a:solidFill>
                  <a:srgbClr val="002499"/>
                </a:solidFill>
              </a:rPr>
              <a:t>available </a:t>
            </a:r>
            <a:endParaRPr lang="en-US" dirty="0">
              <a:solidFill>
                <a:srgbClr val="002499"/>
              </a:solidFill>
            </a:endParaRPr>
          </a:p>
          <a:p>
            <a:pPr marL="804672" lvl="1" indent="-347472">
              <a:spcBef>
                <a:spcPts val="200"/>
              </a:spcBef>
              <a:buFont typeface="Courier New" panose="02070309020205020404" pitchFamily="49" charset="0"/>
              <a:buChar char="­"/>
            </a:pPr>
            <a:r>
              <a:rPr lang="en-US" dirty="0">
                <a:solidFill>
                  <a:srgbClr val="002499"/>
                </a:solidFill>
              </a:rPr>
              <a:t>If disposal is not available </a:t>
            </a:r>
            <a:r>
              <a:rPr lang="en-US" dirty="0" smtClean="0">
                <a:solidFill>
                  <a:srgbClr val="002499"/>
                </a:solidFill>
              </a:rPr>
              <a:t>on-site</a:t>
            </a:r>
            <a:r>
              <a:rPr lang="en-US" dirty="0">
                <a:solidFill>
                  <a:srgbClr val="002499"/>
                </a:solidFill>
              </a:rPr>
              <a:t>, then </a:t>
            </a:r>
            <a:r>
              <a:rPr lang="en-US" dirty="0" smtClean="0">
                <a:solidFill>
                  <a:srgbClr val="002499"/>
                </a:solidFill>
              </a:rPr>
              <a:t>off-site </a:t>
            </a:r>
            <a:r>
              <a:rPr lang="en-US" dirty="0">
                <a:solidFill>
                  <a:srgbClr val="002499"/>
                </a:solidFill>
              </a:rPr>
              <a:t>at another DOE </a:t>
            </a:r>
            <a:r>
              <a:rPr lang="en-US" dirty="0" smtClean="0">
                <a:solidFill>
                  <a:srgbClr val="002499"/>
                </a:solidFill>
              </a:rPr>
              <a:t>facility</a:t>
            </a:r>
            <a:endParaRPr lang="en-US" dirty="0">
              <a:solidFill>
                <a:srgbClr val="002499"/>
              </a:solidFill>
            </a:endParaRPr>
          </a:p>
          <a:p>
            <a:pPr marL="804672" lvl="1" indent="-347472">
              <a:spcBef>
                <a:spcPts val="200"/>
              </a:spcBef>
              <a:buFont typeface="Courier New" panose="02070309020205020404" pitchFamily="49" charset="0"/>
              <a:buChar char="­"/>
            </a:pPr>
            <a:r>
              <a:rPr lang="en-US" dirty="0" smtClean="0">
                <a:solidFill>
                  <a:srgbClr val="002499"/>
                </a:solidFill>
              </a:rPr>
              <a:t>Disposal </a:t>
            </a:r>
            <a:r>
              <a:rPr lang="en-US" dirty="0">
                <a:solidFill>
                  <a:srgbClr val="002499"/>
                </a:solidFill>
              </a:rPr>
              <a:t>at a non-DOE </a:t>
            </a:r>
            <a:r>
              <a:rPr lang="en-US" dirty="0" smtClean="0">
                <a:solidFill>
                  <a:srgbClr val="002499"/>
                </a:solidFill>
              </a:rPr>
              <a:t>facility </a:t>
            </a:r>
            <a:r>
              <a:rPr lang="en-US" dirty="0">
                <a:solidFill>
                  <a:srgbClr val="002499"/>
                </a:solidFill>
              </a:rPr>
              <a:t>when </a:t>
            </a:r>
            <a:r>
              <a:rPr lang="en-US" dirty="0" smtClean="0">
                <a:solidFill>
                  <a:srgbClr val="002499"/>
                </a:solidFill>
              </a:rPr>
              <a:t>compliant and </a:t>
            </a:r>
            <a:r>
              <a:rPr lang="en-US" dirty="0">
                <a:solidFill>
                  <a:srgbClr val="002499"/>
                </a:solidFill>
              </a:rPr>
              <a:t>protective of health and </a:t>
            </a:r>
            <a:r>
              <a:rPr lang="en-US" dirty="0" smtClean="0">
                <a:solidFill>
                  <a:srgbClr val="002499"/>
                </a:solidFill>
              </a:rPr>
              <a:t>safety </a:t>
            </a:r>
            <a:r>
              <a:rPr lang="en-US" dirty="0">
                <a:solidFill>
                  <a:srgbClr val="002499"/>
                </a:solidFill>
              </a:rPr>
              <a:t>and in the best interest of the </a:t>
            </a:r>
            <a:r>
              <a:rPr lang="en-US" dirty="0" smtClean="0">
                <a:solidFill>
                  <a:srgbClr val="002499"/>
                </a:solidFill>
              </a:rPr>
              <a:t>government</a:t>
            </a:r>
            <a:endParaRPr lang="en-US" dirty="0">
              <a:solidFill>
                <a:srgbClr val="002499"/>
              </a:solidFill>
            </a:endParaRPr>
          </a:p>
          <a:p>
            <a:pPr lvl="1" indent="-457200">
              <a:buFont typeface="Courier New" pitchFamily="49" charset="0"/>
              <a:buChar char="o"/>
            </a:pPr>
            <a:endParaRPr lang="en-US" sz="2000" dirty="0">
              <a:solidFill>
                <a:schemeClr val="tx2"/>
              </a:solidFill>
              <a:cs typeface="Arial" pitchFamily="34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E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xemption 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documentation includes annual facility reviews, 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life-cycle 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cost analysis, etc.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499"/>
              </a:solidFill>
              <a:cs typeface="Arial" pitchFamily="34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Historically, DOE on-site (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~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90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% by volume), 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DOE off-site (~5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% by volume), and commercial disposal 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(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~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5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% by volume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)</a:t>
            </a:r>
            <a:endParaRPr lang="en-US" sz="2000" dirty="0">
              <a:solidFill>
                <a:srgbClr val="002499"/>
              </a:solidFill>
              <a:cs typeface="Arial" pitchFamily="34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499"/>
              </a:solidFill>
              <a:cs typeface="Arial" pitchFamily="34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DOE generally does not utilize State 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compact </a:t>
            </a:r>
            <a:r>
              <a:rPr lang="en-US" sz="2000" dirty="0">
                <a:solidFill>
                  <a:srgbClr val="002499"/>
                </a:solidFill>
                <a:cs typeface="Arial" pitchFamily="34" charset="0"/>
              </a:rPr>
              <a:t>facilities for disposal of </a:t>
            </a:r>
            <a:r>
              <a:rPr lang="en-US" sz="2000" dirty="0" smtClean="0">
                <a:solidFill>
                  <a:srgbClr val="002499"/>
                </a:solidFill>
                <a:cs typeface="Arial" pitchFamily="34" charset="0"/>
              </a:rPr>
              <a:t>LLW/MLLW</a:t>
            </a:r>
            <a:endParaRPr lang="en-US" sz="2000" dirty="0">
              <a:solidFill>
                <a:srgbClr val="00249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891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-14 DOE waste overvi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1-14 DOE waste overview</Template>
  <TotalTime>3913</TotalTime>
  <Words>1454</Words>
  <Application>Microsoft Macintosh PowerPoint</Application>
  <PresentationFormat>On-screen Show (4:3)</PresentationFormat>
  <Paragraphs>231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1-14 DOE waste overview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        Department of Energy   Office of Waste Management Update </vt:lpstr>
      <vt:lpstr>PowerPoint Presentation</vt:lpstr>
      <vt:lpstr>WIPP: Key Recovery Steps</vt:lpstr>
      <vt:lpstr>WIPP: Areas of Significant Progress </vt:lpstr>
      <vt:lpstr>WIPP: AIB Reports and Corrective  Action Plans</vt:lpstr>
      <vt:lpstr>TRU Waste Generator Impacts</vt:lpstr>
      <vt:lpstr>WIPP Way Ahead</vt:lpstr>
      <vt:lpstr>DOE’s Unique Waste Management Mission</vt:lpstr>
      <vt:lpstr>DOE LLW/MLLW Management Policy</vt:lpstr>
      <vt:lpstr>PowerPoint Presentation</vt:lpstr>
      <vt:lpstr> FY15 NNSS Disposal Volumes  </vt:lpstr>
      <vt:lpstr>DOE LLW/MLLW Forecasts</vt:lpstr>
      <vt:lpstr>Manifest Information Management System</vt:lpstr>
      <vt:lpstr>Current MIMS Status</vt:lpstr>
      <vt:lpstr>Other Waste Management Updates</vt:lpstr>
      <vt:lpstr>PowerPoint Presentation</vt:lpstr>
    </vt:vector>
  </TitlesOfParts>
  <Company>U.S. Department of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Waste Management 2013 Hot Topics Panel</dc:title>
  <dc:creator>Lauren Milone</dc:creator>
  <cp:lastModifiedBy>todd lovinger</cp:lastModifiedBy>
  <cp:revision>251</cp:revision>
  <cp:lastPrinted>2014-10-28T14:39:55Z</cp:lastPrinted>
  <dcterms:created xsi:type="dcterms:W3CDTF">2014-02-18T20:48:44Z</dcterms:created>
  <dcterms:modified xsi:type="dcterms:W3CDTF">2015-10-14T02:57:25Z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