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5"/>
  </p:sldMasterIdLst>
  <p:notesMasterIdLst>
    <p:notesMasterId r:id="rId14"/>
  </p:notesMasterIdLst>
  <p:sldIdLst>
    <p:sldId id="283" r:id="rId6"/>
    <p:sldId id="333" r:id="rId7"/>
    <p:sldId id="336" r:id="rId8"/>
    <p:sldId id="341" r:id="rId9"/>
    <p:sldId id="343" r:id="rId10"/>
    <p:sldId id="346" r:id="rId11"/>
    <p:sldId id="345" r:id="rId12"/>
    <p:sldId id="340" r:id="rId13"/>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95D3"/>
    <a:srgbClr val="F3FBFF"/>
    <a:srgbClr val="E4F6FE"/>
    <a:srgbClr val="D5F0F9"/>
    <a:srgbClr val="AAD2E9"/>
    <a:srgbClr val="FFEB99"/>
    <a:srgbClr val="E6CEFF"/>
    <a:srgbClr val="FFCC99"/>
    <a:srgbClr val="D4F4D4"/>
    <a:srgbClr val="FFB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366" autoAdjust="0"/>
  </p:normalViewPr>
  <p:slideViewPr>
    <p:cSldViewPr snapToGrid="0">
      <p:cViewPr varScale="1">
        <p:scale>
          <a:sx n="98" d="100"/>
          <a:sy n="98" d="100"/>
        </p:scale>
        <p:origin x="-120" y="-2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4/1/16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summary of the approach used to evaluate a proper treatment method of the data form PNNL and published in NUREG / CR 6567 is described in this slide.  </a:t>
            </a:r>
          </a:p>
          <a:p>
            <a:r>
              <a:rPr lang="en-US" dirty="0" smtClean="0"/>
              <a:t>As a general background, when this data was initially analyzed, a linear relationship didn’t appear to fit well. However, it should be understood that </a:t>
            </a:r>
            <a:r>
              <a:rPr lang="en-US" dirty="0"/>
              <a:t>the apparent absence of a linear relationship </a:t>
            </a:r>
            <a:r>
              <a:rPr lang="en-US" dirty="0" smtClean="0"/>
              <a:t>is not </a:t>
            </a:r>
            <a:r>
              <a:rPr lang="en-US" dirty="0"/>
              <a:t>uncommon with natural processes.  Similar to other scaling factor </a:t>
            </a:r>
            <a:r>
              <a:rPr lang="en-US" dirty="0" smtClean="0"/>
              <a:t>data </a:t>
            </a:r>
            <a:r>
              <a:rPr lang="en-US" dirty="0"/>
              <a:t>that spans several orders of magnitude and appears non-linear in normal space may prove to be linear in log space if a normal distribution of the log transformed data is present </a:t>
            </a:r>
            <a:r>
              <a:rPr lang="en-US" dirty="0" smtClean="0"/>
              <a:t> --also </a:t>
            </a:r>
            <a:r>
              <a:rPr lang="en-US" dirty="0"/>
              <a:t>known as a log-normal distribution.</a:t>
            </a:r>
          </a:p>
          <a:p>
            <a:endParaRPr lang="en-US" dirty="0" smtClean="0"/>
          </a:p>
          <a:p>
            <a:r>
              <a:rPr lang="en-US" dirty="0" smtClean="0"/>
              <a:t>To develop the log normal distribution, the direct measurements of the PNNL data and related ratios were transformed to their natural log values.  The resulting data was checked for normality using 3 standard tests including a histogram, a Q-Q plot and a diagnostic residual plot.   Once the data quality was determined to be acceptable, the data was evaluated for determination of scaling factors taking into account fuel condition as determined by the Cs/Co ratio.</a:t>
            </a:r>
          </a:p>
          <a:p>
            <a:endParaRPr lang="en-US" dirty="0"/>
          </a:p>
          <a:p>
            <a:r>
              <a:rPr lang="en-US" dirty="0" smtClean="0"/>
              <a:t>So for I-129, the PNNL direct measurements of 1-129 and Cs-137 and their relative ratio were transformed to their natural log values.  The result was then validated using the 3 standard test just described.</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4</a:t>
            </a:fld>
            <a:endParaRPr lang="en-US" dirty="0"/>
          </a:p>
        </p:txBody>
      </p:sp>
    </p:spTree>
    <p:extLst>
      <p:ext uri="{BB962C8B-B14F-4D97-AF65-F5344CB8AC3E}">
        <p14:creationId xmlns:p14="http://schemas.microsoft.com/office/powerpoint/2010/main" val="363668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preliminary conclusion of this research is that I should be scaled to cesium. </a:t>
            </a:r>
          </a:p>
          <a:p>
            <a:endParaRPr lang="en-US" dirty="0"/>
          </a:p>
          <a:p>
            <a:r>
              <a:rPr lang="en-US" dirty="0" smtClean="0"/>
              <a:t> If a scaling factor of 1.2E-7 is used, based on this data set, you would be within a factor of 10 at the 80% confidence level.</a:t>
            </a:r>
          </a:p>
          <a:p>
            <a:endParaRPr lang="en-US" dirty="0"/>
          </a:p>
          <a:p>
            <a:r>
              <a:rPr lang="en-US" dirty="0" smtClean="0"/>
              <a:t>Although a slightly better confidence level could be achieved thru the use of one scaling factor for when the Cs/Co ratio is &lt;10 and another scaling factor when the Cs/Co ratio is &gt;10, the recommended value for  the entire data set is more conservative that either of the alternatives.</a:t>
            </a:r>
          </a:p>
          <a:p>
            <a:endParaRPr lang="en-US" dirty="0"/>
          </a:p>
          <a:p>
            <a:r>
              <a:rPr lang="en-US" dirty="0" smtClean="0"/>
              <a:t>I expect the this analysis to be subjected to debate and independent scrutiny as all good science is.  I recognize that a larger data set would be more ideal and that higher confidence level would be more appealing, however, I am comfortable in making this preliminary recommendation based on its alignment with other calculations that are described  in the work, but for the sake of time not presented today.</a:t>
            </a:r>
          </a:p>
          <a:p>
            <a:endParaRPr lang="en-US" dirty="0"/>
          </a:p>
          <a:p>
            <a:r>
              <a:rPr lang="en-US" dirty="0" smtClean="0"/>
              <a:t>In addition, if the aim here is for accurate reporting, one must consider the potential shortcomings of this approach in comparison to the shortcomings of using LLD values which are known to grossly over report the presence of Iodine. </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5</a:t>
            </a:fld>
            <a:endParaRPr lang="en-US" dirty="0"/>
          </a:p>
        </p:txBody>
      </p:sp>
    </p:spTree>
    <p:extLst>
      <p:ext uri="{BB962C8B-B14F-4D97-AF65-F5344CB8AC3E}">
        <p14:creationId xmlns:p14="http://schemas.microsoft.com/office/powerpoint/2010/main" val="46108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conclusion, the PNNL mass spec measurements make sense and demonstrate good fit that form the basis for reasonable scaling factors with a sufficient level of confidence.</a:t>
            </a:r>
          </a:p>
          <a:p>
            <a:endParaRPr lang="en-US" baseline="0" dirty="0" smtClean="0"/>
          </a:p>
          <a:p>
            <a:r>
              <a:rPr lang="en-US" baseline="0" dirty="0" smtClean="0"/>
              <a:t>While additional mass spec analyses are welcome and will always serve to refine the central tendency of the datasets - additional mass spec analyses are really not necessary to use the existing data generically in lieu of using LLD values. </a:t>
            </a:r>
          </a:p>
          <a:p>
            <a:endParaRPr lang="en-US" baseline="0" dirty="0" smtClean="0"/>
          </a:p>
          <a:p>
            <a:r>
              <a:rPr lang="en-US" baseline="0" dirty="0" smtClean="0"/>
              <a:t>Generic scaling factors were conservatively derived from this EPRI analysis that were mathematically validated. These generic scaling factors provide a reasonable assurance of accuracy and are far better used than an LLD result that is know to be high by a factor of 100 to 1,000 or even 10,000 times actual.</a:t>
            </a:r>
          </a:p>
          <a:p>
            <a:endParaRPr lang="en-US" baseline="0" dirty="0" smtClean="0"/>
          </a:p>
          <a:p>
            <a:r>
              <a:rPr lang="en-US" baseline="0" dirty="0" smtClean="0"/>
              <a:t>What EPRI proposes is that NRC licensees that choose to use the scaling factors from this work continue to perform radiochemistry analysis for 99Tc and 129I at a minimum in accordance with the sensitivity requirements of the 1983 BTP but when the results of those measurements do not detect any activity or LLD, a generic scaling factor be used from this work in lieu of manifesting an LLD value as real.</a:t>
            </a:r>
            <a:endParaRPr lang="en-US" dirty="0"/>
          </a:p>
        </p:txBody>
      </p:sp>
      <p:sp>
        <p:nvSpPr>
          <p:cNvPr id="4" name="Slide Number Placeholder 3"/>
          <p:cNvSpPr>
            <a:spLocks noGrp="1"/>
          </p:cNvSpPr>
          <p:nvPr>
            <p:ph type="sldNum" sz="quarter" idx="10"/>
          </p:nvPr>
        </p:nvSpPr>
        <p:spPr/>
        <p:txBody>
          <a:bodyPr/>
          <a:lstStyle/>
          <a:p>
            <a:fld id="{3E8B9E4A-87F6-405A-BC2D-226273F4F994}" type="slidenum">
              <a:rPr lang="en-US" smtClean="0"/>
              <a:pPr/>
              <a:t>7</a:t>
            </a:fld>
            <a:endParaRPr lang="en-US"/>
          </a:p>
        </p:txBody>
      </p:sp>
    </p:spTree>
    <p:extLst>
      <p:ext uri="{BB962C8B-B14F-4D97-AF65-F5344CB8AC3E}">
        <p14:creationId xmlns:p14="http://schemas.microsoft.com/office/powerpoint/2010/main" val="539444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PRI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smtClean="0"/>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9" name="Picture 8" descr="EPRI logo 2014_RGB_PPT-Large.jpg"/>
          <p:cNvPicPr>
            <a:picLocks noChangeAspect="1"/>
          </p:cNvPicPr>
          <p:nvPr userDrawn="1"/>
        </p:nvPicPr>
        <p:blipFill>
          <a:blip r:embed="rId3" cstate="print"/>
          <a:stretch>
            <a:fillRect/>
          </a:stretch>
        </p:blipFill>
        <p:spPr>
          <a:xfrm>
            <a:off x="9052560" y="365760"/>
            <a:ext cx="2834640" cy="461641"/>
          </a:xfrm>
          <a:prstGeom prst="rect">
            <a:avLst/>
          </a:prstGeom>
        </p:spPr>
      </p:pic>
    </p:spTree>
    <p:extLst>
      <p:ext uri="{BB962C8B-B14F-4D97-AF65-F5344CB8AC3E}">
        <p14:creationId xmlns:p14="http://schemas.microsoft.com/office/powerpoint/2010/main" val="52653216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3624476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0040" y="822960"/>
            <a:ext cx="3931920" cy="2418989"/>
          </a:xfrm>
          <a:prstGeom prst="rect">
            <a:avLst/>
          </a:prstGeom>
        </p:spPr>
      </p:pic>
      <p:sp>
        <p:nvSpPr>
          <p:cNvPr id="5" name="TextBox 4"/>
          <p:cNvSpPr txBox="1"/>
          <p:nvPr userDrawn="1"/>
        </p:nvSpPr>
        <p:spPr>
          <a:xfrm>
            <a:off x="472440" y="3474720"/>
            <a:ext cx="11247120" cy="1371600"/>
          </a:xfrm>
          <a:prstGeom prst="rect">
            <a:avLst/>
          </a:prstGeom>
          <a:noFill/>
        </p:spPr>
        <p:txBody>
          <a:bodyPr wrap="none" rtlCol="0">
            <a:noAutofit/>
          </a:bodyPr>
          <a:lstStyle/>
          <a:p>
            <a:pPr algn="ctr">
              <a:spcBef>
                <a:spcPts val="0"/>
              </a:spcBef>
            </a:pPr>
            <a:r>
              <a:rPr lang="en-US" sz="4000" b="1" dirty="0" smtClean="0">
                <a:solidFill>
                  <a:schemeClr val="tx2"/>
                </a:solidFill>
              </a:rPr>
              <a:t>Together…Shaping the Future of Electricity</a:t>
            </a:r>
            <a:endParaRPr lang="en-US" sz="4000" b="1" dirty="0">
              <a:solidFill>
                <a:schemeClr val="tx2"/>
              </a:solidFill>
            </a:endParaRPr>
          </a:p>
        </p:txBody>
      </p:sp>
    </p:spTree>
    <p:extLst>
      <p:ext uri="{BB962C8B-B14F-4D97-AF65-F5344CB8AC3E}">
        <p14:creationId xmlns:p14="http://schemas.microsoft.com/office/powerpoint/2010/main" val="12432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ENV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smtClean="0"/>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46885791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EN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smtClean="0"/>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319190670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UC Title Slide">
    <p:spTree>
      <p:nvGrpSpPr>
        <p:cNvPr id="1" name=""/>
        <p:cNvGrpSpPr/>
        <p:nvPr/>
      </p:nvGrpSpPr>
      <p:grpSpPr>
        <a:xfrm>
          <a:off x="0" y="0"/>
          <a:ext cx="0" cy="0"/>
          <a:chOff x="0" y="0"/>
          <a:chExt cx="0" cy="0"/>
        </a:xfrm>
      </p:grpSpPr>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smtClean="0"/>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2" cstate="print"/>
          <a:stretch>
            <a:fillRect/>
          </a:stretch>
        </p:blipFill>
        <p:spPr>
          <a:xfrm>
            <a:off x="9601200" y="365760"/>
            <a:ext cx="2286000" cy="37228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Tree>
    <p:extLst>
      <p:ext uri="{BB962C8B-B14F-4D97-AF65-F5344CB8AC3E}">
        <p14:creationId xmlns:p14="http://schemas.microsoft.com/office/powerpoint/2010/main" val="80649204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PDU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6640" y="1005840"/>
            <a:ext cx="4572000" cy="2812772"/>
          </a:xfrm>
          <a:prstGeom prst="rect">
            <a:avLst/>
          </a:prstGeom>
          <a:effectLst>
            <a:reflection blurRad="6350" stA="35000" endPos="35000" dir="5400000" sy="-100000" algn="bl" rotWithShape="0"/>
          </a:effectLst>
        </p:spPr>
      </p:pic>
      <p:sp>
        <p:nvSpPr>
          <p:cNvPr id="28708" name="Rectangle 36"/>
          <p:cNvSpPr>
            <a:spLocks noGrp="1" noChangeArrowheads="1"/>
          </p:cNvSpPr>
          <p:nvPr>
            <p:ph type="subTitle" sz="quarter" idx="1"/>
          </p:nvPr>
        </p:nvSpPr>
        <p:spPr>
          <a:xfrm>
            <a:off x="365760" y="3840480"/>
            <a:ext cx="6858000" cy="2560320"/>
          </a:xfrm>
        </p:spPr>
        <p:txBody>
          <a:bodyPr>
            <a:normAutofit/>
          </a:bodyPr>
          <a:lstStyle>
            <a:lvl1pPr marL="0" indent="0" algn="r">
              <a:spcAft>
                <a:spcPts val="1200"/>
              </a:spcAft>
              <a:buFontTx/>
              <a:buNone/>
              <a:defRPr sz="2400">
                <a:solidFill>
                  <a:schemeClr val="tx1"/>
                </a:solidFill>
              </a:defRPr>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822960"/>
            <a:ext cx="6858000" cy="2743200"/>
          </a:xfrm>
        </p:spPr>
        <p:txBody>
          <a:bodyPr anchor="b">
            <a:normAutofit/>
          </a:bodyPr>
          <a:lstStyle>
            <a:lvl1pPr algn="r">
              <a:spcAft>
                <a:spcPts val="600"/>
              </a:spcAft>
              <a:defRPr sz="4000">
                <a:solidFill>
                  <a:schemeClr val="tx2"/>
                </a:solidFill>
              </a:defRPr>
            </a:lvl1pPr>
          </a:lstStyle>
          <a:p>
            <a:r>
              <a:rPr lang="en-US" smtClean="0"/>
              <a:t>Click to edit Master title style</a:t>
            </a:r>
            <a:endParaRPr lang="en-US" dirty="0"/>
          </a:p>
        </p:txBody>
      </p:sp>
      <p:sp>
        <p:nvSpPr>
          <p:cNvPr id="8" name="Text Box 47"/>
          <p:cNvSpPr txBox="1">
            <a:spLocks noChangeArrowheads="1"/>
          </p:cNvSpPr>
          <p:nvPr userDrawn="1"/>
        </p:nvSpPr>
        <p:spPr bwMode="auto">
          <a:xfrm>
            <a:off x="9308052" y="6583680"/>
            <a:ext cx="2789545" cy="200055"/>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pic>
        <p:nvPicPr>
          <p:cNvPr id="12" name="Picture 11" descr="EPRI logo 2014_RGB_PPT-Large.jpg"/>
          <p:cNvPicPr>
            <a:picLocks noChangeAspect="1"/>
          </p:cNvPicPr>
          <p:nvPr userDrawn="1"/>
        </p:nvPicPr>
        <p:blipFill>
          <a:blip r:embed="rId3" cstate="print"/>
          <a:stretch>
            <a:fillRect/>
          </a:stretch>
        </p:blipFill>
        <p:spPr>
          <a:xfrm>
            <a:off x="9601200" y="365760"/>
            <a:ext cx="2286000" cy="372289"/>
          </a:xfrm>
          <a:prstGeom prst="rect">
            <a:avLst/>
          </a:prstGeom>
        </p:spPr>
      </p:pic>
    </p:spTree>
    <p:extLst>
      <p:ext uri="{BB962C8B-B14F-4D97-AF65-F5344CB8AC3E}">
        <p14:creationId xmlns:p14="http://schemas.microsoft.com/office/powerpoint/2010/main" val="15568070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79460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440" y="1920240"/>
            <a:ext cx="11247120" cy="1371600"/>
          </a:xfrm>
        </p:spPr>
        <p:txBody>
          <a:bodyPr anchor="t"/>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472440" y="3383280"/>
            <a:ext cx="11247120" cy="1554480"/>
          </a:xfrm>
        </p:spPr>
        <p:txBody>
          <a:bodyPr anchor="t">
            <a:normAutofit/>
          </a:bodyPr>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26978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005840"/>
            <a:ext cx="5577840" cy="539496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81111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19" y="1737360"/>
            <a:ext cx="5577840" cy="4663440"/>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270149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0" name="Text Box 36"/>
          <p:cNvSpPr txBox="1">
            <a:spLocks noChangeArrowheads="1"/>
          </p:cNvSpPr>
          <p:nvPr/>
        </p:nvSpPr>
        <p:spPr bwMode="auto">
          <a:xfrm>
            <a:off x="243841" y="6473711"/>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005840"/>
            <a:ext cx="11460480" cy="5394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userDrawn="1"/>
        </p:nvCxnSpPr>
        <p:spPr bwMode="auto">
          <a:xfrm>
            <a:off x="365760" y="6446520"/>
            <a:ext cx="11460480" cy="0"/>
          </a:xfrm>
          <a:prstGeom prst="line">
            <a:avLst/>
          </a:prstGeom>
          <a:solidFill>
            <a:schemeClr val="accent1"/>
          </a:solidFill>
          <a:ln w="9525" cap="flat" cmpd="sng" algn="ctr">
            <a:solidFill>
              <a:srgbClr val="D1D1D1"/>
            </a:solidFill>
            <a:prstDash val="solid"/>
            <a:round/>
            <a:headEnd type="none" w="med" len="med"/>
            <a:tailEnd type="none" w="med" len="med"/>
          </a:ln>
          <a:effectLst/>
        </p:spPr>
      </p:cxnSp>
      <p:pic>
        <p:nvPicPr>
          <p:cNvPr id="7" name="Picture 6" descr="EPRI logo 2014_RGB.jpg"/>
          <p:cNvPicPr>
            <a:picLocks noChangeAspect="1"/>
          </p:cNvPicPr>
          <p:nvPr userDrawn="1"/>
        </p:nvPicPr>
        <p:blipFill>
          <a:blip r:embed="rId14" cstate="print"/>
          <a:stretch>
            <a:fillRect/>
          </a:stretch>
        </p:blipFill>
        <p:spPr>
          <a:xfrm>
            <a:off x="10271760" y="6492240"/>
            <a:ext cx="1554480" cy="287681"/>
          </a:xfrm>
          <a:prstGeom prst="rect">
            <a:avLst/>
          </a:prstGeom>
        </p:spPr>
      </p:pic>
      <p:sp>
        <p:nvSpPr>
          <p:cNvPr id="8" name="Text Box 47"/>
          <p:cNvSpPr txBox="1">
            <a:spLocks noChangeArrowheads="1"/>
          </p:cNvSpPr>
          <p:nvPr userDrawn="1"/>
        </p:nvSpPr>
        <p:spPr bwMode="auto">
          <a:xfrm>
            <a:off x="4714081" y="6583680"/>
            <a:ext cx="2763838" cy="198438"/>
          </a:xfrm>
          <a:prstGeom prst="rect">
            <a:avLst/>
          </a:prstGeom>
          <a:noFill/>
          <a:ln w="9525">
            <a:noFill/>
            <a:miter lim="800000"/>
            <a:headEnd/>
            <a:tailEnd/>
          </a:ln>
          <a:effectLst/>
        </p:spPr>
        <p:txBody>
          <a:bodyPr wrap="none">
            <a:spAutoFit/>
          </a:bodyPr>
          <a:lstStyle/>
          <a:p>
            <a:pPr algn="r">
              <a:spcBef>
                <a:spcPts val="0"/>
              </a:spcBef>
            </a:pPr>
            <a:r>
              <a:rPr lang="en-US" sz="700" dirty="0">
                <a:solidFill>
                  <a:schemeClr val="bg1">
                    <a:lumMod val="50000"/>
                  </a:schemeClr>
                </a:solidFill>
                <a:cs typeface="Arial" charset="0"/>
              </a:rPr>
              <a:t>© </a:t>
            </a:r>
            <a:r>
              <a:rPr lang="en-US" sz="700" dirty="0" smtClean="0">
                <a:solidFill>
                  <a:schemeClr val="bg1">
                    <a:lumMod val="50000"/>
                  </a:schemeClr>
                </a:solidFill>
                <a:cs typeface="Arial" charset="0"/>
              </a:rPr>
              <a:t>2016 </a:t>
            </a:r>
            <a:r>
              <a:rPr lang="en-US" sz="700" dirty="0">
                <a:solidFill>
                  <a:schemeClr val="bg1">
                    <a:lumMod val="50000"/>
                  </a:schemeClr>
                </a:solidFill>
                <a:cs typeface="Arial" charset="0"/>
              </a:rPr>
              <a:t>Electric Power Research Institute, Inc. All rights reserved.</a:t>
            </a:r>
            <a:endParaRPr lang="en-US" sz="700" dirty="0">
              <a:solidFill>
                <a:schemeClr val="bg1">
                  <a:lumMod val="50000"/>
                </a:schemeClr>
              </a:solidFill>
            </a:endParaRPr>
          </a:p>
        </p:txBody>
      </p:sp>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73" r:id="rId3"/>
    <p:sldLayoutId id="2147483674" r:id="rId4"/>
    <p:sldLayoutId id="2147483675" r:id="rId5"/>
    <p:sldLayoutId id="2147483666" r:id="rId6"/>
    <p:sldLayoutId id="2147483667" r:id="rId7"/>
    <p:sldLayoutId id="2147483668" r:id="rId8"/>
    <p:sldLayoutId id="2147483669" r:id="rId9"/>
    <p:sldLayoutId id="2147483670" r:id="rId10"/>
    <p:sldLayoutId id="2147483671" r:id="rId11"/>
    <p:sldLayoutId id="2147483677" r:id="rId12"/>
  </p:sldLayoutIdLst>
  <p:timing>
    <p:tnLst>
      <p:par>
        <p:cTn xmlns:p14="http://schemas.microsoft.com/office/powerpoint/2010/main" id="1" dur="indefinite" restart="never" nodeType="tmRoot"/>
      </p:par>
    </p:tnLst>
  </p:timing>
  <p:txStyles>
    <p:titleStyle>
      <a:lvl1pPr algn="l" rtl="0" eaLnBrk="1" fontAlgn="base" hangingPunct="1">
        <a:lnSpc>
          <a:spcPct val="100000"/>
        </a:lnSpc>
        <a:spcBef>
          <a:spcPct val="0"/>
        </a:spcBef>
        <a:spcAft>
          <a:spcPct val="0"/>
        </a:spcAft>
        <a:defRPr sz="32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ln>
            <a:noFill/>
          </a:ln>
        </p:spPr>
        <p:txBody>
          <a:bodyPr/>
          <a:lstStyle/>
          <a:p>
            <a:pPr>
              <a:spcAft>
                <a:spcPts val="0"/>
              </a:spcAft>
            </a:pPr>
            <a:r>
              <a:rPr lang="en-US" b="1" dirty="0" smtClean="0"/>
              <a:t>Lisa Edwards</a:t>
            </a:r>
          </a:p>
          <a:p>
            <a:pPr>
              <a:spcAft>
                <a:spcPts val="0"/>
              </a:spcAft>
            </a:pPr>
            <a:r>
              <a:rPr lang="en-US" dirty="0" smtClean="0"/>
              <a:t>Sr. Program Manager</a:t>
            </a:r>
          </a:p>
          <a:p>
            <a:pPr>
              <a:spcAft>
                <a:spcPts val="0"/>
              </a:spcAft>
            </a:pPr>
            <a:endParaRPr lang="en-US" dirty="0" smtClean="0"/>
          </a:p>
          <a:p>
            <a:r>
              <a:rPr lang="en-US" b="1" dirty="0" smtClean="0"/>
              <a:t>LLW Forum</a:t>
            </a:r>
            <a:r>
              <a:rPr lang="en-US" b="1" smtClean="0"/>
              <a:t/>
            </a:r>
            <a:br>
              <a:rPr lang="en-US" b="1" smtClean="0"/>
            </a:br>
            <a:r>
              <a:rPr lang="en-US" smtClean="0"/>
              <a:t>April 13-14, </a:t>
            </a:r>
            <a:r>
              <a:rPr lang="en-US" dirty="0" smtClean="0"/>
              <a:t>2016</a:t>
            </a:r>
            <a:endParaRPr lang="en-US" dirty="0"/>
          </a:p>
        </p:txBody>
      </p:sp>
      <p:sp>
        <p:nvSpPr>
          <p:cNvPr id="3" name="Title 2"/>
          <p:cNvSpPr>
            <a:spLocks noGrp="1"/>
          </p:cNvSpPr>
          <p:nvPr>
            <p:ph type="ctrTitle" sz="quarter"/>
          </p:nvPr>
        </p:nvSpPr>
        <p:spPr>
          <a:ln>
            <a:noFill/>
          </a:ln>
        </p:spPr>
        <p:txBody>
          <a:bodyPr>
            <a:normAutofit fontScale="90000"/>
          </a:bodyPr>
          <a:lstStyle/>
          <a:p>
            <a:r>
              <a:rPr lang="en-US" dirty="0"/>
              <a:t>Development of Generic Scaling Factors for Technetium-99 and Iodine-129 in Low and Intermediate Level </a:t>
            </a:r>
            <a:r>
              <a:rPr lang="en-US" dirty="0" smtClean="0"/>
              <a:t>Waste</a:t>
            </a:r>
            <a:endParaRPr lang="en-US" sz="2800" dirty="0">
              <a:solidFill>
                <a:schemeClr val="bg2"/>
              </a:solidFill>
            </a:endParaRPr>
          </a:p>
        </p:txBody>
      </p:sp>
      <p:sp>
        <p:nvSpPr>
          <p:cNvPr id="4" name="TextBox 3"/>
          <p:cNvSpPr txBox="1"/>
          <p:nvPr/>
        </p:nvSpPr>
        <p:spPr>
          <a:xfrm>
            <a:off x="365760" y="6307322"/>
            <a:ext cx="6084467" cy="338554"/>
          </a:xfrm>
          <a:prstGeom prst="rect">
            <a:avLst/>
          </a:prstGeom>
          <a:noFill/>
        </p:spPr>
        <p:txBody>
          <a:bodyPr wrap="square" rtlCol="0">
            <a:spAutoFit/>
          </a:bodyPr>
          <a:lstStyle/>
          <a:p>
            <a:pPr algn="l"/>
            <a:r>
              <a:rPr lang="en-US" i="1" dirty="0" smtClean="0">
                <a:solidFill>
                  <a:schemeClr val="bg1">
                    <a:lumMod val="50000"/>
                  </a:schemeClr>
                </a:solidFill>
              </a:rPr>
              <a:t>2/7/2016. Revision 2. </a:t>
            </a:r>
            <a:endParaRPr lang="en-US" i="1" dirty="0">
              <a:solidFill>
                <a:schemeClr val="bg1">
                  <a:lumMod val="50000"/>
                </a:schemeClr>
              </a:solidFill>
            </a:endParaRPr>
          </a:p>
        </p:txBody>
      </p:sp>
    </p:spTree>
    <p:extLst>
      <p:ext uri="{BB962C8B-B14F-4D97-AF65-F5344CB8AC3E}">
        <p14:creationId xmlns:p14="http://schemas.microsoft.com/office/powerpoint/2010/main" val="8115224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Purpose, Scope, and Benefit</a:t>
            </a:r>
            <a:endParaRPr lang="en-US" dirty="0"/>
          </a:p>
        </p:txBody>
      </p:sp>
      <p:sp>
        <p:nvSpPr>
          <p:cNvPr id="5" name="Content Placeholder 4"/>
          <p:cNvSpPr>
            <a:spLocks noGrp="1"/>
          </p:cNvSpPr>
          <p:nvPr>
            <p:ph idx="1"/>
          </p:nvPr>
        </p:nvSpPr>
        <p:spPr>
          <a:xfrm>
            <a:off x="365760" y="1005840"/>
            <a:ext cx="11526263" cy="5394960"/>
          </a:xfrm>
        </p:spPr>
        <p:txBody>
          <a:bodyPr>
            <a:normAutofit fontScale="62500" lnSpcReduction="20000"/>
          </a:bodyPr>
          <a:lstStyle/>
          <a:p>
            <a:r>
              <a:rPr lang="en-US" dirty="0" smtClean="0"/>
              <a:t>Objective:</a:t>
            </a:r>
          </a:p>
          <a:p>
            <a:pPr lvl="1"/>
            <a:r>
              <a:rPr lang="en-US" dirty="0" smtClean="0"/>
              <a:t>Develop generic scaling factors for estimating the concentration of Tc-99 and I-129 in low and intermediate level waste (LILW).</a:t>
            </a:r>
          </a:p>
          <a:p>
            <a:pPr lvl="1"/>
            <a:endParaRPr lang="en-US" dirty="0"/>
          </a:p>
          <a:p>
            <a:r>
              <a:rPr lang="en-US" dirty="0" smtClean="0"/>
              <a:t>Scope:</a:t>
            </a:r>
          </a:p>
          <a:p>
            <a:pPr lvl="1"/>
            <a:r>
              <a:rPr lang="en-US" dirty="0" smtClean="0"/>
              <a:t>Validate Pacific Northwest National Laboratory datasets for Tc-99 and I-129 for use in development of generic scaling factors.</a:t>
            </a:r>
          </a:p>
          <a:p>
            <a:pPr lvl="1"/>
            <a:r>
              <a:rPr lang="en-US" dirty="0" smtClean="0"/>
              <a:t>Develop generic scaling factors.</a:t>
            </a:r>
          </a:p>
          <a:p>
            <a:pPr lvl="1"/>
            <a:r>
              <a:rPr lang="en-US" dirty="0" smtClean="0"/>
              <a:t>Validate generic scaling factors using calculations and/or other independent data.</a:t>
            </a:r>
          </a:p>
          <a:p>
            <a:pPr lvl="1"/>
            <a:endParaRPr lang="en-US" dirty="0" smtClean="0"/>
          </a:p>
          <a:p>
            <a:r>
              <a:rPr lang="en-US" dirty="0" smtClean="0"/>
              <a:t>Benefits &amp; Applicability:</a:t>
            </a:r>
          </a:p>
          <a:p>
            <a:pPr lvl="1"/>
            <a:r>
              <a:rPr lang="en-US" dirty="0" smtClean="0"/>
              <a:t>More accurate estimation of Tc-99 and I-129 in LILW and </a:t>
            </a:r>
            <a:r>
              <a:rPr lang="en-US" dirty="0" err="1" smtClean="0"/>
              <a:t>radwaste</a:t>
            </a:r>
            <a:r>
              <a:rPr lang="en-US" dirty="0" smtClean="0"/>
              <a:t> disposal sites.</a:t>
            </a:r>
          </a:p>
          <a:p>
            <a:pPr lvl="1"/>
            <a:r>
              <a:rPr lang="en-US" dirty="0" smtClean="0"/>
              <a:t>In the U.S., guidance for implementing an indirect method to estimate Tc-99 and I-129 </a:t>
            </a:r>
            <a:br>
              <a:rPr lang="en-US" dirty="0" smtClean="0"/>
            </a:br>
            <a:r>
              <a:rPr lang="en-US" dirty="0" smtClean="0"/>
              <a:t>consistent with NRC Regulatory Information Summary 2015-02 “Reporting of H-3, C-14, </a:t>
            </a:r>
            <a:br>
              <a:rPr lang="en-US" dirty="0" smtClean="0"/>
            </a:br>
            <a:r>
              <a:rPr lang="en-US" dirty="0" smtClean="0"/>
              <a:t>Tc-99, and I-129 on the Uniform Waste Manifest” </a:t>
            </a:r>
          </a:p>
          <a:p>
            <a:pPr lvl="1"/>
            <a:r>
              <a:rPr lang="en-US" dirty="0" smtClean="0"/>
              <a:t>May be useful for international nuclear power plants wastes where generic </a:t>
            </a:r>
            <a:br>
              <a:rPr lang="en-US" dirty="0" smtClean="0"/>
            </a:br>
            <a:r>
              <a:rPr lang="en-US" dirty="0" smtClean="0"/>
              <a:t>scaling factors are commonly used.</a:t>
            </a:r>
          </a:p>
          <a:p>
            <a:pPr lvl="1"/>
            <a:endParaRPr lang="en-US" dirty="0"/>
          </a:p>
          <a:p>
            <a:r>
              <a:rPr lang="en-US" dirty="0" smtClean="0"/>
              <a:t>Published EPRI Report 3002005564.</a:t>
            </a:r>
            <a:endParaRPr lang="en-US" dirty="0"/>
          </a:p>
        </p:txBody>
      </p:sp>
      <p:grpSp>
        <p:nvGrpSpPr>
          <p:cNvPr id="10" name="Group 9"/>
          <p:cNvGrpSpPr/>
          <p:nvPr/>
        </p:nvGrpSpPr>
        <p:grpSpPr>
          <a:xfrm>
            <a:off x="9999617" y="4574797"/>
            <a:ext cx="1796143" cy="1714500"/>
            <a:chOff x="6168247" y="4319278"/>
            <a:chExt cx="1796143" cy="1714500"/>
          </a:xfrm>
        </p:grpSpPr>
        <p:sp>
          <p:nvSpPr>
            <p:cNvPr id="11" name="Oval 10"/>
            <p:cNvSpPr/>
            <p:nvPr/>
          </p:nvSpPr>
          <p:spPr bwMode="auto">
            <a:xfrm>
              <a:off x="6168247" y="4319278"/>
              <a:ext cx="1796143" cy="1714500"/>
            </a:xfrm>
            <a:prstGeom prst="ellipse">
              <a:avLst/>
            </a:prstGeom>
            <a:noFill/>
            <a:ln w="38100" cap="flat" cmpd="sng" algn="ctr">
              <a:solidFill>
                <a:schemeClr val="accent1"/>
              </a:solidFill>
              <a:prstDash val="solid"/>
              <a:round/>
              <a:headEnd type="none" w="med" len="med"/>
              <a:tailEnd type="none" w="med" len="med"/>
            </a:ln>
            <a:effectLst>
              <a:glow rad="63500">
                <a:schemeClr val="accent5">
                  <a:satMod val="175000"/>
                  <a:alpha val="40000"/>
                </a:schemeClr>
              </a:glow>
              <a:softEdge rad="12700"/>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grpSp>
          <p:nvGrpSpPr>
            <p:cNvPr id="12" name="Group 11"/>
            <p:cNvGrpSpPr/>
            <p:nvPr/>
          </p:nvGrpSpPr>
          <p:grpSpPr>
            <a:xfrm>
              <a:off x="6355811" y="4466021"/>
              <a:ext cx="1421015" cy="1421015"/>
              <a:chOff x="3562155" y="946752"/>
              <a:chExt cx="1421015" cy="1421015"/>
            </a:xfrm>
          </p:grpSpPr>
          <p:sp>
            <p:nvSpPr>
              <p:cNvPr id="14" name="TextBox 13"/>
              <p:cNvSpPr txBox="1"/>
              <p:nvPr/>
            </p:nvSpPr>
            <p:spPr>
              <a:xfrm rot="19071868">
                <a:off x="3574588" y="946752"/>
                <a:ext cx="1396149" cy="1421015"/>
              </a:xfrm>
              <a:prstGeom prst="rect">
                <a:avLst/>
              </a:prstGeom>
              <a:noFill/>
            </p:spPr>
            <p:txBody>
              <a:bodyPr wrap="none" rtlCol="0">
                <a:prstTxWarp prst="textArchDown">
                  <a:avLst/>
                </a:prstTxWarp>
                <a:spAutoFit/>
              </a:bodyPr>
              <a:lstStyle/>
              <a:p>
                <a:r>
                  <a:rPr lang="en-US" dirty="0" smtClean="0">
                    <a:solidFill>
                      <a:schemeClr val="tx2"/>
                    </a:solidFill>
                  </a:rPr>
                  <a:t>Implementation Category</a:t>
                </a:r>
                <a:endParaRPr lang="en-US" dirty="0">
                  <a:solidFill>
                    <a:schemeClr val="tx2"/>
                  </a:solidFill>
                </a:endParaRPr>
              </a:p>
            </p:txBody>
          </p:sp>
          <p:sp>
            <p:nvSpPr>
              <p:cNvPr id="15" name="TextBox 14"/>
              <p:cNvSpPr txBox="1"/>
              <p:nvPr/>
            </p:nvSpPr>
            <p:spPr>
              <a:xfrm rot="14220808">
                <a:off x="3574588" y="946752"/>
                <a:ext cx="1396149" cy="1421015"/>
              </a:xfrm>
              <a:prstGeom prst="rect">
                <a:avLst/>
              </a:prstGeom>
              <a:noFill/>
            </p:spPr>
            <p:txBody>
              <a:bodyPr wrap="none" rtlCol="0">
                <a:prstTxWarp prst="textCircle">
                  <a:avLst/>
                </a:prstTxWarp>
                <a:spAutoFit/>
              </a:bodyPr>
              <a:lstStyle/>
              <a:p>
                <a:r>
                  <a:rPr lang="en-US" dirty="0" smtClean="0">
                    <a:solidFill>
                      <a:schemeClr val="tx2"/>
                    </a:solidFill>
                  </a:rPr>
                  <a:t>EPRI Nuclear </a:t>
                </a:r>
                <a:endParaRPr lang="en-US" dirty="0">
                  <a:solidFill>
                    <a:schemeClr val="tx2"/>
                  </a:solidFill>
                </a:endParaRPr>
              </a:p>
            </p:txBody>
          </p:sp>
        </p:grpSp>
        <p:sp>
          <p:nvSpPr>
            <p:cNvPr id="13" name="TextBox 12"/>
            <p:cNvSpPr txBox="1"/>
            <p:nvPr/>
          </p:nvSpPr>
          <p:spPr>
            <a:xfrm rot="19211068">
              <a:off x="6498373" y="4755932"/>
              <a:ext cx="1175322" cy="769441"/>
            </a:xfrm>
            <a:prstGeom prst="rect">
              <a:avLst/>
            </a:prstGeom>
            <a:noFill/>
          </p:spPr>
          <p:txBody>
            <a:bodyPr wrap="none" rtlCol="0">
              <a:spAutoFit/>
            </a:bodyPr>
            <a:lstStyle/>
            <a:p>
              <a:pPr>
                <a:spcBef>
                  <a:spcPts val="0"/>
                </a:spcBef>
              </a:pPr>
              <a:r>
                <a:rPr lang="en-US" b="1" dirty="0" smtClean="0"/>
                <a:t>Reference</a:t>
              </a:r>
            </a:p>
            <a:p>
              <a:pPr>
                <a:spcBef>
                  <a:spcPts val="0"/>
                </a:spcBef>
              </a:pPr>
              <a:r>
                <a:rPr lang="en-US" sz="1400" dirty="0" smtClean="0"/>
                <a:t>Technical</a:t>
              </a:r>
              <a:br>
                <a:rPr lang="en-US" sz="1400" dirty="0" smtClean="0"/>
              </a:br>
              <a:r>
                <a:rPr lang="en-US" sz="1400" dirty="0" smtClean="0"/>
                <a:t>Basis</a:t>
              </a:r>
              <a:endParaRPr lang="en-US" sz="1400" dirty="0"/>
            </a:p>
          </p:txBody>
        </p:sp>
      </p:grpSp>
    </p:spTree>
    <p:extLst>
      <p:ext uri="{BB962C8B-B14F-4D97-AF65-F5344CB8AC3E}">
        <p14:creationId xmlns:p14="http://schemas.microsoft.com/office/powerpoint/2010/main" val="17225062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Industry Challenge</a:t>
            </a:r>
            <a:endParaRPr lang="en-US" dirty="0"/>
          </a:p>
        </p:txBody>
      </p:sp>
      <p:sp>
        <p:nvSpPr>
          <p:cNvPr id="2" name="Content Placeholder 1"/>
          <p:cNvSpPr>
            <a:spLocks noGrp="1"/>
          </p:cNvSpPr>
          <p:nvPr>
            <p:ph idx="1"/>
          </p:nvPr>
        </p:nvSpPr>
        <p:spPr/>
        <p:txBody>
          <a:bodyPr>
            <a:normAutofit fontScale="92500"/>
          </a:bodyPr>
          <a:lstStyle/>
          <a:p>
            <a:pPr marL="231775" lvl="1" indent="-231775">
              <a:buFont typeface="Wingdings" panose="05000000000000000000" pitchFamily="2" charset="2"/>
              <a:buChar char="§"/>
            </a:pPr>
            <a:r>
              <a:rPr lang="en-US" sz="2400" dirty="0" smtClean="0"/>
              <a:t>The accurate estimation of these mobile radionuclides is important for LILW characterization, classification, and disposal.</a:t>
            </a:r>
          </a:p>
          <a:p>
            <a:pPr marL="231775" lvl="1" indent="-231775">
              <a:buFont typeface="Wingdings" panose="05000000000000000000" pitchFamily="2" charset="2"/>
              <a:buChar char="§"/>
            </a:pPr>
            <a:r>
              <a:rPr lang="en-US" sz="2400" dirty="0" smtClean="0">
                <a:solidFill>
                  <a:schemeClr val="tx2"/>
                </a:solidFill>
              </a:rPr>
              <a:t>Use </a:t>
            </a:r>
            <a:r>
              <a:rPr lang="en-US" sz="2400" dirty="0">
                <a:solidFill>
                  <a:schemeClr val="tx2"/>
                </a:solidFill>
              </a:rPr>
              <a:t>of non-positive LLD values (or scaling factors derived from LLD values) </a:t>
            </a:r>
            <a:r>
              <a:rPr lang="en-US" sz="2400" dirty="0" smtClean="0">
                <a:solidFill>
                  <a:schemeClr val="tx2"/>
                </a:solidFill>
              </a:rPr>
              <a:t>would result </a:t>
            </a:r>
            <a:r>
              <a:rPr lang="en-US" sz="2400" dirty="0">
                <a:solidFill>
                  <a:schemeClr val="tx2"/>
                </a:solidFill>
              </a:rPr>
              <a:t>in manifested activity </a:t>
            </a:r>
            <a:r>
              <a:rPr lang="en-US" sz="2400" dirty="0" smtClean="0">
                <a:solidFill>
                  <a:schemeClr val="tx2"/>
                </a:solidFill>
              </a:rPr>
              <a:t>for Tc-99 and I-129 that </a:t>
            </a:r>
            <a:r>
              <a:rPr lang="en-US" sz="2400" dirty="0">
                <a:solidFill>
                  <a:schemeClr val="tx2"/>
                </a:solidFill>
              </a:rPr>
              <a:t>are 100-1,000 times higher than </a:t>
            </a:r>
            <a:r>
              <a:rPr lang="en-US" sz="2400" dirty="0" smtClean="0">
                <a:solidFill>
                  <a:schemeClr val="tx2"/>
                </a:solidFill>
              </a:rPr>
              <a:t>actual.</a:t>
            </a:r>
          </a:p>
          <a:p>
            <a:pPr>
              <a:spcAft>
                <a:spcPts val="1200"/>
              </a:spcAft>
            </a:pPr>
            <a:r>
              <a:rPr lang="en-US" sz="2400" dirty="0"/>
              <a:t>Multiple references have documented the positive bias in </a:t>
            </a:r>
            <a:r>
              <a:rPr lang="en-US" sz="2400" dirty="0" smtClean="0"/>
              <a:t>using scaling factors derived from LLD values, </a:t>
            </a:r>
            <a:r>
              <a:rPr lang="en-US" sz="2400" dirty="0"/>
              <a:t>a few are listed here:</a:t>
            </a:r>
          </a:p>
          <a:p>
            <a:pPr lvl="1">
              <a:spcAft>
                <a:spcPts val="1200"/>
              </a:spcAft>
            </a:pPr>
            <a:r>
              <a:rPr lang="en-US" sz="2200" dirty="0"/>
              <a:t>NUREG-1418 “Roles Report”, 1990</a:t>
            </a:r>
          </a:p>
          <a:p>
            <a:pPr lvl="1">
              <a:spcAft>
                <a:spcPts val="1200"/>
              </a:spcAft>
            </a:pPr>
            <a:r>
              <a:rPr lang="en-US" sz="2200" dirty="0"/>
              <a:t>DOE/EH-0332P, LLW &amp; MW Disposal During 1990, 1993</a:t>
            </a:r>
          </a:p>
          <a:p>
            <a:pPr lvl="1">
              <a:spcAft>
                <a:spcPts val="1200"/>
              </a:spcAft>
            </a:pPr>
            <a:r>
              <a:rPr lang="en-US" sz="2200" dirty="0"/>
              <a:t>NUREG/CR-6567, LLW Classification, Characterization and Assessment, 2000</a:t>
            </a:r>
          </a:p>
          <a:p>
            <a:pPr lvl="1">
              <a:spcAft>
                <a:spcPts val="1200"/>
              </a:spcAft>
            </a:pPr>
            <a:r>
              <a:rPr lang="en-US" sz="2200" dirty="0"/>
              <a:t>NCRP 152, LLW Performance Assessment, 2005</a:t>
            </a:r>
          </a:p>
          <a:p>
            <a:pPr lvl="1">
              <a:spcAft>
                <a:spcPts val="1200"/>
              </a:spcAft>
            </a:pPr>
            <a:r>
              <a:rPr lang="en-US" sz="2200" dirty="0"/>
              <a:t>EPRI 1019222, LLW Disposal Practices, 2009</a:t>
            </a:r>
          </a:p>
          <a:p>
            <a:pPr lvl="1">
              <a:spcAft>
                <a:spcPts val="1200"/>
              </a:spcAft>
            </a:pPr>
            <a:r>
              <a:rPr lang="en-US" sz="2200" dirty="0"/>
              <a:t>ML13260A075, EPRI Letter to Staff, August 1, 2013</a:t>
            </a:r>
          </a:p>
          <a:p>
            <a:pPr marL="231775" lvl="1" indent="-231775">
              <a:buFont typeface="Wingdings" panose="05000000000000000000" pitchFamily="2" charset="2"/>
              <a:buChar char="§"/>
            </a:pPr>
            <a:endParaRPr lang="en-US" sz="2400" dirty="0"/>
          </a:p>
          <a:p>
            <a:endParaRPr lang="en-US" dirty="0"/>
          </a:p>
        </p:txBody>
      </p:sp>
    </p:spTree>
    <p:extLst>
      <p:ext uri="{BB962C8B-B14F-4D97-AF65-F5344CB8AC3E}">
        <p14:creationId xmlns:p14="http://schemas.microsoft.com/office/powerpoint/2010/main" val="12254316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Scaling Factor Development - Approach</a:t>
            </a:r>
          </a:p>
        </p:txBody>
      </p:sp>
      <p:sp>
        <p:nvSpPr>
          <p:cNvPr id="3" name="Content Placeholder 2"/>
          <p:cNvSpPr>
            <a:spLocks noGrp="1"/>
          </p:cNvSpPr>
          <p:nvPr>
            <p:ph idx="1"/>
          </p:nvPr>
        </p:nvSpPr>
        <p:spPr>
          <a:xfrm>
            <a:off x="365760" y="860506"/>
            <a:ext cx="11430000" cy="5529408"/>
          </a:xfrm>
        </p:spPr>
        <p:txBody>
          <a:bodyPr>
            <a:noAutofit/>
          </a:bodyPr>
          <a:lstStyle/>
          <a:p>
            <a:r>
              <a:rPr lang="en-US" sz="2400" dirty="0"/>
              <a:t>Mass </a:t>
            </a:r>
            <a:r>
              <a:rPr lang="en-US" sz="2400" dirty="0" smtClean="0"/>
              <a:t>spectrometry </a:t>
            </a:r>
            <a:r>
              <a:rPr lang="en-US" sz="2400" dirty="0"/>
              <a:t>analyses performed by Pacific Northwest National Laboratory (PNNL) </a:t>
            </a:r>
            <a:r>
              <a:rPr lang="en-US" sz="2400" dirty="0" smtClean="0"/>
              <a:t>on NPP LILW between </a:t>
            </a:r>
            <a:r>
              <a:rPr lang="en-US" sz="2400" dirty="0"/>
              <a:t>1990 and </a:t>
            </a:r>
            <a:r>
              <a:rPr lang="en-US" sz="2400" dirty="0" smtClean="0"/>
              <a:t>2000 (NUREG/CR-6576.)</a:t>
            </a:r>
          </a:p>
          <a:p>
            <a:endParaRPr lang="en-US" sz="2400" dirty="0" smtClean="0"/>
          </a:p>
          <a:p>
            <a:r>
              <a:rPr lang="en-US" sz="2400" dirty="0" smtClean="0"/>
              <a:t>Mass </a:t>
            </a:r>
            <a:r>
              <a:rPr lang="en-US" sz="2400" dirty="0"/>
              <a:t>spectroscopy sample results from NUREG/CR-6567 Table 7.8 for </a:t>
            </a:r>
            <a:r>
              <a:rPr lang="en-US" sz="2400" baseline="30000" dirty="0"/>
              <a:t>99</a:t>
            </a:r>
            <a:r>
              <a:rPr lang="en-US" sz="2400" dirty="0"/>
              <a:t>Tc and </a:t>
            </a:r>
            <a:r>
              <a:rPr lang="en-US" sz="2400" baseline="30000" dirty="0"/>
              <a:t>129</a:t>
            </a:r>
            <a:r>
              <a:rPr lang="en-US" sz="2400" dirty="0"/>
              <a:t>I </a:t>
            </a:r>
            <a:r>
              <a:rPr lang="en-US" sz="2400" dirty="0" smtClean="0"/>
              <a:t>were evaluated for use in developing generic scaling factors. </a:t>
            </a:r>
          </a:p>
          <a:p>
            <a:endParaRPr lang="en-US" sz="2400" dirty="0" smtClean="0"/>
          </a:p>
          <a:p>
            <a:r>
              <a:rPr lang="en-US" sz="2400" dirty="0" smtClean="0"/>
              <a:t>Statistical methods were applied to develop scaling factors for </a:t>
            </a:r>
            <a:r>
              <a:rPr lang="en-US" sz="2400" baseline="30000" dirty="0"/>
              <a:t>99</a:t>
            </a:r>
            <a:r>
              <a:rPr lang="en-US" sz="2400" dirty="0"/>
              <a:t>Tc and </a:t>
            </a:r>
            <a:r>
              <a:rPr lang="en-US" sz="2400" baseline="30000" dirty="0"/>
              <a:t>129</a:t>
            </a:r>
            <a:r>
              <a:rPr lang="en-US" sz="2400" dirty="0"/>
              <a:t>I</a:t>
            </a:r>
            <a:r>
              <a:rPr lang="en-US" sz="2400" dirty="0" smtClean="0"/>
              <a:t> from easy to detect radionuclides, </a:t>
            </a:r>
            <a:r>
              <a:rPr lang="en-US" sz="2400" baseline="30000" dirty="0" smtClean="0"/>
              <a:t>137</a:t>
            </a:r>
            <a:r>
              <a:rPr lang="en-US" sz="2400" dirty="0" smtClean="0"/>
              <a:t>Cs or </a:t>
            </a:r>
            <a:r>
              <a:rPr lang="en-US" sz="2400" baseline="30000" dirty="0" smtClean="0"/>
              <a:t>60</a:t>
            </a:r>
            <a:r>
              <a:rPr lang="en-US" sz="2400" dirty="0" smtClean="0"/>
              <a:t>Co.</a:t>
            </a:r>
          </a:p>
          <a:p>
            <a:endParaRPr lang="en-US" sz="2400" dirty="0"/>
          </a:p>
          <a:p>
            <a:r>
              <a:rPr lang="en-US" sz="2400" dirty="0" smtClean="0"/>
              <a:t>The sources of the </a:t>
            </a:r>
            <a:r>
              <a:rPr lang="en-US" sz="2400" baseline="30000" dirty="0" smtClean="0"/>
              <a:t>99</a:t>
            </a:r>
            <a:r>
              <a:rPr lang="en-US" sz="2400" dirty="0" smtClean="0"/>
              <a:t>Tc and </a:t>
            </a:r>
            <a:r>
              <a:rPr lang="en-US" sz="2400" baseline="30000" dirty="0" smtClean="0"/>
              <a:t>129</a:t>
            </a:r>
            <a:r>
              <a:rPr lang="en-US" sz="2400" dirty="0" smtClean="0"/>
              <a:t>I, whether fission product (fuel gap release or tramp fuel) and/or decay product of activated materials of construction, were considered.</a:t>
            </a:r>
            <a:endParaRPr lang="en-US" sz="2400" dirty="0"/>
          </a:p>
        </p:txBody>
      </p:sp>
    </p:spTree>
    <p:extLst>
      <p:ext uri="{BB962C8B-B14F-4D97-AF65-F5344CB8AC3E}">
        <p14:creationId xmlns:p14="http://schemas.microsoft.com/office/powerpoint/2010/main" val="256117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9" y="175076"/>
            <a:ext cx="8330980" cy="731520"/>
          </a:xfrm>
        </p:spPr>
        <p:txBody>
          <a:bodyPr>
            <a:normAutofit/>
          </a:bodyPr>
          <a:lstStyle/>
          <a:p>
            <a:r>
              <a:rPr lang="en-US" sz="3000" dirty="0"/>
              <a:t>Results – </a:t>
            </a:r>
            <a:r>
              <a:rPr lang="en-US" sz="3000" baseline="30000" dirty="0"/>
              <a:t>99</a:t>
            </a:r>
            <a:r>
              <a:rPr lang="en-US" sz="3000" dirty="0"/>
              <a:t>Tc/</a:t>
            </a:r>
            <a:r>
              <a:rPr lang="en-US" sz="3000" baseline="30000" dirty="0"/>
              <a:t>60</a:t>
            </a:r>
            <a:r>
              <a:rPr lang="en-US" sz="3000" dirty="0"/>
              <a:t>Co </a:t>
            </a:r>
            <a:r>
              <a:rPr lang="en-US" sz="3000" dirty="0" smtClean="0"/>
              <a:t>or </a:t>
            </a:r>
            <a:r>
              <a:rPr lang="en-US" sz="3000" baseline="30000" dirty="0"/>
              <a:t>99</a:t>
            </a:r>
            <a:r>
              <a:rPr lang="en-US" sz="3000" dirty="0"/>
              <a:t>Tc/</a:t>
            </a:r>
            <a:r>
              <a:rPr lang="en-US" sz="3000" baseline="30000" dirty="0"/>
              <a:t>137</a:t>
            </a:r>
            <a:r>
              <a:rPr lang="en-US" sz="3000" dirty="0"/>
              <a:t>Cs </a:t>
            </a:r>
          </a:p>
        </p:txBody>
      </p:sp>
      <p:sp>
        <p:nvSpPr>
          <p:cNvPr id="9" name="Content Placeholder 8"/>
          <p:cNvSpPr>
            <a:spLocks noGrp="1"/>
          </p:cNvSpPr>
          <p:nvPr>
            <p:ph idx="1"/>
          </p:nvPr>
        </p:nvSpPr>
        <p:spPr>
          <a:xfrm>
            <a:off x="363539" y="797738"/>
            <a:ext cx="11517086" cy="1041322"/>
          </a:xfrm>
        </p:spPr>
        <p:txBody>
          <a:bodyPr>
            <a:normAutofit fontScale="92500" lnSpcReduction="10000"/>
          </a:bodyPr>
          <a:lstStyle/>
          <a:p>
            <a:r>
              <a:rPr lang="en-US" sz="2200" dirty="0"/>
              <a:t>Two scaling factors for </a:t>
            </a:r>
            <a:r>
              <a:rPr lang="en-US" sz="2200" baseline="30000" dirty="0"/>
              <a:t>99</a:t>
            </a:r>
            <a:r>
              <a:rPr lang="en-US" sz="2200" dirty="0"/>
              <a:t>Tc emerged from this </a:t>
            </a:r>
            <a:r>
              <a:rPr lang="en-US" sz="2200" dirty="0" smtClean="0"/>
              <a:t>analysis:</a:t>
            </a:r>
          </a:p>
          <a:p>
            <a:pPr lvl="1"/>
            <a:r>
              <a:rPr lang="en-US" sz="2200" dirty="0"/>
              <a:t>The </a:t>
            </a:r>
            <a:r>
              <a:rPr lang="en-US" sz="2200" baseline="30000" dirty="0"/>
              <a:t>137</a:t>
            </a:r>
            <a:r>
              <a:rPr lang="en-US" sz="2200" dirty="0"/>
              <a:t>Cs/</a:t>
            </a:r>
            <a:r>
              <a:rPr lang="en-US" sz="2200" baseline="30000" dirty="0"/>
              <a:t>60</a:t>
            </a:r>
            <a:r>
              <a:rPr lang="en-US" sz="2200" dirty="0"/>
              <a:t>Co ratio describes the dominant </a:t>
            </a:r>
            <a:r>
              <a:rPr lang="en-US" sz="2200" baseline="30000" dirty="0"/>
              <a:t>99</a:t>
            </a:r>
            <a:r>
              <a:rPr lang="en-US" sz="2200" dirty="0"/>
              <a:t>Tc production mechanism as either </a:t>
            </a:r>
            <a:r>
              <a:rPr lang="en-US" sz="2200" dirty="0" smtClean="0"/>
              <a:t>decay of activated </a:t>
            </a:r>
            <a:r>
              <a:rPr lang="en-US" sz="2200" dirty="0"/>
              <a:t>of corrosion products or </a:t>
            </a:r>
            <a:r>
              <a:rPr lang="en-US" sz="2200" dirty="0" smtClean="0"/>
              <a:t>fission products.</a:t>
            </a: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1979402016"/>
              </p:ext>
            </p:extLst>
          </p:nvPr>
        </p:nvGraphicFramePr>
        <p:xfrm>
          <a:off x="2433855" y="4002136"/>
          <a:ext cx="7430610" cy="2207407"/>
        </p:xfrm>
        <a:graphic>
          <a:graphicData uri="http://schemas.openxmlformats.org/drawingml/2006/table">
            <a:tbl>
              <a:tblPr firstRow="1" bandRow="1">
                <a:tableStyleId>{5C22544A-7EE6-4342-B048-85BDC9FD1C3A}</a:tableStyleId>
              </a:tblPr>
              <a:tblGrid>
                <a:gridCol w="1238435"/>
                <a:gridCol w="1238435"/>
                <a:gridCol w="1238435"/>
                <a:gridCol w="1238435"/>
                <a:gridCol w="1238435"/>
                <a:gridCol w="1238435"/>
              </a:tblGrid>
              <a:tr h="470048">
                <a:tc>
                  <a:txBody>
                    <a:bodyPr/>
                    <a:lstStyle/>
                    <a:p>
                      <a:pPr marL="0" marR="0" algn="ctr">
                        <a:lnSpc>
                          <a:spcPct val="100000"/>
                        </a:lnSpc>
                        <a:spcBef>
                          <a:spcPts val="200"/>
                        </a:spcBef>
                        <a:spcAft>
                          <a:spcPts val="200"/>
                        </a:spcAft>
                      </a:pPr>
                      <a:r>
                        <a:rPr lang="en-US" sz="1400" b="1" dirty="0">
                          <a:effectLst/>
                          <a:latin typeface="Futura Std Book"/>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a:lnSpc>
                          <a:spcPct val="100000"/>
                        </a:lnSpc>
                        <a:spcBef>
                          <a:spcPts val="200"/>
                        </a:spcBef>
                        <a:spcAft>
                          <a:spcPts val="200"/>
                        </a:spcAft>
                      </a:pP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All Rx/</a:t>
                      </a:r>
                      <a:r>
                        <a:rPr lang="en-US" sz="1400" baseline="30000" dirty="0" smtClean="0">
                          <a:solidFill>
                            <a:schemeClr val="bg1"/>
                          </a:solidFill>
                          <a:effectLst/>
                          <a:latin typeface="Futura Std Book"/>
                          <a:ea typeface="Times New Roman" panose="02020603050405020304" pitchFamily="18" charset="0"/>
                          <a:cs typeface="Times New Roman" panose="02020603050405020304" pitchFamily="18" charset="0"/>
                        </a:rPr>
                        <a:t>60</a:t>
                      </a: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Co</a:t>
                      </a:r>
                      <a:endParaRPr lang="en-US" sz="1400" dirty="0">
                        <a:solidFill>
                          <a:schemeClr val="bg1"/>
                        </a:solidFill>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BWR/</a:t>
                      </a:r>
                      <a:r>
                        <a:rPr lang="en-US" sz="1400" baseline="30000" dirty="0" smtClean="0">
                          <a:solidFill>
                            <a:schemeClr val="bg1"/>
                          </a:solidFill>
                          <a:effectLst/>
                          <a:latin typeface="Futura Std Book"/>
                          <a:ea typeface="Times New Roman" panose="02020603050405020304" pitchFamily="18" charset="0"/>
                          <a:cs typeface="Times New Roman" panose="02020603050405020304" pitchFamily="18" charset="0"/>
                        </a:rPr>
                        <a:t>60</a:t>
                      </a: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Co</a:t>
                      </a:r>
                      <a:endParaRPr lang="en-US" sz="1400" dirty="0">
                        <a:solidFill>
                          <a:schemeClr val="bg1"/>
                        </a:solidFill>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PWR/</a:t>
                      </a:r>
                      <a:r>
                        <a:rPr lang="en-US" sz="1400" baseline="30000" dirty="0" smtClean="0">
                          <a:solidFill>
                            <a:schemeClr val="bg1"/>
                          </a:solidFill>
                          <a:effectLst/>
                          <a:latin typeface="Futura Std Book"/>
                          <a:ea typeface="Times New Roman" panose="02020603050405020304" pitchFamily="18" charset="0"/>
                          <a:cs typeface="Times New Roman" panose="02020603050405020304" pitchFamily="18" charset="0"/>
                        </a:rPr>
                        <a:t>60</a:t>
                      </a: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Co</a:t>
                      </a:r>
                      <a:endParaRPr lang="en-US" sz="1400" dirty="0">
                        <a:solidFill>
                          <a:schemeClr val="bg1"/>
                        </a:solidFill>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All </a:t>
                      </a:r>
                      <a:r>
                        <a:rPr lang="en-US" sz="1400" dirty="0">
                          <a:solidFill>
                            <a:schemeClr val="bg1"/>
                          </a:solidFill>
                          <a:effectLst/>
                          <a:latin typeface="Futura Std Book"/>
                          <a:ea typeface="Times New Roman" panose="02020603050405020304" pitchFamily="18" charset="0"/>
                          <a:cs typeface="Times New Roman" panose="02020603050405020304" pitchFamily="18" charset="0"/>
                        </a:rPr>
                        <a:t>Rx/</a:t>
                      </a:r>
                      <a:r>
                        <a:rPr lang="en-US" sz="1400" baseline="30000" dirty="0">
                          <a:solidFill>
                            <a:schemeClr val="bg1"/>
                          </a:solidFill>
                          <a:effectLst/>
                          <a:latin typeface="Futura Std Book"/>
                          <a:ea typeface="Times New Roman" panose="02020603050405020304" pitchFamily="18" charset="0"/>
                          <a:cs typeface="Times New Roman" panose="02020603050405020304" pitchFamily="18" charset="0"/>
                        </a:rPr>
                        <a:t>60</a:t>
                      </a:r>
                      <a:r>
                        <a:rPr lang="en-US" sz="1400" dirty="0">
                          <a:solidFill>
                            <a:schemeClr val="bg1"/>
                          </a:solidFill>
                          <a:effectLst/>
                          <a:latin typeface="Futura Std Book"/>
                          <a:ea typeface="Times New Roman" panose="02020603050405020304" pitchFamily="18" charset="0"/>
                          <a:cs typeface="Times New Roman" panose="02020603050405020304" pitchFamily="18" charset="0"/>
                        </a:rPr>
                        <a:t>Co Cs/Co &lt;</a:t>
                      </a:r>
                      <a:r>
                        <a:rPr lang="en-US" sz="1400" dirty="0" smtClean="0">
                          <a:solidFill>
                            <a:schemeClr val="bg1"/>
                          </a:solidFill>
                          <a:effectLst/>
                          <a:latin typeface="Futura Std Book"/>
                          <a:ea typeface="Times New Roman" panose="02020603050405020304" pitchFamily="18" charset="0"/>
                          <a:cs typeface="Times New Roman" panose="02020603050405020304" pitchFamily="18" charset="0"/>
                        </a:rPr>
                        <a:t>10</a:t>
                      </a:r>
                      <a:endParaRPr lang="en-US" sz="1400" dirty="0">
                        <a:solidFill>
                          <a:schemeClr val="bg1"/>
                        </a:solidFill>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b="1" dirty="0" smtClean="0">
                          <a:solidFill>
                            <a:schemeClr val="bg1"/>
                          </a:solidFill>
                          <a:effectLst/>
                          <a:latin typeface="Futura Std Book"/>
                          <a:ea typeface="Times New Roman" panose="02020603050405020304" pitchFamily="18" charset="0"/>
                          <a:cs typeface="Times New Roman" panose="02020603050405020304" pitchFamily="18" charset="0"/>
                        </a:rPr>
                        <a:t>All </a:t>
                      </a:r>
                      <a:r>
                        <a:rPr lang="en-US" sz="1400" b="1" dirty="0">
                          <a:solidFill>
                            <a:schemeClr val="bg1"/>
                          </a:solidFill>
                          <a:effectLst/>
                          <a:latin typeface="Futura Std Book"/>
                          <a:ea typeface="Times New Roman" panose="02020603050405020304" pitchFamily="18" charset="0"/>
                          <a:cs typeface="Times New Roman" panose="02020603050405020304" pitchFamily="18" charset="0"/>
                        </a:rPr>
                        <a:t>Rx/</a:t>
                      </a:r>
                      <a:r>
                        <a:rPr lang="en-US" sz="1400" b="1" baseline="30000" dirty="0">
                          <a:solidFill>
                            <a:schemeClr val="bg1"/>
                          </a:solidFill>
                          <a:effectLst/>
                          <a:latin typeface="Futura Std Book"/>
                          <a:ea typeface="Times New Roman" panose="02020603050405020304" pitchFamily="18" charset="0"/>
                          <a:cs typeface="Times New Roman" panose="02020603050405020304" pitchFamily="18" charset="0"/>
                        </a:rPr>
                        <a:t>137</a:t>
                      </a:r>
                      <a:r>
                        <a:rPr lang="en-US" sz="1400" b="1" dirty="0">
                          <a:solidFill>
                            <a:schemeClr val="bg1"/>
                          </a:solidFill>
                          <a:effectLst/>
                          <a:latin typeface="Futura Std Book"/>
                          <a:ea typeface="Times New Roman" panose="02020603050405020304" pitchFamily="18" charset="0"/>
                          <a:cs typeface="Times New Roman" panose="02020603050405020304" pitchFamily="18" charset="0"/>
                        </a:rPr>
                        <a:t>Cs Cs/Co &gt;</a:t>
                      </a:r>
                      <a:r>
                        <a:rPr lang="en-US" sz="1400" b="1" dirty="0" smtClean="0">
                          <a:solidFill>
                            <a:schemeClr val="bg1"/>
                          </a:solidFill>
                          <a:effectLst/>
                          <a:latin typeface="Futura Std Book"/>
                          <a:ea typeface="Times New Roman" panose="02020603050405020304" pitchFamily="18" charset="0"/>
                          <a:cs typeface="Times New Roman" panose="02020603050405020304" pitchFamily="18" charset="0"/>
                        </a:rPr>
                        <a:t>10</a:t>
                      </a:r>
                      <a:endParaRPr lang="en-US" sz="1400" b="1" dirty="0">
                        <a:solidFill>
                          <a:schemeClr val="bg1"/>
                        </a:solidFill>
                        <a:effectLst/>
                        <a:latin typeface="Futura Std Book"/>
                        <a:ea typeface="Times New Roman" panose="02020603050405020304" pitchFamily="18" charset="0"/>
                        <a:cs typeface="Times New Roman" panose="02020603050405020304" pitchFamily="18" charset="0"/>
                      </a:endParaRPr>
                    </a:p>
                  </a:txBody>
                  <a:tcPr marL="68580" marR="68580" marT="0" marB="0" anchor="ctr"/>
                </a:tc>
              </a:tr>
              <a:tr h="404616">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Sample Count</a:t>
                      </a: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31</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10</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21</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21</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10</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r>
              <a:tr h="183489">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Geometric Mean</a:t>
                      </a:r>
                    </a:p>
                  </a:txBody>
                  <a:tcPr marL="68580" marR="68580" marT="0" marB="0" anchor="ctr"/>
                </a:tc>
                <a:tc>
                  <a:txBody>
                    <a:bodyPr/>
                    <a:lstStyle/>
                    <a:p>
                      <a:pPr marL="0" marR="0" algn="ctr">
                        <a:lnSpc>
                          <a:spcPct val="100000"/>
                        </a:lnSpc>
                        <a:spcBef>
                          <a:spcPts val="200"/>
                        </a:spcBef>
                        <a:spcAft>
                          <a:spcPts val="200"/>
                        </a:spcAft>
                      </a:pPr>
                      <a:r>
                        <a:rPr lang="en-US" sz="1400" b="1">
                          <a:solidFill>
                            <a:srgbClr val="000000"/>
                          </a:solidFill>
                          <a:effectLst/>
                          <a:latin typeface="Futura Std Book"/>
                          <a:ea typeface="Times New Roman" panose="02020603050405020304" pitchFamily="18" charset="0"/>
                          <a:cs typeface="Times New Roman" panose="02020603050405020304" pitchFamily="18" charset="0"/>
                        </a:rPr>
                        <a:t>1.26E-06</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1.18E-06</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1.29E-06</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7.19E-07</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b="1">
                          <a:solidFill>
                            <a:srgbClr val="000000"/>
                          </a:solidFill>
                          <a:effectLst/>
                          <a:latin typeface="Futura Std Book"/>
                          <a:ea typeface="Times New Roman" panose="02020603050405020304" pitchFamily="18" charset="0"/>
                          <a:cs typeface="Times New Roman" panose="02020603050405020304" pitchFamily="18" charset="0"/>
                        </a:rPr>
                        <a:t>2.53E-08</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r>
              <a:tr h="145481">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68%</a:t>
                      </a: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6.36</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6.31</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6.67</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5.46</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
                      <a:r>
                        <a:rPr lang="en-US" sz="1400" b="0" i="0" u="none" strike="noStrike" dirty="0">
                          <a:solidFill>
                            <a:srgbClr val="000000"/>
                          </a:solidFill>
                          <a:effectLst/>
                          <a:latin typeface="Futura Std Book"/>
                        </a:rPr>
                        <a:t>4.35</a:t>
                      </a:r>
                    </a:p>
                  </a:txBody>
                  <a:tcPr marL="7620" marR="7620" marT="7620" marB="0" anchor="ctr"/>
                </a:tc>
              </a:tr>
              <a:tr h="145481">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80%</a:t>
                      </a: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10.7</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10.57</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11.3</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8.79</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
                      <a:r>
                        <a:rPr lang="en-US" sz="1400" b="0" i="0" u="none" strike="noStrike" dirty="0">
                          <a:solidFill>
                            <a:srgbClr val="000000"/>
                          </a:solidFill>
                          <a:effectLst/>
                          <a:latin typeface="Futura Std Book"/>
                        </a:rPr>
                        <a:t>6.56</a:t>
                      </a:r>
                    </a:p>
                  </a:txBody>
                  <a:tcPr marL="7620" marR="7620" marT="7620" marB="0" anchor="ctr"/>
                </a:tc>
              </a:tr>
              <a:tr h="145481">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90%</a:t>
                      </a: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21.1</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22.1</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24.2</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16.5</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
                      <a:r>
                        <a:rPr lang="en-US" sz="1400" b="0" i="0" u="none" strike="noStrike" dirty="0">
                          <a:solidFill>
                            <a:srgbClr val="000000"/>
                          </a:solidFill>
                          <a:effectLst/>
                          <a:latin typeface="Futura Std Book"/>
                        </a:rPr>
                        <a:t>11.30</a:t>
                      </a:r>
                    </a:p>
                  </a:txBody>
                  <a:tcPr marL="7620" marR="7620" marT="7620" marB="0" anchor="ctr"/>
                </a:tc>
              </a:tr>
              <a:tr h="145481">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95%</a:t>
                      </a: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37.5</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37.0</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a:solidFill>
                            <a:srgbClr val="000000"/>
                          </a:solidFill>
                          <a:effectLst/>
                          <a:latin typeface="Futura Std Book"/>
                          <a:ea typeface="Times New Roman" panose="02020603050405020304" pitchFamily="18" charset="0"/>
                          <a:cs typeface="Times New Roman" panose="02020603050405020304" pitchFamily="18" charset="0"/>
                        </a:rPr>
                        <a:t>41.2</a:t>
                      </a:r>
                      <a:endParaRPr lang="en-US" sz="140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solidFill>
                            <a:srgbClr val="000000"/>
                          </a:solidFill>
                          <a:effectLst/>
                          <a:latin typeface="Futura Std Book"/>
                          <a:ea typeface="Times New Roman" panose="02020603050405020304" pitchFamily="18" charset="0"/>
                          <a:cs typeface="Times New Roman" panose="02020603050405020304" pitchFamily="18" charset="0"/>
                        </a:rPr>
                        <a:t>27.9</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b"/>
                      <a:r>
                        <a:rPr lang="en-US" sz="1400" b="0" i="0" u="none" strike="noStrike" dirty="0">
                          <a:solidFill>
                            <a:srgbClr val="000000"/>
                          </a:solidFill>
                          <a:effectLst/>
                          <a:latin typeface="Futura Std Book"/>
                        </a:rPr>
                        <a:t>17.82</a:t>
                      </a:r>
                    </a:p>
                  </a:txBody>
                  <a:tcPr marL="7620" marR="7620" marT="7620" marB="0" anchor="ctr"/>
                </a:tc>
              </a:tr>
            </a:tbl>
          </a:graphicData>
        </a:graphic>
      </p:graphicFrame>
      <p:sp>
        <p:nvSpPr>
          <p:cNvPr id="11" name="Oval 10"/>
          <p:cNvSpPr/>
          <p:nvPr/>
        </p:nvSpPr>
        <p:spPr bwMode="auto">
          <a:xfrm>
            <a:off x="3743732" y="4934600"/>
            <a:ext cx="1074199" cy="32958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7" name="Oval 6"/>
          <p:cNvSpPr/>
          <p:nvPr/>
        </p:nvSpPr>
        <p:spPr bwMode="auto">
          <a:xfrm>
            <a:off x="8694519" y="4934600"/>
            <a:ext cx="1074199" cy="32958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
        <p:nvSpPr>
          <p:cNvPr id="8" name="Content Placeholder 8"/>
          <p:cNvSpPr txBox="1">
            <a:spLocks/>
          </p:cNvSpPr>
          <p:nvPr/>
        </p:nvSpPr>
        <p:spPr bwMode="auto">
          <a:xfrm>
            <a:off x="363539" y="1951768"/>
            <a:ext cx="5486400" cy="1828800"/>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sz="2200" kern="0" baseline="30000" dirty="0" smtClean="0"/>
              <a:t>99</a:t>
            </a:r>
            <a:r>
              <a:rPr lang="en-US" sz="2200" kern="0" dirty="0" smtClean="0"/>
              <a:t>Tc is scaled to the activated corrosion product </a:t>
            </a:r>
            <a:r>
              <a:rPr lang="en-US" sz="2200" b="1" i="1" u="sng" kern="0" baseline="30000" dirty="0" smtClean="0"/>
              <a:t>60</a:t>
            </a:r>
            <a:r>
              <a:rPr lang="en-US" sz="2200" b="1" i="1" u="sng" kern="0" dirty="0" smtClean="0"/>
              <a:t>Co</a:t>
            </a:r>
            <a:r>
              <a:rPr lang="en-US" sz="2200" kern="0" dirty="0" smtClean="0"/>
              <a:t> when </a:t>
            </a:r>
            <a:r>
              <a:rPr lang="en-US" sz="2200" kern="0" baseline="30000" dirty="0" smtClean="0"/>
              <a:t>137</a:t>
            </a:r>
            <a:r>
              <a:rPr lang="en-US" sz="2200" kern="0" dirty="0" smtClean="0"/>
              <a:t>Cs/</a:t>
            </a:r>
            <a:r>
              <a:rPr lang="en-US" sz="2200" kern="0" baseline="30000" dirty="0" smtClean="0"/>
              <a:t>60</a:t>
            </a:r>
            <a:r>
              <a:rPr lang="en-US" sz="2200" kern="0" dirty="0" smtClean="0"/>
              <a:t>Co &lt;10 using a value of </a:t>
            </a:r>
            <a:r>
              <a:rPr lang="en-US" sz="2200" b="1" i="1" u="sng" kern="0" dirty="0" smtClean="0"/>
              <a:t>1.3E-06.</a:t>
            </a:r>
          </a:p>
          <a:p>
            <a:pPr lvl="2"/>
            <a:r>
              <a:rPr lang="en-US" sz="2200" kern="0" dirty="0" smtClean="0"/>
              <a:t>All Rx/</a:t>
            </a:r>
            <a:r>
              <a:rPr lang="en-US" sz="2200" kern="0" baseline="30000" dirty="0" smtClean="0"/>
              <a:t>60</a:t>
            </a:r>
            <a:r>
              <a:rPr lang="en-US" sz="2200" kern="0" dirty="0" smtClean="0"/>
              <a:t>Co value chosen for conservatism</a:t>
            </a:r>
            <a:endParaRPr lang="en-US" sz="2200" kern="0" dirty="0"/>
          </a:p>
        </p:txBody>
      </p:sp>
      <p:sp>
        <p:nvSpPr>
          <p:cNvPr id="10" name="Content Placeholder 8"/>
          <p:cNvSpPr txBox="1">
            <a:spLocks/>
          </p:cNvSpPr>
          <p:nvPr/>
        </p:nvSpPr>
        <p:spPr bwMode="auto">
          <a:xfrm>
            <a:off x="6335486" y="1951768"/>
            <a:ext cx="5486400" cy="1828800"/>
          </a:xfrm>
          <a:prstGeom prst="rect">
            <a:avLst/>
          </a:prstGeom>
          <a:ln w="381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2"/>
              </a:buClr>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2"/>
              </a:buClr>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2"/>
              </a:buClr>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2"/>
              </a:buClr>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sz="2200" kern="0" baseline="30000" dirty="0" smtClean="0"/>
              <a:t>99</a:t>
            </a:r>
            <a:r>
              <a:rPr lang="en-US" sz="2200" kern="0" dirty="0" smtClean="0"/>
              <a:t>Tc is scaled to the fission product </a:t>
            </a:r>
            <a:r>
              <a:rPr lang="en-US" sz="2200" b="1" i="1" u="sng" kern="0" baseline="30000" dirty="0" smtClean="0"/>
              <a:t>137</a:t>
            </a:r>
            <a:r>
              <a:rPr lang="en-US" sz="2200" b="1" i="1" u="sng" kern="0" dirty="0" smtClean="0"/>
              <a:t>Cs</a:t>
            </a:r>
            <a:r>
              <a:rPr lang="en-US" sz="2200" kern="0" dirty="0" smtClean="0"/>
              <a:t> when </a:t>
            </a:r>
            <a:r>
              <a:rPr lang="en-US" sz="2200" kern="0" baseline="30000" dirty="0" smtClean="0"/>
              <a:t>137</a:t>
            </a:r>
            <a:r>
              <a:rPr lang="en-US" sz="2200" kern="0" dirty="0" smtClean="0"/>
              <a:t>Cs/</a:t>
            </a:r>
            <a:r>
              <a:rPr lang="en-US" sz="2200" kern="0" baseline="30000" dirty="0" smtClean="0"/>
              <a:t>60</a:t>
            </a:r>
            <a:r>
              <a:rPr lang="en-US" sz="2200" kern="0" dirty="0" smtClean="0"/>
              <a:t>Co &gt;10 using a value of </a:t>
            </a:r>
            <a:r>
              <a:rPr lang="en-US" sz="2200" b="1" i="1" u="sng" kern="0" dirty="0" smtClean="0"/>
              <a:t>2.5E-08</a:t>
            </a:r>
            <a:r>
              <a:rPr lang="en-US" sz="2200" kern="0" dirty="0" smtClean="0"/>
              <a:t>.</a:t>
            </a:r>
            <a:endParaRPr lang="en-US" sz="2200" kern="0" dirty="0"/>
          </a:p>
        </p:txBody>
      </p:sp>
    </p:spTree>
    <p:extLst>
      <p:ext uri="{BB962C8B-B14F-4D97-AF65-F5344CB8AC3E}">
        <p14:creationId xmlns:p14="http://schemas.microsoft.com/office/powerpoint/2010/main" val="154356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a:t>
            </a:r>
            <a:r>
              <a:rPr lang="en-US" baseline="30000" dirty="0"/>
              <a:t>129</a:t>
            </a:r>
            <a:r>
              <a:rPr lang="en-US" dirty="0"/>
              <a:t>I/</a:t>
            </a:r>
            <a:r>
              <a:rPr lang="en-US" baseline="30000" dirty="0"/>
              <a:t>137</a:t>
            </a:r>
            <a:r>
              <a:rPr lang="en-US" dirty="0"/>
              <a:t>Cs or </a:t>
            </a:r>
            <a:r>
              <a:rPr lang="en-US" baseline="30000" dirty="0"/>
              <a:t>129</a:t>
            </a:r>
            <a:r>
              <a:rPr lang="en-US" dirty="0"/>
              <a:t>I/</a:t>
            </a:r>
            <a:r>
              <a:rPr lang="en-US" baseline="30000" dirty="0"/>
              <a:t>60</a:t>
            </a:r>
            <a:r>
              <a:rPr lang="en-US" dirty="0"/>
              <a:t>Co </a:t>
            </a:r>
          </a:p>
        </p:txBody>
      </p:sp>
      <p:sp>
        <p:nvSpPr>
          <p:cNvPr id="3" name="Text Placeholder 2"/>
          <p:cNvSpPr>
            <a:spLocks noGrp="1"/>
          </p:cNvSpPr>
          <p:nvPr>
            <p:ph type="body" idx="1"/>
          </p:nvPr>
        </p:nvSpPr>
        <p:spPr>
          <a:xfrm>
            <a:off x="365760" y="613951"/>
            <a:ext cx="5577840" cy="639762"/>
          </a:xfrm>
        </p:spPr>
        <p:txBody>
          <a:bodyPr/>
          <a:lstStyle/>
          <a:p>
            <a:r>
              <a:rPr lang="en-US" i="1" baseline="30000" dirty="0"/>
              <a:t>129</a:t>
            </a:r>
            <a:r>
              <a:rPr lang="en-US" i="1" dirty="0"/>
              <a:t>I/</a:t>
            </a:r>
            <a:r>
              <a:rPr lang="en-US" i="1" baseline="30000" dirty="0"/>
              <a:t>137</a:t>
            </a:r>
            <a:r>
              <a:rPr lang="en-US" i="1" dirty="0"/>
              <a:t>Cs</a:t>
            </a:r>
          </a:p>
        </p:txBody>
      </p:sp>
      <p:sp>
        <p:nvSpPr>
          <p:cNvPr id="4" name="Content Placeholder 3"/>
          <p:cNvSpPr>
            <a:spLocks noGrp="1"/>
          </p:cNvSpPr>
          <p:nvPr>
            <p:ph sz="half" idx="2"/>
          </p:nvPr>
        </p:nvSpPr>
        <p:spPr>
          <a:xfrm>
            <a:off x="365760" y="1345471"/>
            <a:ext cx="5577840" cy="4663440"/>
          </a:xfrm>
        </p:spPr>
        <p:txBody>
          <a:bodyPr/>
          <a:lstStyle/>
          <a:p>
            <a:r>
              <a:rPr lang="en-US" sz="2200" baseline="30000" dirty="0"/>
              <a:t>129</a:t>
            </a:r>
            <a:r>
              <a:rPr lang="en-US" sz="2200" dirty="0"/>
              <a:t>I should be scaled to </a:t>
            </a:r>
            <a:r>
              <a:rPr lang="en-US" sz="2200" baseline="30000" dirty="0"/>
              <a:t>137</a:t>
            </a:r>
            <a:r>
              <a:rPr lang="en-US" sz="2200" dirty="0"/>
              <a:t>Cs when present using scaling factor of </a:t>
            </a:r>
            <a:r>
              <a:rPr lang="en-US" sz="2200" b="1" i="1" u="sng" dirty="0"/>
              <a:t>2.00E-07. </a:t>
            </a:r>
          </a:p>
          <a:p>
            <a:pPr lvl="1"/>
            <a:r>
              <a:rPr lang="en-US" dirty="0"/>
              <a:t>This value is within a factor of 10 at the 80% confidence interval </a:t>
            </a:r>
          </a:p>
          <a:p>
            <a:pPr lvl="1"/>
            <a:r>
              <a:rPr lang="en-US" dirty="0"/>
              <a:t>This value for optimal fuel clad conditions is the most conservative and it bounds the “all fuel clad integrity” data by a factor of ~2 and the “poor fuel clad integrity” data by a factor of ~</a:t>
            </a:r>
            <a:r>
              <a:rPr lang="en-US" dirty="0" smtClean="0"/>
              <a:t>5</a:t>
            </a:r>
            <a:endParaRPr lang="en-US" dirty="0"/>
          </a:p>
        </p:txBody>
      </p:sp>
      <p:sp>
        <p:nvSpPr>
          <p:cNvPr id="5" name="Text Placeholder 4"/>
          <p:cNvSpPr>
            <a:spLocks noGrp="1"/>
          </p:cNvSpPr>
          <p:nvPr>
            <p:ph type="body" sz="quarter" idx="3"/>
          </p:nvPr>
        </p:nvSpPr>
        <p:spPr>
          <a:xfrm>
            <a:off x="6217920" y="613951"/>
            <a:ext cx="5577840" cy="639762"/>
          </a:xfrm>
        </p:spPr>
        <p:txBody>
          <a:bodyPr/>
          <a:lstStyle/>
          <a:p>
            <a:r>
              <a:rPr lang="en-US" i="1" baseline="30000" dirty="0"/>
              <a:t>129</a:t>
            </a:r>
            <a:r>
              <a:rPr lang="en-US" i="1" dirty="0"/>
              <a:t>I/</a:t>
            </a:r>
            <a:r>
              <a:rPr lang="en-US" i="1" baseline="30000" dirty="0"/>
              <a:t>60</a:t>
            </a:r>
            <a:r>
              <a:rPr lang="en-US" i="1" dirty="0"/>
              <a:t>Co </a:t>
            </a:r>
          </a:p>
        </p:txBody>
      </p:sp>
      <p:sp>
        <p:nvSpPr>
          <p:cNvPr id="6" name="Content Placeholder 5"/>
          <p:cNvSpPr>
            <a:spLocks noGrp="1"/>
          </p:cNvSpPr>
          <p:nvPr>
            <p:ph sz="quarter" idx="4"/>
          </p:nvPr>
        </p:nvSpPr>
        <p:spPr>
          <a:xfrm>
            <a:off x="6217919" y="1345471"/>
            <a:ext cx="5577840" cy="4663440"/>
          </a:xfrm>
        </p:spPr>
        <p:txBody>
          <a:bodyPr>
            <a:normAutofit lnSpcReduction="10000"/>
          </a:bodyPr>
          <a:lstStyle/>
          <a:p>
            <a:r>
              <a:rPr lang="en-US" sz="2200" baseline="30000" dirty="0"/>
              <a:t>129</a:t>
            </a:r>
            <a:r>
              <a:rPr lang="en-US" sz="2200" dirty="0"/>
              <a:t>I should be scaled to </a:t>
            </a:r>
            <a:r>
              <a:rPr lang="en-US" sz="2200" baseline="30000" dirty="0"/>
              <a:t>60</a:t>
            </a:r>
            <a:r>
              <a:rPr lang="en-US" sz="2200" dirty="0"/>
              <a:t>Co when </a:t>
            </a:r>
            <a:r>
              <a:rPr lang="en-US" sz="2200" baseline="30000" dirty="0"/>
              <a:t>137</a:t>
            </a:r>
            <a:r>
              <a:rPr lang="en-US" sz="2200" dirty="0"/>
              <a:t>Cs is not present in waste </a:t>
            </a:r>
            <a:r>
              <a:rPr lang="en-US" sz="2200" dirty="0" smtClean="0"/>
              <a:t>using </a:t>
            </a:r>
            <a:r>
              <a:rPr lang="en-US" sz="2200" dirty="0"/>
              <a:t>the factor </a:t>
            </a:r>
            <a:r>
              <a:rPr lang="en-US" sz="2200" b="1" i="1" u="sng" dirty="0"/>
              <a:t>3.20E-08</a:t>
            </a:r>
            <a:r>
              <a:rPr lang="en-US" sz="2200" b="1" i="1" u="sng" dirty="0" smtClean="0"/>
              <a:t>.</a:t>
            </a:r>
            <a:endParaRPr lang="en-US" dirty="0" smtClean="0"/>
          </a:p>
          <a:p>
            <a:pPr lvl="1"/>
            <a:r>
              <a:rPr lang="en-US" dirty="0"/>
              <a:t>May be needed due to improving fuel </a:t>
            </a:r>
            <a:r>
              <a:rPr lang="en-US" dirty="0" smtClean="0"/>
              <a:t>integrity.</a:t>
            </a:r>
            <a:endParaRPr lang="en-US" dirty="0"/>
          </a:p>
          <a:p>
            <a:pPr lvl="1"/>
            <a:r>
              <a:rPr lang="en-US" dirty="0"/>
              <a:t>Especially true for dry wastes and filters that do not concentrate soluble </a:t>
            </a:r>
            <a:r>
              <a:rPr lang="en-US" dirty="0" smtClean="0"/>
              <a:t>radionuclides.</a:t>
            </a:r>
          </a:p>
          <a:p>
            <a:pPr lvl="1"/>
            <a:r>
              <a:rPr lang="en-US" dirty="0" smtClean="0"/>
              <a:t>There is no direct correlation between </a:t>
            </a:r>
            <a:r>
              <a:rPr lang="en-US" baseline="30000" dirty="0"/>
              <a:t>129</a:t>
            </a:r>
            <a:r>
              <a:rPr lang="en-US" dirty="0" smtClean="0"/>
              <a:t>I and </a:t>
            </a:r>
            <a:r>
              <a:rPr lang="en-US" baseline="30000" dirty="0" smtClean="0"/>
              <a:t>60</a:t>
            </a:r>
            <a:r>
              <a:rPr lang="en-US" dirty="0" smtClean="0"/>
              <a:t>Co.</a:t>
            </a:r>
          </a:p>
          <a:p>
            <a:pPr lvl="1"/>
            <a:r>
              <a:rPr lang="en-US" dirty="0" smtClean="0"/>
              <a:t>As such, this </a:t>
            </a:r>
            <a:r>
              <a:rPr lang="en-US" dirty="0"/>
              <a:t>method to scale </a:t>
            </a:r>
            <a:r>
              <a:rPr lang="en-US" baseline="30000" dirty="0"/>
              <a:t>129</a:t>
            </a:r>
            <a:r>
              <a:rPr lang="en-US" dirty="0"/>
              <a:t>I to </a:t>
            </a:r>
            <a:r>
              <a:rPr lang="en-US" baseline="30000" dirty="0"/>
              <a:t>60</a:t>
            </a:r>
            <a:r>
              <a:rPr lang="en-US" dirty="0"/>
              <a:t>Co in the absence of </a:t>
            </a:r>
            <a:r>
              <a:rPr lang="en-US" baseline="30000" dirty="0"/>
              <a:t>137</a:t>
            </a:r>
            <a:r>
              <a:rPr lang="en-US" dirty="0"/>
              <a:t>Cs looks at the relationship between </a:t>
            </a:r>
            <a:r>
              <a:rPr lang="en-US" baseline="30000" dirty="0"/>
              <a:t>99</a:t>
            </a:r>
            <a:r>
              <a:rPr lang="en-US" dirty="0"/>
              <a:t>Tc and </a:t>
            </a:r>
            <a:r>
              <a:rPr lang="en-US" baseline="30000" dirty="0"/>
              <a:t>129</a:t>
            </a:r>
            <a:r>
              <a:rPr lang="en-US" dirty="0"/>
              <a:t>I originating from fission</a:t>
            </a:r>
            <a:r>
              <a:rPr lang="en-US" dirty="0" smtClean="0"/>
              <a:t>.</a:t>
            </a:r>
          </a:p>
          <a:p>
            <a:pPr lvl="1"/>
            <a:r>
              <a:rPr lang="en-US" dirty="0" smtClean="0"/>
              <a:t>Makes </a:t>
            </a:r>
            <a:r>
              <a:rPr lang="en-US" dirty="0"/>
              <a:t>the bounding, conservative assumption </a:t>
            </a:r>
            <a:r>
              <a:rPr lang="en-US" dirty="0" smtClean="0"/>
              <a:t>that, for </a:t>
            </a:r>
            <a:r>
              <a:rPr lang="en-US" dirty="0"/>
              <a:t>the purposes of developing a </a:t>
            </a:r>
            <a:r>
              <a:rPr lang="en-US" baseline="30000" dirty="0"/>
              <a:t>129</a:t>
            </a:r>
            <a:r>
              <a:rPr lang="en-US" dirty="0"/>
              <a:t>I/</a:t>
            </a:r>
            <a:r>
              <a:rPr lang="en-US" baseline="30000" dirty="0"/>
              <a:t>60</a:t>
            </a:r>
            <a:r>
              <a:rPr lang="en-US" dirty="0"/>
              <a:t>Co scaling factor, the </a:t>
            </a:r>
            <a:r>
              <a:rPr lang="en-US" baseline="30000" dirty="0"/>
              <a:t>99</a:t>
            </a:r>
            <a:r>
              <a:rPr lang="en-US" dirty="0"/>
              <a:t>Tc in the waste </a:t>
            </a:r>
            <a:r>
              <a:rPr lang="en-US" dirty="0" smtClean="0"/>
              <a:t>originates </a:t>
            </a:r>
            <a:r>
              <a:rPr lang="en-US" dirty="0"/>
              <a:t>from fission of tramp fuel.</a:t>
            </a:r>
          </a:p>
        </p:txBody>
      </p:sp>
      <p:graphicFrame>
        <p:nvGraphicFramePr>
          <p:cNvPr id="7" name="Table 6"/>
          <p:cNvGraphicFramePr>
            <a:graphicFrameLocks noGrp="1"/>
          </p:cNvGraphicFramePr>
          <p:nvPr>
            <p:extLst>
              <p:ext uri="{D42A27DB-BD31-4B8C-83A1-F6EECF244321}">
                <p14:modId xmlns:p14="http://schemas.microsoft.com/office/powerpoint/2010/main" val="3319116237"/>
              </p:ext>
            </p:extLst>
          </p:nvPr>
        </p:nvGraphicFramePr>
        <p:xfrm>
          <a:off x="365760" y="4094906"/>
          <a:ext cx="5577840" cy="2133599"/>
        </p:xfrm>
        <a:graphic>
          <a:graphicData uri="http://schemas.openxmlformats.org/drawingml/2006/table">
            <a:tbl>
              <a:tblPr firstRow="1" bandRow="1">
                <a:tableStyleId>{5C22544A-7EE6-4342-B048-85BDC9FD1C3A}</a:tableStyleId>
              </a:tblPr>
              <a:tblGrid>
                <a:gridCol w="1394460"/>
                <a:gridCol w="1394460"/>
                <a:gridCol w="1394460"/>
                <a:gridCol w="1394460"/>
              </a:tblGrid>
              <a:tr h="374994">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b="1" dirty="0">
                          <a:effectLst/>
                          <a:latin typeface="Futura Std Book"/>
                          <a:ea typeface="Times New Roman" panose="02020603050405020304" pitchFamily="18" charset="0"/>
                          <a:cs typeface="Times New Roman" panose="02020603050405020304" pitchFamily="18" charset="0"/>
                        </a:rPr>
                        <a:t> </a:t>
                      </a:r>
                      <a:r>
                        <a:rPr lang="en-US" sz="1400" i="1" baseline="30000" dirty="0" smtClean="0"/>
                        <a:t>129</a:t>
                      </a:r>
                      <a:r>
                        <a:rPr lang="en-US" sz="1400" i="1" dirty="0" smtClean="0"/>
                        <a:t>I/</a:t>
                      </a:r>
                      <a:r>
                        <a:rPr lang="en-US" sz="1400" i="1" baseline="30000" dirty="0" smtClean="0"/>
                        <a:t>137</a:t>
                      </a:r>
                      <a:r>
                        <a:rPr lang="en-US" sz="1400" i="1" dirty="0" smtClean="0"/>
                        <a:t>Cs</a:t>
                      </a:r>
                    </a:p>
                  </a:txBody>
                  <a:tcPr marL="68580" marR="68580" marT="0" marB="0" anchor="ctr"/>
                </a:tc>
                <a:tc>
                  <a:txBody>
                    <a:bodyPr/>
                    <a:lstStyle/>
                    <a:p>
                      <a:pPr marL="0" marR="0" algn="ctr">
                        <a:lnSpc>
                          <a:spcPct val="100000"/>
                        </a:lnSpc>
                        <a:spcBef>
                          <a:spcPts val="200"/>
                        </a:spcBef>
                        <a:spcAft>
                          <a:spcPts val="200"/>
                        </a:spcAft>
                      </a:pPr>
                      <a:r>
                        <a:rPr lang="en-US" sz="1400" b="1" dirty="0">
                          <a:effectLst/>
                          <a:latin typeface="Futura Std Book"/>
                          <a:ea typeface="Times New Roman" panose="02020603050405020304" pitchFamily="18" charset="0"/>
                          <a:cs typeface="Times New Roman" panose="02020603050405020304" pitchFamily="18" charset="0"/>
                        </a:rPr>
                        <a:t>All Rx/</a:t>
                      </a:r>
                      <a:r>
                        <a:rPr lang="en-US" sz="1400" b="1" baseline="30000" dirty="0">
                          <a:effectLst/>
                          <a:latin typeface="Futura Std Book"/>
                          <a:ea typeface="Times New Roman" panose="02020603050405020304" pitchFamily="18" charset="0"/>
                          <a:cs typeface="Times New Roman" panose="02020603050405020304" pitchFamily="18" charset="0"/>
                        </a:rPr>
                        <a:t>137</a:t>
                      </a:r>
                      <a:r>
                        <a:rPr lang="en-US" sz="1400" b="1" dirty="0">
                          <a:effectLst/>
                          <a:latin typeface="Futura Std Book"/>
                          <a:ea typeface="Times New Roman" panose="02020603050405020304" pitchFamily="18" charset="0"/>
                          <a:cs typeface="Times New Roman" panose="02020603050405020304" pitchFamily="18" charset="0"/>
                        </a:rPr>
                        <a:t>Cs </a:t>
                      </a:r>
                      <a:r>
                        <a:rPr lang="en-US" sz="1400" b="1" dirty="0" smtClean="0">
                          <a:effectLst/>
                          <a:latin typeface="Futura Std Book"/>
                          <a:ea typeface="Times New Roman" panose="02020603050405020304" pitchFamily="18" charset="0"/>
                          <a:cs typeface="Times New Roman" panose="02020603050405020304" pitchFamily="18" charset="0"/>
                        </a:rPr>
                        <a:t>where</a:t>
                      </a:r>
                      <a:br>
                        <a:rPr lang="en-US" sz="1400" b="1" dirty="0" smtClean="0">
                          <a:effectLst/>
                          <a:latin typeface="Futura Std Book"/>
                          <a:ea typeface="Times New Roman" panose="02020603050405020304" pitchFamily="18" charset="0"/>
                          <a:cs typeface="Times New Roman" panose="02020603050405020304" pitchFamily="18" charset="0"/>
                        </a:rPr>
                      </a:br>
                      <a:r>
                        <a:rPr lang="en-US" sz="1400" b="1" baseline="30000" dirty="0" smtClean="0">
                          <a:effectLst/>
                          <a:latin typeface="Futura Std Book"/>
                          <a:ea typeface="Times New Roman" panose="02020603050405020304" pitchFamily="18" charset="0"/>
                          <a:cs typeface="Times New Roman" panose="02020603050405020304" pitchFamily="18" charset="0"/>
                        </a:rPr>
                        <a:t>137</a:t>
                      </a:r>
                      <a:r>
                        <a:rPr lang="en-US" sz="1400" b="1" dirty="0" smtClean="0">
                          <a:effectLst/>
                          <a:latin typeface="Futura Std Book"/>
                          <a:ea typeface="Times New Roman" panose="02020603050405020304" pitchFamily="18" charset="0"/>
                          <a:cs typeface="Times New Roman" panose="02020603050405020304" pitchFamily="18" charset="0"/>
                        </a:rPr>
                        <a:t>Cs/</a:t>
                      </a:r>
                      <a:r>
                        <a:rPr lang="en-US" sz="1400" b="1" baseline="30000" dirty="0" smtClean="0">
                          <a:effectLst/>
                          <a:latin typeface="Futura Std Book"/>
                          <a:ea typeface="Times New Roman" panose="02020603050405020304" pitchFamily="18" charset="0"/>
                          <a:cs typeface="Times New Roman" panose="02020603050405020304" pitchFamily="18" charset="0"/>
                        </a:rPr>
                        <a:t>60</a:t>
                      </a:r>
                      <a:r>
                        <a:rPr lang="en-US" sz="1400" b="1" dirty="0" smtClean="0">
                          <a:effectLst/>
                          <a:latin typeface="Futura Std Book"/>
                          <a:ea typeface="Times New Roman" panose="02020603050405020304" pitchFamily="18" charset="0"/>
                          <a:cs typeface="Times New Roman" panose="02020603050405020304" pitchFamily="18" charset="0"/>
                        </a:rPr>
                        <a:t>Co </a:t>
                      </a:r>
                      <a:r>
                        <a:rPr lang="en-US" sz="1400" b="1" dirty="0">
                          <a:effectLst/>
                          <a:latin typeface="Futura Std Book"/>
                          <a:ea typeface="Times New Roman" panose="02020603050405020304" pitchFamily="18" charset="0"/>
                          <a:cs typeface="Times New Roman" panose="02020603050405020304" pitchFamily="18" charset="0"/>
                        </a:rPr>
                        <a:t>&gt;10</a:t>
                      </a:r>
                    </a:p>
                  </a:txBody>
                  <a:tcPr marL="68580" marR="68580" marT="0" marB="0" anchor="ctr"/>
                </a:tc>
                <a:tc>
                  <a:txBody>
                    <a:bodyPr/>
                    <a:lstStyle/>
                    <a:p>
                      <a:pPr marL="0" marR="0" algn="ctr">
                        <a:lnSpc>
                          <a:spcPct val="100000"/>
                        </a:lnSpc>
                        <a:spcBef>
                          <a:spcPts val="200"/>
                        </a:spcBef>
                        <a:spcAft>
                          <a:spcPts val="200"/>
                        </a:spcAft>
                      </a:pPr>
                      <a:r>
                        <a:rPr lang="en-US" sz="1400" b="1" dirty="0" smtClean="0">
                          <a:effectLst/>
                          <a:latin typeface="Futura Std Book"/>
                          <a:ea typeface="Times New Roman" panose="02020603050405020304" pitchFamily="18" charset="0"/>
                          <a:cs typeface="Times New Roman" panose="02020603050405020304" pitchFamily="18" charset="0"/>
                        </a:rPr>
                        <a:t>All Rx/</a:t>
                      </a:r>
                      <a:r>
                        <a:rPr lang="en-US" sz="1400" b="1" baseline="30000" dirty="0" smtClean="0">
                          <a:effectLst/>
                          <a:latin typeface="Futura Std Book"/>
                          <a:ea typeface="Times New Roman" panose="02020603050405020304" pitchFamily="18" charset="0"/>
                          <a:cs typeface="Times New Roman" panose="02020603050405020304" pitchFamily="18" charset="0"/>
                        </a:rPr>
                        <a:t>137</a:t>
                      </a:r>
                      <a:r>
                        <a:rPr lang="en-US" sz="1400" b="1" dirty="0" smtClean="0">
                          <a:effectLst/>
                          <a:latin typeface="Futura Std Book"/>
                          <a:ea typeface="Times New Roman" panose="02020603050405020304" pitchFamily="18" charset="0"/>
                          <a:cs typeface="Times New Roman" panose="02020603050405020304" pitchFamily="18" charset="0"/>
                        </a:rPr>
                        <a:t>Cs</a:t>
                      </a:r>
                      <a:endParaRPr lang="en-US" sz="1400" b="1"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b="1" dirty="0" smtClean="0">
                          <a:effectLst/>
                          <a:latin typeface="Futura Std Book"/>
                          <a:ea typeface="Times New Roman" panose="02020603050405020304" pitchFamily="18" charset="0"/>
                          <a:cs typeface="Times New Roman" panose="02020603050405020304" pitchFamily="18" charset="0"/>
                        </a:rPr>
                        <a:t>All Rx/</a:t>
                      </a:r>
                      <a:r>
                        <a:rPr lang="en-US" sz="1400" b="1" baseline="30000" dirty="0" smtClean="0">
                          <a:effectLst/>
                          <a:latin typeface="Futura Std Book"/>
                          <a:ea typeface="Times New Roman" panose="02020603050405020304" pitchFamily="18" charset="0"/>
                          <a:cs typeface="Times New Roman" panose="02020603050405020304" pitchFamily="18" charset="0"/>
                        </a:rPr>
                        <a:t>137</a:t>
                      </a:r>
                      <a:r>
                        <a:rPr lang="en-US" sz="1400" b="1" dirty="0" smtClean="0">
                          <a:effectLst/>
                          <a:latin typeface="Futura Std Book"/>
                          <a:ea typeface="Times New Roman" panose="02020603050405020304" pitchFamily="18" charset="0"/>
                          <a:cs typeface="Times New Roman" panose="02020603050405020304" pitchFamily="18" charset="0"/>
                        </a:rPr>
                        <a:t>Cs where </a:t>
                      </a:r>
                      <a:r>
                        <a:rPr lang="en-US" sz="1400" b="1" baseline="30000" dirty="0" smtClean="0">
                          <a:effectLst/>
                          <a:latin typeface="Futura Std Book"/>
                          <a:ea typeface="Times New Roman" panose="02020603050405020304" pitchFamily="18" charset="0"/>
                          <a:cs typeface="Times New Roman" panose="02020603050405020304" pitchFamily="18" charset="0"/>
                        </a:rPr>
                        <a:t>137</a:t>
                      </a:r>
                      <a:r>
                        <a:rPr lang="en-US" sz="1400" b="1" dirty="0" smtClean="0">
                          <a:effectLst/>
                          <a:latin typeface="Futura Std Book"/>
                          <a:ea typeface="Times New Roman" panose="02020603050405020304" pitchFamily="18" charset="0"/>
                          <a:cs typeface="Times New Roman" panose="02020603050405020304" pitchFamily="18" charset="0"/>
                        </a:rPr>
                        <a:t>Cs/</a:t>
                      </a:r>
                      <a:r>
                        <a:rPr lang="en-US" sz="1400" b="1" baseline="30000" dirty="0" smtClean="0">
                          <a:effectLst/>
                          <a:latin typeface="Futura Std Book"/>
                          <a:ea typeface="Times New Roman" panose="02020603050405020304" pitchFamily="18" charset="0"/>
                          <a:cs typeface="Times New Roman" panose="02020603050405020304" pitchFamily="18" charset="0"/>
                        </a:rPr>
                        <a:t>60</a:t>
                      </a:r>
                      <a:r>
                        <a:rPr lang="en-US" sz="1400" b="1" dirty="0" smtClean="0">
                          <a:effectLst/>
                          <a:latin typeface="Futura Std Book"/>
                          <a:ea typeface="Times New Roman" panose="02020603050405020304" pitchFamily="18" charset="0"/>
                          <a:cs typeface="Times New Roman" panose="02020603050405020304" pitchFamily="18" charset="0"/>
                        </a:rPr>
                        <a:t>Co</a:t>
                      </a:r>
                      <a:r>
                        <a:rPr lang="en-US" sz="1400" b="1" baseline="0" dirty="0" smtClean="0">
                          <a:effectLst/>
                          <a:latin typeface="Futura Std Book"/>
                          <a:ea typeface="Times New Roman" panose="02020603050405020304" pitchFamily="18" charset="0"/>
                          <a:cs typeface="Times New Roman" panose="02020603050405020304" pitchFamily="18" charset="0"/>
                        </a:rPr>
                        <a:t> &lt;10</a:t>
                      </a:r>
                      <a:endParaRPr lang="en-US" sz="1400" b="1"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r>
              <a:tr h="124998">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Sample Count</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13</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45</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32</a:t>
                      </a:r>
                    </a:p>
                  </a:txBody>
                  <a:tcPr marL="68580" marR="68580" marT="0" marB="0" anchor="ctr"/>
                </a:tc>
              </a:tr>
              <a:tr h="249996">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Geometric Mean</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3.48E-08</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1.21E-07</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b="1" dirty="0">
                          <a:effectLst/>
                          <a:latin typeface="Futura Std Book"/>
                          <a:ea typeface="Times New Roman" panose="02020603050405020304" pitchFamily="18" charset="0"/>
                          <a:cs typeface="Times New Roman" panose="02020603050405020304" pitchFamily="18" charset="0"/>
                        </a:rPr>
                        <a:t>2.01E-07</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r>
              <a:tr h="124998">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LMD </a:t>
                      </a:r>
                      <a:r>
                        <a:rPr lang="en-US" sz="1400" dirty="0">
                          <a:effectLst/>
                          <a:latin typeface="Futura Std Book"/>
                          <a:ea typeface="Times New Roman" panose="02020603050405020304" pitchFamily="18" charset="0"/>
                          <a:cs typeface="Times New Roman" panose="02020603050405020304" pitchFamily="18" charset="0"/>
                        </a:rPr>
                        <a:t>68%</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5.62</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6.03</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4.89</a:t>
                      </a:r>
                    </a:p>
                  </a:txBody>
                  <a:tcPr marL="68580" marR="68580" marT="0" marB="0" anchor="ctr"/>
                </a:tc>
              </a:tr>
              <a:tr h="124998">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80%</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9.11</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9.98</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7.62</a:t>
                      </a:r>
                    </a:p>
                  </a:txBody>
                  <a:tcPr marL="68580" marR="68580" marT="0" marB="0" anchor="ctr"/>
                </a:tc>
              </a:tr>
              <a:tr h="124998">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90%</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17.3</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19.4</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13.7</a:t>
                      </a:r>
                    </a:p>
                  </a:txBody>
                  <a:tcPr marL="68580" marR="68580" marT="0" marB="0" anchor="ctr"/>
                </a:tc>
              </a:tr>
              <a:tr h="124998">
                <a:tc>
                  <a:txBody>
                    <a:bodyPr/>
                    <a:lstStyle/>
                    <a:p>
                      <a:pPr marL="0" marR="0" algn="ctr">
                        <a:lnSpc>
                          <a:spcPct val="100000"/>
                        </a:lnSpc>
                        <a:spcBef>
                          <a:spcPts val="200"/>
                        </a:spcBef>
                        <a:spcAft>
                          <a:spcPts val="200"/>
                        </a:spcAft>
                      </a:pPr>
                      <a:r>
                        <a:rPr lang="en-US" sz="1400">
                          <a:effectLst/>
                          <a:latin typeface="Futura Std Book"/>
                          <a:ea typeface="Times New Roman" panose="02020603050405020304" pitchFamily="18" charset="0"/>
                          <a:cs typeface="Times New Roman" panose="02020603050405020304" pitchFamily="18" charset="0"/>
                        </a:rPr>
                        <a:t>LMD 95%</a:t>
                      </a: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29.5</a:t>
                      </a:r>
                    </a:p>
                  </a:txBody>
                  <a:tcPr marL="68580" marR="68580" marT="0" marB="0" anchor="ctr"/>
                </a:tc>
                <a:tc>
                  <a:txBody>
                    <a:bodyPr/>
                    <a:lstStyle/>
                    <a:p>
                      <a:pPr marL="0" marR="0" algn="ctr">
                        <a:lnSpc>
                          <a:spcPct val="100000"/>
                        </a:lnSpc>
                        <a:spcBef>
                          <a:spcPts val="200"/>
                        </a:spcBef>
                        <a:spcAft>
                          <a:spcPts val="200"/>
                        </a:spcAft>
                      </a:pPr>
                      <a:r>
                        <a:rPr lang="en-US" sz="1400" dirty="0" smtClean="0">
                          <a:effectLst/>
                          <a:latin typeface="Futura Std Book"/>
                          <a:ea typeface="Times New Roman" panose="02020603050405020304" pitchFamily="18" charset="0"/>
                          <a:cs typeface="Times New Roman" panose="02020603050405020304" pitchFamily="18" charset="0"/>
                        </a:rPr>
                        <a:t>33.9</a:t>
                      </a:r>
                      <a:endParaRPr lang="en-US" sz="1400" dirty="0">
                        <a:effectLst/>
                        <a:latin typeface="Futura Std Book"/>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200"/>
                        </a:spcBef>
                        <a:spcAft>
                          <a:spcPts val="200"/>
                        </a:spcAft>
                      </a:pPr>
                      <a:r>
                        <a:rPr lang="en-US" sz="1400" dirty="0">
                          <a:effectLst/>
                          <a:latin typeface="Futura Std Book"/>
                          <a:ea typeface="Times New Roman" panose="02020603050405020304" pitchFamily="18" charset="0"/>
                          <a:cs typeface="Times New Roman" panose="02020603050405020304" pitchFamily="18" charset="0"/>
                        </a:rPr>
                        <a:t>22.4</a:t>
                      </a:r>
                    </a:p>
                  </a:txBody>
                  <a:tcPr marL="68580" marR="68580" marT="0" marB="0" anchor="ctr"/>
                </a:tc>
              </a:tr>
            </a:tbl>
          </a:graphicData>
        </a:graphic>
      </p:graphicFrame>
      <p:sp>
        <p:nvSpPr>
          <p:cNvPr id="8" name="Oval 7"/>
          <p:cNvSpPr/>
          <p:nvPr/>
        </p:nvSpPr>
        <p:spPr bwMode="auto">
          <a:xfrm>
            <a:off x="4691743" y="4996916"/>
            <a:ext cx="1074199" cy="329580"/>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a:p>
        </p:txBody>
      </p:sp>
    </p:spTree>
    <p:extLst>
      <p:ext uri="{BB962C8B-B14F-4D97-AF65-F5344CB8AC3E}">
        <p14:creationId xmlns:p14="http://schemas.microsoft.com/office/powerpoint/2010/main" val="252154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Scaling Factor </a:t>
            </a:r>
            <a:r>
              <a:rPr lang="en-US" sz="3300" dirty="0" smtClean="0"/>
              <a:t>Conclusion</a:t>
            </a:r>
            <a:endParaRPr lang="en-US" sz="2700" dirty="0"/>
          </a:p>
        </p:txBody>
      </p:sp>
      <p:sp>
        <p:nvSpPr>
          <p:cNvPr id="3" name="Content Placeholder 2"/>
          <p:cNvSpPr>
            <a:spLocks noGrp="1"/>
          </p:cNvSpPr>
          <p:nvPr>
            <p:ph idx="1"/>
          </p:nvPr>
        </p:nvSpPr>
        <p:spPr>
          <a:xfrm>
            <a:off x="365761" y="1171852"/>
            <a:ext cx="5741126" cy="4989462"/>
          </a:xfrm>
        </p:spPr>
        <p:txBody>
          <a:bodyPr>
            <a:normAutofit fontScale="62500" lnSpcReduction="20000"/>
          </a:bodyPr>
          <a:lstStyle/>
          <a:p>
            <a:r>
              <a:rPr lang="en-US" dirty="0" smtClean="0"/>
              <a:t>The PNNL mass spec datasets for </a:t>
            </a:r>
            <a:r>
              <a:rPr lang="en-US" baseline="30000" dirty="0" smtClean="0"/>
              <a:t>99</a:t>
            </a:r>
            <a:r>
              <a:rPr lang="en-US" dirty="0" smtClean="0"/>
              <a:t>Tc and </a:t>
            </a:r>
            <a:r>
              <a:rPr lang="en-US" baseline="30000" dirty="0" smtClean="0"/>
              <a:t>129</a:t>
            </a:r>
            <a:r>
              <a:rPr lang="en-US" dirty="0" smtClean="0"/>
              <a:t>I in LILW:</a:t>
            </a:r>
          </a:p>
          <a:p>
            <a:pPr lvl="1"/>
            <a:r>
              <a:rPr lang="en-US" dirty="0" smtClean="0"/>
              <a:t>Provide a reasonable basis for generic scaling factors, the data fits well and has been verified using independent calculation methods</a:t>
            </a:r>
          </a:p>
          <a:p>
            <a:pPr lvl="1"/>
            <a:endParaRPr lang="en-US" dirty="0" smtClean="0"/>
          </a:p>
          <a:p>
            <a:r>
              <a:rPr lang="en-US" dirty="0" smtClean="0"/>
              <a:t>Proposed Indirect Method (RIS 2015-02*)</a:t>
            </a:r>
          </a:p>
          <a:p>
            <a:pPr lvl="1"/>
            <a:r>
              <a:rPr lang="en-US" dirty="0" smtClean="0"/>
              <a:t>Perform analysis for </a:t>
            </a:r>
            <a:r>
              <a:rPr lang="en-US" baseline="30000" dirty="0" smtClean="0"/>
              <a:t>99</a:t>
            </a:r>
            <a:r>
              <a:rPr lang="en-US" dirty="0" smtClean="0"/>
              <a:t>Tc and </a:t>
            </a:r>
            <a:r>
              <a:rPr lang="en-US" baseline="30000" dirty="0" smtClean="0"/>
              <a:t>129</a:t>
            </a:r>
            <a:r>
              <a:rPr lang="en-US" dirty="0" smtClean="0"/>
              <a:t>I in waste to required sensitivity (1% 61.55 Table 1 a-priori at a minimum)</a:t>
            </a:r>
          </a:p>
          <a:p>
            <a:pPr lvl="1"/>
            <a:r>
              <a:rPr lang="en-US" dirty="0" smtClean="0"/>
              <a:t>When </a:t>
            </a:r>
            <a:r>
              <a:rPr lang="en-US" baseline="30000" dirty="0" smtClean="0"/>
              <a:t>99</a:t>
            </a:r>
            <a:r>
              <a:rPr lang="en-US" dirty="0" smtClean="0"/>
              <a:t>Tc and/or </a:t>
            </a:r>
            <a:r>
              <a:rPr lang="en-US" baseline="30000" dirty="0" smtClean="0"/>
              <a:t>129</a:t>
            </a:r>
            <a:r>
              <a:rPr lang="en-US" dirty="0" smtClean="0"/>
              <a:t>I results are not positive use a scaling factor from this research to calculate a value as applicable and treat as a positive measurement.</a:t>
            </a:r>
          </a:p>
          <a:p>
            <a:pPr lvl="2"/>
            <a:endParaRPr lang="en-US" sz="1800" dirty="0"/>
          </a:p>
          <a:p>
            <a:r>
              <a:rPr lang="en-US" dirty="0"/>
              <a:t>International members should review </a:t>
            </a:r>
            <a:r>
              <a:rPr lang="en-US" dirty="0" smtClean="0"/>
              <a:t>data and results provided in this report for applicability to </a:t>
            </a:r>
            <a:r>
              <a:rPr lang="en-US" dirty="0"/>
              <a:t>their LILW</a:t>
            </a:r>
            <a:r>
              <a:rPr lang="en-US"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2387967445"/>
              </p:ext>
            </p:extLst>
          </p:nvPr>
        </p:nvGraphicFramePr>
        <p:xfrm>
          <a:off x="6313714" y="1171852"/>
          <a:ext cx="5482048" cy="4771749"/>
        </p:xfrm>
        <a:graphic>
          <a:graphicData uri="http://schemas.openxmlformats.org/drawingml/2006/table">
            <a:tbl>
              <a:tblPr firstRow="1" bandRow="1">
                <a:tableStyleId>{5C22544A-7EE6-4342-B048-85BDC9FD1C3A}</a:tableStyleId>
              </a:tblPr>
              <a:tblGrid>
                <a:gridCol w="1370512"/>
                <a:gridCol w="1370512"/>
                <a:gridCol w="1370512"/>
                <a:gridCol w="1370512"/>
              </a:tblGrid>
              <a:tr h="689229">
                <a:tc>
                  <a:txBody>
                    <a:bodyPr/>
                    <a:lstStyle/>
                    <a:p>
                      <a:r>
                        <a:rPr lang="en-US" dirty="0" smtClean="0"/>
                        <a:t>Hard-to-Detect</a:t>
                      </a:r>
                      <a:endParaRPr lang="en-US" dirty="0"/>
                    </a:p>
                  </a:txBody>
                  <a:tcPr/>
                </a:tc>
                <a:tc>
                  <a:txBody>
                    <a:bodyPr/>
                    <a:lstStyle/>
                    <a:p>
                      <a:r>
                        <a:rPr lang="en-US" dirty="0" smtClean="0"/>
                        <a:t>Condition</a:t>
                      </a:r>
                      <a:endParaRPr lang="en-US" dirty="0"/>
                    </a:p>
                  </a:txBody>
                  <a:tcPr/>
                </a:tc>
                <a:tc>
                  <a:txBody>
                    <a:bodyPr/>
                    <a:lstStyle/>
                    <a:p>
                      <a:r>
                        <a:rPr lang="en-US" dirty="0" smtClean="0"/>
                        <a:t>Easy-to-Detect</a:t>
                      </a:r>
                      <a:endParaRPr lang="en-US" dirty="0"/>
                    </a:p>
                  </a:txBody>
                  <a:tcPr/>
                </a:tc>
                <a:tc>
                  <a:txBody>
                    <a:bodyPr/>
                    <a:lstStyle/>
                    <a:p>
                      <a:r>
                        <a:rPr lang="en-US" dirty="0" smtClean="0"/>
                        <a:t>Scaling Factor</a:t>
                      </a:r>
                      <a:endParaRPr lang="en-US" dirty="0"/>
                    </a:p>
                  </a:txBody>
                  <a:tcPr/>
                </a:tc>
              </a:tr>
              <a:tr h="984613">
                <a:tc>
                  <a:txBody>
                    <a:bodyPr/>
                    <a:lstStyle/>
                    <a:p>
                      <a:r>
                        <a:rPr lang="en-US" sz="1800" baseline="30000" dirty="0" smtClean="0"/>
                        <a:t>129</a:t>
                      </a:r>
                      <a:r>
                        <a:rPr lang="en-US" sz="1800" dirty="0" smtClean="0"/>
                        <a:t>I</a:t>
                      </a:r>
                      <a:endParaRPr lang="en-US" dirty="0"/>
                    </a:p>
                  </a:txBody>
                  <a:tcPr/>
                </a:tc>
                <a:tc>
                  <a:txBody>
                    <a:bodyPr/>
                    <a:lstStyle/>
                    <a:p>
                      <a:pPr lvl="0"/>
                      <a:r>
                        <a:rPr lang="en-US" sz="1800" dirty="0" smtClean="0"/>
                        <a:t>When </a:t>
                      </a:r>
                      <a:r>
                        <a:rPr lang="en-US" sz="1800" baseline="30000" dirty="0" smtClean="0"/>
                        <a:t>137</a:t>
                      </a:r>
                      <a:r>
                        <a:rPr lang="en-US" sz="1800" dirty="0" smtClean="0"/>
                        <a:t>Cs is detected</a:t>
                      </a:r>
                      <a:endParaRPr lang="en-US" sz="1800" dirty="0"/>
                    </a:p>
                  </a:txBody>
                  <a:tcPr/>
                </a:tc>
                <a:tc>
                  <a:txBody>
                    <a:bodyPr/>
                    <a:lstStyle/>
                    <a:p>
                      <a:r>
                        <a:rPr lang="en-US" dirty="0" smtClean="0"/>
                        <a:t>Should be scaled to </a:t>
                      </a:r>
                      <a:r>
                        <a:rPr lang="en-US" sz="1800" baseline="30000" dirty="0" smtClean="0"/>
                        <a:t>137</a:t>
                      </a:r>
                      <a:r>
                        <a:rPr lang="en-US" sz="1800" dirty="0" smtClean="0"/>
                        <a:t>Cs</a:t>
                      </a:r>
                      <a:endParaRPr lang="en-US" dirty="0"/>
                    </a:p>
                  </a:txBody>
                  <a:tcPr/>
                </a:tc>
                <a:tc>
                  <a:txBody>
                    <a:bodyPr/>
                    <a:lstStyle/>
                    <a:p>
                      <a:r>
                        <a:rPr lang="en-US" sz="1800" dirty="0" smtClean="0"/>
                        <a:t>2.00E-07</a:t>
                      </a:r>
                      <a:endParaRPr lang="en-US" dirty="0"/>
                    </a:p>
                  </a:txBody>
                  <a:tcPr/>
                </a:tc>
              </a:tr>
              <a:tr h="1128681">
                <a:tc>
                  <a:txBody>
                    <a:bodyPr/>
                    <a:lstStyle/>
                    <a:p>
                      <a:r>
                        <a:rPr lang="en-US" sz="1800" baseline="30000" dirty="0" smtClean="0"/>
                        <a:t>129</a:t>
                      </a:r>
                      <a:r>
                        <a:rPr lang="en-US" sz="1800" dirty="0" smtClean="0"/>
                        <a:t>I</a:t>
                      </a:r>
                      <a:endParaRPr lang="en-US" dirty="0"/>
                    </a:p>
                  </a:txBody>
                  <a:tcPr/>
                </a:tc>
                <a:tc>
                  <a:txBody>
                    <a:bodyPr/>
                    <a:lstStyle/>
                    <a:p>
                      <a:r>
                        <a:rPr lang="en-US" sz="1800" dirty="0" smtClean="0"/>
                        <a:t>When </a:t>
                      </a:r>
                      <a:r>
                        <a:rPr lang="en-US" sz="1800" baseline="30000" dirty="0" smtClean="0"/>
                        <a:t>137</a:t>
                      </a:r>
                      <a:r>
                        <a:rPr lang="en-US" sz="1800" dirty="0" smtClean="0"/>
                        <a:t>Cs is not detected</a:t>
                      </a:r>
                      <a:endParaRPr lang="en-US" dirty="0"/>
                    </a:p>
                  </a:txBody>
                  <a:tcPr/>
                </a:tc>
                <a:tc>
                  <a:txBody>
                    <a:bodyPr/>
                    <a:lstStyle/>
                    <a:p>
                      <a:r>
                        <a:rPr lang="en-US" dirty="0" smtClean="0"/>
                        <a:t>Should be scaled to </a:t>
                      </a:r>
                      <a:r>
                        <a:rPr lang="en-US" sz="1800" baseline="30000" dirty="0" smtClean="0"/>
                        <a:t>60</a:t>
                      </a:r>
                      <a:r>
                        <a:rPr lang="en-US" sz="1800" dirty="0" smtClean="0"/>
                        <a:t>Co </a:t>
                      </a:r>
                      <a:endParaRPr lang="en-US" dirty="0"/>
                    </a:p>
                  </a:txBody>
                  <a:tcPr/>
                </a:tc>
                <a:tc>
                  <a:txBody>
                    <a:bodyPr/>
                    <a:lstStyle/>
                    <a:p>
                      <a:r>
                        <a:rPr lang="en-US" sz="1800" dirty="0" smtClean="0"/>
                        <a:t>3.20E-08</a:t>
                      </a:r>
                      <a:endParaRPr lang="en-US" dirty="0"/>
                    </a:p>
                  </a:txBody>
                  <a:tcPr/>
                </a:tc>
              </a:tr>
              <a:tr h="984613">
                <a:tc>
                  <a:txBody>
                    <a:bodyPr/>
                    <a:lstStyle/>
                    <a:p>
                      <a:r>
                        <a:rPr lang="en-US" sz="1800" baseline="30000" dirty="0" smtClean="0"/>
                        <a:t>99</a:t>
                      </a:r>
                      <a:r>
                        <a:rPr lang="en-US" sz="1800" dirty="0" smtClean="0"/>
                        <a:t>Tc</a:t>
                      </a:r>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When the </a:t>
                      </a:r>
                      <a:r>
                        <a:rPr lang="en-US" sz="1800" baseline="30000" dirty="0" smtClean="0"/>
                        <a:t>137</a:t>
                      </a:r>
                      <a:r>
                        <a:rPr lang="en-US" sz="1800" dirty="0" smtClean="0"/>
                        <a:t>Cs/</a:t>
                      </a:r>
                      <a:r>
                        <a:rPr lang="en-US" sz="1800" baseline="30000" dirty="0" smtClean="0"/>
                        <a:t> 60</a:t>
                      </a:r>
                      <a:r>
                        <a:rPr lang="en-US" sz="1800" dirty="0" smtClean="0"/>
                        <a:t>Co &lt;10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be scaled to </a:t>
                      </a:r>
                      <a:r>
                        <a:rPr lang="en-US" sz="1800" baseline="30000" dirty="0" smtClean="0"/>
                        <a:t>60</a:t>
                      </a:r>
                      <a:r>
                        <a:rPr lang="en-US" sz="1800" dirty="0" smtClean="0"/>
                        <a:t>Co </a:t>
                      </a:r>
                      <a:endParaRPr lang="en-US" dirty="0" smtClean="0"/>
                    </a:p>
                  </a:txBody>
                  <a:tcPr/>
                </a:tc>
                <a:tc>
                  <a:txBody>
                    <a:bodyPr/>
                    <a:lstStyle/>
                    <a:p>
                      <a:r>
                        <a:rPr lang="en-US" sz="1800" dirty="0" smtClean="0"/>
                        <a:t>1.30E-06</a:t>
                      </a:r>
                      <a:endParaRPr lang="en-US" dirty="0"/>
                    </a:p>
                  </a:txBody>
                  <a:tcPr/>
                </a:tc>
              </a:tr>
              <a:tr h="9846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30000" dirty="0" smtClean="0"/>
                        <a:t>99</a:t>
                      </a:r>
                      <a:r>
                        <a:rPr lang="en-US" sz="1800" dirty="0" smtClean="0"/>
                        <a:t>Tc</a:t>
                      </a:r>
                      <a:endParaRPr lang="en-US" dirty="0" smtClean="0"/>
                    </a:p>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800" dirty="0" smtClean="0"/>
                        <a:t>When the </a:t>
                      </a:r>
                      <a:r>
                        <a:rPr lang="en-US" sz="1800" baseline="30000" dirty="0" smtClean="0"/>
                        <a:t>137</a:t>
                      </a:r>
                      <a:r>
                        <a:rPr lang="en-US" sz="1800" dirty="0" smtClean="0"/>
                        <a:t>Cs/</a:t>
                      </a:r>
                      <a:r>
                        <a:rPr lang="en-US" sz="1800" baseline="30000" dirty="0" smtClean="0"/>
                        <a:t> 60</a:t>
                      </a:r>
                      <a:r>
                        <a:rPr lang="en-US" sz="1800" dirty="0" smtClean="0"/>
                        <a:t>Co &gt;10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Should be scaled to </a:t>
                      </a:r>
                      <a:r>
                        <a:rPr lang="en-US" sz="1800" baseline="30000" dirty="0" smtClean="0"/>
                        <a:t>137</a:t>
                      </a:r>
                      <a:r>
                        <a:rPr lang="en-US" sz="1800" dirty="0" smtClean="0"/>
                        <a:t>Cs</a:t>
                      </a:r>
                      <a:endParaRPr lang="en-US" dirty="0" smtClean="0"/>
                    </a:p>
                  </a:txBody>
                  <a:tcPr/>
                </a:tc>
                <a:tc>
                  <a:txBody>
                    <a:bodyPr/>
                    <a:lstStyle/>
                    <a:p>
                      <a:r>
                        <a:rPr lang="en-US" sz="1800" dirty="0" smtClean="0"/>
                        <a:t>2.50E-08</a:t>
                      </a:r>
                      <a:endParaRPr lang="en-US" dirty="0"/>
                    </a:p>
                  </a:txBody>
                  <a:tcPr/>
                </a:tc>
              </a:tr>
            </a:tbl>
          </a:graphicData>
        </a:graphic>
      </p:graphicFrame>
      <p:sp>
        <p:nvSpPr>
          <p:cNvPr id="6" name="Rectangle 5"/>
          <p:cNvSpPr/>
          <p:nvPr/>
        </p:nvSpPr>
        <p:spPr>
          <a:xfrm>
            <a:off x="365760" y="5930481"/>
            <a:ext cx="5741127" cy="461665"/>
          </a:xfrm>
          <a:prstGeom prst="rect">
            <a:avLst/>
          </a:prstGeom>
        </p:spPr>
        <p:txBody>
          <a:bodyPr wrap="square">
            <a:spAutoFit/>
          </a:bodyPr>
          <a:lstStyle/>
          <a:p>
            <a:pPr algn="l"/>
            <a:r>
              <a:rPr lang="en-US" sz="1200" dirty="0" smtClean="0"/>
              <a:t>*U.S. NRC Regulatory </a:t>
            </a:r>
            <a:r>
              <a:rPr lang="en-US" sz="1200" dirty="0"/>
              <a:t>Information Summary 2015-02 “Reporting of H-3, </a:t>
            </a:r>
            <a:r>
              <a:rPr lang="en-US" sz="1200" dirty="0" smtClean="0"/>
              <a:t>C-14</a:t>
            </a:r>
            <a:r>
              <a:rPr lang="en-US" sz="1200" dirty="0"/>
              <a:t>, Tc-99, </a:t>
            </a:r>
            <a:r>
              <a:rPr lang="en-US" sz="1200" dirty="0" smtClean="0"/>
              <a:t>and </a:t>
            </a:r>
            <a:r>
              <a:rPr lang="en-US" sz="1200" dirty="0"/>
              <a:t>I-129 on the Uniform Waste Manifest”</a:t>
            </a:r>
          </a:p>
        </p:txBody>
      </p:sp>
    </p:spTree>
    <p:extLst>
      <p:ext uri="{BB962C8B-B14F-4D97-AF65-F5344CB8AC3E}">
        <p14:creationId xmlns:p14="http://schemas.microsoft.com/office/powerpoint/2010/main" val="3930270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149770"/>
      </p:ext>
    </p:extLst>
  </p:cSld>
  <p:clrMapOvr>
    <a:masterClrMapping/>
  </p:clrMapOvr>
</p:sld>
</file>

<file path=ppt/theme/theme1.xml><?xml version="1.0" encoding="utf-8"?>
<a:theme xmlns:a="http://schemas.openxmlformats.org/drawingml/2006/main" name="1_2014 PowerPoint Theme">
  <a:themeElements>
    <a:clrScheme name="EPRI Color Theme 2015">
      <a:dk1>
        <a:srgbClr val="000000"/>
      </a:dk1>
      <a:lt1>
        <a:srgbClr val="FFFFFF"/>
      </a:lt1>
      <a:dk2>
        <a:srgbClr val="000099"/>
      </a:dk2>
      <a:lt2>
        <a:srgbClr val="595959"/>
      </a:lt2>
      <a:accent1>
        <a:srgbClr val="006699"/>
      </a:accent1>
      <a:accent2>
        <a:srgbClr val="A50021"/>
      </a:accent2>
      <a:accent3>
        <a:srgbClr val="30BE30"/>
      </a:accent3>
      <a:accent4>
        <a:srgbClr val="FF8000"/>
      </a:accent4>
      <a:accent5>
        <a:srgbClr val="8409FF"/>
      </a:accent5>
      <a:accent6>
        <a:srgbClr val="FFCC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02B068E7-18F9-4B4B-98FA-7680A0A2550E}" vid="{70811827-4674-4055-A5D6-032A30D40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89770E9A8DF6439499B3C47C6485AD" ma:contentTypeVersion="12" ma:contentTypeDescription="Create a new document." ma:contentTypeScope="" ma:versionID="83154ba50a42a5c30306d662388a949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635662178512289347</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635662178512289347</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1F6CE6-821F-4E7C-A624-A0296ECCF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A93C5EF-FC21-48FC-9C05-F37D0E3FAE1C}">
  <ds:schemaRefs>
    <ds:schemaRef ds:uri="http://schemas.microsoft.com/sharepoint/events"/>
  </ds:schemaRefs>
</ds:datastoreItem>
</file>

<file path=customXml/itemProps3.xml><?xml version="1.0" encoding="utf-8"?>
<ds:datastoreItem xmlns:ds="http://schemas.openxmlformats.org/officeDocument/2006/customXml" ds:itemID="{A057046E-2798-4DE6-B3BC-ACB731E67519}">
  <ds:schemaRefs>
    <ds:schemaRef ds:uri="http://schemas.microsoft.com/sharepoint/v3/contenttype/forms"/>
  </ds:schemaRefs>
</ds:datastoreItem>
</file>

<file path=customXml/itemProps4.xml><?xml version="1.0" encoding="utf-8"?>
<ds:datastoreItem xmlns:ds="http://schemas.openxmlformats.org/officeDocument/2006/customXml" ds:itemID="{98A20B5B-A358-435F-8446-1259261E690A}">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2016_PowerPoint_Widescreen_EPRI_Staff_Template_NPCAM</Template>
  <TotalTime>545</TotalTime>
  <Words>1577</Words>
  <Application>Microsoft Macintosh PowerPoint</Application>
  <PresentationFormat>Custom</PresentationFormat>
  <Paragraphs>186</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1_2014 PowerPoint Theme</vt:lpstr>
      <vt:lpstr>Development of Generic Scaling Factors for Technetium-99 and Iodine-129 in Low and Intermediate Level Waste</vt:lpstr>
      <vt:lpstr>Project Purpose, Scope, and Benefit</vt:lpstr>
      <vt:lpstr>Industry Challenge</vt:lpstr>
      <vt:lpstr>Scaling Factor Development - Approach</vt:lpstr>
      <vt:lpstr>Results – 99Tc/60Co or 99Tc/137Cs </vt:lpstr>
      <vt:lpstr>Results – 129I/137Cs or 129I/60Co </vt:lpstr>
      <vt:lpstr>Scaling Factor Conclusion</vt:lpstr>
      <vt:lpstr>PowerPoint Presentation</vt:lpstr>
    </vt:vector>
  </TitlesOfParts>
  <Company>Electric Power Research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Subtitle</dc:title>
  <dc:subject>Version 1.0</dc:subject>
  <dc:creator>pkki001</dc:creator>
  <dc:description>© 2016 Electric Power Research Institute, Inc. All rights reserved.</dc:description>
  <cp:lastModifiedBy>todd lovinger</cp:lastModifiedBy>
  <cp:revision>34</cp:revision>
  <cp:lastPrinted>2014-11-24T20:31:07Z</cp:lastPrinted>
  <dcterms:created xsi:type="dcterms:W3CDTF">2015-12-23T02:45:59Z</dcterms:created>
  <dcterms:modified xsi:type="dcterms:W3CDTF">2016-04-01T17:17:07Z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0x0101007889770E9A8DF6439499B3C47C6485AD</vt:lpwstr>
  </property>
</Properties>
</file>